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70" r:id="rId2"/>
    <p:sldId id="365" r:id="rId3"/>
    <p:sldId id="368" r:id="rId4"/>
    <p:sldId id="369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</p:sldIdLst>
  <p:sldSz cx="9144000" cy="6858000" type="screen4x3"/>
  <p:notesSz cx="9296400" cy="7010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0884" autoAdjust="0"/>
  </p:normalViewPr>
  <p:slideViewPr>
    <p:cSldViewPr>
      <p:cViewPr varScale="1">
        <p:scale>
          <a:sx n="69" d="100"/>
          <a:sy n="69" d="100"/>
        </p:scale>
        <p:origin x="12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0DDC054-845A-4D23-99A1-1CBDCC461F79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21D7F3D-C027-4E9B-82EE-7A605FD44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762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598DDEC-F881-4D1D-9B1A-3FF4A3EA4563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C205C-858F-4712-A335-CF92B8F23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70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89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68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8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1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7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67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28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40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8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1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5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61.png"/><Relationship Id="rId5" Type="http://schemas.openxmlformats.org/officeDocument/2006/relationships/image" Target="../media/image90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00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91799"/>
            <a:ext cx="9144000" cy="1326222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Applied Cryptography</a:t>
            </a:r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C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xtended 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Euclidean algorithm , </a:t>
            </a:r>
            <a:r>
              <a:rPr lang="en-US" altLang="zh-C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square-and-multiply 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algorithm, </a:t>
            </a:r>
            <a:r>
              <a:rPr lang="en-US" altLang="zh-C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zh-CN" sz="2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primality testing, subgroup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coset</a:t>
            </a:r>
            <a:endParaRPr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352800"/>
            <a:ext cx="9144000" cy="167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Liangfeng Zhang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School of Information Science and Technology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ShanghaiTech University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28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Subgroup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68760"/>
                <a:ext cx="9144000" cy="4519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</m:oMath>
                </a14:m>
                <a:r>
                  <a:rPr lang="en-US" altLang="zh-CN" sz="2400" dirty="0"/>
                  <a:t> be an Abelian group. </a:t>
                </a:r>
                <a:r>
                  <a:rPr lang="en-US" altLang="zh-CN" sz="2400" dirty="0" smtClean="0"/>
                  <a:t>A non-empty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is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called </a:t>
                </a:r>
                <a:r>
                  <a:rPr lang="en-US" altLang="zh-CN" sz="2400" dirty="0"/>
                  <a:t>a </a:t>
                </a:r>
                <a:r>
                  <a:rPr lang="en-US" altLang="zh-CN" sz="2400" b="1" dirty="0" smtClean="0"/>
                  <a:t>subgroup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of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altLang="zh-CN" sz="2400" dirty="0"/>
                  <a:t> is </a:t>
                </a:r>
                <a:r>
                  <a:rPr lang="en-US" altLang="zh-CN" sz="2400" dirty="0" smtClean="0"/>
                  <a:t>a </a:t>
                </a:r>
                <a:r>
                  <a:rPr lang="en-US" altLang="zh-CN" sz="2400" dirty="0"/>
                  <a:t>group.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Multiplicative: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1,5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Additive: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0,1,2,3,4,5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0,2,4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EXAMPLE: </a:t>
                </a:r>
                <a:r>
                  <a:rPr lang="en-US" altLang="zh-CN" sz="2400" dirty="0"/>
                  <a:t>Let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altLang="zh-CN" sz="2400" dirty="0"/>
                  <a:t> be an Abelian group. Let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/>
                  <a:t> be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subset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/>
                  <a:t> where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. Then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 is also a group w.r.t.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Closure: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Associative: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Identity element: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Inverse: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Communicative: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68760"/>
                <a:ext cx="9144000" cy="4519699"/>
              </a:xfrm>
              <a:prstGeom prst="rect">
                <a:avLst/>
              </a:prstGeom>
              <a:blipFill>
                <a:blip r:embed="rId4"/>
                <a:stretch>
                  <a:fillRect l="-1000" t="-135" b="-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777972" y="1772816"/>
                <a:ext cx="1538444" cy="73866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b="0" i="1" dirty="0" smtClean="0">
                    <a:latin typeface="Cambria Math" panose="02040503050406030204" pitchFamily="18" charset="0"/>
                  </a:rPr>
                  <a:t>Trivial subgroups</a:t>
                </a:r>
              </a:p>
              <a:p>
                <a:r>
                  <a:rPr lang="en-US" altLang="zh-CN" sz="1600" b="0" dirty="0" smtClean="0"/>
                  <a:t>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sz="16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sz="1600" b="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972" y="1772816"/>
                <a:ext cx="1538444" cy="738664"/>
              </a:xfrm>
              <a:prstGeom prst="rect">
                <a:avLst/>
              </a:prstGeom>
              <a:blipFill>
                <a:blip r:embed="rId5"/>
                <a:stretch>
                  <a:fillRect l="-7422" t="-8000" r="-5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111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Subgroup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986073"/>
                <a:ext cx="9144000" cy="5683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</m:oMath>
                </a14:m>
                <a:r>
                  <a:rPr lang="en-US" altLang="zh-CN" sz="2400" dirty="0"/>
                  <a:t> be an Abelian </a:t>
                </a:r>
                <a:r>
                  <a:rPr lang="en-US" altLang="zh-CN" sz="2400" dirty="0" smtClean="0"/>
                  <a:t>group and 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be a subset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 smtClean="0"/>
                  <a:t>. Then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if and only 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2400" dirty="0" smtClean="0"/>
                  <a:t> for any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⇒: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then for any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we have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(closure)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⇐: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Suppose that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 </a:t>
                </a:r>
              </a:p>
              <a:p>
                <a:pPr marL="1257300" lvl="2" indent="-342900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Closure: 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due to ④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Associative: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Identity: 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i.e.,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1∈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Inverse: 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 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1⋅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Commutative: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𝑏𝑎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86073"/>
                <a:ext cx="9144000" cy="5683287"/>
              </a:xfrm>
              <a:prstGeom prst="rect">
                <a:avLst/>
              </a:prstGeom>
              <a:blipFill>
                <a:blip r:embed="rId4"/>
                <a:stretch>
                  <a:fillRect l="-1000" t="-107" b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10722" y="2636912"/>
                <a:ext cx="3077702" cy="169277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zh-CN" sz="2000" b="1" dirty="0" smtClean="0"/>
                  <a:t>EXAMPLE</a:t>
                </a:r>
                <a:endParaRPr lang="en-US" altLang="zh-CN" sz="2000" b="1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{1,2,4,7,8,11,13,14}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={1,2,4,8}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Show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altLang="zh-CN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722" y="2636912"/>
                <a:ext cx="3077702" cy="1692771"/>
              </a:xfrm>
              <a:prstGeom prst="rect">
                <a:avLst/>
              </a:prstGeom>
              <a:blipFill>
                <a:blip r:embed="rId5"/>
                <a:stretch>
                  <a:fillRect l="-4126" t="-3915" r="-2554" b="-5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10722" y="4401356"/>
              <a:ext cx="3077700" cy="197997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615540">
                      <a:extLst>
                        <a:ext uri="{9D8B030D-6E8A-4147-A177-3AD203B41FA5}">
                          <a16:colId xmlns:a16="http://schemas.microsoft.com/office/drawing/2014/main" val="3581532729"/>
                        </a:ext>
                      </a:extLst>
                    </a:gridCol>
                    <a:gridCol w="615540">
                      <a:extLst>
                        <a:ext uri="{9D8B030D-6E8A-4147-A177-3AD203B41FA5}">
                          <a16:colId xmlns:a16="http://schemas.microsoft.com/office/drawing/2014/main" val="3478544221"/>
                        </a:ext>
                      </a:extLst>
                    </a:gridCol>
                    <a:gridCol w="615540">
                      <a:extLst>
                        <a:ext uri="{9D8B030D-6E8A-4147-A177-3AD203B41FA5}">
                          <a16:colId xmlns:a16="http://schemas.microsoft.com/office/drawing/2014/main" val="3571730924"/>
                        </a:ext>
                      </a:extLst>
                    </a:gridCol>
                    <a:gridCol w="615540">
                      <a:extLst>
                        <a:ext uri="{9D8B030D-6E8A-4147-A177-3AD203B41FA5}">
                          <a16:colId xmlns:a16="http://schemas.microsoft.com/office/drawing/2014/main" val="2708569628"/>
                        </a:ext>
                      </a:extLst>
                    </a:gridCol>
                    <a:gridCol w="615540">
                      <a:extLst>
                        <a:ext uri="{9D8B030D-6E8A-4147-A177-3AD203B41FA5}">
                          <a16:colId xmlns:a16="http://schemas.microsoft.com/office/drawing/2014/main" val="3902826539"/>
                        </a:ext>
                      </a:extLst>
                    </a:gridCol>
                  </a:tblGrid>
                  <a:tr h="3959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256007"/>
                      </a:ext>
                    </a:extLst>
                  </a:tr>
                  <a:tr h="3959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8263840"/>
                      </a:ext>
                    </a:extLst>
                  </a:tr>
                  <a:tr h="3959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2008696"/>
                      </a:ext>
                    </a:extLst>
                  </a:tr>
                  <a:tr h="3959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0449176"/>
                      </a:ext>
                    </a:extLst>
                  </a:tr>
                  <a:tr h="3959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902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3812227"/>
                  </p:ext>
                </p:extLst>
              </p:nvPr>
            </p:nvGraphicFramePr>
            <p:xfrm>
              <a:off x="5310722" y="4401356"/>
              <a:ext cx="3077700" cy="197997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615540">
                      <a:extLst>
                        <a:ext uri="{9D8B030D-6E8A-4147-A177-3AD203B41FA5}">
                          <a16:colId xmlns:a16="http://schemas.microsoft.com/office/drawing/2014/main" val="3581532729"/>
                        </a:ext>
                      </a:extLst>
                    </a:gridCol>
                    <a:gridCol w="615540">
                      <a:extLst>
                        <a:ext uri="{9D8B030D-6E8A-4147-A177-3AD203B41FA5}">
                          <a16:colId xmlns:a16="http://schemas.microsoft.com/office/drawing/2014/main" val="3478544221"/>
                        </a:ext>
                      </a:extLst>
                    </a:gridCol>
                    <a:gridCol w="615540">
                      <a:extLst>
                        <a:ext uri="{9D8B030D-6E8A-4147-A177-3AD203B41FA5}">
                          <a16:colId xmlns:a16="http://schemas.microsoft.com/office/drawing/2014/main" val="3571730924"/>
                        </a:ext>
                      </a:extLst>
                    </a:gridCol>
                    <a:gridCol w="615540">
                      <a:extLst>
                        <a:ext uri="{9D8B030D-6E8A-4147-A177-3AD203B41FA5}">
                          <a16:colId xmlns:a16="http://schemas.microsoft.com/office/drawing/2014/main" val="2708569628"/>
                        </a:ext>
                      </a:extLst>
                    </a:gridCol>
                    <a:gridCol w="615540">
                      <a:extLst>
                        <a:ext uri="{9D8B030D-6E8A-4147-A177-3AD203B41FA5}">
                          <a16:colId xmlns:a16="http://schemas.microsoft.com/office/drawing/2014/main" val="3902826539"/>
                        </a:ext>
                      </a:extLst>
                    </a:gridCol>
                  </a:tblGrid>
                  <a:tr h="39599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990" t="-3077" r="-403960" b="-4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00990" t="-3077" r="-303960" b="-4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99020" t="-3077" r="-200980" b="-4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301980" t="-3077" r="-102970" b="-4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401980" t="-3077" r="-2970" b="-4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256007"/>
                      </a:ext>
                    </a:extLst>
                  </a:tr>
                  <a:tr h="39599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990" t="-103077" r="-403960" b="-3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00990" t="-103077" r="-303960" b="-3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99020" t="-103077" r="-200980" b="-3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301980" t="-103077" r="-102970" b="-3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401980" t="-103077" r="-2970" b="-3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8263840"/>
                      </a:ext>
                    </a:extLst>
                  </a:tr>
                  <a:tr h="39599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990" t="-203077" r="-403960" b="-2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00990" t="-203077" r="-303960" b="-2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99020" t="-203077" r="-200980" b="-2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301980" t="-203077" r="-102970" b="-2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401980" t="-203077" r="-2970" b="-2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2008696"/>
                      </a:ext>
                    </a:extLst>
                  </a:tr>
                  <a:tr h="39599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990" t="-303077" r="-403960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00990" t="-303077" r="-303960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99020" t="-303077" r="-200980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301980" t="-303077" r="-102970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401980" t="-303077" r="-2970" b="-1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0449176"/>
                      </a:ext>
                    </a:extLst>
                  </a:tr>
                  <a:tr h="39599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990" t="-403077" r="-403960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00990" t="-403077" r="-303960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99020" t="-403077" r="-200980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301980" t="-403077" r="-102970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401980" t="-403077" r="-2970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90205"/>
                      </a:ext>
                    </a:extLst>
                  </a:tr>
                </a:tbl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2908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062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err="1" smtClean="0">
                <a:latin typeface="+mn-lt"/>
              </a:rPr>
              <a:t>Coset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918424"/>
                <a:ext cx="9144000" cy="5606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DEFINITION: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be an Abelian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group and 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be a subgroup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.  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, the set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𝑔𝐻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𝑔h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is said to be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>
                    <a:solidFill>
                      <a:schemeClr val="tx1"/>
                    </a:solidFill>
                  </a:rPr>
                  <a:t>       </a:t>
                </a:r>
                <a:r>
                  <a:rPr lang="en-US" altLang="zh-CN" sz="2400" b="1" dirty="0" err="1" smtClean="0">
                    <a:solidFill>
                      <a:schemeClr val="tx1"/>
                    </a:solidFill>
                  </a:rPr>
                  <a:t>cose</a:t>
                </a:r>
                <a:r>
                  <a:rPr lang="en-US" altLang="zh-CN" sz="2400" b="1" dirty="0" err="1" smtClean="0"/>
                  <a:t>t</a:t>
                </a:r>
                <a:r>
                  <a:rPr lang="en-US" altLang="zh-CN" sz="2400" b="1" dirty="0" smtClean="0"/>
                  <a:t> </a:t>
                </a:r>
                <a:r>
                  <a:rPr lang="en-US" altLang="zh-CN" sz="2400" dirty="0" smtClean="0"/>
                  <a:t>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. </a:t>
                </a:r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</a:rPr>
                  <a:t>Any element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𝑔𝐻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is said to be a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 representativ</a:t>
                </a:r>
                <a:r>
                  <a:rPr lang="en-US" altLang="zh-CN" sz="2000" b="1" dirty="0" smtClean="0"/>
                  <a:t>e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𝑔𝐻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EXAMPLE</a:t>
                </a:r>
                <a:r>
                  <a:rPr lang="en-US" altLang="zh-CN" sz="2400" dirty="0" smtClean="0"/>
                  <a:t>: 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={0,1,2,3,4,5}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={0,3}</m:t>
                    </m:r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a subgroup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0,3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;1+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1,4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;2+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2,5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3+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3,0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;4+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4,1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;5+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={5,2}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There are exactly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different </a:t>
                </a:r>
                <a:r>
                  <a:rPr lang="en-US" altLang="zh-CN" sz="20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cosets</a:t>
                </a:r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EXAMPLE</a:t>
                </a:r>
                <a:r>
                  <a:rPr lang="en-US" altLang="zh-CN" sz="2400" dirty="0"/>
                  <a:t>: 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1,2,4,7,8,11,13,14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={2,4,8,1}</m:t>
                    </m:r>
                  </m:oMath>
                </a14:m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a subgroup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1,2,4,8</m:t>
                        </m:r>
                      </m:e>
                    </m:d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=11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=13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=14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={7,11,13,14}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There are exactly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different </a:t>
                </a:r>
                <a:r>
                  <a:rPr lang="en-US" altLang="zh-CN" sz="20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cosets</a:t>
                </a: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8424"/>
                <a:ext cx="9144000" cy="5606920"/>
              </a:xfrm>
              <a:prstGeom prst="rect">
                <a:avLst/>
              </a:prstGeom>
              <a:blipFill>
                <a:blip r:embed="rId4"/>
                <a:stretch>
                  <a:fillRect l="-1000" t="-109" b="-1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971335" y="5035242"/>
                <a:ext cx="3417089" cy="27699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The number of </a:t>
                </a:r>
                <a:r>
                  <a:rPr lang="en-US" altLang="zh-CN" dirty="0" err="1" smtClean="0">
                    <a:solidFill>
                      <a:schemeClr val="tx1"/>
                    </a:solidFill>
                  </a:rPr>
                  <a:t>cosets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335" y="5035242"/>
                <a:ext cx="3417089" cy="276999"/>
              </a:xfrm>
              <a:prstGeom prst="rect">
                <a:avLst/>
              </a:prstGeom>
              <a:blipFill>
                <a:blip r:embed="rId5"/>
                <a:stretch>
                  <a:fillRect l="-3546" t="-22449" r="-1950" b="-4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1997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Choose Random Primes</a:t>
            </a:r>
            <a:endParaRPr lang="en-US" sz="31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052736"/>
                <a:ext cx="9144000" cy="5040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QUESTION:  </a:t>
                </a:r>
                <a:r>
                  <a:rPr lang="en-US" altLang="zh-CN" sz="2400" dirty="0"/>
                  <a:t>How to </a:t>
                </a:r>
                <a:r>
                  <a:rPr lang="en-US" altLang="zh-CN" sz="2400" dirty="0" smtClean="0"/>
                  <a:t>choose two random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400" dirty="0" smtClean="0"/>
                  <a:t>-bit primes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 smtClean="0"/>
                  <a:t> efficiently? </a:t>
                </a:r>
                <a:endParaRPr lang="en-US" altLang="zh-CN" sz="2400" dirty="0"/>
              </a:p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/>
                  <a:t>DEFINITION: </a:t>
                </a:r>
                <a:r>
                  <a:rPr lang="en-US" altLang="zh-CN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/>
                  <a:t>,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fr-FR" altLang="zh-CN" sz="2400" dirty="0"/>
                  <a:t>: the number of primes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fr-FR" altLang="zh-CN" sz="24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THEOREM: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/>
                  <a:t> </a:t>
                </a: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(1+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when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≥59</m:t>
                    </m:r>
                  </m:oMath>
                </a14:m>
                <a:endParaRPr lang="en-US" altLang="zh-CN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(1+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when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fr-FR" altLang="zh-CN" sz="2000" dirty="0"/>
                  <a:t>  </a:t>
                </a:r>
                <a:r>
                  <a:rPr lang="fr-FR" altLang="zh-CN" dirty="0"/>
                  <a:t>           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</a:t>
                </a:r>
                <a:r>
                  <a:rPr lang="en-US" altLang="zh-CN" sz="2400" b="1" dirty="0"/>
                  <a:t>: </a:t>
                </a:r>
                <a:r>
                  <a:rPr lang="en-US" altLang="zh-CN" sz="24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altLang="zh-CN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be the set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400" i="1" dirty="0" smtClean="0">
                    <a:ea typeface="Cambria Math" panose="02040503050406030204" pitchFamily="18" charset="0"/>
                  </a:rPr>
                  <a:t>-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bit primes. Then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Basic Idea:</a:t>
                </a:r>
                <a:r>
                  <a:rPr lang="en-US" altLang="zh-CN" sz="2400" dirty="0"/>
                  <a:t> randomly choose an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400" dirty="0"/>
                  <a:t>-bit integer until a prime is chosen.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How to determine if a number is prime</a:t>
                </a:r>
                <a:r>
                  <a:rPr lang="en-US" altLang="zh-CN" sz="2000" b="1" dirty="0" smtClean="0"/>
                  <a:t>? 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52736"/>
                <a:ext cx="9144000" cy="5040867"/>
              </a:xfrm>
              <a:prstGeom prst="rect">
                <a:avLst/>
              </a:prstGeom>
              <a:blipFill>
                <a:blip r:embed="rId4"/>
                <a:stretch>
                  <a:fillRect l="-1000" t="-2056" b="-7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210447" y="5691838"/>
            <a:ext cx="156716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Primality testing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094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Computing Public Key</a:t>
            </a:r>
            <a:endParaRPr lang="en-US" sz="31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052736"/>
                <a:ext cx="9144000" cy="2197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QUESTION:  </a:t>
                </a:r>
                <a:r>
                  <a:rPr lang="en-US" sz="2400" dirty="0" smtClean="0"/>
                  <a:t>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, How to 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efficiently?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Basic Idea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:  Run the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E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xtended Euclidean algorithm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get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such that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b="0" dirty="0"/>
                  <a:t> </a:t>
                </a:r>
                <a:r>
                  <a:rPr lang="en-US" sz="2400" b="0" dirty="0" smtClean="0"/>
                  <a:t>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.  Then  output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/>
                  <a:t>EXAMPLE</a:t>
                </a:r>
                <a:r>
                  <a:rPr lang="en-US" altLang="zh-CN" sz="2400" dirty="0"/>
                  <a:t>: Execution of the EEA on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=12345,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=123</m:t>
                    </m:r>
                  </m:oMath>
                </a14:m>
                <a:endParaRPr lang="en-US" altLang="zh-CN" sz="2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52736"/>
                <a:ext cx="9144000" cy="2197525"/>
              </a:xfrm>
              <a:prstGeom prst="rect">
                <a:avLst/>
              </a:prstGeom>
              <a:blipFill>
                <a:blip r:embed="rId4"/>
                <a:stretch>
                  <a:fillRect l="-1000" t="-278" b="-3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2696921"/>
                  </p:ext>
                </p:extLst>
              </p:nvPr>
            </p:nvGraphicFramePr>
            <p:xfrm>
              <a:off x="1488502" y="3161496"/>
              <a:ext cx="5915485" cy="3291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8309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8309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8309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8309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8309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570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70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12345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70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123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570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570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201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570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−301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570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803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570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−1104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570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2696921"/>
                  </p:ext>
                </p:extLst>
              </p:nvPr>
            </p:nvGraphicFramePr>
            <p:xfrm>
              <a:off x="1488502" y="3161496"/>
              <a:ext cx="5915485" cy="3291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8309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8309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8309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8309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8309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515" t="-1667" r="-401546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0515" t="-1667" r="-301546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99487" t="-1667" r="-200000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1031" t="-1667" r="-101031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01031" t="-1667" r="-1031" b="-8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515" t="-101667" r="-401546" b="-7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0515" t="-101667" r="-301546" b="-7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1031" t="-101667" r="-101031" b="-7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01031" t="-101667" r="-1031" b="-7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515" t="-201667" r="-401546" b="-6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0515" t="-201667" r="-301546" b="-6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99487" t="-201667" r="-200000" b="-6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1031" t="-201667" r="-101031" b="-6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01031" t="-201667" r="-1031" b="-6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515" t="-301667" r="-401546" b="-5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0515" t="-301667" r="-301546" b="-5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99487" t="-301667" r="-200000" b="-5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1031" t="-301667" r="-101031" b="-5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01031" t="-301667" r="-1031" b="-5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515" t="-395082" r="-401546" b="-3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0515" t="-395082" r="-301546" b="-3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99487" t="-395082" r="-200000" b="-3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1031" t="-395082" r="-101031" b="-3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01031" t="-395082" r="-1031" b="-3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515" t="-503333" r="-401546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0515" t="-503333" r="-301546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99487" t="-503333" r="-200000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1031" t="-503333" r="-101031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01031" t="-503333" r="-1031" b="-3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515" t="-603333" r="-401546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0515" t="-603333" r="-301546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99487" t="-603333" r="-200000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1031" t="-603333" r="-101031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01031" t="-603333" r="-1031" b="-2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515" t="-703333" r="-401546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0515" t="-703333" r="-301546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99487" t="-703333" r="-20000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1031" t="-703333" r="-101031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01031" t="-703333" r="-1031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515" t="-803333" r="-4015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0515" t="-803333" r="-30154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0022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Encrypt and Decrypt Efficiently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052736"/>
                <a:ext cx="9144000" cy="5454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QUESTION </a:t>
                </a:r>
                <a:r>
                  <a:rPr lang="en-US" altLang="zh-CN" sz="2400" b="1" dirty="0"/>
                  <a:t>3</a:t>
                </a:r>
                <a:r>
                  <a:rPr lang="en-US" altLang="zh-CN" sz="2400" b="1" dirty="0" smtClean="0"/>
                  <a:t>:  </a:t>
                </a:r>
                <a:r>
                  <a:rPr lang="en-US" altLang="zh-CN" sz="2400" dirty="0" smtClean="0"/>
                  <a:t>How </a:t>
                </a:r>
                <a:r>
                  <a:rPr lang="en-US" altLang="zh-CN" sz="2400" dirty="0"/>
                  <a:t>to compute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efficiently?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Basic Idea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Square-and-Multiply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algorithm (complexity</a:t>
                </a:r>
                <a:r>
                  <a:rPr lang="en-US" sz="20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EXAMPLE</a:t>
                </a:r>
                <a:r>
                  <a:rPr lang="en-US" altLang="zh-CN" sz="2400" dirty="0"/>
                  <a:t>: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123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35</m:t>
                    </m:r>
                  </m:oMath>
                </a14:m>
                <a:r>
                  <a:rPr lang="en-US" altLang="zh-C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dirty="0"/>
                  <a:t>using square-and-multiply.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Input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=2;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=35;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=123=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(1 1 1 1 0 1 1)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accent1">
                        <a:lumMod val="50000"/>
                      </a:schemeClr>
                    </a:solidFill>
                  </a:rPr>
                  <a:t>Square: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multiplications modulo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will be done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=2;</m:t>
                    </m:r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accent1">
                        <a:lumMod val="50000"/>
                      </a:schemeClr>
                    </a:solidFill>
                  </a:rPr>
                  <a:t>Multiply: 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multiplications modulo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will be done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=2×4×11×16×11×16≡8 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35</m:t>
                        </m:r>
                      </m:e>
                    </m:d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123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35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52736"/>
                <a:ext cx="9144000" cy="5454314"/>
              </a:xfrm>
              <a:prstGeom prst="rect">
                <a:avLst/>
              </a:prstGeom>
              <a:blipFill>
                <a:blip r:embed="rId4"/>
                <a:stretch>
                  <a:fillRect l="-1000" b="-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464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7491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Primality Testing</a:t>
            </a:r>
            <a:endParaRPr lang="en-US" sz="31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980728"/>
                <a:ext cx="914400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Decision Problem: </a:t>
                </a:r>
                <a:r>
                  <a:rPr lang="en-US" sz="2400" dirty="0" smtClean="0"/>
                  <a:t>A </a:t>
                </a:r>
                <a:r>
                  <a:rPr lang="en-US" sz="2400" dirty="0"/>
                  <a:t>problem in which a question is to </a:t>
                </a:r>
                <a:r>
                  <a:rPr lang="en-US" sz="2400" dirty="0" smtClean="0"/>
                  <a:t>be </a:t>
                </a:r>
                <a:r>
                  <a:rPr lang="en-US" sz="2400" dirty="0"/>
                  <a:t>answered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with “yes” or </a:t>
                </a:r>
                <a:r>
                  <a:rPr lang="en-US" sz="2400" dirty="0"/>
                  <a:t>“no.” </a:t>
                </a:r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Composites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a decision problem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Instance: a positive integer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Question: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composite?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Yes-Biased Monte Carlo Algorithm</a:t>
                </a:r>
                <a:r>
                  <a:rPr lang="en-US" sz="2000" dirty="0" smtClean="0"/>
                  <a:t>: </a:t>
                </a:r>
                <a:r>
                  <a:rPr lang="en-US" sz="2400" dirty="0" smtClean="0"/>
                  <a:t>A randomized </a:t>
                </a:r>
                <a:r>
                  <a:rPr lang="en-US" sz="2400" dirty="0"/>
                  <a:t>algorithm for a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decision </a:t>
                </a:r>
                <a:r>
                  <a:rPr lang="en-US" sz="2400" dirty="0"/>
                  <a:t>problem in which a “yes” answer is (</a:t>
                </a:r>
                <a:r>
                  <a:rPr lang="en-US" sz="2400" dirty="0" smtClean="0"/>
                  <a:t>always</a:t>
                </a:r>
                <a:r>
                  <a:rPr lang="en-US" sz="2400" dirty="0"/>
                  <a:t>) correct,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but a “no</a:t>
                </a:r>
                <a:r>
                  <a:rPr lang="en-US" sz="2400" dirty="0"/>
                  <a:t>” answer may be incorrect. </a:t>
                </a:r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Error probability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for any instance in </a:t>
                </a:r>
                <a:r>
                  <a:rPr lang="en-US" altLang="zh-CN" sz="2000" dirty="0"/>
                  <a:t>which the answer is “yes,” the </a:t>
                </a:r>
                <a:r>
                  <a:rPr lang="en-US" altLang="zh-CN" sz="2000" dirty="0" smtClean="0"/>
                  <a:t>algorithm outputs “</a:t>
                </a:r>
                <a:r>
                  <a:rPr lang="en-US" altLang="zh-CN" sz="2000" dirty="0"/>
                  <a:t>no” </a:t>
                </a:r>
                <a:r>
                  <a:rPr lang="en-US" altLang="zh-CN" sz="2000" dirty="0" smtClean="0"/>
                  <a:t>with </a:t>
                </a:r>
                <a:r>
                  <a:rPr lang="en-US" altLang="zh-CN" sz="2000" dirty="0"/>
                  <a:t>probability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000" dirty="0" smtClean="0"/>
                  <a:t>.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This probability </a:t>
                </a:r>
                <a:r>
                  <a:rPr lang="en-US" altLang="zh-CN" dirty="0"/>
                  <a:t>is </a:t>
                </a:r>
                <a:r>
                  <a:rPr lang="en-US" altLang="zh-CN" dirty="0" smtClean="0"/>
                  <a:t>taken over all random </a:t>
                </a:r>
                <a:r>
                  <a:rPr lang="en-US" altLang="zh-CN" dirty="0"/>
                  <a:t>choices made by the algorithm when it is run with a given </a:t>
                </a:r>
                <a:r>
                  <a:rPr lang="en-US" altLang="zh-CN" dirty="0" smtClean="0"/>
                  <a:t>input.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80728"/>
                <a:ext cx="9144000" cy="4893647"/>
              </a:xfrm>
              <a:prstGeom prst="rect">
                <a:avLst/>
              </a:prstGeom>
              <a:blipFill>
                <a:blip r:embed="rId4"/>
                <a:stretch>
                  <a:fillRect l="-1000" t="-125" r="-1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6628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Primality Testing</a:t>
            </a:r>
            <a:endParaRPr lang="en-US" sz="31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894891"/>
                <a:ext cx="9144000" cy="5558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No-Biased </a:t>
                </a:r>
                <a:r>
                  <a:rPr lang="en-US" sz="2400" b="1" dirty="0"/>
                  <a:t>Monte Carlo </a:t>
                </a:r>
                <a:r>
                  <a:rPr lang="en-US" sz="2400" b="1" dirty="0" smtClean="0"/>
                  <a:t>Algorithm</a:t>
                </a:r>
                <a:r>
                  <a:rPr lang="en-US" sz="2400" dirty="0" smtClean="0"/>
                  <a:t>: </a:t>
                </a:r>
                <a:r>
                  <a:rPr lang="en-US" altLang="zh-CN" sz="2400" dirty="0"/>
                  <a:t>A randomized algorithm for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 decision problem in which a </a:t>
                </a:r>
                <a:r>
                  <a:rPr lang="en-US" altLang="zh-CN" sz="2400" dirty="0" smtClean="0"/>
                  <a:t>“no” </a:t>
                </a:r>
                <a:r>
                  <a:rPr lang="en-US" altLang="zh-CN" sz="2400" dirty="0"/>
                  <a:t>answer is (always) correct,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 but a </a:t>
                </a:r>
                <a:r>
                  <a:rPr lang="en-US" altLang="zh-CN" sz="2400" dirty="0" smtClean="0"/>
                  <a:t>“yes” </a:t>
                </a:r>
                <a:r>
                  <a:rPr lang="en-US" altLang="zh-CN" sz="2400" dirty="0"/>
                  <a:t>answer may be incorrect. </a:t>
                </a:r>
              </a:p>
              <a:p>
                <a:pPr marL="8001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Error probability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b="1" dirty="0"/>
                  <a:t> </a:t>
                </a:r>
                <a:r>
                  <a:rPr lang="en-US" altLang="zh-CN" sz="2000" dirty="0"/>
                  <a:t>for any instance in which the answer is </a:t>
                </a:r>
                <a:r>
                  <a:rPr lang="en-US" altLang="zh-CN" sz="2000" dirty="0" smtClean="0"/>
                  <a:t>“no”,  </a:t>
                </a:r>
                <a:r>
                  <a:rPr lang="en-US" altLang="zh-CN" sz="2000" dirty="0"/>
                  <a:t>the algorithm outputs </a:t>
                </a:r>
                <a:r>
                  <a:rPr lang="en-US" altLang="zh-CN" sz="2000" dirty="0" smtClean="0"/>
                  <a:t>“yes” </a:t>
                </a:r>
                <a:r>
                  <a:rPr lang="en-US" altLang="zh-CN" sz="2000" dirty="0"/>
                  <a:t>with probability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000" dirty="0" smtClean="0"/>
                  <a:t>.</a:t>
                </a:r>
              </a:p>
              <a:p>
                <a:pPr marL="12573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This probability is taken over all random choices made by the algorithm when it is run with a given input. 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Two Randomized Algorithms for Primality Testing</a:t>
                </a:r>
                <a:r>
                  <a:rPr lang="en-US" altLang="zh-CN" sz="2400" dirty="0" smtClean="0"/>
                  <a:t>:  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err="1" smtClean="0"/>
                  <a:t>Solovay</a:t>
                </a:r>
                <a:r>
                  <a:rPr lang="en-US" altLang="zh-CN" sz="2000" b="1" dirty="0" smtClean="0"/>
                  <a:t>-Strassen</a:t>
                </a:r>
                <a:r>
                  <a:rPr lang="en-US" altLang="zh-CN" sz="2000" dirty="0" smtClean="0"/>
                  <a:t>: </a:t>
                </a:r>
                <a:r>
                  <a:rPr lang="en-US" altLang="zh-CN" sz="2000" dirty="0"/>
                  <a:t>a </a:t>
                </a:r>
                <a:r>
                  <a:rPr lang="en-US" altLang="zh-CN" sz="2000" dirty="0" smtClean="0"/>
                  <a:t>yes-biased </a:t>
                </a:r>
                <a:r>
                  <a:rPr lang="en-US" altLang="zh-CN" sz="2000" dirty="0"/>
                  <a:t>Monte Carlo algorithm for </a:t>
                </a:r>
                <a:r>
                  <a:rPr lang="en-US" altLang="zh-CN" sz="2000" b="1" dirty="0"/>
                  <a:t>Composites </a:t>
                </a:r>
                <a:r>
                  <a:rPr lang="en-US" altLang="zh-CN" sz="2000" dirty="0"/>
                  <a:t>with error probability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½</m:t>
                    </m:r>
                  </m:oMath>
                </a14:m>
                <a:r>
                  <a:rPr lang="en-US" altLang="zh-CN" sz="2000" dirty="0" smtClean="0"/>
                  <a:t> 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Miller-Rabin</a:t>
                </a:r>
                <a:r>
                  <a:rPr lang="en-US" altLang="zh-CN" sz="2000" dirty="0" smtClean="0"/>
                  <a:t>: </a:t>
                </a:r>
                <a:r>
                  <a:rPr lang="en-US" altLang="zh-CN" sz="2000" dirty="0"/>
                  <a:t>a yes-biased Monte Carlo algorithm for </a:t>
                </a:r>
                <a:r>
                  <a:rPr lang="en-US" altLang="zh-CN" sz="2000" b="1" dirty="0"/>
                  <a:t>Composites </a:t>
                </a:r>
                <a:r>
                  <a:rPr lang="en-US" altLang="zh-CN" sz="2000" dirty="0"/>
                  <a:t>with error </a:t>
                </a:r>
                <a:r>
                  <a:rPr lang="en-US" altLang="zh-CN" sz="2000" dirty="0" smtClean="0"/>
                  <a:t>probability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¼</m:t>
                    </m:r>
                  </m:oMath>
                </a14:m>
                <a:endParaRPr lang="en-US" altLang="zh-CN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A Deterministic Algorithm </a:t>
                </a:r>
                <a:r>
                  <a:rPr lang="en-US" altLang="zh-CN" sz="2400" b="1" dirty="0"/>
                  <a:t>for Primality Testing</a:t>
                </a:r>
                <a:r>
                  <a:rPr lang="en-US" altLang="zh-CN" sz="2400" dirty="0"/>
                  <a:t>:  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Agrawal-</a:t>
                </a:r>
                <a:r>
                  <a:rPr lang="en-US" altLang="zh-CN" sz="2000" b="1" dirty="0" err="1" smtClean="0"/>
                  <a:t>Kayal</a:t>
                </a:r>
                <a:r>
                  <a:rPr lang="en-US" altLang="zh-CN" sz="2000" b="1" dirty="0" smtClean="0"/>
                  <a:t>-</a:t>
                </a:r>
                <a:r>
                  <a:rPr lang="en-US" altLang="zh-CN" sz="2000" b="1" dirty="0" err="1" smtClean="0"/>
                  <a:t>Saxena</a:t>
                </a:r>
                <a:r>
                  <a:rPr lang="en-US" altLang="zh-CN" sz="2000" dirty="0" smtClean="0"/>
                  <a:t>: time complexity is too high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94891"/>
                <a:ext cx="9144000" cy="5558445"/>
              </a:xfrm>
              <a:prstGeom prst="rect">
                <a:avLst/>
              </a:prstGeom>
              <a:blipFill>
                <a:blip r:embed="rId4"/>
                <a:stretch>
                  <a:fillRect l="-1000" t="-110" r="-867" b="-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6773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3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Group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319866"/>
                <a:ext cx="9144000" cy="4494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DEFINITION:</a:t>
                </a:r>
                <a:r>
                  <a:rPr lang="en-US" sz="2400" dirty="0">
                    <a:solidFill>
                      <a:schemeClr val="tx1"/>
                    </a:solidFill>
                  </a:rPr>
                  <a:t> 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 a binary operation on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The pair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is called an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      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group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if the following are satisfied: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Closure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Associative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sz="2000" i="1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Identity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b="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zh-CN" sz="2000" b="0" dirty="0">
                    <a:solidFill>
                      <a:srgbClr val="0000CC"/>
                    </a:solidFill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Inverse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sz="2000" b="0" dirty="0">
                    <a:solidFill>
                      <a:schemeClr val="tx1"/>
                    </a:solidFill>
                  </a:rPr>
                  <a:t>         </a:t>
                </a:r>
                <a:r>
                  <a:rPr lang="en-US" altLang="zh-CN" sz="2000" b="0" dirty="0">
                    <a:solidFill>
                      <a:srgbClr val="0000CC"/>
                    </a:solidFill>
                  </a:rPr>
                  <a:t> 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DEFINITION: </a:t>
                </a:r>
                <a:r>
                  <a:rPr lang="en-US" altLang="zh-CN" sz="2400" dirty="0"/>
                  <a:t>A group is said to be an </a:t>
                </a:r>
                <a:r>
                  <a:rPr lang="en-US" altLang="zh-CN" sz="2400" b="1" dirty="0"/>
                  <a:t>Abelian </a:t>
                </a:r>
                <a:r>
                  <a:rPr lang="en-US" altLang="zh-CN" sz="2400" b="1" dirty="0" smtClean="0"/>
                  <a:t>group </a:t>
                </a:r>
                <a:r>
                  <a:rPr lang="en-US" altLang="zh-CN" sz="2400" dirty="0"/>
                  <a:t>if it additionally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 satisfies the following property: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tx1"/>
                    </a:solidFill>
                  </a:rPr>
                  <a:t>Commutative</a:t>
                </a:r>
                <a:r>
                  <a:rPr lang="zh-CN" altLang="en-US" sz="1000" b="1" dirty="0">
                    <a:solidFill>
                      <a:schemeClr val="tx1"/>
                    </a:solidFill>
                  </a:rPr>
                  <a:t>交换律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b="0" dirty="0">
                    <a:solidFill>
                      <a:schemeClr val="tx1"/>
                    </a:solidFill>
                  </a:rPr>
                  <a:t> 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An Abelian group is also called a </a:t>
                </a:r>
                <a:r>
                  <a:rPr lang="en-US" altLang="zh-CN" sz="2000" b="1" dirty="0"/>
                  <a:t>commutative </a:t>
                </a:r>
                <a:r>
                  <a:rPr lang="en-US" altLang="zh-CN" sz="2000" b="1" dirty="0" smtClean="0"/>
                  <a:t>group</a:t>
                </a:r>
                <a:r>
                  <a:rPr lang="en-US" altLang="zh-CN" sz="2000" dirty="0" smtClean="0"/>
                  <a:t>.</a:t>
                </a:r>
                <a:endParaRPr lang="en-US" altLang="zh-CN" sz="2000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</a:rPr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,+</m:t>
                        </m:r>
                      </m:e>
                    </m:d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+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,+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ℚ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×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±1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×</m:t>
                        </m:r>
                      </m:e>
                    </m:d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are Abelian groups.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19866"/>
                <a:ext cx="9144000" cy="4494757"/>
              </a:xfrm>
              <a:prstGeom prst="rect">
                <a:avLst/>
              </a:prstGeom>
              <a:blipFill>
                <a:blip r:embed="rId4"/>
                <a:stretch>
                  <a:fillRect l="-1000" t="-136" r="-867" b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2414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3|71.6|43.5|18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9|0.7|82.7|69.7|13|6.9|8.5|1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3|71.6|43.5|18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3|71.6|43.5|18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3|71.6|43.5|18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3|71.6|43.5|18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3|71.6|43.5|18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8.2|0.7|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9|0.7|82.7|69.7|13|6.9|8.5|11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9|0.7|82.7|69.7|13|6.9|8.5|11.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7224</TotalTime>
  <Words>507</Words>
  <Application>Microsoft Office PowerPoint</Application>
  <PresentationFormat>On-screen Show (4:3)</PresentationFormat>
  <Paragraphs>200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等线</vt:lpstr>
      <vt:lpstr>宋体</vt:lpstr>
      <vt:lpstr>Arial</vt:lpstr>
      <vt:lpstr>Calibri</vt:lpstr>
      <vt:lpstr>Cambria Math</vt:lpstr>
      <vt:lpstr>Office 主题</vt:lpstr>
      <vt:lpstr>Applied Cryptography extended Euclidean algorithm , square-and-multiply algorithm,  primality testing, subgroup, coset</vt:lpstr>
      <vt:lpstr>Choose Random Primes</vt:lpstr>
      <vt:lpstr>Computing Public Key</vt:lpstr>
      <vt:lpstr>Encrypt and Decrypt Efficiently</vt:lpstr>
      <vt:lpstr>PowerPoint Presentation</vt:lpstr>
      <vt:lpstr>Primality Testing</vt:lpstr>
      <vt:lpstr>Primality Testing</vt:lpstr>
      <vt:lpstr>PowerPoint Presentation</vt:lpstr>
      <vt:lpstr>Group</vt:lpstr>
      <vt:lpstr>Subgroup</vt:lpstr>
      <vt:lpstr>Subgroup</vt:lpstr>
      <vt:lpstr>PowerPoint Presentation</vt:lpstr>
      <vt:lpstr>Coset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zhanglf</cp:lastModifiedBy>
  <cp:revision>734</cp:revision>
  <cp:lastPrinted>2020-10-28T02:03:01Z</cp:lastPrinted>
  <dcterms:modified xsi:type="dcterms:W3CDTF">2022-04-25T08:18:12Z</dcterms:modified>
</cp:coreProperties>
</file>