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70" r:id="rId2"/>
    <p:sldId id="395" r:id="rId3"/>
    <p:sldId id="396" r:id="rId4"/>
    <p:sldId id="397" r:id="rId5"/>
    <p:sldId id="407" r:id="rId6"/>
    <p:sldId id="408" r:id="rId7"/>
    <p:sldId id="410" r:id="rId8"/>
    <p:sldId id="411" r:id="rId9"/>
    <p:sldId id="412" r:id="rId10"/>
  </p:sldIdLst>
  <p:sldSz cx="9144000" cy="6858000" type="screen4x3"/>
  <p:notesSz cx="9296400" cy="7010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0884" autoAdjust="0"/>
  </p:normalViewPr>
  <p:slideViewPr>
    <p:cSldViewPr>
      <p:cViewPr varScale="1">
        <p:scale>
          <a:sx n="80" d="100"/>
          <a:sy n="80" d="100"/>
        </p:scale>
        <p:origin x="8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0DDC054-845A-4D23-99A1-1CBDCC461F79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21D7F3D-C027-4E9B-82EE-7A605FD44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762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598DDEC-F881-4D1D-9B1A-3FF4A3EA4563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5C205C-858F-4712-A335-CF92B8F23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70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55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62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99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34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4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27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59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1.png"/><Relationship Id="rId4" Type="http://schemas.openxmlformats.org/officeDocument/2006/relationships/image" Target="../media/image10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91799"/>
            <a:ext cx="9144000" cy="1326222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Applied Cryptography</a:t>
            </a:r>
            <a: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200" dirty="0"/>
              <a:t>Lagrange’s </a:t>
            </a:r>
            <a:r>
              <a:rPr lang="en-US" altLang="zh-CN" sz="2200" dirty="0" smtClean="0"/>
              <a:t>theorem, </a:t>
            </a:r>
            <a:r>
              <a:rPr lang="en-US" altLang="zh-CN" sz="2200" dirty="0"/>
              <a:t>Fermat </a:t>
            </a:r>
            <a:r>
              <a:rPr lang="en-US" altLang="zh-CN" sz="2200" dirty="0" smtClean="0"/>
              <a:t>test, </a:t>
            </a:r>
            <a:r>
              <a:rPr lang="en-US" altLang="zh-CN" sz="2200"/>
              <a:t>Miller-Rabin </a:t>
            </a:r>
            <a:r>
              <a:rPr lang="en-US" altLang="zh-CN" sz="2200" smtClean="0"/>
              <a:t>test  </a:t>
            </a:r>
            <a:endParaRPr lang="en-US" sz="22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352800"/>
            <a:ext cx="9144000" cy="1676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Liangfeng Zhang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School of Information Science and Technology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ShanghaiTech University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28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err="1" smtClean="0">
                <a:latin typeface="+mn-lt"/>
              </a:rPr>
              <a:t>Coset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908720"/>
                <a:ext cx="9144000" cy="5205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LEMMA: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be an Abelian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group and 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be a subgroup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.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,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=∅.</m:t>
                    </m:r>
                  </m:oMath>
                </a14:m>
                <a:endParaRPr lang="en-US" altLang="zh-CN" sz="2400" b="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.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for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DEFINITION: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be an Abelian group and 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be a subgroup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. 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>
                    <a:solidFill>
                      <a:schemeClr val="tx1"/>
                    </a:solidFill>
                  </a:rPr>
                  <a:t>        We define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𝑔𝐻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8720"/>
                <a:ext cx="9144000" cy="5205977"/>
              </a:xfrm>
              <a:prstGeom prst="rect">
                <a:avLst/>
              </a:prstGeom>
              <a:blipFill>
                <a:blip r:embed="rId4"/>
                <a:stretch>
                  <a:fillRect l="-1000" t="-117" r="-2600" b="-1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321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+mn-lt"/>
              </a:rPr>
              <a:t>Lagrange’s Theorem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1593139"/>
                <a:ext cx="9144000" cy="3933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THEOREM: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be an Abelian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group and 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be a subgroup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.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>
                    <a:solidFill>
                      <a:schemeClr val="tx1"/>
                    </a:solidFill>
                  </a:rPr>
                  <a:t>       Then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/|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𝑔𝐻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. </a:t>
                </a:r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There exist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∪⋯∪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⊇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+⋯+|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/|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93139"/>
                <a:ext cx="9144000" cy="3933384"/>
              </a:xfrm>
              <a:prstGeom prst="rect">
                <a:avLst/>
              </a:prstGeom>
              <a:blipFill>
                <a:blip r:embed="rId4"/>
                <a:stretch>
                  <a:fillRect l="-1000" t="-155" r="-333" b="-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788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981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Fermat Test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980728"/>
                <a:ext cx="9144000" cy="5558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Basic Idea (Fermat’s little theorem): </a:t>
                </a:r>
                <a:r>
                  <a:rPr lang="en-US" altLang="zh-CN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sz="2400" dirty="0" smtClean="0"/>
                  <a:t> be any odd integer.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/>
                  <a:t> is prime,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≡1 (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/>
                  <a:t> is composite, then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∃1≤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000" dirty="0" smtClean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 (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CN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ALGORITHM</a:t>
                </a:r>
                <a:r>
                  <a:rPr lang="en-US" altLang="zh-CN" sz="2400" dirty="0" smtClean="0"/>
                  <a:t>: </a:t>
                </a:r>
                <a:r>
                  <a:rPr lang="en-US" altLang="zh-CN" sz="2400" b="1" dirty="0" smtClean="0"/>
                  <a:t>Fermat</a:t>
                </a:r>
                <a:r>
                  <a:rPr lang="en-US" altLang="zh-CN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 smtClean="0"/>
                  <a:t>) // Time complexity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c</a:t>
                </a: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hoose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←{1,2,…,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uniformly and at random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rgbClr val="C00000"/>
                    </a:solidFill>
                  </a:rPr>
                  <a:t>if</a:t>
                </a: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≡1 (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,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   </a:t>
                </a:r>
                <a:r>
                  <a:rPr lang="en-US" altLang="zh-CN" sz="2000" b="1" dirty="0" smtClean="0">
                    <a:solidFill>
                      <a:srgbClr val="C00000"/>
                    </a:solidFill>
                  </a:rPr>
                  <a:t>then return </a:t>
                </a: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is prime”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rgbClr val="C00000"/>
                    </a:solidFill>
                  </a:rPr>
                  <a:t>    else return </a:t>
                </a:r>
                <a:r>
                  <a:rPr lang="en-US" altLang="zh-CN" sz="2000" dirty="0" smtClean="0">
                    <a:solidFill>
                      <a:srgbClr val="C00000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is composite”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When </a:t>
                </a:r>
                <a:r>
                  <a:rPr lang="en-US" altLang="zh-CN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Fermat</a:t>
                </a:r>
                <a:r>
                  <a:rPr lang="en-US" altLang="zh-CN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outputs </a:t>
                </a:r>
                <a:r>
                  <a:rPr lang="en-US" altLang="zh-CN" sz="24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is </a:t>
                </a:r>
                <a:r>
                  <a:rPr lang="en-US" altLang="zh-CN" sz="2400" dirty="0" smtClean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composite”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(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.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/>
                  <a:t> is not a prime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yes-biased Monte Carlo algorithm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When </a:t>
                </a:r>
                <a:r>
                  <a:rPr lang="en-US" altLang="zh-CN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Fermat</a:t>
                </a:r>
                <a:r>
                  <a:rPr lang="en-US" altLang="zh-CN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 outputs “</a:t>
                </a:r>
                <a14:m>
                  <m:oMath xmlns:m="http://schemas.openxmlformats.org/officeDocument/2006/math">
                    <m:r>
                      <a:rPr lang="en-US" altLang="zh-CN" sz="24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is </a:t>
                </a:r>
                <a:r>
                  <a:rPr lang="en-US" altLang="zh-CN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prime”</a:t>
                </a:r>
                <a:endPara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The number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/>
                  <a:t> may be a composite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80728"/>
                <a:ext cx="9144000" cy="5558445"/>
              </a:xfrm>
              <a:prstGeom prst="rect">
                <a:avLst/>
              </a:prstGeom>
              <a:blipFill>
                <a:blip r:embed="rId3"/>
                <a:stretch>
                  <a:fillRect l="-1067" t="-110" b="-5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99792" y="4931932"/>
                <a:ext cx="18958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000" b="0" dirty="0" smtClean="0"/>
                  <a:t>//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is a composite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4931932"/>
                <a:ext cx="1895840" cy="307777"/>
              </a:xfrm>
              <a:prstGeom prst="rect">
                <a:avLst/>
              </a:prstGeom>
              <a:blipFill>
                <a:blip r:embed="rId4"/>
                <a:stretch>
                  <a:fillRect l="-8360" t="-25490" r="-8039" b="-49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64088" y="3140968"/>
                <a:ext cx="3384376" cy="261610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dirty="0" smtClean="0"/>
                  <a:t>When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=561,</m:t>
                    </m:r>
                  </m:oMath>
                </a14:m>
                <a:r>
                  <a:rPr lang="zh-CN" alt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4/7</m:t>
                    </m:r>
                  </m:oMath>
                </a14:m>
                <a:r>
                  <a:rPr lang="en-US" altLang="zh-CN" sz="2000" dirty="0" smtClean="0"/>
                  <a:t> out of the </a:t>
                </a:r>
              </a:p>
              <a:p>
                <a:r>
                  <a:rPr lang="en-US" altLang="zh-CN" sz="2000" dirty="0" smtClean="0"/>
                  <a:t>     integers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∈{1,2,…,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zh-CN" altLang="en-US" sz="2000" dirty="0" smtClean="0"/>
                  <a:t> </a:t>
                </a:r>
                <a:endParaRPr lang="en-US" altLang="zh-CN" sz="2000" dirty="0" smtClean="0"/>
              </a:p>
              <a:p>
                <a:r>
                  <a:rPr lang="en-US" altLang="zh-CN" sz="2000" dirty="0" smtClean="0"/>
                  <a:t>     satisfy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≡1(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=4/7</m:t>
                    </m:r>
                  </m:oMath>
                </a14:m>
                <a:r>
                  <a:rPr lang="en-US" altLang="zh-CN" dirty="0" smtClean="0"/>
                  <a:t>!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v</a:t>
                </a:r>
                <a:r>
                  <a:rPr lang="en-US" altLang="zh-CN" dirty="0" smtClean="0"/>
                  <a:t>ery large error probability!</a:t>
                </a:r>
              </a:p>
              <a:p>
                <a:r>
                  <a:rPr lang="en-US" altLang="zh-CN" sz="2000" b="1" dirty="0"/>
                  <a:t>Carmichael </a:t>
                </a:r>
                <a:r>
                  <a:rPr lang="en-US" altLang="zh-CN" sz="2000" b="1" dirty="0" smtClean="0"/>
                  <a:t>Number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/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≡1 (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There are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 smtClean="0"/>
                  <a:t> such numbers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3140968"/>
                <a:ext cx="3384376" cy="2616101"/>
              </a:xfrm>
              <a:prstGeom prst="rect">
                <a:avLst/>
              </a:prstGeom>
              <a:blipFill>
                <a:blip r:embed="rId5"/>
                <a:stretch>
                  <a:fillRect l="-4293" t="-2540" r="-1789" b="-41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275614" y="5871121"/>
            <a:ext cx="156132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Solution ???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97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Generalization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980728"/>
                <a:ext cx="9144000" cy="5484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Basic Idea: </a:t>
                </a:r>
                <a:r>
                  <a:rPr lang="en-US" altLang="zh-CN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sz="2400" dirty="0" smtClean="0"/>
                  <a:t> be any odd integer. Define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such that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/>
                  <a:t>When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b="0" dirty="0" smtClean="0"/>
                  <a:t> is prime,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={1,2,…,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altLang="zh-CN" sz="2000" b="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When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/>
                  <a:t> is composite,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sz="2000" i="1" dirty="0" smtClean="0"/>
                  <a:t> </a:t>
                </a:r>
                <a:r>
                  <a:rPr lang="en-US" altLang="zh-CN" sz="2000" dirty="0" smtClean="0"/>
                  <a:t>for a small constant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&lt;1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i="1" dirty="0" smtClean="0"/>
              </a:p>
              <a:p>
                <a:r>
                  <a:rPr lang="en-US" altLang="zh-CN" sz="2400" b="1" dirty="0" smtClean="0"/>
                  <a:t>Generalized Test: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𝐓𝐞𝐬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←{1,2,…,</m:t>
                    </m:r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uniformly and at random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C00000"/>
                    </a:solidFill>
                  </a:rPr>
                  <a:t>    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then return 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is prime”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1" dirty="0" smtClean="0">
                    <a:solidFill>
                      <a:srgbClr val="C00000"/>
                    </a:solidFill>
                  </a:rPr>
                  <a:t>    else </a:t>
                </a:r>
                <a:r>
                  <a:rPr lang="en-US" altLang="zh-CN" sz="2000" b="1" dirty="0">
                    <a:solidFill>
                      <a:srgbClr val="C00000"/>
                    </a:solidFill>
                  </a:rPr>
                  <a:t>return 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solidFill>
                      <a:srgbClr val="C00000"/>
                    </a:solidFill>
                  </a:rPr>
                  <a:t> is composite”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𝐓𝐞𝐬</m:t>
                    </m:r>
                    <m:sSub>
                      <m:sSubPr>
                        <m:ctrlPr>
                          <a:rPr lang="en-US" altLang="zh-CN" sz="24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  <m:sub>
                        <m:r>
                          <a:rPr lang="en-US" altLang="zh-CN" sz="24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sz="24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altLang="zh-CN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outputs “</a:t>
                </a:r>
                <a14:m>
                  <m:oMath xmlns:m="http://schemas.openxmlformats.org/officeDocument/2006/math">
                    <m:r>
                      <a:rPr lang="en-US" altLang="zh-CN" sz="24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is composite”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≠{1,2,…,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−1} </m:t>
                    </m:r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 smtClean="0"/>
                  <a:t> </a:t>
                </a:r>
                <a:r>
                  <a:rPr lang="en-US" altLang="zh-CN" sz="2000" dirty="0"/>
                  <a:t>is not a prime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yes-biased </a:t>
                </a:r>
                <a:r>
                  <a:rPr lang="en-US" altLang="zh-CN" sz="2000" dirty="0"/>
                  <a:t>Monte Carlo algorithm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𝐓𝐞𝐬</m:t>
                    </m:r>
                    <m:sSub>
                      <m:sSubPr>
                        <m:ctrlPr>
                          <a:rPr lang="en-US" altLang="zh-CN" sz="2400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𝐭</m:t>
                        </m:r>
                      </m:e>
                      <m:sub>
                        <m:r>
                          <a:rPr lang="en-US" altLang="zh-CN" sz="24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sz="24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outputs “</a:t>
                </a:r>
                <a14:m>
                  <m:oMath xmlns:m="http://schemas.openxmlformats.org/officeDocument/2006/math">
                    <m:r>
                      <a:rPr lang="en-US" altLang="zh-CN" sz="24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is </a:t>
                </a:r>
                <a:r>
                  <a:rPr lang="en-US" altLang="zh-CN" sz="24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prime”</a:t>
                </a:r>
                <a:endParaRPr lang="en-US" altLang="zh-CN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The </a:t>
                </a:r>
                <a:r>
                  <a:rPr lang="en-US" altLang="zh-CN" sz="2000" dirty="0"/>
                  <a:t>number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may be a composite</a:t>
                </a: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80728"/>
                <a:ext cx="9144000" cy="5484578"/>
              </a:xfrm>
              <a:prstGeom prst="rect">
                <a:avLst/>
              </a:prstGeom>
              <a:blipFill>
                <a:blip r:embed="rId3"/>
                <a:stretch>
                  <a:fillRect l="-1067" t="-111" b="-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76160" y="4869160"/>
                <a:ext cx="18958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000" b="0" dirty="0" smtClean="0"/>
                  <a:t>//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is a composite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160" y="4869160"/>
                <a:ext cx="1895840" cy="307777"/>
              </a:xfrm>
              <a:prstGeom prst="rect">
                <a:avLst/>
              </a:prstGeom>
              <a:blipFill>
                <a:blip r:embed="rId4"/>
                <a:stretch>
                  <a:fillRect l="-8039" t="-26000" r="-8360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94408" y="2989982"/>
                <a:ext cx="3544432" cy="120032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smtClean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zh-CN" sz="2000" b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altLang="zh-CN" sz="2000" b="1" dirty="0"/>
                        <m:t> 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m:rPr>
                          <m:nor/>
                        </m:rPr>
                        <a:rPr lang="en-US" altLang="zh-CN" sz="2000" i="1" dirty="0"/>
                        <m:t> </m:t>
                      </m:r>
                      <m:r>
                        <m:rPr>
                          <m:nor/>
                        </m:rPr>
                        <a:rPr lang="en-US" altLang="zh-CN" sz="2000" dirty="0"/>
                        <m:t>is</m:t>
                      </m:r>
                      <m:r>
                        <m:rPr>
                          <m:nor/>
                        </m:rPr>
                        <a:rPr lang="en-US" altLang="zh-CN" sz="2000" dirty="0"/>
                        <m:t> </m:t>
                      </m:r>
                      <m:r>
                        <m:rPr>
                          <m:nor/>
                        </m:rPr>
                        <a:rPr lang="en-US" altLang="zh-CN" sz="2000" dirty="0"/>
                        <m:t>composite</m:t>
                      </m:r>
                    </m:oMath>
                  </m:oMathPara>
                </a14:m>
                <a:endParaRPr lang="en-US" altLang="zh-CN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sz="2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𝐓𝐞𝐬</m:t>
                      </m:r>
                      <m:sSub>
                        <m:sSubPr>
                          <m:ctrlPr>
                            <a:rPr lang="en-US" altLang="zh-CN" sz="2000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zh-CN" sz="2000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20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CN" sz="2000" b="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000" b="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output</m:t>
                      </m:r>
                      <m:r>
                        <m:rPr>
                          <m:nor/>
                        </m:rPr>
                        <a:rPr lang="en-US" altLang="zh-CN" sz="2000" dirty="0"/>
                        <m:t>s</m:t>
                      </m:r>
                      <m:r>
                        <m:rPr>
                          <m:nor/>
                        </m:rPr>
                        <a:rPr lang="en-US" altLang="zh-CN" sz="2000" dirty="0"/>
                        <m:t> "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000" dirty="0"/>
                        <m:t>is</m:t>
                      </m:r>
                      <m:r>
                        <m:rPr>
                          <m:nor/>
                        </m:rPr>
                        <a:rPr lang="en-US" altLang="zh-CN" sz="2000" dirty="0"/>
                        <m:t> </m:t>
                      </m:r>
                      <m:r>
                        <m:rPr>
                          <m:nor/>
                        </m:rPr>
                        <a:rPr lang="en-US" altLang="zh-CN" sz="2000" dirty="0"/>
                        <m:t>prime</m:t>
                      </m:r>
                      <m:r>
                        <m:rPr>
                          <m:nor/>
                        </m:rPr>
                        <a:rPr lang="en-US" altLang="zh-CN" sz="2000" dirty="0"/>
                        <m:t>”</m:t>
                      </m:r>
                    </m:oMath>
                  </m:oMathPara>
                </a14:m>
                <a:endParaRPr lang="en-US" altLang="zh-CN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e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altLang="zh-CN" sz="2000" dirty="0" smtClean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expected to be small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408" y="2989982"/>
                <a:ext cx="3544432" cy="1200329"/>
              </a:xfrm>
              <a:prstGeom prst="rect">
                <a:avLst/>
              </a:prstGeom>
              <a:blipFill>
                <a:blip r:embed="rId5"/>
                <a:stretch>
                  <a:fillRect l="-2393" r="-513" b="-9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394408" y="4365104"/>
                <a:ext cx="3544432" cy="58477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CN" sz="1600" b="1" dirty="0" smtClean="0"/>
                  <a:t>Fermat</a:t>
                </a:r>
                <a:r>
                  <a:rPr lang="en-US" altLang="zh-CN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600" dirty="0" smtClean="0"/>
                  <a:t>):</a:t>
                </a:r>
                <a:r>
                  <a:rPr lang="en-US" altLang="zh-CN" sz="16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≡1 (</m:t>
                        </m:r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1600" dirty="0" smtClean="0"/>
                  <a:t>Bad choice.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408" y="4365104"/>
                <a:ext cx="3544432" cy="584775"/>
              </a:xfrm>
              <a:prstGeom prst="rect">
                <a:avLst/>
              </a:prstGeom>
              <a:blipFill>
                <a:blip r:embed="rId6"/>
                <a:stretch>
                  <a:fillRect l="-684" t="-100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80112" y="5085184"/>
                <a:ext cx="33708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00FF"/>
                    </a:solidFill>
                  </a:rPr>
                  <a:t>How to choose a good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400" b="1" dirty="0" smtClean="0">
                    <a:solidFill>
                      <a:srgbClr val="0000FF"/>
                    </a:solidFill>
                  </a:rPr>
                  <a:t>?</a:t>
                </a:r>
                <a:endParaRPr lang="zh-CN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5085184"/>
                <a:ext cx="3370859" cy="369332"/>
              </a:xfrm>
              <a:prstGeom prst="rect">
                <a:avLst/>
              </a:prstGeom>
              <a:blipFill>
                <a:blip r:embed="rId7"/>
                <a:stretch>
                  <a:fillRect l="-5425" t="-24590" r="-4521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84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Miller-Rabin Test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908720"/>
                <a:ext cx="9144000" cy="3041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Good Choice:</a:t>
                </a:r>
                <a:r>
                  <a:rPr lang="en-US" altLang="zh-CN" sz="2400" dirty="0" smtClean="0"/>
                  <a:t> 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 smtClean="0"/>
                  <a:t>, where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 smtClean="0"/>
                  <a:t> is odd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altLang="zh-CN" sz="2400" dirty="0" smtClean="0"/>
                  <a:t>. Define  </a:t>
                </a:r>
                <a:r>
                  <a:rPr lang="en-US" altLang="zh-CN" sz="2400" dirty="0"/>
                  <a:t> </a:t>
                </a: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000" b="0" dirty="0" smtClean="0">
                    <a:solidFill>
                      <a:srgbClr val="C00000"/>
                    </a:solidFill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−1;      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);</m:t>
                    </m:r>
                  </m:oMath>
                </a14:m>
                <a:endParaRPr lang="en-US" altLang="zh-CN" b="0" i="1" dirty="0" smtClean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                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≡1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0≤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CN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REMARK</a:t>
                </a:r>
                <a:r>
                  <a:rPr lang="en-US" altLang="zh-CN" sz="24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/>
                  <a:t> iff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 has </a:t>
                </a:r>
                <a:r>
                  <a:rPr lang="en-US" altLang="zh-CN" sz="2400" dirty="0"/>
                  <a:t>one of  the following forms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1,1,…,1</m:t>
                        </m:r>
                      </m:e>
                    </m:d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(⋆,…,⋆,−1,1,…,1)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</a:rPr>
                  <a:t>          </a:t>
                </a:r>
                <a:r>
                  <a:rPr lang="en-US" altLang="zh-CN" sz="2000" dirty="0" smtClean="0">
                    <a:solidFill>
                      <a:srgbClr val="0000FF"/>
                    </a:solidFill>
                  </a:rPr>
                  <a:t>//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⋆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≠±1</m:t>
                    </m:r>
                  </m:oMath>
                </a14:m>
                <a:r>
                  <a:rPr lang="en-US" altLang="zh-CN" sz="20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rgbClr val="0000FF"/>
                    </a:solidFill>
                  </a:rPr>
                  <a:t> </a:t>
                </a:r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In the 2</a:t>
                </a:r>
                <a:r>
                  <a:rPr lang="en-US" altLang="zh-CN" sz="2000" baseline="30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nd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form, #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⋆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# of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1, the last element is 1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EXAMPLE: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−1=2∗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 smtClean="0"/>
                  <a:t>.</a:t>
                </a:r>
                <a:endParaRPr lang="en-US" altLang="zh-CN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8720"/>
                <a:ext cx="9144000" cy="3041987"/>
              </a:xfrm>
              <a:prstGeom prst="rect">
                <a:avLst/>
              </a:prstGeom>
              <a:blipFill>
                <a:blip r:embed="rId3"/>
                <a:stretch>
                  <a:fillRect l="-1000" b="-2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956232" y="3861048"/>
              <a:ext cx="5231536" cy="2682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0788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0788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0788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0788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980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980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2,4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980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8,4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9,6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980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12,9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10,10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980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4,1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11,1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980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5,10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3,9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980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6,6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7,4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980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13,4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−1,1</m:t>
                                </m:r>
                              </m:oMath>
                            </m:oMathPara>
                          </a14:m>
                          <a:endParaRPr lang="en-US" sz="16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5116555"/>
                  </p:ext>
                </p:extLst>
              </p:nvPr>
            </p:nvGraphicFramePr>
            <p:xfrm>
              <a:off x="1956232" y="3861048"/>
              <a:ext cx="5231536" cy="2682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0788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0788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0788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0788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65" t="-1818" r="-300930" b="-7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0465" t="-1818" r="-200930" b="-7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200465" t="-1818" r="-100930" b="-7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00465" t="-1818" r="-930" b="-7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65" t="-101818" r="-300930" b="-6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0465" t="-101818" r="-200930" b="-6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200465" t="-101818" r="-100930" b="-6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00465" t="-101818" r="-930" b="-6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65" t="-201818" r="-300930" b="-5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0465" t="-201818" r="-200930" b="-5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200465" t="-201818" r="-100930" b="-5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00465" t="-201818" r="-930" b="-5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65" t="-296429" r="-300930" b="-39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0465" t="-296429" r="-200930" b="-39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200465" t="-296429" r="-100930" b="-396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00465" t="-296429" r="-930" b="-396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65" t="-403636" r="-300930" b="-3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0465" t="-403636" r="-200930" b="-3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200465" t="-403636" r="-100930" b="-3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00465" t="-403636" r="-930" b="-3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65" t="-503636" r="-300930" b="-2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0465" t="-503636" r="-200930" b="-2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200465" t="-503636" r="-100930" b="-2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00465" t="-503636" r="-930" b="-2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65" t="-603636" r="-300930" b="-1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0465" t="-603636" r="-200930" b="-1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200465" t="-603636" r="-100930" b="-1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00465" t="-603636" r="-930" b="-1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65" t="-703636" r="-300930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l="-100465" t="-703636" r="-200930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4"/>
                          <a:stretch>
                            <a:fillRect l="-200465" t="-703636" r="-100930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00465" t="-703636" r="-930" b="-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Frame 1"/>
          <p:cNvSpPr/>
          <p:nvPr/>
        </p:nvSpPr>
        <p:spPr>
          <a:xfrm>
            <a:off x="3367114" y="4235475"/>
            <a:ext cx="1080120" cy="235145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5992910" y="6261324"/>
            <a:ext cx="1080120" cy="235145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69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0" y="347884"/>
                <a:ext cx="9144000" cy="6177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THEOREM: </a:t>
                </a:r>
                <a:r>
                  <a:rPr lang="en-US" altLang="zh-CN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 smtClean="0"/>
                  <a:t> is an odd prime,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a prime 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−1=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∈{1,2,…,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≡1 (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//Fermat’s little theorem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±1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THEOREM: </a:t>
                </a:r>
                <a:r>
                  <a:rPr lang="en-US" altLang="zh-CN" sz="24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is </a:t>
                </a:r>
                <a:r>
                  <a:rPr lang="en-US" altLang="zh-CN" sz="2400" dirty="0" smtClean="0"/>
                  <a:t>an odd composite and not a prime power,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−1)/2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For any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∈{1,2,…,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−1}\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−1=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≥1,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b="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is odd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−1∈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=(−1,1,…,1)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:0≤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−1,  ∃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such</m:t>
                    </m:r>
                    <m: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=−1}</m:t>
                    </m:r>
                  </m:oMath>
                </a14:m>
                <a:endParaRPr lang="en-US" altLang="zh-CN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is well-defined because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is a number such that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:1≤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−1;</m:t>
                        </m:r>
                        <m:sSup>
                          <m:s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=±1</m:t>
                        </m:r>
                      </m:e>
                    </m:d>
                  </m:oMath>
                </a14:m>
                <a:endParaRPr lang="en-US" altLang="zh-CN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7884"/>
                <a:ext cx="9144000" cy="6177460"/>
              </a:xfrm>
              <a:prstGeom prst="rect">
                <a:avLst/>
              </a:prstGeom>
              <a:blipFill>
                <a:blip r:embed="rId3"/>
                <a:stretch>
                  <a:fillRect l="-1000" t="-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196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"/>
              <p:cNvSpPr txBox="1"/>
              <p:nvPr/>
            </p:nvSpPr>
            <p:spPr>
              <a:xfrm>
                <a:off x="-579" y="260648"/>
                <a:ext cx="9144000" cy="6139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for every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1,1,…,1</m:t>
                        </m:r>
                      </m:e>
                    </m:d>
                  </m:oMath>
                </a14:m>
                <a:endParaRPr lang="en-US" altLang="zh-CN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(⋆,…,⋆,−1,1,…,1)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≤|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00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For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any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−1]\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)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be an integer </a:t>
                </a:r>
                <a:r>
                  <a:rPr lang="en-US" altLang="zh-CN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s.t.</a:t>
                </a: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≡−1 (</m:t>
                    </m:r>
                    <m:r>
                      <m:rPr>
                        <m:sty m:val="p"/>
                      </m:rP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≡−1 (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≡1 (</m:t>
                    </m:r>
                    <m:r>
                      <m:rPr>
                        <m:sty m:val="p"/>
                      </m:rP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≡−1 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≡1 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−1 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∉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&lt;|</m:t>
                    </m:r>
                    <m:sSubSup>
                      <m:sSubSupPr>
                        <m:ctrlPr>
                          <a:rPr lang="en-US" altLang="zh-CN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9" y="260648"/>
                <a:ext cx="9144000" cy="6139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652120" y="379020"/>
                <a:ext cx="3312368" cy="291111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: For any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50000"/>
                      </a:schemeClr>
                    </a:solidFill>
                  </a:rPr>
                  <a:t> is a factor of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379020"/>
                <a:ext cx="3312368" cy="2911118"/>
              </a:xfrm>
              <a:prstGeom prst="rect">
                <a:avLst/>
              </a:prstGeom>
              <a:blipFill>
                <a:blip r:embed="rId4"/>
                <a:stretch>
                  <a:fillRect l="-1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652120" y="3370678"/>
                <a:ext cx="3312368" cy="89409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It is possible to prove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3370678"/>
                <a:ext cx="3312368" cy="894091"/>
              </a:xfrm>
              <a:prstGeom prst="rect">
                <a:avLst/>
              </a:prstGeom>
              <a:blipFill>
                <a:blip r:embed="rId5"/>
                <a:stretch>
                  <a:fillRect l="-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652120" y="4355868"/>
                <a:ext cx="3312368" cy="175432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is an odd composite but a prime power?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 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an efficient algorithm to find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Binary search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355868"/>
                <a:ext cx="3312368" cy="1754326"/>
              </a:xfrm>
              <a:prstGeom prst="rect">
                <a:avLst/>
              </a:prstGeom>
              <a:blipFill>
                <a:blip r:embed="rId6"/>
                <a:stretch>
                  <a:fillRect l="-730" b="-30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741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5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9|0.7|82.7|69.7|13|6.9|8.5|1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1.9|0.7|82.7|69.7|13|6.9|8.5|11.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7267</TotalTime>
  <Words>182</Words>
  <Application>Microsoft Office PowerPoint</Application>
  <PresentationFormat>On-screen Show (4:3)</PresentationFormat>
  <Paragraphs>165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等线</vt:lpstr>
      <vt:lpstr>宋体</vt:lpstr>
      <vt:lpstr>Arial</vt:lpstr>
      <vt:lpstr>Calibri</vt:lpstr>
      <vt:lpstr>Cambria Math</vt:lpstr>
      <vt:lpstr>Office 主题</vt:lpstr>
      <vt:lpstr>Applied Cryptography Lagrange’s theorem, Fermat test, Miller-Rabin test  </vt:lpstr>
      <vt:lpstr>Coset</vt:lpstr>
      <vt:lpstr>Lagrange’s Theorem</vt:lpstr>
      <vt:lpstr>PowerPoint Presentation</vt:lpstr>
      <vt:lpstr>Fermat Test</vt:lpstr>
      <vt:lpstr>Generalization</vt:lpstr>
      <vt:lpstr>Miller-Rabin Test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zhanglf</cp:lastModifiedBy>
  <cp:revision>740</cp:revision>
  <cp:lastPrinted>2020-10-28T02:03:01Z</cp:lastPrinted>
  <dcterms:modified xsi:type="dcterms:W3CDTF">2022-04-27T08:18:02Z</dcterms:modified>
</cp:coreProperties>
</file>