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0" r:id="rId2"/>
    <p:sldId id="413" r:id="rId3"/>
    <p:sldId id="414" r:id="rId4"/>
    <p:sldId id="409" r:id="rId5"/>
    <p:sldId id="398" r:id="rId6"/>
    <p:sldId id="399" r:id="rId7"/>
    <p:sldId id="400" r:id="rId8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 varScale="1">
        <p:scale>
          <a:sx n="90" d="100"/>
          <a:sy n="9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5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00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quadratic residue, Euler’s criterion, Legendre symbol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80728"/>
                <a:ext cx="9144000" cy="5578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ALGORITHM:  Miller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-R</a:t>
                </a:r>
                <a:r>
                  <a:rPr lang="en-US" altLang="zh-CN" sz="2400" b="1" dirty="0"/>
                  <a:t>abin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 // Time complexity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odd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choose a random  integer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mod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then return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is prime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 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do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olidFill>
                                  <a:srgbClr val="C00000"/>
                                </a:solidFill>
                              </a:rPr>
                              <m:t>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then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return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prime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")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C00000"/>
                                </a:solidFill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lse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solidFill>
                                  <a:srgbClr val="C00000"/>
                                </a:solidFill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return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is composite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Error Probability: Miller-Rabin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yes-biased Monte Carlo </a:t>
                </a:r>
                <a:r>
                  <a:rPr lang="en-US" altLang="zh-CN" sz="2400" dirty="0" err="1"/>
                  <a:t>Alg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a prime, the algorithm always outputs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a composite, the algorithm outputs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 </a:t>
                </a:r>
                <a:r>
                  <a:rPr lang="en-US" altLang="zh-CN" sz="2000" dirty="0"/>
                  <a:t>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|/(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(can be improved to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any specific execution, the error probability 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578194"/>
              </a:xfrm>
              <a:prstGeom prst="rect">
                <a:avLst/>
              </a:prstGeom>
              <a:blipFill>
                <a:blip r:embed="rId2"/>
                <a:stretch>
                  <a:fillRect l="-1000" t="-328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Miller-Rabin</a:t>
            </a:r>
            <a:r>
              <a:rPr lang="en-US" altLang="zh-CN" dirty="0">
                <a:solidFill>
                  <a:prstClr val="black"/>
                </a:solidFill>
                <a:latin typeface="+mn-lt"/>
              </a:rPr>
              <a:t> Test</a:t>
            </a: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1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Miller-Rabin Test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42012"/>
                <a:ext cx="9144000" cy="537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=561.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∗35;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br>
                  <a:rPr lang="en-US" altLang="zh-CN" sz="2400" dirty="0"/>
                </a:b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Miller-Rabin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={1,50,101,103,256,305,458,460,511,560}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error probability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560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Fermat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−1;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≡1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error probability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320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560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Miller-Rabin Test has a much smaller error probability!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012"/>
                <a:ext cx="9144000" cy="5374805"/>
              </a:xfrm>
              <a:prstGeom prst="rect">
                <a:avLst/>
              </a:prstGeom>
              <a:blipFill>
                <a:blip r:embed="rId3"/>
                <a:stretch>
                  <a:fillRect l="-1000" t="-114" b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1560" y="1520428"/>
              <a:ext cx="7920881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6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0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80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305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511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78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1,1,1,1,1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−1,1,1,1,1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313024"/>
                  </p:ext>
                </p:extLst>
              </p:nvPr>
            </p:nvGraphicFramePr>
            <p:xfrm>
              <a:off x="611560" y="1520428"/>
              <a:ext cx="7920881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6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0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80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538" r="-69877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1538" r="-14600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1538" r="-23631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1538" r="-423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01538" r="-69877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101538" r="-146004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101538" r="-23631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101538" r="-42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98485" r="-69877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198485" r="-146004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198485" r="-23631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198485" r="-423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303077" r="-698773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303077" r="-146004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303077" r="-23631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303077" r="-423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403077" r="-698773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403077" r="-14600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403077" r="-23631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403077" r="-423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13" t="-503077" r="-69877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421" t="-503077" r="-146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1940" t="-503077" r="-23631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053" t="-503077" r="-423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01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1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Quadratic Residue</a:t>
            </a:r>
            <a:endParaRPr lang="en-US" sz="1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6712"/>
                <a:ext cx="9144000" cy="573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DEFINITIN: </a:t>
                </a: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an odd prime.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said to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</a:t>
                </a:r>
                <a:r>
                  <a:rPr lang="en-US" sz="2400" b="1" dirty="0"/>
                  <a:t>quadratic residue </a:t>
                </a:r>
                <a:r>
                  <a:rPr lang="en-US" sz="2400" dirty="0"/>
                  <a:t>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quadratic non-residue</a:t>
                </a:r>
                <a:r>
                  <a:rPr lang="en-US" sz="2000" dirty="0"/>
                  <a:t> modulo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is not a quadratic residue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quadratic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residue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modulo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𝐐𝐍𝐑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quadratic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residue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modulo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={0,1,2,…,10}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1,4,9,3,5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2,6,7,8,10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an odd prime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𝐐𝐑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dirty="0"/>
                  <a:t> has exactly two solutions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are solutions.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No other solutions exist.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5732980"/>
              </a:xfrm>
              <a:prstGeom prst="rect">
                <a:avLst/>
              </a:prstGeom>
              <a:blipFill>
                <a:blip r:embed="rId4"/>
                <a:stretch>
                  <a:fillRect l="-1000" t="-106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45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Decide Quadratic Residues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6712"/>
                <a:ext cx="9144000" cy="576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Problem of </a:t>
                </a:r>
                <a:r>
                  <a:rPr lang="en-US" sz="2400" b="1" dirty="0"/>
                  <a:t>Quadratic Residues</a:t>
                </a:r>
                <a:r>
                  <a:rPr lang="en-US" sz="2400" dirty="0"/>
                  <a:t>: (Problem 6.2)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Instance: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An odd prime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 quadratic residue modulo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(</a:t>
                </a:r>
                <a:r>
                  <a:rPr lang="en-US" altLang="zh-CN" sz="2400" b="1" dirty="0"/>
                  <a:t>Euler’s Criterion</a:t>
                </a:r>
                <a:r>
                  <a:rPr lang="en-US" altLang="zh-CN" sz="2400" dirty="0"/>
                  <a:t>)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an odd prime. </a:t>
                </a:r>
                <a:r>
                  <a:rPr lang="en-US" altLang="zh-CN" sz="2400" dirty="0"/>
                  <a:t>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quadratic residue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quadratic residue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be a primitive element modulo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There is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even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5764655"/>
              </a:xfrm>
              <a:prstGeom prst="rect">
                <a:avLst/>
              </a:prstGeom>
              <a:blipFill>
                <a:blip r:embed="rId4"/>
                <a:stretch>
                  <a:fillRect l="-1000" t="-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76572" y="3612524"/>
                <a:ext cx="1471492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72" y="3612524"/>
                <a:ext cx="1471492" cy="424732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38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Legendre Symbol</a:t>
            </a:r>
            <a:endParaRPr lang="en-US" sz="1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08720"/>
                <a:ext cx="9144000" cy="562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an odd prime. For any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</a:t>
                </a:r>
                <a:r>
                  <a:rPr lang="en-US" sz="2400" b="1" dirty="0"/>
                  <a:t>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is defined as follows: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≡0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  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𝐐𝐍𝐑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an odd prime. For any integer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,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≡0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≡−1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 ±1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// otherwise, the number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must be a QR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21539"/>
              </a:xfrm>
              <a:prstGeom prst="rect">
                <a:avLst/>
              </a:prstGeom>
              <a:blipFill>
                <a:blip r:embed="rId4"/>
                <a:stretch>
                  <a:fillRect l="-1000" t="-108" b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44109" y="4897704"/>
                <a:ext cx="1946623" cy="6915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09" y="4897704"/>
                <a:ext cx="194662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8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788</Words>
  <Application>Microsoft Office PowerPoint</Application>
  <PresentationFormat>全屏显示(4:3)</PresentationFormat>
  <Paragraphs>103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Arial</vt:lpstr>
      <vt:lpstr>Calibri</vt:lpstr>
      <vt:lpstr>Cambria Math</vt:lpstr>
      <vt:lpstr>Office 主题</vt:lpstr>
      <vt:lpstr>Applied Cryptography quadratic residue, Euler’s criterion, Legendre symbol</vt:lpstr>
      <vt:lpstr>Miller-Rabin Test</vt:lpstr>
      <vt:lpstr>Miller-Rabin Test</vt:lpstr>
      <vt:lpstr>PowerPoint 演示文稿</vt:lpstr>
      <vt:lpstr>Quadratic Residue</vt:lpstr>
      <vt:lpstr>Decide Quadratic Residues</vt:lpstr>
      <vt:lpstr>Legendre Symbol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748</cp:revision>
  <cp:lastPrinted>2020-10-28T02:03:01Z</cp:lastPrinted>
  <dcterms:modified xsi:type="dcterms:W3CDTF">2022-05-04T08:33:59Z</dcterms:modified>
</cp:coreProperties>
</file>