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64" r:id="rId2"/>
    <p:sldId id="891" r:id="rId3"/>
    <p:sldId id="874" r:id="rId4"/>
    <p:sldId id="875" r:id="rId5"/>
    <p:sldId id="876" r:id="rId6"/>
    <p:sldId id="877" r:id="rId7"/>
    <p:sldId id="878" r:id="rId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F2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2607" autoAdjust="0"/>
  </p:normalViewPr>
  <p:slideViewPr>
    <p:cSldViewPr>
      <p:cViewPr varScale="1">
        <p:scale>
          <a:sx n="88" d="100"/>
          <a:sy n="88" d="100"/>
        </p:scale>
        <p:origin x="129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05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eorgia" panose="02040502050405020303" pitchFamily="18" charset="0"/>
              </a:rPr>
              <a:t>Discrete </a:t>
            </a:r>
            <a:r>
              <a:rPr lang="en-US" altLang="zh-CN" sz="4800" dirty="0" smtClean="0">
                <a:latin typeface="Georgia" panose="02040502050405020303" pitchFamily="18" charset="0"/>
              </a:rPr>
              <a:t>Mathematics</a:t>
            </a:r>
            <a:br>
              <a:rPr lang="en-US" altLang="zh-CN" sz="4800" dirty="0" smtClean="0">
                <a:latin typeface="Georgia" panose="02040502050405020303" pitchFamily="18" charset="0"/>
              </a:rPr>
            </a:br>
            <a:r>
              <a:rPr lang="en-US" altLang="zh-CN" sz="2200" dirty="0" smtClean="0">
                <a:latin typeface="Georgia" panose="02040502050405020303" pitchFamily="18" charset="0"/>
              </a:rPr>
              <a:t>g</a:t>
            </a:r>
            <a:r>
              <a:rPr lang="en-US" altLang="zh-CN" sz="2200" dirty="0" smtClean="0">
                <a:latin typeface="Georgia" panose="02040502050405020303" pitchFamily="18" charset="0"/>
              </a:rPr>
              <a:t>reatest common divisor, infinity </a:t>
            </a:r>
            <a:r>
              <a:rPr lang="en-US" altLang="zh-CN" sz="2200" dirty="0">
                <a:latin typeface="Georgia" panose="02040502050405020303" pitchFamily="18" charset="0"/>
              </a:rPr>
              <a:t>of </a:t>
            </a:r>
            <a:r>
              <a:rPr lang="en-US" altLang="zh-CN" sz="2200" dirty="0" smtClean="0">
                <a:latin typeface="Georgia" panose="02040502050405020303" pitchFamily="18" charset="0"/>
              </a:rPr>
              <a:t>primes, equivalence relation,</a:t>
            </a:r>
            <a:r>
              <a:rPr lang="en-US" altLang="zh-CN" sz="2200" dirty="0">
                <a:latin typeface="Georgia" panose="02040502050405020303" pitchFamily="18" charset="0"/>
              </a:rPr>
              <a:t/>
            </a:r>
            <a:br>
              <a:rPr lang="en-US" altLang="zh-CN" sz="2200" dirty="0">
                <a:latin typeface="Georgia" panose="02040502050405020303" pitchFamily="18" charset="0"/>
              </a:rPr>
            </a:br>
            <a:r>
              <a:rPr lang="en-US" altLang="zh-CN" sz="2200" dirty="0">
                <a:latin typeface="Georgia" panose="02040502050405020303" pitchFamily="18" charset="0"/>
              </a:rPr>
              <a:t>equivalence </a:t>
            </a:r>
            <a:r>
              <a:rPr lang="en-US" altLang="zh-CN" sz="2200" dirty="0" smtClean="0">
                <a:latin typeface="Georgia" panose="02040502050405020303" pitchFamily="18" charset="0"/>
              </a:rPr>
              <a:t>class, congruence, mod</a:t>
            </a: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Greatest Common Divisor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53155"/>
                <a:ext cx="9144000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and at least one of them is nonzero.</a:t>
                </a:r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c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ommon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divisor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g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reatest common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divisor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 largest common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divisor </a:t>
                </a:r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r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elatively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prime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and at least one of them is nonzero.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</a:t>
                </a:r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≠{0}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∖{0}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W.l.o.g.,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common divisor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⋅1+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⋅0∈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greatest: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 common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divisor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There exist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3155"/>
                <a:ext cx="9144000" cy="5447645"/>
              </a:xfrm>
              <a:prstGeom prst="rect">
                <a:avLst/>
              </a:prstGeom>
              <a:blipFill>
                <a:blip r:embed="rId4"/>
                <a:stretch>
                  <a:fillRect l="-1000" t="-224" b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1705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FTA Proof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40267"/>
                <a:ext cx="9144000" cy="5174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If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, then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There exist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𝑏𝑎𝑠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𝑏𝑐𝑡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𝑏𝑐𝑡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If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is a prime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b="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done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=1∧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Fundamental Theorem of Arithmetic: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proof of uniqueness</a:t>
                </a:r>
                <a:endParaRPr lang="en-US" sz="2400" b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are all primes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W.l.o.g.,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we suppose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 theorem is true by induction.</a:t>
                </a: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0267"/>
                <a:ext cx="9144000" cy="5174493"/>
              </a:xfrm>
              <a:prstGeom prst="rect">
                <a:avLst/>
              </a:prstGeom>
              <a:blipFill>
                <a:blip r:embed="rId4"/>
                <a:stretch>
                  <a:fillRect l="-1000" t="-236" b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935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FTA </a:t>
            </a:r>
            <a:r>
              <a:rPr lang="en-US" dirty="0">
                <a:latin typeface="Georgia" panose="02040502050405020303" pitchFamily="18" charset="0"/>
              </a:rPr>
              <a:t>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990600"/>
                <a:ext cx="9144000" cy="5351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Suppose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Then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({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})</m:t>
                            </m:r>
                          </m:e>
                        </m:func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sup>
                    </m:sSub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common divisor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largest among the common divisors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common divisor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THEOREM: </a:t>
                </a:r>
                <a:r>
                  <a:rPr lang="en-US" sz="2400" dirty="0">
                    <a:latin typeface="Georgia" panose="02040502050405020303" pitchFamily="18" charset="0"/>
                  </a:rPr>
                  <a:t>There are infinitely many primes.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Suppose there are only 𝑛 primes: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By FTA,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must be the product of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primes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∤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351337"/>
              </a:xfrm>
              <a:prstGeom prst="rect">
                <a:avLst/>
              </a:prstGeom>
              <a:blipFill>
                <a:blip r:embed="rId4"/>
                <a:stretch>
                  <a:fillRect l="-1000" b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070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Equivalence Relation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295400"/>
                <a:ext cx="9144000" cy="467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two sets. A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binary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relation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to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a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subset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binary relation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“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”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be a set. An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equivalence relation</a:t>
                </a:r>
                <a:r>
                  <a:rPr lang="zh-CN" altLang="en-US" sz="1000" b="1" dirty="0" smtClean="0">
                    <a:latin typeface="Georgia" panose="02040502050405020303" pitchFamily="18" charset="0"/>
                  </a:rPr>
                  <a:t> </a:t>
                </a:r>
                <a:endParaRPr lang="en-US" altLang="zh-CN" sz="1000" b="1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000" b="1" dirty="0" smtClean="0">
                    <a:latin typeface="Georgia" panose="02040502050405020303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on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is a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binary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such that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Reflexive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Symmetric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𝑅𝑏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Transitive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sz="20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The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equivalence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class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set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72048"/>
              </a:xfrm>
              <a:prstGeom prst="rect">
                <a:avLst/>
              </a:prstGeom>
              <a:blipFill>
                <a:blip r:embed="rId4"/>
                <a:stretch>
                  <a:fillRect l="-1000" t="-261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842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</a:rPr>
              <a:t>Congruence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089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an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  equivalence relation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(from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).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a binary relation from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Reflexive: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Symmetric: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Transitive: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DEFINITION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Georgia" panose="02040502050405020303" pitchFamily="18" charset="0"/>
                  </a:rPr>
                  <a:t>The notation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.</a:t>
                </a:r>
                <a:r>
                  <a:rPr lang="en-US" altLang="zh-CN" sz="2000" b="1" dirty="0">
                    <a:latin typeface="Georgia" panose="02040502050405020303" pitchFamily="18" charset="0"/>
                  </a:rPr>
                  <a:t> </a:t>
                </a: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is called a 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congruence</a:t>
                </a:r>
                <a:endParaRPr lang="en-US" altLang="zh-CN" sz="2000" b="1" dirty="0">
                  <a:latin typeface="Georgia" panose="02040502050405020303" pitchFamily="18" charset="0"/>
                </a:endParaRPr>
              </a:p>
              <a:p>
                <a:pPr marL="1714480" lvl="3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Georgia" panose="02040502050405020303" pitchFamily="18" charset="0"/>
                  </a:rPr>
                  <a:t>Read as: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is 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congruent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>
                  <a:latin typeface="Georgia" panose="02040502050405020303" pitchFamily="18" charset="0"/>
                </a:endParaRPr>
              </a:p>
              <a:p>
                <a:pPr marL="1714469" lvl="3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is called the</a:t>
                </a:r>
                <a:r>
                  <a:rPr lang="en-US" altLang="zh-CN" sz="2000" i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modulus</a:t>
                </a:r>
                <a:r>
                  <a:rPr lang="en-US" altLang="zh-CN" sz="2000" i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of the congruence</a:t>
                </a: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𝐦𝐨𝐝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, or equivalently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714480" lvl="3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Georgia" panose="02040502050405020303" pitchFamily="18" charset="0"/>
                  </a:rPr>
                  <a:t>Read as: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is not congruent to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089855"/>
              </a:xfrm>
              <a:prstGeom prst="rect">
                <a:avLst/>
              </a:prstGeom>
              <a:blipFill>
                <a:blip r:embed="rId4"/>
                <a:stretch>
                  <a:fillRect l="-1000" t="-240" b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698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Congruence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808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, there is a unique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Existence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 by division algorithm,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err="1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s.t.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Uniqueness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suppose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Then</a:t>
                </a:r>
                <a:r>
                  <a:rPr lang="en-US" altLang="zh-CN" sz="2400" i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there are unique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integers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such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</a:rPr>
                  <a:t>. 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We define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8080"/>
                <a:ext cx="9144000" cy="4524315"/>
              </a:xfrm>
              <a:prstGeom prst="rect">
                <a:avLst/>
              </a:prstGeom>
              <a:blipFill>
                <a:blip r:embed="rId4"/>
                <a:stretch>
                  <a:fillRect l="-1000" t="-269" b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5565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12.4|14.3|16.6|13.5|39|72|22.5|14.1|76|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2|0.4|0.5|4.1|20.5|2.1|48.2|5.4|40.2|37.5|55.9|28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2|0.1|0.2|0.2|0.2|0.2|0.2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9|43.7|5.2|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9|0.5|0.6|0.9|8.4|1.6|11.6|1.1|0.8|8|8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5|25.2|9.3|11.8|32.7|10.4|22.2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66009</TotalTime>
  <Words>127</Words>
  <Application>Microsoft Office PowerPoint</Application>
  <PresentationFormat>On-screen Show (4:3)</PresentationFormat>
  <Paragraphs>91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Georgia</vt:lpstr>
      <vt:lpstr>Office Theme</vt:lpstr>
      <vt:lpstr>Discrete Mathematics greatest common divisor, infinity of primes, equivalence relation, equivalence class, congruence, mod</vt:lpstr>
      <vt:lpstr>Greatest Common Divisor</vt:lpstr>
      <vt:lpstr>FTA Proof</vt:lpstr>
      <vt:lpstr>FTA Applications</vt:lpstr>
      <vt:lpstr>Equivalence Relation</vt:lpstr>
      <vt:lpstr>Congruence</vt:lpstr>
      <vt:lpstr>Congruence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1666</cp:revision>
  <cp:lastPrinted>2022-02-18T00:01:24Z</cp:lastPrinted>
  <dcterms:created xsi:type="dcterms:W3CDTF">2014-04-06T04:43:09Z</dcterms:created>
  <dcterms:modified xsi:type="dcterms:W3CDTF">2022-02-18T02:24:30Z</dcterms:modified>
</cp:coreProperties>
</file>