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64" r:id="rId2"/>
    <p:sldId id="879" r:id="rId3"/>
    <p:sldId id="880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2629" autoAdjust="0"/>
  </p:normalViewPr>
  <p:slideViewPr>
    <p:cSldViewPr>
      <p:cViewPr varScale="1">
        <p:scale>
          <a:sx n="81" d="100"/>
          <a:sy n="81" d="100"/>
        </p:scale>
        <p:origin x="15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64113" cy="3722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7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9688" y="371475"/>
            <a:ext cx="2474912" cy="185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725" y="792163"/>
            <a:ext cx="5280025" cy="3959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725" y="792163"/>
            <a:ext cx="5280025" cy="3959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725" y="792163"/>
            <a:ext cx="5280025" cy="3959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725" y="792163"/>
            <a:ext cx="5280025" cy="3959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9688" y="371475"/>
            <a:ext cx="2474912" cy="185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7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9688" y="371475"/>
            <a:ext cx="2474912" cy="185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9688" y="371475"/>
            <a:ext cx="2474912" cy="185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19688" y="371475"/>
            <a:ext cx="2474912" cy="1855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800" dirty="0" smtClean="0">
                    <a:latin typeface="Georgia" panose="02040502050405020303" pitchFamily="18" charset="0"/>
                  </a:rPr>
                  <a:t>Discrete </a:t>
                </a:r>
                <a:r>
                  <a:rPr lang="en-US" altLang="zh-CN" sz="4800" dirty="0" smtClean="0">
                    <a:latin typeface="Georgia" panose="02040502050405020303" pitchFamily="18" charset="0"/>
                  </a:rPr>
                  <a:t>Mathematics</a:t>
                </a:r>
                <a:br>
                  <a:rPr lang="en-US" altLang="zh-CN" sz="4800" dirty="0" smtClean="0">
                    <a:latin typeface="Georgia" panose="02040502050405020303" pitchFamily="18" charset="0"/>
                  </a:rPr>
                </a:br>
                <a:r>
                  <a:rPr lang="en-US" altLang="zh-CN" sz="2000" dirty="0">
                    <a:latin typeface="Georgia" panose="02040502050405020303" pitchFamily="18" charset="0"/>
                  </a:rPr>
                  <a:t>floor, residue class</a:t>
                </a:r>
                <a:r>
                  <a:rPr lang="en-US" altLang="zh-CN" sz="2000" dirty="0" smtClean="0">
                    <a:latin typeface="Georgia" panose="02040502050405020303" pitchFamily="18" charset="0"/>
                  </a:rPr>
                  <a:t>,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, Euler’s Phi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function, </a:t>
                </a:r>
                <a:r>
                  <a:rPr lang="en-US" sz="2000" dirty="0">
                    <a:latin typeface="Georgia" panose="02040502050405020303" pitchFamily="18" charset="0"/>
                  </a:rPr>
                  <a:t>Euler’s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theorem, </a:t>
                </a:r>
                <a:br>
                  <a:rPr lang="en-US" sz="2000" dirty="0" smtClean="0">
                    <a:latin typeface="Georgia" panose="02040502050405020303" pitchFamily="18" charset="0"/>
                  </a:rPr>
                </a:br>
                <a:r>
                  <a:rPr lang="en-US" altLang="zh-CN" sz="20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Fermat’s little theorem</a:t>
                </a:r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533400"/>
                <a:ext cx="9144000" cy="23082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Euler’s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THEOREM</a:t>
                </a:r>
                <a:r>
                  <a:rPr lang="en-US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(Euler)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are both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How to prove?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Consider the map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2171700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2628900" lvl="5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, this is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3086100" lvl="6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 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93647"/>
              </a:xfrm>
              <a:prstGeom prst="rect">
                <a:avLst/>
              </a:prstGeom>
              <a:blipFill>
                <a:blip r:embed="rId4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0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Cambria Math" panose="02040503050406030204" pitchFamily="18" charset="0"/>
              </a:rPr>
              <a:t>Fermat’s Little Theorem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25739"/>
                <a:ext cx="9144000" cy="5375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Understand Euler’s theorem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={1,3,7,9}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=10, </m:t>
                    </m:r>
                    <m: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=4,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=81≡1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=2401≡1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=6561≡1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Consider the map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16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16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16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injective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16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Fermat’s Little </a:t>
                </a: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: If</a:t>
                </a: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This is a corollary of Euler’s theorem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By Euler’s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5739"/>
                <a:ext cx="9144000" cy="5375061"/>
              </a:xfrm>
              <a:prstGeom prst="rect">
                <a:avLst/>
              </a:prstGeom>
              <a:blipFill>
                <a:blip r:embed="rId4"/>
                <a:stretch>
                  <a:fillRect l="-1000" t="-227" b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09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Residue Class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44725"/>
                <a:ext cx="9144000" cy="43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: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floor</a:t>
                </a:r>
                <a:r>
                  <a:rPr lang="en-US" altLang="zh-CN" sz="2400" b="1" i="1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 the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largest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>
                  <a:solidFill>
                    <a:srgbClr val="0000CC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CN" sz="2400" b="1" dirty="0" smtClean="0">
                    <a:latin typeface="Georgia" panose="02040502050405020303" pitchFamily="18" charset="0"/>
                  </a:rPr>
                  <a:t>ceiling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</a:rPr>
                  <a:t>, the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smallest 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>
                  <a:solidFill>
                    <a:srgbClr val="0000CC"/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</a:t>
                </a: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then</a:t>
                </a:r>
                <a:r>
                  <a:rPr lang="en-US" altLang="zh-CN" sz="24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and</a:t>
                </a:r>
                <a:r>
                  <a:rPr lang="en-US" altLang="zh-CN" sz="2400" b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𝑏𝑞</m:t>
                    </m:r>
                  </m:oMath>
                </a14:m>
                <a:endParaRPr lang="en-US" altLang="zh-CN" sz="2400" dirty="0">
                  <a:solidFill>
                    <a:srgbClr val="0000CC"/>
                  </a:solidFill>
                  <a:latin typeface="Georgia" panose="02040502050405020303" pitchFamily="18" charset="0"/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.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We denote the equivalence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class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under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equivalence relation mod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with</a:t>
                </a:r>
                <a:r>
                  <a:rPr lang="en-US" altLang="zh-CN" sz="24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and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call it the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residue class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</a:rPr>
                  <a:t>.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 i="1" dirty="0">
                  <a:latin typeface="Georgia" panose="02040502050405020303" pitchFamily="18" charset="0"/>
                </a:endParaRPr>
              </a:p>
              <a:p>
                <a:pPr marL="1257269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Georgia" panose="02040502050405020303" pitchFamily="18" charset="0"/>
                  </a:rPr>
                  <a:t>any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Georgia" panose="02040502050405020303" pitchFamily="18" charset="0"/>
                  </a:rPr>
                  <a:t> is a </a:t>
                </a:r>
                <a:r>
                  <a:rPr lang="en-US" altLang="zh-CN" b="1" dirty="0" smtClean="0">
                    <a:latin typeface="Georgia" panose="02040502050405020303" pitchFamily="18" charset="0"/>
                  </a:rPr>
                  <a:t>representative</a:t>
                </a:r>
                <a:r>
                  <a:rPr lang="zh-CN" altLang="en-US" b="1" dirty="0" smtClean="0">
                    <a:latin typeface="Georgia" panose="02040502050405020303" pitchFamily="18" charset="0"/>
                  </a:rPr>
                  <a:t>  </a:t>
                </a:r>
                <a:r>
                  <a:rPr lang="en-US" altLang="zh-CN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1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{0,±6,±12,…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i="1" dirty="0"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…, −11, −5, 1, 7, 13, 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endParaRPr lang="en-US" altLang="zh-CN" sz="2000" i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44725"/>
                <a:ext cx="9144000" cy="4300088"/>
              </a:xfrm>
              <a:prstGeom prst="rect">
                <a:avLst/>
              </a:prstGeom>
              <a:blipFill>
                <a:blip r:embed="rId4"/>
                <a:stretch>
                  <a:fillRect l="-1000" t="-284" b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551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Residue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15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Then </a:t>
                </a:r>
                <a:endParaRPr lang="en-US" altLang="zh-CN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: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done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𝑛𝑡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</a:t>
                </a:r>
                <a:endParaRPr lang="en-US" altLang="zh-CN" sz="2400" b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COROLLARY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partition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56155"/>
              </a:xfrm>
              <a:prstGeom prst="rect">
                <a:avLst/>
              </a:prstGeom>
              <a:blipFill>
                <a:blip r:embed="rId4"/>
                <a:stretch>
                  <a:fillRect l="-1000" t="-236" b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23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52790"/>
                <a:ext cx="9144000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DEFINITION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any positive integer.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to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set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of all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residue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classes modulo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</a:t>
                </a:r>
                <a:endPara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i="1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Two representations of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sz="2400" b="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={0,1,2,3,4,5}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−3,−2,−1,0,1,2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2790"/>
                <a:ext cx="9144000" cy="4302716"/>
              </a:xfrm>
              <a:prstGeom prst="rect">
                <a:avLst/>
              </a:prstGeom>
              <a:blipFill>
                <a:blip r:embed="rId5"/>
                <a:stretch>
                  <a:fillRect l="-1000" t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05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Georgia" panose="02040502050405020303" pitchFamily="18" charset="0"/>
                  </a:rPr>
                  <a:t> 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15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DEFINITION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.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, define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addition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subtraction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multiplication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sz="2400" b="1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</a:rPr>
                  <a:t>Well-defined?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then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′+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𝑛𝑦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′=</m:t>
                    </m:r>
                    <m:r>
                      <a:rPr lang="zh-CN" alt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zh-CN" altLang="en-US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𝑛𝑥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54616"/>
              </a:xfrm>
              <a:prstGeom prst="rect">
                <a:avLst/>
              </a:prstGeom>
              <a:blipFill>
                <a:blip r:embed="rId5"/>
                <a:stretch>
                  <a:fillRect l="-1000" t="-236" b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013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6650"/>
                <a:ext cx="9144000" cy="464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called an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inverse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ivision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, 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has an inverse iff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Only if: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If: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DEFINITION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prime,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69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composite,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b="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1,3,5,7</m:t>
                        </m:r>
                      </m:e>
                    </m:d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6650"/>
                <a:ext cx="9144000" cy="4649350"/>
              </a:xfrm>
              <a:prstGeom prst="rect">
                <a:avLst/>
              </a:prstGeom>
              <a:blipFill>
                <a:blip r:embed="rId7"/>
                <a:stretch>
                  <a:fillRect l="-1000" t="-262" b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73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Euler’s Phi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5274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QUESTION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How many elements are there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the number of integers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DEFINITION: (Euler’s Phi Function)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the number of integers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THEOREM: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be a prime. Then</a:t>
                </a:r>
                <a:r>
                  <a:rPr lang="en-US" altLang="zh-CN" sz="2400" dirty="0" smtClean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}. </m:t>
                    </m:r>
                  </m:oMath>
                </a14:m>
                <a:r>
                  <a:rPr lang="en-US" altLang="zh-CN" sz="2000" b="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457189" lvl="1">
                  <a:lnSpc>
                    <a:spcPct val="120000"/>
                  </a:lnSpc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                          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b="0" dirty="0" err="1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280" lvl="2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indent="-11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sz="2400" i="1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89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,4,5,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,7,8,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indent="-11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sz="2400" i="1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89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74842"/>
              </a:xfrm>
              <a:prstGeom prst="rect">
                <a:avLst/>
              </a:prstGeom>
              <a:blipFill>
                <a:blip r:embed="rId4"/>
                <a:stretch>
                  <a:fillRect l="-1000" t="-231" r="-1867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6175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Euler’s Phi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2880"/>
                <a:ext cx="9144000" cy="411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2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QUESTION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Formula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for general integer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for distinct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:endParaRPr lang="en-US" altLang="zh-CN" sz="2400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Hence,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There are many proofs.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We will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see in the future. </a:t>
                </a: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COROLLARY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two different primes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, then</a:t>
                </a: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indent="-22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=(2−1)(5−1)=4;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078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,7,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,9,</m:t>
                    </m:r>
                    <m:r>
                      <a:rPr lang="en-US" altLang="zh-CN" sz="2000" b="0" i="1" strike="sngStrike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2880"/>
                <a:ext cx="9144000" cy="4110549"/>
              </a:xfrm>
              <a:prstGeom prst="rect">
                <a:avLst/>
              </a:prstGeom>
              <a:blipFill>
                <a:blip r:embed="rId4"/>
                <a:stretch>
                  <a:fillRect l="-1000" t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5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Euler’s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72438"/>
                <a:ext cx="9144000" cy="464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THEOREM</a:t>
                </a:r>
                <a:r>
                  <a:rPr lang="en-US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(Euler)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are both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How to prove?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Consider the map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We show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injective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b="0" i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𝑎𝑦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, this is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2438"/>
                <a:ext cx="9144000" cy="4647362"/>
              </a:xfrm>
              <a:prstGeom prst="rect">
                <a:avLst/>
              </a:prstGeom>
              <a:blipFill>
                <a:blip r:embed="rId4"/>
                <a:stretch>
                  <a:fillRect l="-1000" b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40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7|64.5|1|19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1|0.2|0.1|0.1|0.1|0.1|0.1|0.2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27.8|6.5|6.1|4.5|7.3|45.2|128|39|4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0.9|24.9|12.9|1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|12.1|7.9|185.5|14.1|59.3|0.2|0|0.1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8.2|74.5|241.7|0.7|0.8|22|40.1|1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|36.9|17.3|8.8|35.1|27.6|15.8|15.1|25.5|13.5|26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22.4|20.8|17.5|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1|0.1|0.1|0.1|0.1|0.1|0.1|0.1|0.1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3|0.2|0.1|0.1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65955</TotalTime>
  <Words>113</Words>
  <Application>Microsoft Office PowerPoint</Application>
  <PresentationFormat>On-screen Show (4:3)</PresentationFormat>
  <Paragraphs>141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SimSun</vt:lpstr>
      <vt:lpstr>Arial</vt:lpstr>
      <vt:lpstr>Calibri</vt:lpstr>
      <vt:lpstr>Cambria Math</vt:lpstr>
      <vt:lpstr>Georgia</vt:lpstr>
      <vt:lpstr>Office Theme</vt:lpstr>
      <vt:lpstr>Discrete Mathematics floor, residue class, Z_n, Z_n^∗, Euler’s Phi function, Euler’s theorem,  Fermat’s little theorem</vt:lpstr>
      <vt:lpstr>Residue Class</vt:lpstr>
      <vt:lpstr>Residue Class</vt:lpstr>
      <vt:lpstr>Z_n</vt:lpstr>
      <vt:lpstr>Z_n </vt:lpstr>
      <vt:lpstr>Z_n^∗</vt:lpstr>
      <vt:lpstr>Euler’s Phi Function</vt:lpstr>
      <vt:lpstr>Euler’s Phi Function</vt:lpstr>
      <vt:lpstr>Euler’s Theorem</vt:lpstr>
      <vt:lpstr>Euler’s Theorem</vt:lpstr>
      <vt:lpstr>Fermat’s Little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1686</cp:revision>
  <cp:lastPrinted>2022-02-21T01:56:23Z</cp:lastPrinted>
  <dcterms:created xsi:type="dcterms:W3CDTF">2014-04-06T04:43:09Z</dcterms:created>
  <dcterms:modified xsi:type="dcterms:W3CDTF">2022-02-21T06:16:14Z</dcterms:modified>
</cp:coreProperties>
</file>