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64" r:id="rId2"/>
    <p:sldId id="905" r:id="rId3"/>
    <p:sldId id="893" r:id="rId4"/>
    <p:sldId id="894" r:id="rId5"/>
    <p:sldId id="895" r:id="rId6"/>
    <p:sldId id="896" r:id="rId7"/>
    <p:sldId id="897" r:id="rId8"/>
    <p:sldId id="898" r:id="rId9"/>
    <p:sldId id="899" r:id="rId10"/>
    <p:sldId id="900" r:id="rId1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F2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5332" autoAdjust="0"/>
  </p:normalViewPr>
  <p:slideViewPr>
    <p:cSldViewPr>
      <p:cViewPr varScale="1">
        <p:scale>
          <a:sx n="88" d="100"/>
          <a:sy n="88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4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7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6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0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eorgia" panose="02040502050405020303" pitchFamily="18" charset="0"/>
              </a:rPr>
              <a:t>Discrete </a:t>
            </a:r>
            <a:r>
              <a:rPr lang="en-US" altLang="zh-CN" sz="4800" dirty="0" smtClean="0">
                <a:latin typeface="Georgia" panose="02040502050405020303" pitchFamily="18" charset="0"/>
              </a:rPr>
              <a:t>Mathematics</a:t>
            </a:r>
            <a:br>
              <a:rPr lang="en-US" altLang="zh-CN" sz="4800" dirty="0" smtClean="0">
                <a:latin typeface="Georgia" panose="02040502050405020303" pitchFamily="18" charset="0"/>
              </a:rPr>
            </a:br>
            <a:r>
              <a:rPr lang="en-US" altLang="zh-CN" sz="2000" dirty="0" smtClean="0">
                <a:latin typeface="Georgia" panose="02040502050405020303" pitchFamily="18" charset="0"/>
              </a:rPr>
              <a:t>public-key encryption, RSA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Implementation Issues</a:t>
            </a:r>
            <a:endParaRPr lang="en-US" sz="3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68479"/>
                <a:ext cx="9144000" cy="562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the message space </a:t>
                </a:r>
                <a:endParaRPr lang="en-US" sz="2400" b="0" dirty="0" smtClean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US" sz="2400" b="0" dirty="0" smtClean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CA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c</a:t>
                </a:r>
                <a:r>
                  <a:rPr lang="en-US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hoose two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i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-</a:t>
                </a:r>
                <a:r>
                  <a:rPr lang="en-US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bit primes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i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i="1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solidFill>
                    <a:srgbClr val="C00000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  </a:t>
                </a:r>
                <a:r>
                  <a:rPr lang="en-US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 </a:t>
                </a:r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8479"/>
                <a:ext cx="9144000" cy="5622565"/>
              </a:xfrm>
              <a:prstGeom prst="rect">
                <a:avLst/>
              </a:prstGeom>
              <a:blipFill>
                <a:blip r:embed="rId4"/>
                <a:stretch>
                  <a:fillRect l="-1000" t="-217" r="-1533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/>
              <p:cNvSpPr/>
              <p:nvPr/>
            </p:nvSpPr>
            <p:spPr>
              <a:xfrm>
                <a:off x="5267228" y="1989361"/>
                <a:ext cx="3807648" cy="2640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Questions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efficiently?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Prime number generation  </a:t>
                </a:r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efficiently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Square-and-multiply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efficiently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Square-and-multiply</a:t>
                </a:r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1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228" y="1989361"/>
                <a:ext cx="3807648" cy="2640723"/>
              </a:xfrm>
              <a:prstGeom prst="rect">
                <a:avLst/>
              </a:prstGeom>
              <a:blipFill>
                <a:blip r:embed="rId5"/>
                <a:stretch>
                  <a:fillRect l="-1276" t="-229" b="-1376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15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Cryptography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259560" y="1790363"/>
            <a:ext cx="4004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“Transfer $1000 from Alice to David”</a:t>
            </a:r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1357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0" y="3937135"/>
            <a:ext cx="9144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Georgia" panose="02040502050405020303" pitchFamily="18" charset="0"/>
              </a:rPr>
              <a:t>Confidentiality</a:t>
            </a:r>
            <a:r>
              <a:rPr lang="en-US" sz="2400" dirty="0" smtClean="0">
                <a:latin typeface="Georgia" panose="02040502050405020303" pitchFamily="18" charset="0"/>
              </a:rPr>
              <a:t>: </a:t>
            </a:r>
            <a:r>
              <a:rPr lang="en-US" sz="2400" dirty="0">
                <a:latin typeface="Georgia" panose="02040502050405020303" pitchFamily="18" charset="0"/>
              </a:rPr>
              <a:t>The property that sensitive information is not disclosed to unauthorized individuals, entities, or processes</a:t>
            </a:r>
            <a:r>
              <a:rPr lang="en-US" sz="2400" dirty="0" smtClean="0">
                <a:latin typeface="Georgia" panose="02040502050405020303" pitchFamily="18" charset="0"/>
              </a:rPr>
              <a:t>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--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FIPS 140-2 </a:t>
            </a: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5240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50401" y="2647950"/>
            <a:ext cx="689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4420" y="2647950"/>
            <a:ext cx="13260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Bob (bank)</a:t>
            </a:r>
          </a:p>
        </p:txBody>
      </p:sp>
      <p:cxnSp>
        <p:nvCxnSpPr>
          <p:cNvPr id="45" name="曲线连接符 44"/>
          <p:cNvCxnSpPr>
            <a:stCxn id="18" idx="2"/>
            <a:endCxn id="3" idx="0"/>
          </p:cNvCxnSpPr>
          <p:nvPr/>
        </p:nvCxnSpPr>
        <p:spPr>
          <a:xfrm rot="16200000" flipH="1">
            <a:off x="4367485" y="2054080"/>
            <a:ext cx="1005462" cy="121669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165157"/>
            <a:ext cx="9858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Charlie</a:t>
            </a:r>
            <a:endParaRPr lang="en-US" sz="6600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28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816299"/>
                <a:ext cx="9144000" cy="235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: key generation, encryption,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decryption</a:t>
                </a:r>
                <a:endParaRPr lang="en-US" sz="2000" i="1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: plaintext (message), ciphertext, public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key, </a:t>
                </a:r>
                <a:r>
                  <a:rPr lang="en-US" sz="2000" dirty="0">
                    <a:latin typeface="Georgia" panose="02040502050405020303" pitchFamily="18" charset="0"/>
                  </a:rPr>
                  <a:t>private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key</a:t>
                </a:r>
                <a:endParaRPr lang="en-US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: plaintext space, ciphertext space</a:t>
                </a:r>
                <a:endParaRPr lang="en-US" sz="2400" i="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Correctness</a:t>
                </a:r>
                <a:r>
                  <a:rPr lang="en-US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Security</a:t>
                </a:r>
                <a:r>
                  <a:rPr lang="en-US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is not known, it’s difficult to learn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6299"/>
                <a:ext cx="9144000" cy="2355901"/>
              </a:xfrm>
              <a:prstGeom prst="rect">
                <a:avLst/>
              </a:prstGeom>
              <a:blipFill>
                <a:blip r:embed="rId4"/>
                <a:stretch>
                  <a:fillRect t="-258" b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01699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25499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050401" y="2349449"/>
            <a:ext cx="689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2362200" y="1514722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4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14722"/>
                <a:ext cx="762000" cy="685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1725706" y="1857622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99244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99244"/>
                <a:ext cx="4547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3785331" y="1490308"/>
                <a:ext cx="18008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5331" y="1490308"/>
                <a:ext cx="1800878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7342308" y="2349449"/>
            <a:ext cx="59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13"/>
              <p:cNvSpPr>
                <a:spLocks noChangeArrowheads="1"/>
              </p:cNvSpPr>
              <p:nvPr/>
            </p:nvSpPr>
            <p:spPr bwMode="auto">
              <a:xfrm>
                <a:off x="5949404" y="1511249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9404" y="1511249"/>
                <a:ext cx="762000" cy="685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6754906" y="1854149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7"/>
              <p:cNvSpPr txBox="1">
                <a:spLocks noChangeArrowheads="1"/>
              </p:cNvSpPr>
              <p:nvPr/>
            </p:nvSpPr>
            <p:spPr bwMode="auto">
              <a:xfrm>
                <a:off x="6706471" y="2742117"/>
                <a:ext cx="179446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6471" y="2742117"/>
                <a:ext cx="1794466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71100" y="2602417"/>
                <a:ext cx="49917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602417"/>
                <a:ext cx="499176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27"/>
          <p:cNvCxnSpPr>
            <a:cxnSpLocks noChangeShapeType="1"/>
            <a:stCxn id="34" idx="3"/>
            <a:endCxn id="42" idx="1"/>
          </p:cNvCxnSpPr>
          <p:nvPr/>
        </p:nvCxnSpPr>
        <p:spPr bwMode="auto">
          <a:xfrm flipV="1">
            <a:off x="3124200" y="1854149"/>
            <a:ext cx="2825204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5949404" y="3123117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9404" y="3123117"/>
                <a:ext cx="762000" cy="6858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肘形连接符 9"/>
          <p:cNvCxnSpPr>
            <a:stCxn id="47" idx="1"/>
            <a:endCxn id="34" idx="2"/>
          </p:cNvCxnSpPr>
          <p:nvPr/>
        </p:nvCxnSpPr>
        <p:spPr>
          <a:xfrm rot="10800000">
            <a:off x="2743200" y="2200523"/>
            <a:ext cx="3206204" cy="126549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43600" y="2602417"/>
                <a:ext cx="47833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02417"/>
                <a:ext cx="4783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47" idx="0"/>
            <a:endCxn id="42" idx="2"/>
          </p:cNvCxnSpPr>
          <p:nvPr/>
        </p:nvCxnSpPr>
        <p:spPr>
          <a:xfrm flipV="1">
            <a:off x="6330404" y="2197049"/>
            <a:ext cx="0" cy="9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163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8" grpId="0"/>
      <p:bldP spid="40" grpId="0"/>
      <p:bldP spid="42" grpId="0" animBg="1"/>
      <p:bldP spid="43" grpId="0" animBg="1"/>
      <p:bldP spid="44" grpId="0"/>
      <p:bldP spid="45" grpId="0"/>
      <p:bldP spid="47" grpId="0" animBg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RSA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0" y="1167127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A method for obtaining digital signatures and public-key </a:t>
            </a:r>
            <a:endParaRPr lang="en-US" altLang="zh-CN" sz="2400" b="1" dirty="0" smtClean="0">
              <a:latin typeface="Georgia" panose="02040502050405020303" pitchFamily="18" charset="0"/>
            </a:endParaRPr>
          </a:p>
          <a:p>
            <a:r>
              <a:rPr lang="en-US" altLang="zh-CN" sz="2400" b="1" dirty="0" smtClean="0">
                <a:latin typeface="Georgia" panose="02040502050405020303" pitchFamily="18" charset="0"/>
              </a:rPr>
              <a:t>cryptosystem</a:t>
            </a:r>
            <a:endParaRPr lang="en-US" altLang="zh-CN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eorgia" panose="02040502050405020303" pitchFamily="18" charset="0"/>
              </a:rPr>
              <a:t>Ronald  </a:t>
            </a:r>
            <a:r>
              <a:rPr lang="en-US" altLang="zh-CN" sz="2000" dirty="0" err="1">
                <a:latin typeface="Georgia" panose="02040502050405020303" pitchFamily="18" charset="0"/>
              </a:rPr>
              <a:t>Rivest</a:t>
            </a:r>
            <a:r>
              <a:rPr lang="en-US" altLang="zh-CN" sz="2000" dirty="0">
                <a:latin typeface="Georgia" panose="02040502050405020303" pitchFamily="18" charset="0"/>
              </a:rPr>
              <a:t>,  </a:t>
            </a:r>
            <a:r>
              <a:rPr lang="en-US" altLang="zh-CN" sz="2000" dirty="0" err="1">
                <a:latin typeface="Georgia" panose="02040502050405020303" pitchFamily="18" charset="0"/>
              </a:rPr>
              <a:t>Adi</a:t>
            </a:r>
            <a:r>
              <a:rPr lang="en-US" altLang="zh-CN" sz="2000" dirty="0">
                <a:latin typeface="Georgia" panose="02040502050405020303" pitchFamily="18" charset="0"/>
              </a:rPr>
              <a:t>  Shamir and Leonard  </a:t>
            </a:r>
            <a:r>
              <a:rPr lang="en-US" altLang="zh-CN" sz="2000" dirty="0" err="1">
                <a:latin typeface="Georgia" panose="02040502050405020303" pitchFamily="18" charset="0"/>
              </a:rPr>
              <a:t>Adleman</a:t>
            </a:r>
            <a:r>
              <a:rPr lang="en-US" altLang="zh-CN" sz="2000" dirty="0">
                <a:latin typeface="Georgia" panose="02040502050405020303" pitchFamily="18" charset="0"/>
              </a:rPr>
              <a:t> (1977)-MIT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eorgia" panose="02040502050405020303" pitchFamily="18" charset="0"/>
              </a:rPr>
              <a:t>Scientific Contributions:  Turing Award (2002)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eorgia" panose="02040502050405020303" pitchFamily="18" charset="0"/>
              </a:rPr>
              <a:t>Public-Key Encryption: the first construction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eorgia" panose="02040502050405020303" pitchFamily="18" charset="0"/>
              </a:rPr>
              <a:t>Digital Signature: the first construction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75" y="3229230"/>
            <a:ext cx="1880081" cy="218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136" y="3229230"/>
            <a:ext cx="1880080" cy="21906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00326" y="5421868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Georgia" panose="02040502050405020303" pitchFamily="18" charset="0"/>
              </a:rPr>
              <a:t>Rivest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29183" y="5421868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Shamir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5178" y="54218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Georgia" panose="02040502050405020303" pitchFamily="18" charset="0"/>
              </a:rPr>
              <a:t>Adleman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815" y="3229230"/>
            <a:ext cx="1880081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968479"/>
                <a:ext cx="9144000" cy="562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the message space </a:t>
                </a:r>
                <a:endParaRPr lang="en-US" sz="2400" b="0" dirty="0" smtClean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US" sz="2400" b="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CA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</a:t>
                </a:r>
                <a:r>
                  <a:rPr lang="en-US" sz="2000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hoose two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-</a:t>
                </a:r>
                <a:r>
                  <a:rPr lang="en-US" sz="2000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bit primes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i="1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8479"/>
                <a:ext cx="9144000" cy="5622565"/>
              </a:xfrm>
              <a:prstGeom prst="rect">
                <a:avLst/>
              </a:prstGeom>
              <a:blipFill>
                <a:blip r:embed="rId4"/>
                <a:stretch>
                  <a:fillRect l="-1000" t="-217" r="-1533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267228" y="1989361"/>
                <a:ext cx="3807648" cy="44876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s.t.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𝑒𝑑</m:t>
                        </m:r>
                      </m:sup>
                    </m:sSup>
                  </m:oMath>
                </a14:m>
                <a:endParaRPr lang="en-US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228" y="1989361"/>
                <a:ext cx="3807648" cy="4487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Plain RSA</a:t>
            </a:r>
            <a:endParaRPr lang="en-US" sz="3100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450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Plain RSA</a:t>
            </a:r>
            <a:endParaRPr lang="en-US" sz="3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4000" cy="4971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EXAMPLE: </a:t>
                </a:r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this is a toy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example; all </a:t>
                </a:r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numbers are ver</a:t>
                </a:r>
                <a:r>
                  <a:rPr lang="en-US" sz="2400" dirty="0">
                    <a:latin typeface="Georgia" panose="02040502050405020303" pitchFamily="18" charset="0"/>
                  </a:rPr>
                  <a:t>y small</a:t>
                </a:r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  <m: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=7,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𝑞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=13,</m:t>
                    </m:r>
                  </m:oMath>
                </a14:m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=91</m:t>
                    </m:r>
                  </m:oMath>
                </a14:m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CA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72</m:t>
                    </m:r>
                  </m:oMath>
                </a14:m>
                <a:endParaRPr lang="en-US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5</m:t>
                            </m:r>
                          </m:e>
                        </m:d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sub>
                    </m:sSub>
                  </m:oMath>
                </a14:m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sub>
                    </m:sSub>
                    <m:r>
                      <a:rPr lang="en-CA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</m:d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91, 5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=(91, 29)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𝐄𝐧𝐜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91)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=32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e>
                      <m:sup>
                        <m:r>
                          <a:rPr lang="en-US" sz="2000" b="0" i="0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  <m:r>
                      <a:rPr lang="en-US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91)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971746"/>
              </a:xfrm>
              <a:prstGeom prst="rect">
                <a:avLst/>
              </a:prstGeom>
              <a:blipFill>
                <a:blip r:embed="rId4"/>
                <a:stretch>
                  <a:fillRect l="-1000" t="-245" b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478597" y="1725996"/>
                <a:ext cx="4586746" cy="3452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145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145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≡?(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91)</m:t>
                    </m:r>
                  </m:oMath>
                </a14:m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145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sub>
                    </m:sSub>
                  </m:oMath>
                </a14:m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145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sub>
                    </m:sSub>
                  </m:oMath>
                </a14:m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(91)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145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sub>
                    </m:sSub>
                  </m:oMath>
                </a14:m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sub>
                    </m:sSub>
                  </m:oMath>
                </a14:m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97" y="1725996"/>
                <a:ext cx="4586746" cy="3452868"/>
              </a:xfrm>
              <a:prstGeom prst="rect">
                <a:avLst/>
              </a:prstGeom>
              <a:blipFill>
                <a:blip r:embed="rId5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78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Security</a:t>
            </a:r>
            <a:endParaRPr lang="en-US" sz="3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1752600"/>
                <a:ext cx="914400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Security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is not known, it’s difficult to learn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eorgia" panose="02040502050405020303" pitchFamily="18" charset="0"/>
                  </a:rPr>
                  <a:t>At least, it should be difficult to </a:t>
                </a:r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learn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sz="20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Plain RSA and Integer Factoring (</a:t>
                </a:r>
                <a:r>
                  <a:rPr lang="en-US" sz="2400" dirty="0">
                    <a:latin typeface="Georgia" panose="02040502050405020303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):</a:t>
                </a:r>
                <a:endParaRPr lang="en-US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eorgia" panose="02040502050405020303" pitchFamily="18" charset="0"/>
                  </a:rPr>
                  <a:t>“Factoring is easy”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“Plain RSA is not secure”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computable with EEA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“Plain RSA is secure”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“Factoring is hard”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How </a:t>
                </a:r>
                <a:r>
                  <a:rPr lang="en-US" sz="2400" b="1" dirty="0">
                    <a:latin typeface="Georgia" panose="02040502050405020303" pitchFamily="18" charset="0"/>
                  </a:rPr>
                  <a:t>Large is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 in practice?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=2048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is recommended from present to 2030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=3072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is recommended after 2030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3600986"/>
              </a:xfrm>
              <a:prstGeom prst="rect">
                <a:avLst/>
              </a:prstGeom>
              <a:blipFill>
                <a:blip r:embed="rId4"/>
                <a:stretch>
                  <a:fillRect l="-1000" t="-339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722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46976"/>
                <a:ext cx="9144000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 sample execution of the RSA public-key encryption.</a:t>
                </a:r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5795083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7077847</a:t>
                </a:r>
                <a:endParaRPr lang="en-US" altLang="zh-CN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317006071311007300714876688669951960444102669715484032130345427524655138867890893197201411522913463688717960921898019494119559150490921095088152386448283120630877367300996091750197750389652106796057638384067568276792218642619756161838094338476170470581645852036305042887575891541065808607552399123931212190742861198666048560131098081430518774846347259215332611759149330725252437276424147817808729273755165527379964561074264587032664709511346018327798373715290148129504141795132314929388992688247440232727539575514688633282447719228530664706520939357878528540284184156513405575872085703420500969966917951381310826301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317006071311007300714876688669951960444102669715484032130345427524655138867890893197201411522913463688717960921898019494119559150490921095088152386448283120630877367300996091750197750389652106796057638384067568276792218642619756161838094338476170470581645852036305042887575891541065808607552399123931212190383322571693585378585237043272713828122751863426871297212289168409787085665422221552391774628940093485139736801331477871715085171882512773342103512436341899373968354945401344376784553485755251993821373671344677095606146354543604901758694718276224054213583162787340809095977593826461068360296205292132857953372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6976"/>
                <a:ext cx="9144000" cy="5201424"/>
              </a:xfrm>
              <a:prstGeom prst="rect">
                <a:avLst/>
              </a:prstGeom>
              <a:blipFill>
                <a:blip r:embed="rId4"/>
                <a:stretch>
                  <a:fillRect l="-1000" t="-938" r="-1800" b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RSA</a:t>
            </a:r>
            <a:endParaRPr lang="en-US" sz="3100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4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A sample execution of the RSA public-key encryption.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 smtClean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308934142841467640095316891822660261392547022628731204284046057003287351849052119092960188203055128491829061456253069265882607886732122812678420318193104416084116982306799478900026366718620280906141018451209009103572295819015967488245079245130156062744219446938174005718343452205475441147673653216524161625384443009559144717144698272436361843749700248456916172961638555787971611422056296206985569950525345798018631573510863716228678022917668369778947134991512253249862447326053512583571273798100700265842849822845956946080819513939147320234492629103496540561811088371645441212797012510194809114706160705617714393783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604921754758721445761654694144853008952777608280437615045472365621528740679915569270051503191522500036448557172487959011926112038398359402756573149541644330968641767630622070720630061130259783825355948223371330949158036812742187057045604934546811790948975878200144189048344249873200320299277234465689039409989622319232683984241843711183212001991457793528752812978134072787404790207031482099444968252108690296363773578594703102617386738297675080295774091447240197521221546035459030086538114428516078644733180655540109133778241607260273655335661777894173665137928787960365220712025120785257907244561721692764755210375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526389958138962919595594093411158893099743508465902347128478139908774614311778097354795345791726768384252751637693995592403757856185437083738829836072472243389583367910268799453378039419721345566549516730187308436864460088396611726670050723242080139176080334720294195304048915003805656341816548307249886049027910488249318660062714335703057576576016988513484148308512574950252535463185824865665499749033598201370342142901944632549253564037639312442875039735826909329356840665993783695101447610485922726915969967968584661240430425982194189504400469889762574275824269475495394920107921066723277769226199475558068627049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201424"/>
              </a:xfrm>
              <a:prstGeom prst="rect">
                <a:avLst/>
              </a:prstGeom>
              <a:blipFill>
                <a:blip r:embed="rId4"/>
                <a:stretch>
                  <a:fillRect l="-1000" t="-938" r="-1800" b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RSA</a:t>
            </a:r>
            <a:endParaRPr lang="en-US" sz="3100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6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|1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38.7|29.5|11.5|4.9|13.8|16.2|12.9|14.1|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8|16.6|61.9|15.4|56.8|38|0.5|19.7|43.9|10.8|17.2|63|1.6|11.1|16.5|30.5|8.8|11|7.5|7.4|12.8|7.6|31.9|1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4|0.2|0.2|0.1|0.5|0.6|0.6|1.1|0.7|1.2|1.6|1.9|0.9|0.8|1.6|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9.8|0.7|56.1|0.8|0.5|37.6|13.8|13|15|31.4|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0.4|1.5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6.9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66054</TotalTime>
  <Words>364</Words>
  <Application>Microsoft Office PowerPoint</Application>
  <PresentationFormat>On-screen Show (4:3)</PresentationFormat>
  <Paragraphs>142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Georgia</vt:lpstr>
      <vt:lpstr>Times New Roman</vt:lpstr>
      <vt:lpstr>Office Theme</vt:lpstr>
      <vt:lpstr>Discrete Mathematics public-key encryption, RSA</vt:lpstr>
      <vt:lpstr>Cryptography</vt:lpstr>
      <vt:lpstr>Public-Key Encryption</vt:lpstr>
      <vt:lpstr>RSA</vt:lpstr>
      <vt:lpstr>Plain RSA</vt:lpstr>
      <vt:lpstr>Plain RSA</vt:lpstr>
      <vt:lpstr>Security</vt:lpstr>
      <vt:lpstr>RSA</vt:lpstr>
      <vt:lpstr>RSA</vt:lpstr>
      <vt:lpstr>Implementation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1698</cp:revision>
  <cp:lastPrinted>2022-02-21T01:56:23Z</cp:lastPrinted>
  <dcterms:created xsi:type="dcterms:W3CDTF">2014-04-06T04:43:09Z</dcterms:created>
  <dcterms:modified xsi:type="dcterms:W3CDTF">2022-02-25T02:28:39Z</dcterms:modified>
</cp:coreProperties>
</file>