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864" r:id="rId2"/>
    <p:sldId id="906" r:id="rId3"/>
    <p:sldId id="902" r:id="rId4"/>
    <p:sldId id="903" r:id="rId5"/>
    <p:sldId id="904" r:id="rId6"/>
    <p:sldId id="907" r:id="rId7"/>
    <p:sldId id="908" r:id="rId8"/>
    <p:sldId id="909" r:id="rId9"/>
    <p:sldId id="910" r:id="rId10"/>
    <p:sldId id="911" r:id="rId11"/>
    <p:sldId id="912" r:id="rId12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2F29"/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5332" autoAdjust="0"/>
  </p:normalViewPr>
  <p:slideViewPr>
    <p:cSldViewPr>
      <p:cViewPr varScale="1">
        <p:scale>
          <a:sx n="88" d="100"/>
          <a:sy n="88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1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525463"/>
            <a:ext cx="3508375" cy="2630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11" tIns="44905" rIns="89811" bIns="4490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89811" tIns="44905" rIns="89811" bIns="4490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658664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9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89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44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24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61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44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59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95600" y="525463"/>
            <a:ext cx="35052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98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45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7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3400"/>
            <a:ext cx="9144000" cy="2308225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Georgia" panose="02040502050405020303" pitchFamily="18" charset="0"/>
              </a:rPr>
              <a:t>Discrete </a:t>
            </a:r>
            <a:r>
              <a:rPr lang="en-US" altLang="zh-CN" sz="4800" dirty="0" smtClean="0">
                <a:latin typeface="Georgia" panose="02040502050405020303" pitchFamily="18" charset="0"/>
              </a:rPr>
              <a:t>Mathematics</a:t>
            </a:r>
            <a:br>
              <a:rPr lang="en-US" altLang="zh-CN" sz="4800" dirty="0" smtClean="0">
                <a:latin typeface="Georgia" panose="02040502050405020303" pitchFamily="18" charset="0"/>
              </a:rPr>
            </a:br>
            <a:r>
              <a:rPr lang="en-US" altLang="zh-CN" sz="2000" dirty="0" smtClean="0">
                <a:latin typeface="Georgia" panose="02040502050405020303" pitchFamily="18" charset="0"/>
              </a:rPr>
              <a:t>complexity of arithmetic computations, square-and-multiply,</a:t>
            </a:r>
            <a:br>
              <a:rPr lang="en-US" altLang="zh-CN" sz="2000" dirty="0" smtClean="0">
                <a:latin typeface="Georgia" panose="02040502050405020303" pitchFamily="18" charset="0"/>
              </a:rPr>
            </a:br>
            <a:r>
              <a:rPr lang="en-US" altLang="zh-CN" sz="2000" dirty="0" smtClean="0">
                <a:latin typeface="Georgia" panose="02040502050405020303" pitchFamily="18" charset="0"/>
              </a:rPr>
              <a:t>Euclidean algorithm</a:t>
            </a: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657600"/>
            <a:ext cx="9144000" cy="1524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Liangfeng Zhang</a:t>
            </a: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School of Information Science and Technology</a:t>
            </a: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ShanghaiTech University</a:t>
            </a:r>
          </a:p>
        </p:txBody>
      </p:sp>
    </p:spTree>
    <p:extLst>
      <p:ext uri="{BB962C8B-B14F-4D97-AF65-F5344CB8AC3E}">
        <p14:creationId xmlns:p14="http://schemas.microsoft.com/office/powerpoint/2010/main" val="296299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Georgia" panose="02040502050405020303" pitchFamily="18" charset="0"/>
              </a:rPr>
              <a:t>Square-and-Multiply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524000"/>
                <a:ext cx="9144000" cy="4560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EXAMPLE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: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123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35</m:t>
                    </m:r>
                  </m:oMath>
                </a14:m>
                <a:r>
                  <a:rPr lang="en-US" altLang="zh-CN" sz="2400" i="1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using square-and-multiply.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Input</a:t>
                </a:r>
                <a:r>
                  <a:rPr lang="en-US" altLang="zh-CN" b="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=2;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=35;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=123=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(1 1 1 1 0 1 1)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altLang="zh-CN" b="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Square: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multiplications modulo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will be done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=2;</m:t>
                    </m:r>
                  </m:oMath>
                </a14:m>
                <a:endParaRPr lang="en-US" altLang="zh-CN" b="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Multiply: 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at most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multiplications modulo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will be done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=2×4×11×16×11×16≡8 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35</m:t>
                        </m:r>
                      </m:e>
                    </m:d>
                  </m:oMath>
                </a14:m>
                <a:endParaRPr lang="en-US" altLang="zh-CN" b="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123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35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altLang="zh-CN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4560094"/>
              </a:xfrm>
              <a:prstGeom prst="rect">
                <a:avLst/>
              </a:prstGeom>
              <a:blipFill>
                <a:blip r:embed="rId4"/>
                <a:stretch>
                  <a:fillRect l="-1000" t="-267" b="-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5611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Georgia" panose="02040502050405020303" pitchFamily="18" charset="0"/>
              </a:rPr>
              <a:t>Euclidean Algorithm (EA)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433945"/>
                <a:ext cx="9144000" cy="467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ALGORITHM</a:t>
                </a:r>
                <a:r>
                  <a:rPr lang="en-US" sz="2400" b="1" dirty="0">
                    <a:latin typeface="Georgia" panose="02040502050405020303" pitchFamily="18" charset="0"/>
                  </a:rPr>
                  <a:t>:</a:t>
                </a:r>
                <a:r>
                  <a:rPr lang="en-US" sz="2400" dirty="0">
                    <a:latin typeface="Georgia" panose="02040502050405020303" pitchFamily="18" charset="0"/>
                  </a:rPr>
                  <a:t> compute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Input</a:t>
                </a:r>
                <a:r>
                  <a:rPr lang="en-US" altLang="zh-CN" sz="2000" b="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Output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b="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(0&lt;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000" b="0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(0&lt;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000" b="0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(0&lt;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000" dirty="0"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000" dirty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Correctness:</a:t>
                </a:r>
                <a:r>
                  <a:rPr lang="en-US" altLang="zh-CN" sz="2400" b="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=⋯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33945"/>
                <a:ext cx="9144000" cy="4672048"/>
              </a:xfrm>
              <a:prstGeom prst="rect">
                <a:avLst/>
              </a:prstGeom>
              <a:blipFill>
                <a:blip r:embed="rId4"/>
                <a:stretch>
                  <a:fillRect l="-1000" t="-261" b="-1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6218284"/>
                  </p:ext>
                </p:extLst>
              </p:nvPr>
            </p:nvGraphicFramePr>
            <p:xfrm>
              <a:off x="6087864" y="1628481"/>
              <a:ext cx="267513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17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917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917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4615"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=12345, </m:t>
                                </m:r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=123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461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461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12345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461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123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461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461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461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461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6461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6461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6218284"/>
                  </p:ext>
                </p:extLst>
              </p:nvPr>
            </p:nvGraphicFramePr>
            <p:xfrm>
              <a:off x="6087864" y="1628481"/>
              <a:ext cx="267513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17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917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917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76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27" t="-1667" r="-455" b="-90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80" t="-101667" r="-200680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370" t="-101667" r="-102055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01667" r="-1361" b="-8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80" t="-201667" r="-200680" b="-7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370" t="-201667" r="-102055" b="-7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80" t="-301667" r="-200680" b="-6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370" t="-301667" r="-102055" b="-6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301667" r="-1361" b="-6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80" t="-395082" r="-200680" b="-4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370" t="-395082" r="-102055" b="-4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395082" r="-1361" b="-4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80" t="-503333" r="-200680" b="-4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370" t="-503333" r="-102055" b="-4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503333" r="-1361" b="-4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80" t="-603333" r="-200680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370" t="-603333" r="-102055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603333" r="-1361" b="-3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80" t="-703333" r="-200680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370" t="-703333" r="-102055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703333" r="-1361" b="-2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80" t="-803333" r="-20068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370" t="-803333" r="-10205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803333" r="-1361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80" t="-903333" r="-20068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370" t="-903333" r="-10205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1017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Addition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43000"/>
                <a:ext cx="9144000" cy="5107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Bit 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Length of Integer</a:t>
                </a:r>
                <a:r>
                  <a:rPr lang="en-US" altLang="zh-CN" sz="2400" b="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+1  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≠0</m:t>
                            </m:r>
                          </m:e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1                            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b="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Binary Representation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: a 0-1 sequence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zh-CN" sz="2000" b="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Algorithm </a:t>
                </a:r>
                <a:r>
                  <a:rPr lang="en-US" altLang="zh-CN" sz="2400" b="1" dirty="0">
                    <a:latin typeface="Georgia" panose="02040502050405020303" pitchFamily="18" charset="0"/>
                  </a:rPr>
                  <a:t>for Addition: 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Georgia" panose="02040502050405020303" pitchFamily="18" charset="0"/>
                  </a:rPr>
                  <a:t>Input</a:t>
                </a:r>
                <a:r>
                  <a:rPr lang="en-US" altLang="zh-CN" sz="2000" dirty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Georgia" panose="02040502050405020303" pitchFamily="18" charset="0"/>
                  </a:rPr>
                  <a:t>Output</a:t>
                </a:r>
                <a:r>
                  <a:rPr lang="en-US" altLang="zh-CN" sz="2000" dirty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dirty="0"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𝑐𝑎𝑟𝑟𝑦</m:t>
                    </m:r>
                    <m:r>
                      <a:rPr lang="en-US" altLang="zh-CN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←0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𝑐𝑎𝑟𝑟𝑦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;</a:t>
                </a:r>
                <a:endParaRPr lang="en-US" altLang="zh-CN" sz="2000" i="1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set</m:t>
                    </m:r>
                  </m:oMath>
                </a14:m>
                <a:r>
                  <a:rPr lang="en-US" altLang="zh-CN" sz="2000" b="0" i="1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b="0" i="1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000" b="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and</a:t>
                </a:r>
                <a:r>
                  <a:rPr lang="en-US" altLang="zh-CN" sz="2000" b="0" i="1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𝑐𝑎𝑟𝑟𝑦</m:t>
                    </m:r>
                  </m:oMath>
                </a14:m>
                <a:r>
                  <a:rPr lang="en-US" altLang="zh-CN" sz="2000" b="0" i="1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000" b="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=2⋅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𝑐𝑎𝑟𝑟𝑦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b="0" i="1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𝑐𝑎𝑟𝑟𝑦</m:t>
                    </m:r>
                  </m:oMath>
                </a14:m>
                <a:endParaRPr lang="en-US" altLang="zh-CN" sz="2400" b="0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Complexity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bit operations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5107745"/>
              </a:xfrm>
              <a:prstGeom prst="rect">
                <a:avLst/>
              </a:prstGeom>
              <a:blipFill>
                <a:blip r:embed="rId4"/>
                <a:stretch>
                  <a:fillRect l="-1000" b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806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Georgia" panose="02040502050405020303" pitchFamily="18" charset="0"/>
              </a:rPr>
              <a:t>Subtraction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932710"/>
                <a:ext cx="9144000" cy="3120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Algorithm for Subtraction: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Georgia" panose="02040502050405020303" pitchFamily="18" charset="0"/>
                  </a:rPr>
                  <a:t>Input</a:t>
                </a:r>
                <a:r>
                  <a:rPr lang="en-US" altLang="zh-CN" sz="2000" dirty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000" b="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Georgia" panose="02040502050405020303" pitchFamily="18" charset="0"/>
                  </a:rPr>
                  <a:t>Output</a:t>
                </a:r>
                <a:r>
                  <a:rPr lang="en-US" altLang="zh-CN" sz="2000" b="0" dirty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dirty="0"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𝑐𝑎𝑟𝑟𝑦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endParaRPr lang="en-US" altLang="zh-CN" sz="2000" b="0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←0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</m:oMath>
                </a14:m>
                <a:endParaRPr lang="en-US" altLang="zh-CN" sz="2000" b="0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𝑐𝑎𝑟𝑟𝑦</m:t>
                    </m:r>
                  </m:oMath>
                </a14:m>
                <a:r>
                  <a:rPr lang="en-US" altLang="zh-CN" sz="2000" b="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;</a:t>
                </a:r>
                <a:endParaRPr lang="en-US" altLang="zh-CN" sz="2000" b="0" i="1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set</m:t>
                    </m:r>
                  </m:oMath>
                </a14:m>
                <a:r>
                  <a:rPr lang="en-US" altLang="zh-CN" sz="2000" i="1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i="1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and</a:t>
                </a:r>
                <a:r>
                  <a:rPr lang="en-US" altLang="zh-CN" sz="2000" i="1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𝑐𝑎𝑟𝑟𝑦</m:t>
                    </m:r>
                  </m:oMath>
                </a14:m>
                <a:r>
                  <a:rPr lang="en-US" altLang="zh-CN" sz="2000" i="1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=2⋅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𝑐𝑎𝑟𝑟𝑦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b="0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Georgia" panose="02040502050405020303" pitchFamily="18" charset="0"/>
                  </a:rPr>
                  <a:t>Complexity</a:t>
                </a:r>
                <a:r>
                  <a:rPr lang="en-US" altLang="zh-CN" sz="2000" dirty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000" b="0" dirty="0">
                    <a:latin typeface="Georgia" panose="02040502050405020303" pitchFamily="18" charset="0"/>
                  </a:rPr>
                  <a:t>bit operations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32710"/>
                <a:ext cx="9144000" cy="3120854"/>
              </a:xfrm>
              <a:prstGeom prst="rect">
                <a:avLst/>
              </a:prstGeom>
              <a:blipFill>
                <a:blip r:embed="rId4"/>
                <a:stretch>
                  <a:fillRect l="-1000" t="-391" b="-1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02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585676"/>
                <a:ext cx="9144000" cy="3120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Algorithm for Multiplication: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Georgia" panose="02040502050405020303" pitchFamily="18" charset="0"/>
                  </a:rPr>
                  <a:t>Input</a:t>
                </a:r>
                <a:r>
                  <a:rPr lang="en-US" altLang="zh-CN" sz="2000" dirty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b="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Georgia" panose="02040502050405020303" pitchFamily="18" charset="0"/>
                  </a:rPr>
                  <a:t>Output</a:t>
                </a:r>
                <a:r>
                  <a:rPr lang="en-US" altLang="zh-CN" sz="2000" b="0" dirty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dirty="0"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r>
                  <a:rPr lang="en-US" altLang="zh-CN" sz="2000" b="0" i="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z="2000" b="0" i="0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←0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</m:oMath>
                </a14:m>
                <a:endParaRPr lang="en-US" altLang="zh-CN" sz="2000" b="0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000" b="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b="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;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000" b="0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Georgia" panose="02040502050405020303" pitchFamily="18" charset="0"/>
                  </a:rPr>
                  <a:t>Complexity</a:t>
                </a:r>
                <a:r>
                  <a:rPr lang="en-US" altLang="zh-CN" sz="2000" dirty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 bit operations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85676"/>
                <a:ext cx="9144000" cy="3120854"/>
              </a:xfrm>
              <a:prstGeom prst="rect">
                <a:avLst/>
              </a:prstGeom>
              <a:blipFill>
                <a:blip r:embed="rId4"/>
                <a:stretch>
                  <a:fillRect l="-1000" t="-391" b="-1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9659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Division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11591"/>
                <a:ext cx="9144000" cy="4940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Algorithm for Division: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Georgia" panose="02040502050405020303" pitchFamily="18" charset="0"/>
                  </a:rPr>
                  <a:t>Input</a:t>
                </a:r>
                <a:r>
                  <a:rPr lang="en-US" altLang="zh-CN" sz="2000" dirty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Georgia" panose="02040502050405020303" pitchFamily="18" charset="0"/>
                  </a:rPr>
                  <a:t>Output</a:t>
                </a:r>
                <a:r>
                  <a:rPr lang="en-US" altLang="zh-CN" sz="2000" dirty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  s.t.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0≤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000" dirty="0"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b="0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f</a:t>
                </a:r>
                <a:r>
                  <a:rPr lang="en-US" altLang="zh-CN" sz="2000" b="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000" b="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down to 0 do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←2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000" b="0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altLang="zh-CN" sz="2000" b="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altLang="zh-CN" sz="2000" b="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;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000" b="0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w</a:t>
                </a:r>
                <a:r>
                  <a:rPr lang="en-US" altLang="zh-CN" sz="2000" b="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sz="2000" b="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do</a:t>
                </a: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000" b="0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000" b="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;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b="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;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Georgia" panose="02040502050405020303" pitchFamily="18" charset="0"/>
                  </a:rPr>
                  <a:t>Complexity</a:t>
                </a:r>
                <a:r>
                  <a:rPr lang="en-US" altLang="zh-CN" sz="2000" dirty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 bit operations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1591"/>
                <a:ext cx="9144000" cy="4940776"/>
              </a:xfrm>
              <a:prstGeom prst="rect">
                <a:avLst/>
              </a:prstGeom>
              <a:blipFill>
                <a:blip r:embed="rId4"/>
                <a:stretch>
                  <a:fillRect l="-1000" t="-247"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862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8931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>
                    <a:latin typeface="Georgia" panose="02040502050405020303" pitchFamily="18" charset="0"/>
                  </a:rPr>
                  <a:t>Arithmetic Modulo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4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94868"/>
                <a:ext cx="9144000" cy="516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THEOREM: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 {0,1,…,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. Then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can be computed in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ℓ(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bit operations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ℓ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≤ℓ(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are computable in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(ℓ(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bit operations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are computable in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(ℓ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−ℓ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ℓ(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))=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(ℓ(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bit operations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can be  computed in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(ℓ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bit operations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ℓ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≤ℓ(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computable in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(ℓ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bit operations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is computable in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−ℓ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(ℓ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bit operations.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94868"/>
                <a:ext cx="9144000" cy="5162824"/>
              </a:xfrm>
              <a:prstGeom prst="rect">
                <a:avLst/>
              </a:prstGeom>
              <a:blipFill>
                <a:blip r:embed="rId5"/>
                <a:stretch>
                  <a:fillRect l="-1000" t="-236" b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0219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altLang="zh-CN" dirty="0">
                    <a:latin typeface="Georgia" panose="02040502050405020303" pitchFamily="18" charset="0"/>
                  </a:rPr>
                  <a:t>Arithmetic Modulo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4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999423"/>
                <a:ext cx="9144000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  <a:ea typeface="Cambria Math" panose="02040503050406030204" pitchFamily="18" charset="0"/>
                  </a:rPr>
                  <a:t>Modulo exponentiation</a:t>
                </a: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: For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400" dirty="0"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Complexity? How to compute efficiently?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EXAMPLE: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modulo exponentiation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6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143733911392049898163790620742447116344546040644898141520376037626365007809899615665793895112104794373551079787727363529151277801402630305742433442340983358787394193855033926469913603762712163723160462115649025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16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46310011625494823943446873944318243690297367227688331207962573871391818800156614404181253994785434292576255362553884181998492463297303466464428022018327564723810228367576715525319623371983456905064392494176785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6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245246644900278211976517663573088018467026787678332759743414451715061600830038587216952208399332071549103626827191679864079776723243005600592035631246561218465817904100131859299619933817012149335034875870551067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16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16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6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245246644900278211976517663573088018467026787678332759743414451715061600830038587216952208399332071549102628322861627039184220494270313938703906283392288487724394251766892786817697178343799758481228648091667216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r>
                  <a:rPr lang="en-US" altLang="zh-CN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16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  </a:t>
                </a:r>
                <a:r>
                  <a:rPr lang="en-US" altLang="zh-CN" sz="1600" dirty="0" smtClean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   </a:t>
                </a:r>
                <a:endParaRPr lang="en-US" altLang="zh-CN" sz="1600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9423"/>
                <a:ext cx="9144000" cy="5262979"/>
              </a:xfrm>
              <a:prstGeom prst="rect">
                <a:avLst/>
              </a:prstGeom>
              <a:blipFill>
                <a:blip r:embed="rId5"/>
                <a:stretch>
                  <a:fillRect l="-1000" t="-232" r="-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4669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Georgia" panose="02040502050405020303" pitchFamily="18" charset="0"/>
              </a:rPr>
              <a:t>Square-and-Multiply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064133"/>
                <a:ext cx="9144000" cy="5094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ALGORITHM: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in polynomial time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Input: </a:t>
                </a:r>
                <a:r>
                  <a:rPr lang="en-US" altLang="zh-CN" sz="2000" b="0" i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0,1,…,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b="0" i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    </a:t>
                </a:r>
                <a:r>
                  <a:rPr lang="en-US" altLang="zh-CN" sz="2000" b="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//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=ℓ(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i="1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zh-CN" sz="2000" b="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Georgia" panose="02040502050405020303" pitchFamily="18" charset="0"/>
                  </a:rPr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i="1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Square</a:t>
                </a:r>
                <a:r>
                  <a:rPr lang="en-US" altLang="zh-CN" sz="2000" b="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: this step requires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multiplications modulo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b="0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z="2000" b="0" i="1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)=(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i="1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)=(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i="1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altLang="zh-CN" sz="2000" b="0" i="1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)=(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i="1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Multiply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: this step requires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multiplications modulo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)=(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b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p>
                    </m:sSub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b="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Complexity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multiplications modulo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4133"/>
                <a:ext cx="9144000" cy="5094343"/>
              </a:xfrm>
              <a:prstGeom prst="rect">
                <a:avLst/>
              </a:prstGeom>
              <a:blipFill>
                <a:blip r:embed="rId4"/>
                <a:stretch>
                  <a:fillRect l="-1000" t="-240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9317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7.9|0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2.1|5.6|89.9|1.1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7.9|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4.9|11.9|8|19.9|91.3|3.5|8.8|5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0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2.4|4|2|6.7|14.2|3.2|17.1|32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2|0.1|0.1|0.1|0.2|0.2|0.2|0.3|0.7|0.7|1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66120</TotalTime>
  <Words>170</Words>
  <Application>Microsoft Office PowerPoint</Application>
  <PresentationFormat>On-screen Show (4:3)</PresentationFormat>
  <Paragraphs>147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宋体</vt:lpstr>
      <vt:lpstr>Arial</vt:lpstr>
      <vt:lpstr>Calibri</vt:lpstr>
      <vt:lpstr>Cambria Math</vt:lpstr>
      <vt:lpstr>Georgia</vt:lpstr>
      <vt:lpstr>Times New Roman</vt:lpstr>
      <vt:lpstr>Office Theme</vt:lpstr>
      <vt:lpstr>Discrete Mathematics complexity of arithmetic computations, square-and-multiply, Euclidean algorithm</vt:lpstr>
      <vt:lpstr>Addition</vt:lpstr>
      <vt:lpstr>Subtraction</vt:lpstr>
      <vt:lpstr>Multiplication</vt:lpstr>
      <vt:lpstr>Division</vt:lpstr>
      <vt:lpstr>PowerPoint Presentation</vt:lpstr>
      <vt:lpstr>Arithmetic Modulo n</vt:lpstr>
      <vt:lpstr>Arithmetic Modulo n</vt:lpstr>
      <vt:lpstr>Square-and-Multiply</vt:lpstr>
      <vt:lpstr>Square-and-Multiply</vt:lpstr>
      <vt:lpstr>Euclidean Algorithm (EA)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1702</cp:revision>
  <cp:lastPrinted>2022-02-21T01:56:23Z</cp:lastPrinted>
  <dcterms:created xsi:type="dcterms:W3CDTF">2014-04-06T04:43:09Z</dcterms:created>
  <dcterms:modified xsi:type="dcterms:W3CDTF">2022-02-28T09:02:18Z</dcterms:modified>
</cp:coreProperties>
</file>