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64" r:id="rId2"/>
    <p:sldId id="913" r:id="rId3"/>
    <p:sldId id="914" r:id="rId4"/>
    <p:sldId id="915" r:id="rId5"/>
    <p:sldId id="916" r:id="rId6"/>
    <p:sldId id="917" r:id="rId7"/>
    <p:sldId id="918" r:id="rId8"/>
    <p:sldId id="919" r:id="rId9"/>
    <p:sldId id="931" r:id="rId10"/>
    <p:sldId id="922" r:id="rId11"/>
    <p:sldId id="923" r:id="rId12"/>
    <p:sldId id="924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6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extended </a:t>
            </a:r>
            <a:r>
              <a:rPr lang="en-US" altLang="zh-CN" sz="2000" dirty="0">
                <a:latin typeface="Georgia" panose="02040502050405020303" pitchFamily="18" charset="0"/>
              </a:rPr>
              <a:t>Euclidean </a:t>
            </a:r>
            <a:r>
              <a:rPr lang="en-US" altLang="zh-CN" sz="2000" dirty="0" smtClean="0">
                <a:latin typeface="Georgia" panose="02040502050405020303" pitchFamily="18" charset="0"/>
              </a:rPr>
              <a:t>algorithm, linear congruence equations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Linear </a:t>
            </a:r>
            <a:r>
              <a:rPr lang="en-US" altLang="zh-CN" dirty="0">
                <a:latin typeface="Georgia" panose="02040502050405020303" pitchFamily="18" charset="0"/>
              </a:rPr>
              <a:t>Congruence </a:t>
            </a:r>
            <a:r>
              <a:rPr lang="en-US" altLang="zh-CN" dirty="0" smtClean="0">
                <a:latin typeface="Georgia" panose="02040502050405020303" pitchFamily="18" charset="0"/>
              </a:rPr>
              <a:t>Equations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19200"/>
                <a:ext cx="9144000" cy="126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Let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269963"/>
              </a:xfrm>
              <a:prstGeom prst="rect">
                <a:avLst/>
              </a:prstGeom>
              <a:blipFill>
                <a:blip r:embed="rId4"/>
                <a:stretch>
                  <a:fillRect l="-1000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1"/>
              <p:cNvSpPr/>
              <p:nvPr/>
            </p:nvSpPr>
            <p:spPr>
              <a:xfrm>
                <a:off x="372291" y="2362200"/>
                <a:ext cx="2621280" cy="71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1" y="2362200"/>
                <a:ext cx="2621280" cy="717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1"/>
              <p:cNvSpPr/>
              <p:nvPr/>
            </p:nvSpPr>
            <p:spPr>
              <a:xfrm>
                <a:off x="372291" y="3093091"/>
                <a:ext cx="3962400" cy="2456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𝑛𝑧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𝑛𝑧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1" y="3093091"/>
                <a:ext cx="3962400" cy="2456378"/>
              </a:xfrm>
              <a:prstGeom prst="rect">
                <a:avLst/>
              </a:prstGeom>
              <a:blipFill>
                <a:blip r:embed="rId6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"/>
              <p:cNvSpPr/>
              <p:nvPr/>
            </p:nvSpPr>
            <p:spPr>
              <a:xfrm>
                <a:off x="4724400" y="2962371"/>
                <a:ext cx="3927188" cy="2631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62371"/>
                <a:ext cx="3927188" cy="2631233"/>
              </a:xfrm>
              <a:prstGeom prst="rect">
                <a:avLst/>
              </a:prstGeom>
              <a:blipFill>
                <a:blip r:embed="rId7"/>
                <a:stretch>
                  <a:fillRect l="-1398" b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19400" y="2482005"/>
                <a:ext cx="206332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82005"/>
                <a:ext cx="2063321" cy="5821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26020" y="2541605"/>
                <a:ext cx="3373168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0" y="2541605"/>
                <a:ext cx="3373168" cy="462947"/>
              </a:xfrm>
              <a:prstGeom prst="rect">
                <a:avLst/>
              </a:prstGeom>
              <a:blipFill>
                <a:blip r:embed="rId9"/>
                <a:stretch>
                  <a:fillRect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81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System of Linear 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Sun-</a:t>
                </a:r>
                <a:r>
                  <a:rPr lang="en-US" altLang="zh-CN" sz="2400" b="1" dirty="0" err="1">
                    <a:solidFill>
                      <a:schemeClr val="tx1"/>
                    </a:solidFill>
                    <a:latin typeface="Georgia" panose="02040502050405020303" pitchFamily="18" charset="0"/>
                  </a:rPr>
                  <a:t>Tsu’s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Question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There are certain things whose number is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unknown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When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divided by 3, the remainder is 2; when divided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5, the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remainder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is 3; and when divided by 7, the remainder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2. What will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be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number of things?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≡ 2 </m:t>
                    </m:r>
                    <m:d>
                      <m:dPr>
                        <m:ctrlPr>
                          <a:rPr lang="da-DK" altLang="zh-CN" sz="24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a-DK" altLang="zh-CN" sz="240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da-DK" altLang="zh-CN" sz="24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da-DK" altLang="zh-CN" sz="24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≡ 3 </m:t>
                    </m:r>
                    <m:d>
                      <m:dPr>
                        <m:ctrlPr>
                          <a:rPr lang="da-DK" altLang="zh-CN" sz="24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a-DK" altLang="zh-CN" sz="240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da-DK" altLang="zh-CN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da-DK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≡ 2 (</m:t>
                    </m:r>
                    <m:r>
                      <m:rPr>
                        <m:sty m:val="p"/>
                      </m:rPr>
                      <a:rPr lang="da-DK" altLang="zh-CN" sz="2400" i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altLang="zh-CN" sz="2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7</m:t>
                    </m:r>
                    <m:r>
                      <a:rPr lang="da-DK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A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system of linear </a:t>
                </a:r>
                <a:r>
                  <a:rPr lang="en-US" altLang="zh-CN" sz="2400" b="1" dirty="0" err="1" smtClean="0">
                    <a:latin typeface="Georgia" panose="02040502050405020303" pitchFamily="18" charset="0"/>
                  </a:rPr>
                  <a:t>congruences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set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linear congruence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equations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solution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it satisfies all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equations.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blipFill>
                <a:blip r:embed="rId4"/>
                <a:stretch>
                  <a:fillRect l="-1000" t="-233" r="-1667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84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Chinese 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THEROEM: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pairwise relatively prime and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Then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then the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always has a solution. Furthermore,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solution, then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any solution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must 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blipFill>
                <a:blip r:embed="rId4"/>
                <a:stretch>
                  <a:fillRect l="-1000" t="-233" r="-667" b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02821" y="4245020"/>
                <a:ext cx="3505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880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21" y="4245020"/>
                <a:ext cx="3505200" cy="1938992"/>
              </a:xfrm>
              <a:prstGeom prst="rect">
                <a:avLst/>
              </a:prstGeom>
              <a:blipFill>
                <a:blip r:embed="rId5"/>
                <a:stretch>
                  <a:fillRect l="-1565" t="-314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23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Extended Euclidean Algorithm (EEA)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329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ALGORITHM: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29792"/>
              </a:xfrm>
              <a:prstGeom prst="rect">
                <a:avLst/>
              </a:prstGeom>
              <a:blipFill>
                <a:blip r:embed="rId4"/>
                <a:stretch>
                  <a:fillRect l="-1000" b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32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EEA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2798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Correctness: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sz="2400" dirty="0">
                    <a:latin typeface="Georgia" panose="02040502050405020303" pitchFamily="18" charset="0"/>
                  </a:rPr>
                  <a:t>: Execution of the EEA on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=12345,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=123</m:t>
                    </m:r>
                  </m:oMath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798458"/>
              </a:xfrm>
              <a:prstGeom prst="rect">
                <a:avLst/>
              </a:prstGeom>
              <a:blipFill>
                <a:blip r:embed="rId4"/>
                <a:stretch>
                  <a:fillRect l="-1000" b="-4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070695"/>
                  </p:ext>
                </p:extLst>
              </p:nvPr>
            </p:nvGraphicFramePr>
            <p:xfrm>
              <a:off x="1488502" y="3740375"/>
              <a:ext cx="591548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30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12345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−301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803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−1104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9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070695"/>
                  </p:ext>
                </p:extLst>
              </p:nvPr>
            </p:nvGraphicFramePr>
            <p:xfrm>
              <a:off x="1488502" y="3740375"/>
              <a:ext cx="591548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30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2000" r="-401546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2000" r="-301546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2000" r="-200000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2000" r="-101031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2000" r="-1031" b="-8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102000" r="-401546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102000" r="-301546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102000" r="-101031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102000" r="-1031" b="-7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202000" r="-401546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202000" r="-301546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202000" r="-200000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202000" r="-101031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202000" r="-1031" b="-6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302000" r="-401546" b="-5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302000" r="-301546" b="-5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302000" r="-200000" b="-5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302000" r="-101031" b="-5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302000" r="-1031" b="-5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394118" r="-401546" b="-3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394118" r="-301546" b="-3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394118" r="-200000" b="-3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394118" r="-101031" b="-3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394118" r="-1031" b="-396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504000" r="-40154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504000" r="-30154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504000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504000" r="-10103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504000" r="-1031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604000" r="-40154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604000" r="-30154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604000" r="-200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604000" r="-101031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604000" r="-103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704000" r="-4015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704000" r="-3015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704000" r="-2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704000" r="-101031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704000" r="-1031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804000" r="-4015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804000" r="-3015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95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71994"/>
                <a:ext cx="9144000" cy="495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in EA.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&gt;1: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we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=0: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+1≥2≥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Complexity of EA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and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EEA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(ℓ(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)ℓ(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bit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operations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1994"/>
                <a:ext cx="9144000" cy="4956742"/>
              </a:xfrm>
              <a:prstGeom prst="rect">
                <a:avLst/>
              </a:prstGeom>
              <a:blipFill>
                <a:blip r:embed="rId3"/>
                <a:stretch>
                  <a:fillRect l="-1000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41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>
                    <a:latin typeface="Georgia" panose="02040502050405020303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,</a:t>
                </a:r>
                <a:r>
                  <a:rPr lang="en-US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fr-FR" sz="2400" dirty="0">
                    <a:latin typeface="Georgia" panose="02040502050405020303" pitchFamily="18" charset="0"/>
                  </a:rPr>
                  <a:t>: </a:t>
                </a:r>
                <a:r>
                  <a:rPr lang="fr-FR" sz="2400" dirty="0" smtClean="0">
                    <a:latin typeface="Georgia" panose="02040502050405020303" pitchFamily="18" charset="0"/>
                  </a:rPr>
                  <a:t># of </a:t>
                </a:r>
                <a:r>
                  <a:rPr lang="fr-FR" sz="2400" dirty="0">
                    <a:latin typeface="Georgia" panose="02040502050405020303" pitchFamily="18" charset="0"/>
                  </a:rPr>
                  <a:t>primes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sz="2400" i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fr-FR" dirty="0" err="1">
                    <a:latin typeface="Georgia" panose="02040502050405020303" pitchFamily="18" charset="0"/>
                  </a:rPr>
                  <a:t>Conjectured</a:t>
                </a:r>
                <a:r>
                  <a:rPr lang="fr-FR" dirty="0">
                    <a:latin typeface="Georgia" panose="02040502050405020303" pitchFamily="18" charset="0"/>
                  </a:rPr>
                  <a:t> by Legendre and Gauss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Georgia" panose="02040502050405020303" pitchFamily="18" charset="0"/>
                  </a:rPr>
                  <a:t>Chebyshev</a:t>
                </a:r>
                <a:r>
                  <a:rPr lang="en-US" dirty="0">
                    <a:latin typeface="Georgia" panose="02040502050405020303" pitchFamily="18" charset="0"/>
                  </a:rPr>
                  <a:t>: if the limit exists, then it is equal to 1</a:t>
                </a:r>
                <a:endParaRPr lang="fr-FR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Georgia" panose="02040502050405020303" pitchFamily="18" charset="0"/>
                  </a:rPr>
                  <a:t>Rosser </a:t>
                </a:r>
                <a:r>
                  <a:rPr lang="en-US" dirty="0">
                    <a:latin typeface="Georgia" panose="02040502050405020303" pitchFamily="18" charset="0"/>
                  </a:rPr>
                  <a:t>and </a:t>
                </a:r>
                <a:r>
                  <a:rPr lang="en-US" dirty="0" err="1">
                    <a:latin typeface="Georgia" panose="02040502050405020303" pitchFamily="18" charset="0"/>
                  </a:rPr>
                  <a:t>Schoenfeld</a:t>
                </a:r>
                <a:r>
                  <a:rPr lang="zh-CN" altLang="en-US" dirty="0">
                    <a:latin typeface="Georgia" panose="02040502050405020303" pitchFamily="18" charset="0"/>
                  </a:rPr>
                  <a:t>：</a:t>
                </a:r>
                <a:endParaRPr lang="en-US" altLang="zh-CN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≥59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sz="2000" dirty="0">
                    <a:latin typeface="Georgia" panose="02040502050405020303" pitchFamily="18" charset="0"/>
                  </a:rPr>
                  <a:t>  </a:t>
                </a:r>
                <a:r>
                  <a:rPr lang="fr-FR" dirty="0">
                    <a:latin typeface="Georgia" panose="02040502050405020303" pitchFamily="18" charset="0"/>
                  </a:rPr>
                  <a:t>              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NOTATION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</a:t>
                </a:r>
                <a:r>
                  <a:rPr lang="fr-FR" sz="2400" dirty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fr-FR" sz="2400" dirty="0">
                    <a:latin typeface="Georgia" panose="02040502050405020303" pitchFamily="18" charset="0"/>
                  </a:rPr>
                  <a:t>- the set of all primes;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fr-FR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418838"/>
              </a:xfrm>
              <a:prstGeom prst="rect">
                <a:avLst/>
              </a:prstGeom>
              <a:blipFill>
                <a:blip r:embed="rId3"/>
                <a:stretch>
                  <a:fillRect l="-1000" t="-1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5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-bit Primes</a:t>
                </a: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3218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-bit primes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∈{10,…,25}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2180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l="-1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996518"/>
                  </p:ext>
                </p:extLst>
              </p:nvPr>
            </p:nvGraphicFramePr>
            <p:xfrm>
              <a:off x="474556" y="2288252"/>
              <a:ext cx="813700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73.8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10749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10505.4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134.3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20390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19904.9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246.2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38635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37819.4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454.6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73586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72036.9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872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844.2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140336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137525.0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1612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1575.8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268216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263091.4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3030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2954.6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513708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504258.5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5709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5561.7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985818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968176.3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996518"/>
                  </p:ext>
                </p:extLst>
              </p:nvPr>
            </p:nvGraphicFramePr>
            <p:xfrm>
              <a:off x="474556" y="2288252"/>
              <a:ext cx="813700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1639" r="-5000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1639" r="-40225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30044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39" r="-20044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1639" r="-10135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1639" r="-8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101639" r="-500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101639" r="-40225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1639" r="-30044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1639" r="-20044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101639" r="-10135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101639" r="-8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201639" r="-500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201639" r="-40225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1639" r="-30044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1639" r="-20044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201639" r="-10135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201639" r="-8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301639" r="-500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301639" r="-40225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1639" r="-30044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01639" r="-20044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301639" r="-101351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301639" r="-897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408333" r="-500000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408333" r="-40225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08333" r="-30044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408333" r="-20044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408333" r="-10135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408333" r="-897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500000" r="-5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500000" r="-4022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00000" r="-3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500000" r="-2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500000" r="-101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500000" r="-89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600000" r="-5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600000" r="-4022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600000" r="-3004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600000" r="-2004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600000" r="-1013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600000" r="-8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700000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700000" r="-4022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700000" r="-3004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700000" r="-2004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700000" r="-1013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700000" r="-8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8" t="-800000" r="-5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800000" r="-4022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00000" r="-3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00000" r="-2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800000" r="-1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552" t="-800000" r="-8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628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Prime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84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Basic Idea: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randomly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-bit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integers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until a prime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found.</a:t>
                </a:r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-bit integers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probability that a prime is chosen in every trial is equal to</a:t>
                </a:r>
              </a:p>
              <a:p>
                <a:pPr lvl="1"/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trials, we get a prime.</a:t>
                </a:r>
              </a:p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Efficient Algorithms: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An algorithm is considered as efficient if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its (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expected) running time is a polynomial in the bit length of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its input. //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a.k.a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(expected) polynomial-time algorithm</a:t>
                </a: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Choosing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-bit prime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can be done efficiently. </a:t>
                </a:r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The expected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#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of trials is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, a  polynomial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(input  length)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Determine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if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-bit integer is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prime can be done efficiently</a:t>
                </a:r>
                <a:endParaRPr lang="en-US" altLang="zh-CN" sz="2000" b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40043"/>
              </a:xfrm>
              <a:prstGeom prst="rect">
                <a:avLst/>
              </a:prstGeom>
              <a:blipFill>
                <a:blip r:embed="rId4"/>
                <a:stretch>
                  <a:fillRect l="-1000" t="-1008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75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400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Linear </a:t>
            </a:r>
            <a:r>
              <a:rPr lang="en-US" altLang="zh-CN" i="0" dirty="0">
                <a:latin typeface="Georgia" panose="02040502050405020303" pitchFamily="18" charset="0"/>
              </a:rPr>
              <a:t>Congruence </a:t>
            </a:r>
            <a:r>
              <a:rPr lang="en-US" altLang="zh-CN" i="0" dirty="0" smtClean="0">
                <a:latin typeface="Georgia" panose="02040502050405020303" pitchFamily="18" charset="0"/>
              </a:rPr>
              <a:t>Equations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066800"/>
                <a:ext cx="9144000" cy="548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A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linear congruence </a:t>
                </a: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equation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is a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congruence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the form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is unknown.</a:t>
                </a:r>
                <a:endParaRPr lang="zh-CN" altLang="en-US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err="1">
                    <a:latin typeface="Georgia" panose="02040502050405020303" pitchFamily="18" charset="0"/>
                  </a:rPr>
                  <a:t>and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 smtClean="0"/>
                  <a:t>     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has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solution if and only if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.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 suppose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(mod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𝑛𝑧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𝑠𝑧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solution</a:t>
                </a:r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483937"/>
              </a:xfrm>
              <a:prstGeom prst="rect">
                <a:avLst/>
              </a:prstGeom>
              <a:blipFill>
                <a:blip r:embed="rId4"/>
                <a:stretch>
                  <a:fillRect l="-1000" t="-667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90017" y="4389020"/>
                <a:ext cx="2841996" cy="42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17" y="4389020"/>
                <a:ext cx="2841996" cy="428707"/>
              </a:xfrm>
              <a:prstGeom prst="rect">
                <a:avLst/>
              </a:prstGeom>
              <a:blipFill>
                <a:blip r:embed="rId5"/>
                <a:stretch>
                  <a:fillRect t="-2857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95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2|0.2|0.2|0.2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2|0.1|0.1|0.1|0.2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2.2|129.3|39.6|17.5|29.8|8.5|11.9|6.1|10.3|19.8|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2.2|129.3|39.6|17.5|29.8|8.5|11.9|6.1|10.3|19.8|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4|6.9|7.9|17.3|1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6|30.5|4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0.1|25.4|13.5|14.1|59.2|15.9|27.4|12.6|7.8|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66640</TotalTime>
  <Words>339</Words>
  <Application>Microsoft Office PowerPoint</Application>
  <PresentationFormat>On-screen Show (4:3)</PresentationFormat>
  <Paragraphs>226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Georgia</vt:lpstr>
      <vt:lpstr>Office Theme</vt:lpstr>
      <vt:lpstr>Discrete Mathematics extended Euclidean algorithm, linear congruence equations</vt:lpstr>
      <vt:lpstr>Extended Euclidean Algorithm (EEA)</vt:lpstr>
      <vt:lpstr>EEA</vt:lpstr>
      <vt:lpstr>Complexity</vt:lpstr>
      <vt:lpstr>Prime Number Theorem</vt:lpstr>
      <vt:lpstr>Number of n-bit Primes</vt:lpstr>
      <vt:lpstr>Prime Number Generation</vt:lpstr>
      <vt:lpstr>PowerPoint Presentation</vt:lpstr>
      <vt:lpstr>Linear Congruence Equations</vt:lpstr>
      <vt:lpstr>Linear Congruence Equations</vt:lpstr>
      <vt:lpstr>System of Linear Congruences</vt:lpstr>
      <vt:lpstr>Chinese Remainder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1714</cp:revision>
  <cp:lastPrinted>2022-03-04T00:04:13Z</cp:lastPrinted>
  <dcterms:created xsi:type="dcterms:W3CDTF">2014-04-06T04:43:09Z</dcterms:created>
  <dcterms:modified xsi:type="dcterms:W3CDTF">2022-03-04T02:19:48Z</dcterms:modified>
</cp:coreProperties>
</file>