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64" r:id="rId2"/>
    <p:sldId id="1013" r:id="rId3"/>
    <p:sldId id="1001" r:id="rId4"/>
    <p:sldId id="1002" r:id="rId5"/>
    <p:sldId id="1003" r:id="rId6"/>
    <p:sldId id="1005" r:id="rId7"/>
    <p:sldId id="1006" r:id="rId8"/>
    <p:sldId id="1007" r:id="rId9"/>
    <p:sldId id="1008" r:id="rId10"/>
    <p:sldId id="1009" r:id="rId11"/>
    <p:sldId id="1010" r:id="rId12"/>
    <p:sldId id="1012" r:id="rId13"/>
    <p:sldId id="1014" r:id="rId14"/>
    <p:sldId id="1015" r:id="rId15"/>
    <p:sldId id="1016" r:id="rId16"/>
    <p:sldId id="1017" r:id="rId1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2F2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5332" autoAdjust="0"/>
  </p:normalViewPr>
  <p:slideViewPr>
    <p:cSldViewPr>
      <p:cViewPr varScale="1">
        <p:scale>
          <a:sx n="88" d="100"/>
          <a:sy n="88" d="100"/>
        </p:scale>
        <p:origin x="14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525463"/>
            <a:ext cx="3508375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11" tIns="44905" rIns="89811" bIns="449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89811" tIns="44905" rIns="89811" bIns="44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2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76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48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74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83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7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4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8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93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78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65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42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8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230822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Georgia" panose="02040502050405020303" pitchFamily="18" charset="0"/>
              </a:rPr>
              <a:t>Discrete </a:t>
            </a:r>
            <a:r>
              <a:rPr lang="en-US" altLang="zh-CN" sz="4800" dirty="0" smtClean="0">
                <a:latin typeface="Georgia" panose="02040502050405020303" pitchFamily="18" charset="0"/>
              </a:rPr>
              <a:t>Mathematics</a:t>
            </a:r>
            <a:br>
              <a:rPr lang="en-US" altLang="zh-CN" sz="4800" dirty="0" smtClean="0">
                <a:latin typeface="Georgia" panose="02040502050405020303" pitchFamily="18" charset="0"/>
              </a:rPr>
            </a:br>
            <a:r>
              <a:rPr lang="en-US" altLang="zh-CN" sz="2000" dirty="0" smtClean="0">
                <a:latin typeface="Georgia" panose="02040502050405020303" pitchFamily="18" charset="0"/>
              </a:rPr>
              <a:t>combinations, </a:t>
            </a:r>
            <a:r>
              <a:rPr lang="en-US" sz="2000" dirty="0" smtClean="0">
                <a:latin typeface="Georgia" panose="02040502050405020303" pitchFamily="18" charset="0"/>
              </a:rPr>
              <a:t>inverse binomial </a:t>
            </a:r>
            <a:r>
              <a:rPr lang="en-US" sz="2000" dirty="0">
                <a:latin typeface="Georgia" panose="02040502050405020303" pitchFamily="18" charset="0"/>
              </a:rPr>
              <a:t>t</a:t>
            </a:r>
            <a:r>
              <a:rPr lang="en-US" sz="2000" dirty="0" smtClean="0">
                <a:latin typeface="Georgia" panose="02040502050405020303" pitchFamily="18" charset="0"/>
              </a:rPr>
              <a:t>ransform, </a:t>
            </a:r>
            <a:br>
              <a:rPr lang="en-US" sz="2000" dirty="0" smtClean="0">
                <a:latin typeface="Georgia" panose="02040502050405020303" pitchFamily="18" charset="0"/>
              </a:rPr>
            </a:br>
            <a:r>
              <a:rPr lang="en-US" sz="2000" dirty="0" smtClean="0">
                <a:latin typeface="Georgia" panose="02040502050405020303" pitchFamily="18" charset="0"/>
              </a:rPr>
              <a:t>distributing objects </a:t>
            </a:r>
            <a:r>
              <a:rPr lang="en-US" sz="2000" dirty="0">
                <a:latin typeface="Georgia" panose="02040502050405020303" pitchFamily="18" charset="0"/>
              </a:rPr>
              <a:t>into </a:t>
            </a:r>
            <a:r>
              <a:rPr lang="en-US" sz="2000" dirty="0" smtClean="0">
                <a:latin typeface="Georgia" panose="02040502050405020303" pitchFamily="18" charset="0"/>
              </a:rPr>
              <a:t>boxes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9629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Inverse Binomial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976442"/>
                <a:ext cx="9144000" cy="5737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LEMMA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zh-CN" sz="2400" i="1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Then</a:t>
                </a:r>
                <a:r>
                  <a:rPr lang="en-US" altLang="zh-CN" sz="2400" i="1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sz="2400" i="1" dirty="0" smtClean="0"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CN" sz="2400" i="1" dirty="0" smtClean="0"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CN" sz="2400" i="1" dirty="0"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CN" sz="2400" i="1" dirty="0" smtClean="0"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CN" sz="2400" i="1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i="1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i="1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i="1" dirty="0" smtClean="0">
                  <a:latin typeface="Georgia" panose="02040502050405020303" pitchFamily="18" charset="0"/>
                </a:endParaRPr>
              </a:p>
              <a:p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two sequences </a:t>
                </a:r>
                <a:r>
                  <a:rPr lang="en-US" altLang="zh-CN" sz="2400" dirty="0" err="1" smtClean="0">
                    <a:latin typeface="Georgia" panose="02040502050405020303" pitchFamily="18" charset="0"/>
                  </a:rPr>
                  <a:t>s.t.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r>
                  <a:rPr lang="en-US" altLang="zh-CN" sz="2400" dirty="0">
                    <a:latin typeface="Georgia" panose="02040502050405020303" pitchFamily="18" charset="0"/>
                  </a:rPr>
                  <a:t>     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eqAr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eqArr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eqAr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i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6442"/>
                <a:ext cx="9144000" cy="5737020"/>
              </a:xfrm>
              <a:prstGeom prst="rect">
                <a:avLst/>
              </a:prstGeo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/>
          <p:cNvSpPr/>
          <p:nvPr/>
        </p:nvSpPr>
        <p:spPr>
          <a:xfrm rot="16200000">
            <a:off x="5575658" y="1048295"/>
            <a:ext cx="103446" cy="952902"/>
          </a:xfrm>
          <a:prstGeom prst="leftBrace">
            <a:avLst>
              <a:gd name="adj1" fmla="val 5976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23559" y="1562035"/>
                <a:ext cx="311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559" y="1562035"/>
                <a:ext cx="311047" cy="276999"/>
              </a:xfrm>
              <a:prstGeom prst="rect">
                <a:avLst/>
              </a:prstGeom>
              <a:blipFill>
                <a:blip r:embed="rId4"/>
                <a:stretch>
                  <a:fillRect l="-9804" r="-78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922186"/>
                  </p:ext>
                </p:extLst>
              </p:nvPr>
            </p:nvGraphicFramePr>
            <p:xfrm>
              <a:off x="1481328" y="1869890"/>
              <a:ext cx="6466332" cy="26238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91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24290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row</a:t>
                          </a: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 sum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col sum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∑∑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922186"/>
                  </p:ext>
                </p:extLst>
              </p:nvPr>
            </p:nvGraphicFramePr>
            <p:xfrm>
              <a:off x="1481328" y="1869890"/>
              <a:ext cx="6466332" cy="26238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91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24290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13" t="-3279" r="-547887" b="-6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99" t="-3279" r="-444056" b="-6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699" t="-3279" r="-344056" b="-6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699" t="-3279" r="-244056" b="-6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699" t="-3279" r="-144056" b="-6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row</a:t>
                          </a: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 sum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99" t="-101613" r="-643357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13" t="-101613" r="-547887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699" t="-101613" r="-244056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21078" t="-101613" r="-980" b="-5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99" t="-201613" r="-643357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13" t="-201613" r="-547887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99" t="-201613" r="-444056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699" t="-201613" r="-244056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21078" t="-201613" r="-980" b="-4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99" t="-296825" r="-643357" b="-3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13" t="-296825" r="-547887" b="-3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99" t="-296825" r="-444056" b="-3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699" t="-296825" r="-344056" b="-3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699" t="-296825" r="-244056" b="-3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21078" t="-296825" r="-980" b="-3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99" t="-409836" r="-64335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13" t="-409836" r="-5478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99" t="-409836" r="-444056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699" t="-409836" r="-344056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699" t="-409836" r="-244056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699" t="-409836" r="-144056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21078" t="-409836" r="-980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99" t="-501613" r="-64335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13" t="-501613" r="-5478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99" t="-501613" r="-444056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699" t="-501613" r="-344056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699" t="-501613" r="-244056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699" t="-501613" r="-144056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21078" t="-501613" r="-980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col sum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13" t="-611475" r="-5478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99" t="-611475" r="-44405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699" t="-611475" r="-34405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699" t="-611475" r="-24405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699" t="-611475" r="-14405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21078" t="-611475" r="-980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Left Brace 22"/>
          <p:cNvSpPr/>
          <p:nvPr/>
        </p:nvSpPr>
        <p:spPr>
          <a:xfrm rot="16200000">
            <a:off x="7742052" y="1038648"/>
            <a:ext cx="103446" cy="952902"/>
          </a:xfrm>
          <a:prstGeom prst="leftBrace">
            <a:avLst>
              <a:gd name="adj1" fmla="val 59769"/>
              <a:gd name="adj2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689953" y="1552388"/>
                <a:ext cx="255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953" y="1552388"/>
                <a:ext cx="255519" cy="276999"/>
              </a:xfrm>
              <a:prstGeom prst="rect">
                <a:avLst/>
              </a:prstGeom>
              <a:blipFill>
                <a:blip r:embed="rId6"/>
                <a:stretch>
                  <a:fillRect l="-30952" t="-2222" r="-1190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1474470" y="1874520"/>
            <a:ext cx="876300" cy="358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141220" y="1925320"/>
                <a:ext cx="137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220" y="1925320"/>
                <a:ext cx="137153" cy="276999"/>
              </a:xfrm>
              <a:prstGeom prst="rect">
                <a:avLst/>
              </a:prstGeom>
              <a:blipFill>
                <a:blip r:embed="rId7"/>
                <a:stretch>
                  <a:fillRect l="-39130" r="-3478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16100" y="2011422"/>
                <a:ext cx="1714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0" y="2011422"/>
                <a:ext cx="171450" cy="276999"/>
              </a:xfrm>
              <a:prstGeom prst="rect">
                <a:avLst/>
              </a:prstGeom>
              <a:blipFill>
                <a:blip r:embed="rId8"/>
                <a:stretch>
                  <a:fillRect l="-39286" r="-3571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43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3" grpId="0" animBg="1"/>
      <p:bldP spid="24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83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Distributing Objects into Boxes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238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 Problem Statement: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distributing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objects into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boxes</a:t>
                </a:r>
                <a:endParaRPr lang="en-US" altLang="zh-CN" sz="2400" b="1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Objects may be distinguishable (</a:t>
                </a:r>
                <a:r>
                  <a:rPr lang="en-US" altLang="zh-CN" sz="2000" b="1" dirty="0" smtClean="0">
                    <a:latin typeface="Georgia" panose="02040502050405020303" pitchFamily="18" charset="0"/>
                  </a:rPr>
                  <a:t>labeled 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with numbers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) or indistinguishable (</a:t>
                </a:r>
                <a:r>
                  <a:rPr lang="en-US" altLang="zh-CN" sz="2000" b="1" dirty="0" smtClean="0">
                    <a:latin typeface="Georgia" panose="02040502050405020303" pitchFamily="18" charset="0"/>
                  </a:rPr>
                  <a:t>unlabeled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Boxes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may be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distinguishable (</a:t>
                </a:r>
                <a:r>
                  <a:rPr lang="en-US" altLang="zh-CN" sz="2000" b="1" dirty="0">
                    <a:latin typeface="Georgia" panose="02040502050405020303" pitchFamily="18" charset="0"/>
                  </a:rPr>
                  <a:t>labeled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 with numbers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 or indistinguishable (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unlabeled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? What is the # of distributing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 objects into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2382191"/>
              </a:xfrm>
              <a:prstGeom prst="rect">
                <a:avLst/>
              </a:prstGeom>
              <a:blipFill>
                <a:blip r:embed="rId3"/>
                <a:stretch>
                  <a:fillRect l="-1000" t="-513" b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19405"/>
              </p:ext>
            </p:extLst>
          </p:nvPr>
        </p:nvGraphicFramePr>
        <p:xfrm>
          <a:off x="2095501" y="3657600"/>
          <a:ext cx="4952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Georgia" panose="02040502050405020303" pitchFamily="18" charset="0"/>
                        </a:rPr>
                        <a:t>Problem Type</a:t>
                      </a:r>
                      <a:endParaRPr 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Georgia" panose="02040502050405020303" pitchFamily="18" charset="0"/>
                        </a:rPr>
                        <a:t>Objects</a:t>
                      </a:r>
                      <a:endParaRPr 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Georgia" panose="02040502050405020303" pitchFamily="18" charset="0"/>
                        </a:rPr>
                        <a:t>Boxes </a:t>
                      </a:r>
                      <a:endParaRPr 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labeled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labeled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2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unlabeled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labeled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labeled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unlabeled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4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unlabeled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unlabeled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129939" y="5549348"/>
            <a:ext cx="288412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latin typeface="Georgia" panose="02040502050405020303" pitchFamily="18" charset="0"/>
              </a:rPr>
              <a:t>Problem Classification</a:t>
            </a:r>
            <a:endParaRPr lang="en-US" altLang="zh-CN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2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Type 1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49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Problem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distributing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labeled objects into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labled boxes</a:t>
                </a:r>
              </a:p>
              <a:p>
                <a:pPr lvl="1">
                  <a:lnSpc>
                    <a:spcPct val="120000"/>
                  </a:lnSpc>
                </a:pPr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The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number of ways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of distributing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labeled objects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into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labeled boxes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objects are placed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into box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for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!/(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!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!⋯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: the set of the expected distributing schemes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−⋯−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!⋯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 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r>
                  <a:rPr lang="en-US" altLang="zh-CN" sz="2400" b="1" dirty="0">
                    <a:latin typeface="Georgia" panose="02040502050405020303" pitchFamily="18" charset="0"/>
                  </a:rPr>
                  <a:t>REMARK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# of permutations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</a:t>
                </a: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954561"/>
              </a:xfrm>
              <a:prstGeom prst="rect">
                <a:avLst/>
              </a:prstGeom>
              <a:blipFill>
                <a:blip r:embed="rId3"/>
                <a:stretch>
                  <a:fillRect l="-1000" t="-246" r="-2400" b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53364" y="2579895"/>
                <a:ext cx="453516" cy="45441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364" y="2579895"/>
                <a:ext cx="453516" cy="454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42612" y="2579895"/>
                <a:ext cx="453516" cy="45441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612" y="2579895"/>
                <a:ext cx="453516" cy="454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684765" y="2579895"/>
                <a:ext cx="453516" cy="45441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765" y="2579895"/>
                <a:ext cx="453516" cy="454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19062" y="2668603"/>
                <a:ext cx="5397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062" y="2668603"/>
                <a:ext cx="539700" cy="307777"/>
              </a:xfrm>
              <a:prstGeom prst="rect">
                <a:avLst/>
              </a:prstGeom>
              <a:blipFill>
                <a:blip r:embed="rId7"/>
                <a:stretch>
                  <a:fillRect l="-2247" r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868330" y="1806366"/>
                <a:ext cx="221381" cy="22138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330" y="1806366"/>
                <a:ext cx="221381" cy="22138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377828" y="1806366"/>
                <a:ext cx="221381" cy="22138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828" y="1806366"/>
                <a:ext cx="221381" cy="22138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415820" y="1806366"/>
                <a:ext cx="221381" cy="22138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20" y="1806366"/>
                <a:ext cx="221381" cy="22138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7" idx="3"/>
          </p:cNvCxnSpPr>
          <p:nvPr/>
        </p:nvCxnSpPr>
        <p:spPr>
          <a:xfrm flipH="1">
            <a:off x="2502568" y="1995327"/>
            <a:ext cx="398182" cy="37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5"/>
          </p:cNvCxnSpPr>
          <p:nvPr/>
        </p:nvCxnSpPr>
        <p:spPr>
          <a:xfrm>
            <a:off x="3566789" y="1995327"/>
            <a:ext cx="1986623" cy="41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4"/>
          </p:cNvCxnSpPr>
          <p:nvPr/>
        </p:nvCxnSpPr>
        <p:spPr>
          <a:xfrm flipH="1">
            <a:off x="4379495" y="2027747"/>
            <a:ext cx="1147016" cy="38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26515" y="3050354"/>
                <a:ext cx="323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515" y="3050354"/>
                <a:ext cx="323678" cy="307777"/>
              </a:xfrm>
              <a:prstGeom prst="rect">
                <a:avLst/>
              </a:prstGeom>
              <a:blipFill>
                <a:blip r:embed="rId11"/>
                <a:stretch>
                  <a:fillRect l="-9259" r="-370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10948" y="3050354"/>
                <a:ext cx="329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948" y="3050354"/>
                <a:ext cx="329641" cy="307777"/>
              </a:xfrm>
              <a:prstGeom prst="rect">
                <a:avLst/>
              </a:prstGeom>
              <a:blipFill>
                <a:blip r:embed="rId12"/>
                <a:stretch>
                  <a:fillRect l="-11111" r="-555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77164" y="3050354"/>
                <a:ext cx="3399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64" y="3050354"/>
                <a:ext cx="339965" cy="307777"/>
              </a:xfrm>
              <a:prstGeom prst="rect">
                <a:avLst/>
              </a:prstGeom>
              <a:blipFill>
                <a:blip r:embed="rId13"/>
                <a:stretch>
                  <a:fillRect l="-10909" r="-727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36003" y="1942882"/>
                <a:ext cx="247939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Georgia" panose="02040502050405020303" pitchFamily="18" charset="0"/>
                  </a:rPr>
                  <a:t>Classifications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 smtClean="0">
                  <a:latin typeface="Georgia" panose="020405020504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03" y="1942882"/>
                <a:ext cx="2479397" cy="923330"/>
              </a:xfrm>
              <a:prstGeom prst="rect">
                <a:avLst/>
              </a:prstGeom>
              <a:blipFill>
                <a:blip r:embed="rId14"/>
                <a:stretch>
                  <a:fillRect l="-983" t="-9272" r="-491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498205" y="1752600"/>
                <a:ext cx="5397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05" y="1752600"/>
                <a:ext cx="539700" cy="307777"/>
              </a:xfrm>
              <a:prstGeom prst="rect">
                <a:avLst/>
              </a:prstGeom>
              <a:blipFill>
                <a:blip r:embed="rId15"/>
                <a:stretch>
                  <a:fillRect l="-3409" r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2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Type 2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38810"/>
                <a:ext cx="9144000" cy="5045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Problem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distributing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unlabeled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objects into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labled boxes</a:t>
                </a:r>
              </a:p>
              <a:p>
                <a:pPr lvl="1">
                  <a:lnSpc>
                    <a:spcPct val="120000"/>
                  </a:lnSpc>
                </a:pPr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The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number of ways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of distributing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unlabeled </a:t>
                </a:r>
              </a:p>
              <a:p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 objects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into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labeled boxes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1" dirty="0" smtClean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the set of the expected distributing schemes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 scheme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objects are put into box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bijection. Hence,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r>
                  <a:rPr lang="en-US" altLang="zh-CN" sz="2400" b="1" dirty="0" smtClean="0">
                    <a:latin typeface="Georgia" panose="02040502050405020303" pitchFamily="18" charset="0"/>
                  </a:rPr>
                  <a:t>REMARK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#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-combinations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{∞⋅1,…,∞⋅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8810"/>
                <a:ext cx="9144000" cy="5045997"/>
              </a:xfrm>
              <a:prstGeom prst="rect">
                <a:avLst/>
              </a:prstGeom>
              <a:blipFill>
                <a:blip r:embed="rId3"/>
                <a:stretch>
                  <a:fillRect l="-1000" t="-242" b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53364" y="2517843"/>
                <a:ext cx="453516" cy="45441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364" y="2517843"/>
                <a:ext cx="453516" cy="454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42612" y="2517843"/>
                <a:ext cx="453516" cy="45441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612" y="2517843"/>
                <a:ext cx="453516" cy="454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684765" y="2517843"/>
                <a:ext cx="453516" cy="45441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765" y="2517843"/>
                <a:ext cx="453516" cy="454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19062" y="2606551"/>
                <a:ext cx="5397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062" y="2606551"/>
                <a:ext cx="539700" cy="307777"/>
              </a:xfrm>
              <a:prstGeom prst="rect">
                <a:avLst/>
              </a:prstGeom>
              <a:blipFill>
                <a:blip r:embed="rId7"/>
                <a:stretch>
                  <a:fillRect l="-2247" r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868330" y="1744314"/>
                <a:ext cx="221381" cy="22138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330" y="1744314"/>
                <a:ext cx="221381" cy="22138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377828" y="1744314"/>
                <a:ext cx="221381" cy="22138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828" y="1744314"/>
                <a:ext cx="221381" cy="22138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415820" y="1744314"/>
                <a:ext cx="221381" cy="22138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20" y="1744314"/>
                <a:ext cx="221381" cy="22138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7" idx="3"/>
          </p:cNvCxnSpPr>
          <p:nvPr/>
        </p:nvCxnSpPr>
        <p:spPr>
          <a:xfrm flipH="1">
            <a:off x="2502568" y="1933275"/>
            <a:ext cx="398182" cy="37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5"/>
          </p:cNvCxnSpPr>
          <p:nvPr/>
        </p:nvCxnSpPr>
        <p:spPr>
          <a:xfrm>
            <a:off x="3566789" y="1933275"/>
            <a:ext cx="1986623" cy="41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4"/>
          </p:cNvCxnSpPr>
          <p:nvPr/>
        </p:nvCxnSpPr>
        <p:spPr>
          <a:xfrm flipH="1">
            <a:off x="4379495" y="1965695"/>
            <a:ext cx="1147016" cy="38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26515" y="2988302"/>
                <a:ext cx="323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515" y="2988302"/>
                <a:ext cx="323678" cy="307777"/>
              </a:xfrm>
              <a:prstGeom prst="rect">
                <a:avLst/>
              </a:prstGeom>
              <a:blipFill>
                <a:blip r:embed="rId10"/>
                <a:stretch>
                  <a:fillRect l="-9259" r="-370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10948" y="2988302"/>
                <a:ext cx="329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948" y="2988302"/>
                <a:ext cx="329641" cy="307777"/>
              </a:xfrm>
              <a:prstGeom prst="rect">
                <a:avLst/>
              </a:prstGeom>
              <a:blipFill>
                <a:blip r:embed="rId11"/>
                <a:stretch>
                  <a:fillRect l="-11111" r="-555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77164" y="2988302"/>
                <a:ext cx="3399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64" y="2988302"/>
                <a:ext cx="339965" cy="307777"/>
              </a:xfrm>
              <a:prstGeom prst="rect">
                <a:avLst/>
              </a:prstGeom>
              <a:blipFill>
                <a:blip r:embed="rId12"/>
                <a:stretch>
                  <a:fillRect l="-10909" r="-727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498205" y="1690548"/>
                <a:ext cx="5397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05" y="1690548"/>
                <a:ext cx="539700" cy="307777"/>
              </a:xfrm>
              <a:prstGeom prst="rect">
                <a:avLst/>
              </a:prstGeom>
              <a:blipFill>
                <a:blip r:embed="rId13"/>
                <a:stretch>
                  <a:fillRect l="-3409" r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36003" y="2095282"/>
                <a:ext cx="247939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Georgia" panose="02040502050405020303" pitchFamily="18" charset="0"/>
                  </a:rPr>
                  <a:t>Classifications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 smtClean="0">
                  <a:latin typeface="Georgia" panose="020405020504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03" y="2095282"/>
                <a:ext cx="2479397" cy="923330"/>
              </a:xfrm>
              <a:prstGeom prst="rect">
                <a:avLst/>
              </a:prstGeom>
              <a:blipFill>
                <a:blip r:embed="rId14"/>
                <a:stretch>
                  <a:fillRect l="-983" t="-9272" r="-491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9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Type 3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Problem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distributing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labeled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objects into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unlabled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boxes</a:t>
                </a:r>
              </a:p>
              <a:p>
                <a:pPr lvl="1">
                  <a:lnSpc>
                    <a:spcPct val="120000"/>
                  </a:lnSpc>
                </a:pPr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Assigning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4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employees {a, b, c, d}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into 3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unlabeled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offices. Each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office can contain any number of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employees.</a:t>
                </a: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 0 0:[</m:t>
                    </m:r>
                    <m:r>
                      <m:rPr>
                        <m:sty m:val="p"/>
                      </m:rP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abcd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−−]                      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 1 0: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0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abc</m:t>
                        </m:r>
                        <m: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</m:e>
                    </m:d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0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abd</m:t>
                        </m:r>
                        <m: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</m:e>
                    </m:d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[</m:t>
                    </m:r>
                    <m:r>
                      <m:rPr>
                        <m:sty m:val="p"/>
                      </m:rPr>
                      <a:rPr lang="en-US" altLang="zh-CN" sz="2000" i="0" dirty="0" err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acd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−]  [</m:t>
                    </m:r>
                    <m:r>
                      <m:rPr>
                        <m:sty m:val="p"/>
                      </m:rPr>
                      <a:rPr lang="en-US" altLang="zh-CN" sz="2000" i="0" dirty="0" err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bcd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−]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 2 0: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ab</m:t>
                        </m:r>
                        <m: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  <m: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</m:e>
                    </m:d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  <m: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bd</m:t>
                        </m:r>
                        <m: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</m:e>
                    </m:d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[</m:t>
                    </m:r>
                    <m:r>
                      <m:rPr>
                        <m:sty m:val="p"/>
                      </m:rP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ad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−]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 1 1: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ab</m:t>
                        </m:r>
                        <m: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  <m: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ad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 [</m:t>
                    </m:r>
                    <m:r>
                      <m:rPr>
                        <m:sty m:val="p"/>
                      </m:rPr>
                      <a:rPr lang="en-US" altLang="zh-CN" sz="2000" i="0" dirty="0" err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 [</m:t>
                    </m:r>
                    <m:r>
                      <m:rPr>
                        <m:sty m:val="p"/>
                      </m:rPr>
                      <a:rPr lang="en-US" altLang="zh-CN" sz="2000" i="0" dirty="0" err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bd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 [</m:t>
                    </m:r>
                    <m:r>
                      <m:rPr>
                        <m:sty m:val="p"/>
                      </m:rP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cd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0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b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REMARK: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The schemes can be classified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w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893647"/>
              </a:xfrm>
              <a:prstGeom prst="rect">
                <a:avLst/>
              </a:prstGeom>
              <a:blipFill>
                <a:blip r:embed="rId3"/>
                <a:stretch>
                  <a:fillRect l="-1000" t="-249" b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953364" y="2452513"/>
            <a:ext cx="453516" cy="4544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2612" y="2452513"/>
            <a:ext cx="453516" cy="4544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84765" y="2452513"/>
            <a:ext cx="453516" cy="4544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19062" y="2541221"/>
                <a:ext cx="5397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062" y="2541221"/>
                <a:ext cx="539700" cy="307777"/>
              </a:xfrm>
              <a:prstGeom prst="rect">
                <a:avLst/>
              </a:prstGeom>
              <a:blipFill>
                <a:blip r:embed="rId4"/>
                <a:stretch>
                  <a:fillRect l="-2247" r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868330" y="1678984"/>
                <a:ext cx="221381" cy="22138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330" y="1678984"/>
                <a:ext cx="221381" cy="22138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377828" y="1678984"/>
                <a:ext cx="221381" cy="22138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828" y="1678984"/>
                <a:ext cx="221381" cy="22138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415820" y="1678984"/>
                <a:ext cx="221381" cy="22138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20" y="1678984"/>
                <a:ext cx="221381" cy="22138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7" idx="3"/>
          </p:cNvCxnSpPr>
          <p:nvPr/>
        </p:nvCxnSpPr>
        <p:spPr>
          <a:xfrm flipH="1">
            <a:off x="2502568" y="1867945"/>
            <a:ext cx="398182" cy="37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5"/>
          </p:cNvCxnSpPr>
          <p:nvPr/>
        </p:nvCxnSpPr>
        <p:spPr>
          <a:xfrm>
            <a:off x="3566789" y="1867945"/>
            <a:ext cx="1986623" cy="41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4"/>
          </p:cNvCxnSpPr>
          <p:nvPr/>
        </p:nvCxnSpPr>
        <p:spPr>
          <a:xfrm flipH="1">
            <a:off x="4379495" y="1900365"/>
            <a:ext cx="1147016" cy="38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26515" y="2922972"/>
                <a:ext cx="323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515" y="2922972"/>
                <a:ext cx="323678" cy="307777"/>
              </a:xfrm>
              <a:prstGeom prst="rect">
                <a:avLst/>
              </a:prstGeom>
              <a:blipFill>
                <a:blip r:embed="rId8"/>
                <a:stretch>
                  <a:fillRect l="-9259" r="-370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10948" y="2922972"/>
                <a:ext cx="329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948" y="2922972"/>
                <a:ext cx="329641" cy="307777"/>
              </a:xfrm>
              <a:prstGeom prst="rect">
                <a:avLst/>
              </a:prstGeom>
              <a:blipFill>
                <a:blip r:embed="rId9"/>
                <a:stretch>
                  <a:fillRect l="-11111" r="-555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77164" y="2922972"/>
                <a:ext cx="3399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64" y="2922972"/>
                <a:ext cx="339965" cy="307777"/>
              </a:xfrm>
              <a:prstGeom prst="rect">
                <a:avLst/>
              </a:prstGeom>
              <a:blipFill>
                <a:blip r:embed="rId10"/>
                <a:stretch>
                  <a:fillRect l="-10909" r="-727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69012" y="1676400"/>
                <a:ext cx="2479397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Georgia" panose="02040502050405020303" pitchFamily="18" charset="0"/>
                  </a:rPr>
                  <a:t>Classifications</a:t>
                </a:r>
                <a:endParaRPr lang="en-US" sz="2000" b="1" dirty="0">
                  <a:latin typeface="Georgia" panose="020405020504050203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 smtClean="0">
                  <a:latin typeface="Georgia" panose="020405020504050203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2000" dirty="0" smtClean="0">
                  <a:latin typeface="Georgia" panose="020405020504050203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≥⋯≥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12" y="1676400"/>
                <a:ext cx="2479397" cy="1231106"/>
              </a:xfrm>
              <a:prstGeom prst="rect">
                <a:avLst/>
              </a:prstGeom>
              <a:blipFill>
                <a:blip r:embed="rId11"/>
                <a:stretch>
                  <a:fillRect l="-1966" t="-6931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498205" y="1625218"/>
                <a:ext cx="5397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05" y="1625218"/>
                <a:ext cx="539700" cy="307777"/>
              </a:xfrm>
              <a:prstGeom prst="rect">
                <a:avLst/>
              </a:prstGeom>
              <a:blipFill>
                <a:blip r:embed="rId12"/>
                <a:stretch>
                  <a:fillRect l="-3409" r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9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95400"/>
                <a:ext cx="9144000" cy="4416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, the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S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tirling number of the second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    kind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, is defined as the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number of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different ways of distributing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labeled objects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into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unlabeled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boxes so that no box is empty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≥1.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The number of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schemes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distributing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labeled</a:t>
                </a:r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  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objects into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unlabeled boxes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is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the number of schemes that use exactly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boxes,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416337"/>
              </a:xfrm>
              <a:prstGeom prst="rect">
                <a:avLst/>
              </a:prstGeom>
              <a:blipFill>
                <a:blip r:embed="rId4"/>
                <a:stretch>
                  <a:fillRect l="-1000" t="-276" r="-1867" b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12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>
                <a:latin typeface="Georgia" panose="02040502050405020303" pitchFamily="18" charset="0"/>
              </a:rPr>
              <a:t>Combinations </a:t>
            </a:r>
            <a:r>
              <a:rPr lang="en-US" dirty="0" smtClean="0">
                <a:latin typeface="Georgia" panose="02040502050405020303" pitchFamily="18" charset="0"/>
              </a:rPr>
              <a:t>of Sets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236286"/>
                <a:ext cx="9144000" cy="4707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∈{0,1,…,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000" b="1" dirty="0" smtClean="0">
                    <a:latin typeface="Georgia" panose="02040502050405020303" pitchFamily="18" charset="0"/>
                  </a:rPr>
                  <a:t>-combination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: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-subset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.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latin typeface="Georgia" panose="02040502050405020303" pitchFamily="18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b="0" dirty="0" smtClean="0">
                    <a:latin typeface="Georgia" panose="02040502050405020303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>
                  <a:latin typeface="Georgia" panose="02040502050405020303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the number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-combinations of 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-element set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∈{0,1,…,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latin typeface="Georgia" panose="02040502050405020303" pitchFamily="18" charset="0"/>
                  </a:rPr>
                  <a:t>DEFINITION: </a:t>
                </a:r>
                <a:r>
                  <a:rPr lang="en-US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and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. </a:t>
                </a:r>
                <a:endParaRPr lang="en-US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000" b="1" dirty="0">
                    <a:latin typeface="Georgia" panose="02040502050405020303" pitchFamily="18" charset="0"/>
                  </a:rPr>
                  <a:t>-combination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b="1" dirty="0">
                    <a:latin typeface="Georgia" panose="02040502050405020303" pitchFamily="18" charset="0"/>
                  </a:rPr>
                  <a:t> with repetition</a:t>
                </a:r>
                <a:r>
                  <a:rPr lang="en-US" sz="2000" dirty="0">
                    <a:latin typeface="Georgia" panose="02040502050405020303" pitchFamily="18" charset="0"/>
                  </a:rPr>
                  <a:t>: a multiset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elements,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are integers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Georgia" panose="02040502050405020303" pitchFamily="18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>
                  <a:latin typeface="Georgia" panose="02040502050405020303" pitchFamily="18" charset="0"/>
                </a:endParaRPr>
              </a:p>
              <a:p>
                <a:r>
                  <a:rPr lang="en-US" sz="2400" b="1" dirty="0">
                    <a:latin typeface="Georgia" panose="02040502050405020303" pitchFamily="18" charset="0"/>
                  </a:rPr>
                  <a:t>THEOREM</a:t>
                </a:r>
                <a:r>
                  <a:rPr lang="en-US" sz="2400" dirty="0">
                    <a:latin typeface="Georgia" panose="02040502050405020303" pitchFamily="18" charset="0"/>
                  </a:rPr>
                  <a:t>: The number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-combinations of 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element set </a:t>
                </a:r>
              </a:p>
              <a:p>
                <a:r>
                  <a:rPr lang="en-US" sz="2400" dirty="0" smtClean="0">
                    <a:latin typeface="Georgia" panose="02040502050405020303" pitchFamily="18" charset="0"/>
                  </a:rPr>
                  <a:t>      with </a:t>
                </a:r>
                <a:r>
                  <a:rPr lang="en-US" sz="2400" dirty="0">
                    <a:latin typeface="Georgia" panose="02040502050405020303" pitchFamily="18" charset="0"/>
                  </a:rPr>
                  <a:t>repetition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</a:t>
                </a:r>
                <a:endParaRPr lang="en-US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6286"/>
                <a:ext cx="9144000" cy="4707314"/>
              </a:xfrm>
              <a:prstGeom prst="rect">
                <a:avLst/>
              </a:prstGeom>
              <a:blipFill>
                <a:blip r:embed="rId3"/>
                <a:stretch>
                  <a:fillRect l="-1000" t="-259" r="-733" b="-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066800"/>
                <a:ext cx="9144000" cy="5393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the set of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-combinations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with repetition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the set of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-combinations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without repetition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+2&lt;⋯&lt;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bijective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 Hence,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latin typeface="Georgia" panose="02040502050405020303" pitchFamily="18" charset="0"/>
                  </a:rPr>
                  <a:t>THEOREM: </a:t>
                </a:r>
                <a:r>
                  <a:rPr lang="en-US" sz="2400" dirty="0">
                    <a:latin typeface="Georgia" panose="02040502050405020303" pitchFamily="18" charset="0"/>
                  </a:rPr>
                  <a:t> The number of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natural number </a:t>
                </a:r>
                <a:r>
                  <a:rPr lang="en-US" sz="2400" dirty="0">
                    <a:latin typeface="Georgia" panose="02040502050405020303" pitchFamily="18" charset="0"/>
                  </a:rPr>
                  <a:t>solutions of the </a:t>
                </a:r>
                <a:endParaRPr lang="en-US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 is </a:t>
                </a:r>
                <a:r>
                  <a:rPr lang="en-US" sz="2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the set of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-combinations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with repetition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⋅1,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⋅2, …,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bijective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Hence,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 smtClean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393143"/>
              </a:xfrm>
              <a:prstGeom prst="rect">
                <a:avLst/>
              </a:prstGeom>
              <a:blipFill>
                <a:blip r:embed="rId3"/>
                <a:stretch>
                  <a:fillRect l="-1000" t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065494" y="225621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>
                <a:latin typeface="Georgia" panose="02040502050405020303" pitchFamily="18" charset="0"/>
              </a:rPr>
              <a:t>Combinations </a:t>
            </a:r>
            <a:r>
              <a:rPr lang="en-US" dirty="0" smtClean="0">
                <a:latin typeface="Georgia" panose="02040502050405020303" pitchFamily="18" charset="0"/>
              </a:rPr>
              <a:t>of Sets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6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Application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72245"/>
                <a:ext cx="9144000" cy="444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What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is the value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after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the program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execution?</a:t>
                </a:r>
                <a:endParaRPr lang="zh-CN" altLang="en-US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:=0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;</a:t>
                </a:r>
                <a:endParaRPr lang="zh-CN" altLang="en-US" sz="20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:=1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zh-CN" altLang="en-US" sz="20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:=1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zh-CN" altLang="en-US" sz="20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⋮</a:t>
                </a:r>
                <a:endParaRPr lang="en-US" altLang="zh-CN" sz="20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:=1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zh-CN" altLang="en-US" sz="20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2628900" lvl="5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+1;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lvl="1"/>
                <a:r>
                  <a:rPr lang="en-US" altLang="zh-CN" sz="2400" b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Analysis:</a:t>
                </a:r>
                <a:endPara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Loop variables: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 number of iterations is equal to the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number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-combinations of the set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with repetition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In every iteration,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increases by 1.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After the program execution,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2245"/>
                <a:ext cx="9144000" cy="4442755"/>
              </a:xfrm>
              <a:prstGeom prst="rect">
                <a:avLst/>
              </a:prstGeom>
              <a:blipFill>
                <a:blip r:embed="rId3"/>
                <a:stretch>
                  <a:fillRect l="-1000" t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9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>
                <a:latin typeface="Georgia" panose="02040502050405020303" pitchFamily="18" charset="0"/>
              </a:rPr>
              <a:t>Combinations of Multiset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258910"/>
                <a:ext cx="9144000" cy="4848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be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multiset.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∈{0,1,…,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1" dirty="0" smtClean="0">
                    <a:latin typeface="Georgia" panose="02040502050405020303" pitchFamily="18" charset="0"/>
                  </a:rPr>
                  <a:t>-combination </a:t>
                </a:r>
                <a:r>
                  <a:rPr lang="en-US" sz="2000" b="1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: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-subset (multiset)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 smtClean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Georgia" panose="02040502050405020303" pitchFamily="18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1⋅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2⋅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3⋅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{1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,2⋅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3-combination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; a 3-subset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REMARK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Georgia" panose="02040502050405020303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∈{0,1,…,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,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-combination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without repetition is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-combination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{1⋅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,1⋅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,…,1⋅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Georgia" panose="02040502050405020303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Georgia" panose="02040502050405020303" pitchFamily="18" charset="0"/>
                      </a:rPr>
                      <m:t>combination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repetition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Georgia" panose="02040502050405020303" pitchFamily="18" charset="0"/>
                      </a:rPr>
                      <m:t>combination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8910"/>
                <a:ext cx="9144000" cy="4848763"/>
              </a:xfrm>
              <a:prstGeom prst="rect">
                <a:avLst/>
              </a:prstGeom>
              <a:blipFill>
                <a:blip r:embed="rId3"/>
                <a:stretch>
                  <a:fillRect l="-1000" b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92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28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219200"/>
                <a:ext cx="9144000" cy="4746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DEFINITION: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The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binomial transform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such that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(1)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The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inverse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binomial transform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a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such that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                               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(2)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QUESTION: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Given (1), how to find the sequence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Answer: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 is the inverse binomial transform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Application: determine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Proof?</a:t>
                </a: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746941"/>
              </a:xfrm>
              <a:prstGeom prst="rect">
                <a:avLst/>
              </a:prstGeom>
              <a:blipFill>
                <a:blip r:embed="rId3"/>
                <a:stretch>
                  <a:fillRect l="-1000" t="-257" r="-1333" b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Inverse Binomial Transform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3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Combinatorial Proofs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295400"/>
                <a:ext cx="9144000" cy="4497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sz="2400" dirty="0">
                    <a:latin typeface="Georgia" panose="02040502050405020303" pitchFamily="18" charset="0"/>
                  </a:rPr>
                  <a:t>A </a:t>
                </a:r>
                <a:r>
                  <a:rPr lang="en-US" sz="2400" b="1" dirty="0">
                    <a:latin typeface="Georgia" panose="02040502050405020303" pitchFamily="18" charset="0"/>
                  </a:rPr>
                  <a:t>combinatorial proof </a:t>
                </a:r>
                <a:r>
                  <a:rPr lang="en-US" sz="2400" dirty="0">
                    <a:latin typeface="Georgia" panose="02040502050405020303" pitchFamily="18" charset="0"/>
                  </a:rPr>
                  <a:t>of an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identity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sz="2400" dirty="0">
                    <a:latin typeface="Georgia" panose="02040502050405020303" pitchFamily="18" charset="0"/>
                  </a:rPr>
                  <a:t>is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atin typeface="Georgia" panose="02040502050405020303" pitchFamily="18" charset="0"/>
                  </a:rPr>
                  <a:t>a </a:t>
                </a:r>
                <a:r>
                  <a:rPr lang="en-US" sz="2000" b="1" dirty="0">
                    <a:latin typeface="Georgia" panose="02040502050405020303" pitchFamily="18" charset="0"/>
                  </a:rPr>
                  <a:t>double counting proof, </a:t>
                </a:r>
                <a:r>
                  <a:rPr lang="en-US" sz="2000" dirty="0">
                    <a:latin typeface="Georgia" panose="02040502050405020303" pitchFamily="18" charset="0"/>
                  </a:rPr>
                  <a:t>which shows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count </a:t>
                </a:r>
                <a:r>
                  <a:rPr lang="en-US" sz="2000" dirty="0">
                    <a:latin typeface="Georgia" panose="02040502050405020303" pitchFamily="18" charset="0"/>
                  </a:rPr>
                  <a:t>the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same set of </a:t>
                </a:r>
                <a:r>
                  <a:rPr lang="en-US" sz="2000" dirty="0">
                    <a:latin typeface="Georgia" panose="02040502050405020303" pitchFamily="18" charset="0"/>
                  </a:rPr>
                  <a:t>objects but in different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ways: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count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in different ways.</a:t>
                </a:r>
                <a:endParaRPr lang="en-US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atin typeface="Georgia" panose="02040502050405020303" pitchFamily="18" charset="0"/>
                  </a:rPr>
                  <a:t>a </a:t>
                </a:r>
                <a:r>
                  <a:rPr lang="en-US" sz="2000" b="1" dirty="0">
                    <a:latin typeface="Georgia" panose="02040502050405020303" pitchFamily="18" charset="0"/>
                  </a:rPr>
                  <a:t>bijective proof, </a:t>
                </a:r>
                <a:r>
                  <a:rPr lang="en-US" sz="2000" dirty="0">
                    <a:latin typeface="Georgia" panose="02040502050405020303" pitchFamily="18" charset="0"/>
                  </a:rPr>
                  <a:t>which shows a bijection between the sets of objects counted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dirty="0" smtClean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and there is a bijection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.</a:t>
                </a:r>
                <a:endParaRPr lang="en-US" sz="20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contains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contains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1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sz="2000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497898"/>
              </a:xfrm>
              <a:prstGeom prst="rect">
                <a:avLst/>
              </a:prstGeom>
              <a:blipFill>
                <a:blip r:embed="rId3"/>
                <a:stretch>
                  <a:fillRect l="-1000" t="-271" r="-667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17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066800"/>
                <a:ext cx="9144000" cy="4931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LEMMA: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pt-BR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.</a:t>
                </a:r>
                <a:endParaRPr lang="zh-CN" altLang="en-US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} be a finite set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elements</a:t>
                </a:r>
                <a:endParaRPr lang="zh-CN" alt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hoose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then choose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pt-BR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b="0" i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, the left-hand side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then choose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|=</m:t>
                    </m:r>
                    <m:d>
                      <m:dPr>
                        <m:ctrlPr>
                          <a:rPr lang="pt-BR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pt-BR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, the right-hand side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LEMMA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.</a:t>
                </a:r>
                <a:endParaRPr lang="en-US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pt-BR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pt-BR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pt-BR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as</a:t>
                </a:r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𝐥𝐞𝐟𝐭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)−(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𝐫𝐢𝐠𝐡𝐭</m:t>
                    </m:r>
                  </m:oMath>
                </a14:m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4931222"/>
              </a:xfrm>
              <a:prstGeom prst="rect">
                <a:avLst/>
              </a:prstGeom>
              <a:blipFill>
                <a:blip r:embed="rId3"/>
                <a:stretch>
                  <a:fillRect l="-1000" t="-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Inverse Binomial Transform</a:t>
            </a:r>
          </a:p>
        </p:txBody>
      </p:sp>
    </p:spTree>
    <p:extLst>
      <p:ext uri="{BB962C8B-B14F-4D97-AF65-F5344CB8AC3E}">
        <p14:creationId xmlns:p14="http://schemas.microsoft.com/office/powerpoint/2010/main" val="22555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69132</TotalTime>
  <Words>435</Words>
  <Application>Microsoft Office PowerPoint</Application>
  <PresentationFormat>On-screen Show (4:3)</PresentationFormat>
  <Paragraphs>266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Cambria Math</vt:lpstr>
      <vt:lpstr>Georgia</vt:lpstr>
      <vt:lpstr>Office Theme</vt:lpstr>
      <vt:lpstr>Discrete Mathematics combinations, inverse binomial transform,  distributing objects into boxes</vt:lpstr>
      <vt:lpstr>Combinations of Sets</vt:lpstr>
      <vt:lpstr>Combinations of Sets</vt:lpstr>
      <vt:lpstr>Application</vt:lpstr>
      <vt:lpstr>Combinations of Multiset</vt:lpstr>
      <vt:lpstr>PowerPoint Presentation</vt:lpstr>
      <vt:lpstr>Inverse Binomial Transform</vt:lpstr>
      <vt:lpstr>Combinatorial Proofs</vt:lpstr>
      <vt:lpstr>Inverse Binomial Transform</vt:lpstr>
      <vt:lpstr>Inverse Binomial Transform</vt:lpstr>
      <vt:lpstr>PowerPoint Presentation</vt:lpstr>
      <vt:lpstr>Distributing Objects into Boxes</vt:lpstr>
      <vt:lpstr>Type 1</vt:lpstr>
      <vt:lpstr>Type 2</vt:lpstr>
      <vt:lpstr>Type 3</vt:lpstr>
      <vt:lpstr>S_2 (n,j)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1810</cp:revision>
  <cp:lastPrinted>2022-03-07T01:52:39Z</cp:lastPrinted>
  <dcterms:created xsi:type="dcterms:W3CDTF">2014-04-06T04:43:09Z</dcterms:created>
  <dcterms:modified xsi:type="dcterms:W3CDTF">2022-03-25T02:09:57Z</dcterms:modified>
</cp:coreProperties>
</file>