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64" r:id="rId2"/>
    <p:sldId id="1038" r:id="rId3"/>
    <p:sldId id="1040" r:id="rId4"/>
    <p:sldId id="1041" r:id="rId5"/>
    <p:sldId id="1042" r:id="rId6"/>
    <p:sldId id="1044" r:id="rId7"/>
    <p:sldId id="1045" r:id="rId8"/>
    <p:sldId id="1046" r:id="rId9"/>
    <p:sldId id="1047" r:id="rId10"/>
    <p:sldId id="1048" r:id="rId11"/>
    <p:sldId id="1049" r:id="rId12"/>
    <p:sldId id="1050" r:id="rId13"/>
    <p:sldId id="1051" r:id="rId14"/>
    <p:sldId id="1052" r:id="rId15"/>
    <p:sldId id="1053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F2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332" autoAdjust="0"/>
  </p:normalViewPr>
  <p:slideViewPr>
    <p:cSldViewPr>
      <p:cViewPr varScale="1">
        <p:scale>
          <a:sx n="69" d="100"/>
          <a:sy n="69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9350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8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9350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9350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9350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9350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9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4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1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9350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7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000" dirty="0" smtClean="0">
                <a:latin typeface="Georgia" panose="02040502050405020303" pitchFamily="18" charset="0"/>
              </a:rPr>
              <a:t>recurrence relation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Linear </a:t>
            </a:r>
            <a:r>
              <a:rPr lang="en-US" altLang="zh-CN" dirty="0">
                <a:latin typeface="Georgia" panose="02040502050405020303" pitchFamily="18" charset="0"/>
              </a:rPr>
              <a:t>Nonhomogeneous </a:t>
            </a:r>
            <a:r>
              <a:rPr lang="en-US" altLang="zh-CN" dirty="0" smtClean="0">
                <a:latin typeface="Georgia" panose="02040502050405020303" pitchFamily="18" charset="0"/>
              </a:rPr>
              <a:t>RR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5400"/>
                <a:ext cx="9144000" cy="4214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linear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nonhomogeneous RR (LNRR)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   d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egree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Georgia" panose="02040502050405020303" pitchFamily="18" charset="0"/>
                  </a:rPr>
                  <a:t>with constant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coefficients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is an RR of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form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3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300" dirty="0" smtClean="0">
                    <a:latin typeface="Georgia" panose="02040502050405020303" pitchFamily="18" charset="0"/>
                  </a:rPr>
                  <a:t>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Georgia" panose="02040502050405020303" pitchFamily="18" charset="0"/>
                  </a:rPr>
                  <a:t>      are constants,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Georgia" panose="02040502050405020303" pitchFamily="18" charset="0"/>
                  </a:rPr>
                  <a:t>Associated LHRR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b="1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a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solution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for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.</a:t>
                </a:r>
                <a:endParaRPr lang="en-US" sz="2400" b="1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LNRR of degree 2 with constant coefficients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associated LHRR: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214359"/>
              </a:xfrm>
              <a:prstGeom prst="rect">
                <a:avLst/>
              </a:prstGeom>
              <a:blipFill>
                <a:blip r:embed="rId3"/>
                <a:stretch>
                  <a:fillRect l="-1000" t="-289" b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Existence and Uniqueness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674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has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Existence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Uniqueness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 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 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674613"/>
              </a:xfrm>
              <a:prstGeom prst="rect">
                <a:avLst/>
              </a:prstGeom>
              <a:blipFill>
                <a:blip r:embed="rId3"/>
                <a:stretch>
                  <a:fillRect l="-1000" r="-1533" b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General Solutions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15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is a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is a solution </a:t>
                </a:r>
                <a:r>
                  <a:rPr lang="en-US" altLang="zh-CN" sz="2400" dirty="0" err="1" smtClean="0">
                    <a:latin typeface="Georgia" panose="02040502050405020303" pitchFamily="18" charset="0"/>
                  </a:rPr>
                  <a:t>iff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for some solution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0" dirty="0" smtClean="0"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of the associated LHRR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we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solution of the LNRR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solution of the LNRR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we prove that a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of the LNRR has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solution of the associated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LHRR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53334"/>
              </a:xfrm>
              <a:prstGeom prst="rect">
                <a:avLst/>
              </a:prstGeom>
              <a:blipFill>
                <a:blip r:embed="rId3"/>
                <a:stretch>
                  <a:fillRect l="-1000" b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0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Georgia" panose="02040502050405020303" pitchFamily="18" charset="0"/>
              </a:rPr>
              <a:t>Particular Solutions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1600"/>
                <a:ext cx="9144000" cy="4449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THEOREM: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an LNRR with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where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root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−⋯−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with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Georgia" panose="02040502050405020303" pitchFamily="18" charset="0"/>
                  </a:rPr>
                  <a:t> 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multiplicity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then the LNRR has a particular solution of the </a:t>
                </a: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form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are </a:t>
                </a: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undetermined coefficients.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Particular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Characteristic equation of the associated LHRR: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Characteristic roots: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(with multiplicity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)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Particular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449873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4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Solving LNRR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1600"/>
                <a:ext cx="9144000" cy="4144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sz="2400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sz="2400" b="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sz="2400" b="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Particular solution of the LNRR: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General solution of the associated LHRR: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General solution of the LNRR: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Initial conditions give an equation system: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=1:  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⋅0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=4:  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=20: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=88: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88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144981"/>
              </a:xfrm>
              <a:prstGeom prst="rect">
                <a:avLst/>
              </a:prstGeom>
              <a:blipFill>
                <a:blip r:embed="rId3"/>
                <a:stretch>
                  <a:fillRect l="-1000" t="-294" b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107"/>
            <a:ext cx="3314850" cy="8805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12" y="1713912"/>
            <a:ext cx="3348675" cy="880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6" y="2926717"/>
            <a:ext cx="3348675" cy="8551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48" y="4114123"/>
            <a:ext cx="3348675" cy="889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725" y="4123267"/>
            <a:ext cx="3348675" cy="9059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581" y="2918743"/>
            <a:ext cx="3348675" cy="897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4389" y="1722686"/>
            <a:ext cx="3348675" cy="889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8293" y="535096"/>
            <a:ext cx="3348675" cy="8805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651" y="465885"/>
            <a:ext cx="169125" cy="914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651" y="1658229"/>
            <a:ext cx="169125" cy="914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651" y="2850573"/>
            <a:ext cx="169125" cy="914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651" y="4042916"/>
            <a:ext cx="169125" cy="914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9907" y="465885"/>
            <a:ext cx="169125" cy="914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9907" y="1658229"/>
            <a:ext cx="169125" cy="914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9907" y="2850573"/>
            <a:ext cx="169125" cy="9144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9907" y="4042916"/>
            <a:ext cx="169125" cy="914400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1618488" y="1447800"/>
            <a:ext cx="1676400" cy="228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下箭头 23"/>
          <p:cNvSpPr/>
          <p:nvPr/>
        </p:nvSpPr>
        <p:spPr>
          <a:xfrm>
            <a:off x="1618488" y="2676963"/>
            <a:ext cx="1676400" cy="228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箭头 24"/>
          <p:cNvSpPr/>
          <p:nvPr/>
        </p:nvSpPr>
        <p:spPr>
          <a:xfrm>
            <a:off x="1618488" y="3906127"/>
            <a:ext cx="1676400" cy="228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6096000" y="1447801"/>
            <a:ext cx="1676400" cy="228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下箭头 26"/>
          <p:cNvSpPr/>
          <p:nvPr/>
        </p:nvSpPr>
        <p:spPr>
          <a:xfrm rot="10800000">
            <a:off x="6096000" y="2676964"/>
            <a:ext cx="1676400" cy="228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下箭头 27"/>
          <p:cNvSpPr/>
          <p:nvPr/>
        </p:nvSpPr>
        <p:spPr>
          <a:xfrm rot="10800000">
            <a:off x="6096000" y="3906127"/>
            <a:ext cx="1676400" cy="228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下箭头 28"/>
          <p:cNvSpPr/>
          <p:nvPr/>
        </p:nvSpPr>
        <p:spPr>
          <a:xfrm rot="16200000">
            <a:off x="4254621" y="4432180"/>
            <a:ext cx="710958" cy="228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0" y="5105400"/>
                <a:ext cx="9144000" cy="1197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gives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5400"/>
                <a:ext cx="9144000" cy="11978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05172"/>
                <a:ext cx="9144000" cy="482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Connect 15 workstations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to 10 servers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such that any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≥10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workstations have access to 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servers.  How many cables are needed?</a:t>
                </a: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Solution 2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connected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∈[10]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and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connected to all servers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// 60 lines, optimal?</a:t>
                </a: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Consider an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optimal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</a:t>
                </a: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connected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</a:t>
                </a:r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278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</a:t>
                </a:r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=1,2,…,10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478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is a cover of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&lt;60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lines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&gt;150−60=90.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∈[10]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91/10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478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There are 10 workstations not connected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5172"/>
                <a:ext cx="9144000" cy="4825295"/>
              </a:xfrm>
              <a:prstGeom prst="rect">
                <a:avLst/>
              </a:prstGeom>
              <a:blipFill>
                <a:blip r:embed="rId3"/>
                <a:stretch>
                  <a:fillRect l="-1000" t="-253" b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5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Recurrence </a:t>
            </a:r>
            <a:r>
              <a:rPr lang="en-US" altLang="zh-CN" dirty="0" smtClean="0">
                <a:latin typeface="Georgia" panose="02040502050405020303" pitchFamily="18" charset="0"/>
              </a:rPr>
              <a:t>Relation (RR)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Fibonacci Sequence: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he solution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such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Tower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of Hanoi: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000" b="1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b="1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Every time move only 1 disk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from one peg to another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peg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Always place a smaller disk on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top of a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larger disk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Move all the disks  from peg 1 to peg 2.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t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he smallest number of moves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disks).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QUESTION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=?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Find explicit formulas.</a:t>
                </a:r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819781"/>
              </a:xfrm>
              <a:prstGeom prst="rect">
                <a:avLst/>
              </a:prstGeom>
              <a:blipFill>
                <a:blip r:embed="rId3"/>
                <a:stretch>
                  <a:fillRect l="-1000" t="-253" b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411" y="2514600"/>
            <a:ext cx="3031178" cy="10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 smtClean="0">
                <a:latin typeface="Georgia" panose="02040502050405020303" pitchFamily="18" charset="0"/>
              </a:rPr>
              <a:t>Linear Homogeneous RR</a:t>
            </a:r>
            <a:endParaRPr lang="en-US" sz="40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10306"/>
                <a:ext cx="9144000" cy="443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linear homogeneous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RR (LHRR)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   d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egree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Georgia" panose="02040502050405020303" pitchFamily="18" charset="0"/>
                  </a:rPr>
                  <a:t>with constant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coefficients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is an RR of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form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constant real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</a:rPr>
                  <a:t>degree</a:t>
                </a:r>
                <a:r>
                  <a:rPr lang="en-US" sz="2000" b="1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: e</a:t>
                </a:r>
                <a:r>
                  <a:rPr lang="en-US" sz="2000" dirty="0">
                    <a:latin typeface="Georgia" panose="02040502050405020303" pitchFamily="18" charset="0"/>
                  </a:rPr>
                  <a:t>very term depends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terms preceding it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</a:rPr>
                  <a:t>constant </a:t>
                </a:r>
                <a:r>
                  <a:rPr lang="en-US" sz="2000" b="1" dirty="0" smtClean="0">
                    <a:latin typeface="Georgia" panose="02040502050405020303" pitchFamily="18" charset="0"/>
                  </a:rPr>
                  <a:t>coefficients:</a:t>
                </a:r>
                <a:r>
                  <a:rPr lang="en-US" sz="2000" i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are independent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Georgia" panose="02040502050405020303" pitchFamily="18" charset="0"/>
                  </a:rPr>
                  <a:t>l</a:t>
                </a:r>
                <a:r>
                  <a:rPr lang="en-US" sz="2000" b="1" dirty="0" smtClean="0">
                    <a:latin typeface="Georgia" panose="02040502050405020303" pitchFamily="18" charset="0"/>
                  </a:rPr>
                  <a:t>inear: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 the right-hand side is </a:t>
                </a:r>
                <a:r>
                  <a:rPr lang="en-US" sz="2000" dirty="0">
                    <a:latin typeface="Georgia" panose="02040502050405020303" pitchFamily="18" charset="0"/>
                  </a:rPr>
                  <a:t>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Georgia" panose="02040502050405020303" pitchFamily="18" charset="0"/>
                  </a:rPr>
                  <a:t>homogeneous: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every term is a multiple </a:t>
                </a:r>
                <a:r>
                  <a:rPr lang="en-US" sz="2000" dirty="0">
                    <a:latin typeface="Georgia" panose="02040502050405020303" pitchFamily="18" charset="0"/>
                  </a:rPr>
                  <a:t>of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LHRR of degree 2 with constant coefficients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not homomogenous </a:t>
                </a: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a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solution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for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0306"/>
                <a:ext cx="9144000" cy="4435894"/>
              </a:xfrm>
              <a:prstGeom prst="rect">
                <a:avLst/>
              </a:prstGeom>
              <a:blipFill>
                <a:blip r:embed="rId3"/>
                <a:stretch>
                  <a:fillRect l="-1000" t="-275" b="-15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6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Existence and Uniqueness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97685"/>
                <a:ext cx="9144000" cy="467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has a unique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Existence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Uniqueness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</a:t>
                </a: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7685"/>
                <a:ext cx="9144000" cy="4672305"/>
              </a:xfrm>
              <a:prstGeom prst="rect">
                <a:avLst/>
              </a:prstGeom>
              <a:blipFill>
                <a:blip r:embed="rId3"/>
                <a:stretch>
                  <a:fillRect l="-1000" r="-1600" b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9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Characteristic Roots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-9525" y="1524000"/>
                <a:ext cx="9144000" cy="3613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is a solution of the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LHRR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latin typeface="Georgia" panose="02040502050405020303" pitchFamily="18" charset="0"/>
                  </a:rPr>
                  <a:t>     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Georgia" panose="02040502050405020303" pitchFamily="18" charset="0"/>
                  </a:rPr>
                  <a:t>characteristic equation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−· · ·−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Georgia" panose="02040502050405020303" pitchFamily="18" charset="0"/>
                  </a:rPr>
                  <a:t>characteristic roots</a:t>
                </a:r>
                <a:r>
                  <a:rPr lang="en-US" sz="2000" i="1" dirty="0" smtClean="0">
                    <a:latin typeface="Georgia" panose="02040502050405020303" pitchFamily="18" charset="0"/>
                  </a:rPr>
                  <a:t>: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solutions of the characteristic equation.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EXAMPLE: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Solve the LHRR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characteristic equation: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haracteristic roots: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are solutions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1524000"/>
                <a:ext cx="9144000" cy="3613169"/>
              </a:xfrm>
              <a:prstGeom prst="rect">
                <a:avLst/>
              </a:prstGeom>
              <a:blipFill>
                <a:blip r:embed="rId3"/>
                <a:stretch>
                  <a:fillRect l="-1000" b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6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27126"/>
                <a:ext cx="9144000" cy="5121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distinct characteristic roots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is a solution of the LHRR </a:t>
                </a:r>
                <a:r>
                  <a:rPr lang="en-US" altLang="zh-CN" sz="2400" dirty="0" err="1" smtClean="0">
                    <a:latin typeface="Georgia" panose="02040502050405020303" pitchFamily="18" charset="0"/>
                  </a:rPr>
                  <a:t>iff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for some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EXAMPLE: </a:t>
                </a:r>
                <a:r>
                  <a:rPr lang="en-US" sz="2400" dirty="0">
                    <a:latin typeface="Georgia" panose="02040502050405020303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Characteristic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Characteristic roots: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7126"/>
                <a:ext cx="9144000" cy="5121274"/>
              </a:xfrm>
              <a:prstGeom prst="rect">
                <a:avLst/>
              </a:prstGeom>
              <a:blipFill>
                <a:blip r:embed="rId3"/>
                <a:stretch>
                  <a:fillRect l="-1000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Georgia" panose="02040502050405020303" pitchFamily="18" charset="0"/>
              </a:rPr>
              <a:t>LHRR (no multiple roots)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311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has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distinct characteristic roots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with multiplicities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solution of the LHRR </a:t>
                </a:r>
                <a:r>
                  <a:rPr lang="en-US" altLang="zh-CN" sz="2400" dirty="0" err="1" smtClean="0">
                    <a:latin typeface="Georgia" panose="02040502050405020303" pitchFamily="18" charset="0"/>
                  </a:rPr>
                  <a:t>iff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ℓ=0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,ℓ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for some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constants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,0≤ℓ&lt;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−9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Characteristic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+9=0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Characteristic roots: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∗0∗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sz="24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11390"/>
              </a:xfrm>
              <a:prstGeom prst="rect">
                <a:avLst/>
              </a:prstGeom>
              <a:blipFill>
                <a:blip r:embed="rId3"/>
                <a:stretch>
                  <a:fillRect l="-1000" b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Georgia" panose="02040502050405020303" pitchFamily="18" charset="0"/>
              </a:rPr>
              <a:t>LHRR (multiple </a:t>
            </a:r>
            <a:r>
              <a:rPr lang="en-US" altLang="zh-CN" dirty="0">
                <a:latin typeface="Georgia" panose="02040502050405020303" pitchFamily="18" charset="0"/>
              </a:rPr>
              <a:t>roots)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9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70004</TotalTime>
  <Words>153</Words>
  <Application>Microsoft Office PowerPoint</Application>
  <PresentationFormat>On-screen Show (4:3)</PresentationFormat>
  <Paragraphs>164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Georgia</vt:lpstr>
      <vt:lpstr>Office Theme</vt:lpstr>
      <vt:lpstr>Discrete Mathematics recurrence relation</vt:lpstr>
      <vt:lpstr>Pigeonhole Principle</vt:lpstr>
      <vt:lpstr>Recurrence Relation (RR)</vt:lpstr>
      <vt:lpstr>Linear Homogeneous RR</vt:lpstr>
      <vt:lpstr>Existence and Uniqueness</vt:lpstr>
      <vt:lpstr>Characteristic Roots</vt:lpstr>
      <vt:lpstr>LHRR (no multiple roots)</vt:lpstr>
      <vt:lpstr>LHRR (multiple roots)</vt:lpstr>
      <vt:lpstr>PowerPoint Presentation</vt:lpstr>
      <vt:lpstr>Linear Nonhomogeneous RR</vt:lpstr>
      <vt:lpstr>Existence and Uniqueness</vt:lpstr>
      <vt:lpstr>General Solutions</vt:lpstr>
      <vt:lpstr>Particular Solutions</vt:lpstr>
      <vt:lpstr>Solving LNRR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1852</cp:revision>
  <cp:lastPrinted>2022-03-07T01:52:39Z</cp:lastPrinted>
  <dcterms:created xsi:type="dcterms:W3CDTF">2014-04-06T04:43:09Z</dcterms:created>
  <dcterms:modified xsi:type="dcterms:W3CDTF">2022-04-08T08:34:05Z</dcterms:modified>
</cp:coreProperties>
</file>