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31"/>
  </p:notesMasterIdLst>
  <p:sldIdLst>
    <p:sldId id="256" r:id="rId2"/>
    <p:sldId id="325" r:id="rId3"/>
    <p:sldId id="327" r:id="rId4"/>
    <p:sldId id="326" r:id="rId5"/>
    <p:sldId id="328" r:id="rId6"/>
    <p:sldId id="330" r:id="rId7"/>
    <p:sldId id="331" r:id="rId8"/>
    <p:sldId id="332" r:id="rId9"/>
    <p:sldId id="333" r:id="rId10"/>
    <p:sldId id="334" r:id="rId11"/>
    <p:sldId id="335" r:id="rId12"/>
    <p:sldId id="365" r:id="rId13"/>
    <p:sldId id="338" r:id="rId14"/>
    <p:sldId id="339" r:id="rId15"/>
    <p:sldId id="340" r:id="rId16"/>
    <p:sldId id="342" r:id="rId17"/>
    <p:sldId id="362" r:id="rId18"/>
    <p:sldId id="345" r:id="rId19"/>
    <p:sldId id="346" r:id="rId20"/>
    <p:sldId id="347" r:id="rId21"/>
    <p:sldId id="348" r:id="rId22"/>
    <p:sldId id="353" r:id="rId23"/>
    <p:sldId id="363" r:id="rId24"/>
    <p:sldId id="364" r:id="rId25"/>
    <p:sldId id="354" r:id="rId26"/>
    <p:sldId id="355" r:id="rId27"/>
    <p:sldId id="356" r:id="rId28"/>
    <p:sldId id="357" r:id="rId29"/>
    <p:sldId id="32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94660"/>
  </p:normalViewPr>
  <p:slideViewPr>
    <p:cSldViewPr>
      <p:cViewPr varScale="1">
        <p:scale>
          <a:sx n="68" d="100"/>
          <a:sy n="68" d="100"/>
        </p:scale>
        <p:origin x="1156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52889-7E82-4C15-B3F9-FE94BD10B7BD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3415C-2120-44EA-B4D5-CF87D5787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89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3415C-2120-44EA-B4D5-CF87D5787AB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01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3415C-2120-44EA-B4D5-CF87D5787AB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1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031CAD2-CDDE-4C14-9190-B616E5513E6D}" type="datetime1">
              <a:rPr lang="en-US" altLang="zh-CN" smtClean="0"/>
              <a:t>3/7/2019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2C28-7BC8-43F2-A5E7-0A42ECAF7371}" type="datetime1">
              <a:rPr lang="en-US" altLang="zh-CN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CB5354C-4F87-4572-8169-8AA112F0B89C}" type="datetime1">
              <a:rPr lang="en-US" altLang="zh-CN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CCB1-BBEE-46F0-B166-95D769AE8503}" type="datetime1">
              <a:rPr lang="en-US" altLang="zh-CN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2CDA-2929-4369-A395-3103672C20FC}" type="datetime1">
              <a:rPr lang="en-US" altLang="zh-CN" smtClean="0"/>
              <a:t>3/7/2019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661D5DE-4320-49F9-8FED-FE2F9F08083D}" type="datetime1">
              <a:rPr lang="en-US" altLang="zh-CN" smtClean="0"/>
              <a:t>3/7/2019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E6E1111-7CDD-47E0-9116-5761C7E63FA1}" type="datetime1">
              <a:rPr lang="en-US" altLang="zh-CN" smtClean="0"/>
              <a:t>3/7/2019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796F-A3C3-423B-8DC9-8B0DF62A407A}" type="datetime1">
              <a:rPr lang="en-US" altLang="zh-CN" smtClean="0"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90AB-DC64-4B2E-9E3A-0F471982CC9E}" type="datetime1">
              <a:rPr lang="en-US" altLang="zh-CN" smtClean="0"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E1EA-53D4-4366-8E2A-B38C7F85CA97}" type="datetime1">
              <a:rPr lang="en-US" altLang="zh-CN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586B7C9-A1B2-432D-BC28-306BE2535D9E}" type="datetime1">
              <a:rPr lang="en-US" altLang="zh-CN" smtClean="0"/>
              <a:t>3/7/2019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4822BEC-66A2-4209-A356-9639C6180EE0}" type="datetime1">
              <a:rPr lang="en-US" altLang="zh-CN" smtClean="0"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if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emf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image" Target="../media/image54.png"/><Relationship Id="rId7" Type="http://schemas.openxmlformats.org/officeDocument/2006/relationships/image" Target="../media/image5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emf"/><Relationship Id="rId5" Type="http://schemas.openxmlformats.org/officeDocument/2006/relationships/image" Target="../media/image58.png"/><Relationship Id="rId10" Type="http://schemas.openxmlformats.org/officeDocument/2006/relationships/image" Target="../media/image62.png"/><Relationship Id="rId4" Type="http://schemas.openxmlformats.org/officeDocument/2006/relationships/image" Target="../media/image57.png"/><Relationship Id="rId9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5" Type="http://schemas.openxmlformats.org/officeDocument/2006/relationships/image" Target="../media/image610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tiff"/><Relationship Id="rId4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tiff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tiff"/><Relationship Id="rId4" Type="http://schemas.openxmlformats.org/officeDocument/2006/relationships/image" Target="../media/image75.tif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tiff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tiff"/><Relationship Id="rId5" Type="http://schemas.openxmlformats.org/officeDocument/2006/relationships/image" Target="../media/image80.tiff"/><Relationship Id="rId4" Type="http://schemas.openxmlformats.org/officeDocument/2006/relationships/image" Target="../media/image79.tif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5181600"/>
            <a:ext cx="6477000" cy="762000"/>
          </a:xfrm>
        </p:spPr>
        <p:txBody>
          <a:bodyPr>
            <a:normAutofit/>
          </a:bodyPr>
          <a:lstStyle/>
          <a:p>
            <a:r>
              <a:rPr lang="en-US" dirty="0"/>
              <a:t>5.  Magnetostatics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0800" y="6172200"/>
            <a:ext cx="56329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7e Applied EM by Ulaby and </a:t>
            </a:r>
            <a:r>
              <a:rPr lang="en-US" sz="2800" dirty="0" err="1"/>
              <a:t>Ravaioli</a:t>
            </a:r>
            <a:endParaRPr lang="en-US" sz="2800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7958" y="152400"/>
            <a:ext cx="6948085" cy="4984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52D909-61B0-4157-9037-093149A4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CC03-55F8-4B63-9C69-6FF9F41CE20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Magnetic Field due to Current Densities</a:t>
            </a:r>
          </a:p>
        </p:txBody>
      </p:sp>
      <p:pic>
        <p:nvPicPr>
          <p:cNvPr id="4" name="Content Placeholder 3" descr="5.9.tiff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/>
          <a:srcRect l="89" r="-3985"/>
          <a:stretch/>
        </p:blipFill>
        <p:spPr>
          <a:xfrm>
            <a:off x="5029200" y="1752600"/>
            <a:ext cx="3886200" cy="4953000"/>
          </a:xfrm>
        </p:spPr>
      </p:pic>
      <p:pic>
        <p:nvPicPr>
          <p:cNvPr id="5" name="Picture 4" descr="eq5.24.tif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3200400"/>
            <a:ext cx="4276578" cy="1828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98" y="2018848"/>
            <a:ext cx="3984750" cy="388000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0E85B-93A3-490E-B563-C518950B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5-2: </a:t>
            </a:r>
            <a:r>
              <a:rPr lang="en-US" sz="3556" dirty="0">
                <a:solidFill>
                  <a:srgbClr val="FF0000"/>
                </a:solidFill>
              </a:rPr>
              <a:t>Magnetic Field of Linear Conductor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61792"/>
            <a:ext cx="5235498" cy="222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14800"/>
            <a:ext cx="523826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2084" y="914400"/>
            <a:ext cx="3734444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534400" y="6553200"/>
            <a:ext cx="65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E4EC177-6A09-46CE-8935-3661F1F5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A59FC5C-F033-47DB-A390-ED361E1B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07A2C5-072E-4301-B2E4-923CBB1A6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57" y="1548314"/>
            <a:ext cx="2981160" cy="26455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867696D-128A-4E68-9EE6-F3036F154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2084" y="914400"/>
            <a:ext cx="3734444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2DA7B4B-4E85-44F6-8E93-C56C0450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990600"/>
          </a:xfrm>
        </p:spPr>
        <p:txBody>
          <a:bodyPr>
            <a:noAutofit/>
          </a:bodyPr>
          <a:lstStyle/>
          <a:p>
            <a:r>
              <a:rPr lang="en-US" sz="3600" dirty="0"/>
              <a:t>Example 5-2: </a:t>
            </a:r>
            <a:r>
              <a:rPr lang="en-US" sz="2800" dirty="0">
                <a:solidFill>
                  <a:srgbClr val="FF0000"/>
                </a:solidFill>
              </a:rPr>
              <a:t>Magnetic Field of Linear Conductor (</a:t>
            </a:r>
            <a:r>
              <a:rPr lang="en-US" altLang="zh-CN" sz="2800" dirty="0">
                <a:solidFill>
                  <a:srgbClr val="FF0000"/>
                </a:solidFill>
              </a:rPr>
              <a:t>cont.)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B5916A4-1594-4A35-BF39-D4006025B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142" y="4293096"/>
            <a:ext cx="3267810" cy="1358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A4CEE08-9BE5-4572-AC7A-C5AF02C0C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142" y="5949280"/>
            <a:ext cx="2866500" cy="614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C253B4E-8085-4EDD-82E7-8A9F8BC434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5976" y="5963580"/>
            <a:ext cx="3611790" cy="6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27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13648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5-3: </a:t>
            </a:r>
            <a:r>
              <a:rPr lang="en-US" dirty="0">
                <a:solidFill>
                  <a:srgbClr val="FF0000"/>
                </a:solidFill>
              </a:rPr>
              <a:t>Magnetic Field of a Loop</a:t>
            </a:r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9893" y="1905000"/>
            <a:ext cx="400961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534400" y="6477000"/>
            <a:ext cx="65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3048000"/>
            <a:ext cx="5334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</a:t>
            </a:r>
            <a:r>
              <a:rPr lang="en-US" sz="2000" b="1" dirty="0" err="1"/>
              <a:t>H</a:t>
            </a:r>
            <a:r>
              <a:rPr lang="en-US" sz="2000" dirty="0"/>
              <a:t> is in the </a:t>
            </a:r>
            <a:r>
              <a:rPr lang="en-US" sz="2000" dirty="0" err="1"/>
              <a:t>r</a:t>
            </a:r>
            <a:r>
              <a:rPr lang="en-US" sz="2000" dirty="0"/>
              <a:t>–</a:t>
            </a:r>
            <a:r>
              <a:rPr lang="en-US" sz="2000" dirty="0" err="1"/>
              <a:t>z</a:t>
            </a:r>
            <a:r>
              <a:rPr lang="en-US" sz="2000" dirty="0"/>
              <a:t> plane  , and therefore it has</a:t>
            </a:r>
          </a:p>
          <a:p>
            <a:r>
              <a:rPr lang="en-US" sz="2000" dirty="0"/>
              <a:t>components </a:t>
            </a:r>
            <a:r>
              <a:rPr lang="en-US" sz="2000" dirty="0" err="1"/>
              <a:t>dHr</a:t>
            </a:r>
            <a:r>
              <a:rPr lang="en-US" sz="2000" dirty="0"/>
              <a:t> and </a:t>
            </a:r>
            <a:r>
              <a:rPr lang="en-US" sz="2000" dirty="0" err="1"/>
              <a:t>dHz</a:t>
            </a:r>
            <a:endParaRPr lang="en-US" sz="2000" dirty="0"/>
          </a:p>
          <a:p>
            <a:endParaRPr lang="en-US" i="1" dirty="0"/>
          </a:p>
          <a:p>
            <a:r>
              <a:rPr lang="en-US" sz="2000" dirty="0" err="1">
                <a:solidFill>
                  <a:srgbClr val="FF0000"/>
                </a:solidFill>
              </a:rPr>
              <a:t>z</a:t>
            </a:r>
            <a:r>
              <a:rPr lang="en-US" sz="2000" dirty="0">
                <a:solidFill>
                  <a:srgbClr val="FF0000"/>
                </a:solidFill>
              </a:rPr>
              <a:t>-components </a:t>
            </a:r>
            <a:r>
              <a:rPr lang="en-US" sz="2000" dirty="0"/>
              <a:t>of the magnetic fields due to d</a:t>
            </a:r>
            <a:r>
              <a:rPr lang="en-US" sz="2000" b="1" dirty="0"/>
              <a:t>l </a:t>
            </a:r>
            <a:r>
              <a:rPr lang="en-US" sz="2000" dirty="0"/>
              <a:t>and dl’ </a:t>
            </a:r>
            <a:r>
              <a:rPr lang="en-US" sz="2000" dirty="0">
                <a:solidFill>
                  <a:srgbClr val="FF0000"/>
                </a:solidFill>
              </a:rPr>
              <a:t>add</a:t>
            </a:r>
            <a:r>
              <a:rPr lang="en-US" sz="2000" dirty="0"/>
              <a:t> because they are in the same direction, </a:t>
            </a:r>
          </a:p>
          <a:p>
            <a:r>
              <a:rPr lang="en-US" sz="2000" dirty="0"/>
              <a:t>but their </a:t>
            </a:r>
            <a:r>
              <a:rPr lang="en-US" sz="2000" dirty="0" err="1">
                <a:solidFill>
                  <a:schemeClr val="tx2"/>
                </a:solidFill>
              </a:rPr>
              <a:t>r</a:t>
            </a:r>
            <a:r>
              <a:rPr lang="en-US" sz="2000" dirty="0">
                <a:solidFill>
                  <a:schemeClr val="tx2"/>
                </a:solidFill>
              </a:rPr>
              <a:t>-components cancel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Hence for element dl:</a:t>
            </a:r>
          </a:p>
        </p:txBody>
      </p:sp>
      <p:pic>
        <p:nvPicPr>
          <p:cNvPr id="7" name="Picture 6" descr="eq5.31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133600"/>
            <a:ext cx="3962400" cy="8907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0" y="1676400"/>
            <a:ext cx="3345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Magnitude of field due to dl is</a:t>
            </a:r>
          </a:p>
        </p:txBody>
      </p:sp>
      <p:pic>
        <p:nvPicPr>
          <p:cNvPr id="9" name="Picture 8" descr="eq5.32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5631954"/>
            <a:ext cx="4556125" cy="768846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1BEB0EA-1FC6-46FB-B8EB-DEB9D212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5-3:</a:t>
            </a:r>
            <a:r>
              <a:rPr lang="en-US" sz="4000" dirty="0">
                <a:solidFill>
                  <a:srgbClr val="FF0000"/>
                </a:solidFill>
              </a:rPr>
              <a:t>Magnetic Field of a Loop (cont.)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9893" y="1905000"/>
            <a:ext cx="400961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02773"/>
            <a:ext cx="5123268" cy="4398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371600" y="4419600"/>
            <a:ext cx="2286000" cy="6096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1600200"/>
            <a:ext cx="2120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For the entire loop: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6583B2-C1B3-499D-935D-B9BD014C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Dipole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1" y="5874603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Because a circular loop exhibits a </a:t>
            </a:r>
            <a:r>
              <a:rPr lang="en-US" sz="2400" dirty="0">
                <a:solidFill>
                  <a:srgbClr val="008000"/>
                </a:solidFill>
              </a:rPr>
              <a:t>magnetic field pattern </a:t>
            </a:r>
            <a:r>
              <a:rPr lang="en-US" sz="2400" dirty="0">
                <a:solidFill>
                  <a:srgbClr val="FF0000"/>
                </a:solidFill>
              </a:rPr>
              <a:t>similar to the </a:t>
            </a:r>
            <a:r>
              <a:rPr lang="en-US" sz="2400" dirty="0">
                <a:solidFill>
                  <a:srgbClr val="1F497D"/>
                </a:solidFill>
              </a:rPr>
              <a:t>electric field </a:t>
            </a:r>
            <a:r>
              <a:rPr lang="en-US" sz="2400" dirty="0">
                <a:solidFill>
                  <a:srgbClr val="FF0000"/>
                </a:solidFill>
              </a:rPr>
              <a:t>of an electric dipole, it is called a </a:t>
            </a:r>
            <a:r>
              <a:rPr lang="en-US" sz="2400" i="1" dirty="0">
                <a:solidFill>
                  <a:srgbClr val="008000"/>
                </a:solidFill>
              </a:rPr>
              <a:t>magnetic dipole</a:t>
            </a: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00200"/>
            <a:ext cx="8982075" cy="3434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133601" y="5134675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dimension of the dipole is much smaller than the distance where you want to evaluate its field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AE2D18-DABA-4D24-BDDE-83E11D6E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94" y="1828800"/>
            <a:ext cx="410289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Forces on Parallel Conductors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1" y="5943600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Parallel wires attract if their currents are in the same direction, and repel if currents are in opposite directions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524001"/>
            <a:ext cx="4962044" cy="43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9FD12D0-AA7B-43F0-B1ED-9A8601EB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Gauss’s Law for Magnetism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50" y="2164084"/>
            <a:ext cx="4295250" cy="97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2177018"/>
            <a:ext cx="3984750" cy="9570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16002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FF"/>
                </a:solidFill>
              </a:rPr>
              <a:t>Gauss’s Law for Electricity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0600" y="1600200"/>
            <a:ext cx="4087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FF"/>
                </a:solidFill>
              </a:rPr>
              <a:t>Gauss’s Law for Magnetism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81600" y="3134084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FF"/>
                </a:solidFill>
              </a:rPr>
              <a:t>No magnetic monopole</a:t>
            </a:r>
          </a:p>
        </p:txBody>
      </p:sp>
      <p:sp>
        <p:nvSpPr>
          <p:cNvPr id="7" name="Oval 6"/>
          <p:cNvSpPr/>
          <p:nvPr/>
        </p:nvSpPr>
        <p:spPr>
          <a:xfrm>
            <a:off x="1374000" y="38838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3488550" y="3939816"/>
            <a:ext cx="266700" cy="116568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1355100" y="3861552"/>
            <a:ext cx="266400" cy="266400"/>
          </a:xfrm>
          <a:prstGeom prst="mathPlus">
            <a:avLst>
              <a:gd name="adj1" fmla="val 5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486776" y="3271800"/>
            <a:ext cx="0" cy="61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4"/>
          </p:cNvCxnSpPr>
          <p:nvPr/>
        </p:nvCxnSpPr>
        <p:spPr>
          <a:xfrm>
            <a:off x="1488300" y="4112400"/>
            <a:ext cx="0" cy="61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</p:cNvCxnSpPr>
          <p:nvPr/>
        </p:nvCxnSpPr>
        <p:spPr>
          <a:xfrm flipV="1">
            <a:off x="1602600" y="3994752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62000" y="3994752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507600" y="38838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621900" y="4112400"/>
            <a:ext cx="0" cy="61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0"/>
          </p:cNvCxnSpPr>
          <p:nvPr/>
        </p:nvCxnSpPr>
        <p:spPr>
          <a:xfrm flipH="1">
            <a:off x="3621900" y="3271800"/>
            <a:ext cx="0" cy="61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895600" y="3994752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736200" y="3994752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380210" y="5737248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inus 31"/>
          <p:cNvSpPr/>
          <p:nvPr/>
        </p:nvSpPr>
        <p:spPr>
          <a:xfrm>
            <a:off x="3494760" y="5793264"/>
            <a:ext cx="266700" cy="116568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1361310" y="5715000"/>
            <a:ext cx="266400" cy="266400"/>
          </a:xfrm>
          <a:prstGeom prst="mathPlus">
            <a:avLst>
              <a:gd name="adj1" fmla="val 5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1" idx="6"/>
            <a:endCxn id="38" idx="2"/>
          </p:cNvCxnSpPr>
          <p:nvPr/>
        </p:nvCxnSpPr>
        <p:spPr>
          <a:xfrm>
            <a:off x="1608810" y="5851548"/>
            <a:ext cx="1905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768210" y="5848200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513810" y="5737248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3742410" y="5848200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572768" y="5230362"/>
            <a:ext cx="1965960" cy="512070"/>
          </a:xfrm>
          <a:custGeom>
            <a:avLst/>
            <a:gdLst>
              <a:gd name="connsiteX0" fmla="*/ 0 w 1965960"/>
              <a:gd name="connsiteY0" fmla="*/ 512070 h 512070"/>
              <a:gd name="connsiteX1" fmla="*/ 960120 w 1965960"/>
              <a:gd name="connsiteY1" fmla="*/ 6 h 512070"/>
              <a:gd name="connsiteX2" fmla="*/ 1965960 w 1965960"/>
              <a:gd name="connsiteY2" fmla="*/ 502926 h 51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5960" h="512070">
                <a:moveTo>
                  <a:pt x="0" y="512070"/>
                </a:moveTo>
                <a:cubicBezTo>
                  <a:pt x="316230" y="256800"/>
                  <a:pt x="632460" y="1530"/>
                  <a:pt x="960120" y="6"/>
                </a:cubicBezTo>
                <a:cubicBezTo>
                  <a:pt x="1287780" y="-1518"/>
                  <a:pt x="1626870" y="250704"/>
                  <a:pt x="1965960" y="50292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 flipV="1">
            <a:off x="1571394" y="5948711"/>
            <a:ext cx="1965960" cy="512070"/>
          </a:xfrm>
          <a:custGeom>
            <a:avLst/>
            <a:gdLst>
              <a:gd name="connsiteX0" fmla="*/ 0 w 1965960"/>
              <a:gd name="connsiteY0" fmla="*/ 512070 h 512070"/>
              <a:gd name="connsiteX1" fmla="*/ 960120 w 1965960"/>
              <a:gd name="connsiteY1" fmla="*/ 6 h 512070"/>
              <a:gd name="connsiteX2" fmla="*/ 1965960 w 1965960"/>
              <a:gd name="connsiteY2" fmla="*/ 502926 h 51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5960" h="512070">
                <a:moveTo>
                  <a:pt x="0" y="512070"/>
                </a:moveTo>
                <a:cubicBezTo>
                  <a:pt x="316230" y="256800"/>
                  <a:pt x="632460" y="1530"/>
                  <a:pt x="960120" y="6"/>
                </a:cubicBezTo>
                <a:cubicBezTo>
                  <a:pt x="1287780" y="-1518"/>
                  <a:pt x="1626870" y="250704"/>
                  <a:pt x="1965960" y="50292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514600" y="5230362"/>
            <a:ext cx="7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500575" y="6477000"/>
            <a:ext cx="7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943600" y="4417536"/>
            <a:ext cx="2209800" cy="1145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048500" y="5562600"/>
            <a:ext cx="7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571394" y="4576228"/>
            <a:ext cx="1965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Electrostatics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69799" y="3794774"/>
            <a:ext cx="2316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Magnetostatics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943600" y="4682046"/>
            <a:ext cx="2316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Always Closed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8487293-48FF-4177-BD54-31C7059C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 animBg="1"/>
      <p:bldP spid="8" grpId="0" animBg="1"/>
      <p:bldP spid="9" grpId="0" animBg="1"/>
      <p:bldP spid="23" grpId="0" animBg="1"/>
      <p:bldP spid="31" grpId="0" animBg="1"/>
      <p:bldP spid="32" grpId="0" animBg="1"/>
      <p:bldP spid="33" grpId="0" animBg="1"/>
      <p:bldP spid="38" grpId="0" animBg="1"/>
      <p:bldP spid="30" grpId="0" animBg="1"/>
      <p:bldP spid="46" grpId="0" animBg="1"/>
      <p:bldP spid="45" grpId="0" animBg="1"/>
      <p:bldP spid="53" grpId="0"/>
      <p:bldP spid="54" grpId="0"/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0810" y="1600200"/>
            <a:ext cx="4318029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Ampère’s</a:t>
            </a:r>
            <a:r>
              <a:rPr lang="en-US" dirty="0"/>
              <a:t> Law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636912"/>
            <a:ext cx="3962399" cy="958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96" y="3971730"/>
            <a:ext cx="5486706" cy="161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98" y="1687951"/>
            <a:ext cx="4191750" cy="97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6600" y="2199334"/>
            <a:ext cx="1820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Conservative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1659" y="3119390"/>
            <a:ext cx="2297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Not Conservative </a:t>
            </a:r>
            <a:r>
              <a:rPr lang="en-US" altLang="zh-CN" sz="2400" dirty="0">
                <a:solidFill>
                  <a:srgbClr val="FF0000"/>
                </a:solidFill>
              </a:rPr>
              <a:t>unless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 = 0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531296" y="4509120"/>
            <a:ext cx="928694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E6055B-F59B-4021-981B-F449DCEA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Internal</a:t>
            </a:r>
            <a:r>
              <a:rPr lang="en-US" dirty="0"/>
              <a:t> Magnetic Field of Long Conductor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1524000"/>
            <a:ext cx="130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For </a:t>
            </a:r>
            <a:r>
              <a:rPr lang="en-US" sz="2400" i="1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FF0000"/>
                </a:solidFill>
              </a:rPr>
              <a:t> &lt; </a:t>
            </a:r>
            <a:r>
              <a:rPr lang="en-US" sz="2400" i="1" dirty="0">
                <a:solidFill>
                  <a:srgbClr val="FF0000"/>
                </a:solidFill>
              </a:rPr>
              <a:t>a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2133600"/>
            <a:ext cx="1447801" cy="710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956" y="2644392"/>
            <a:ext cx="4987444" cy="4137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8460" y="1562147"/>
            <a:ext cx="3660153" cy="5295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458200" y="6477000"/>
            <a:ext cx="653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Cont.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6172200"/>
            <a:ext cx="3505200" cy="6096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15D076E-51A4-4B6F-BB6A-34D7B36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 Overview</a:t>
            </a:r>
          </a:p>
        </p:txBody>
      </p:sp>
      <p:pic>
        <p:nvPicPr>
          <p:cNvPr id="4" name="Content Placeholder 3" descr="ch5t.tif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549" b="-10549"/>
          <a:stretch>
            <a:fillRect/>
          </a:stretch>
        </p:blipFill>
        <p:spPr>
          <a:xfrm>
            <a:off x="152400" y="1600200"/>
            <a:ext cx="8844366" cy="4876800"/>
          </a:xfr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88B51F-2762-4BD0-92BC-8271521B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3733801"/>
            <a:ext cx="546261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External</a:t>
            </a:r>
            <a:r>
              <a:rPr lang="en-US" dirty="0"/>
              <a:t> Magnetic Field of Long Conductor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2814935"/>
            <a:ext cx="130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For </a:t>
            </a:r>
            <a:r>
              <a:rPr lang="en-US" sz="2400" i="1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FF0000"/>
                </a:solidFill>
              </a:rPr>
              <a:t> &gt; </a:t>
            </a:r>
            <a:r>
              <a:rPr lang="en-US" sz="2400" i="1" dirty="0">
                <a:solidFill>
                  <a:srgbClr val="FF0000"/>
                </a:solidFill>
              </a:rPr>
              <a:t>a</a:t>
            </a:r>
          </a:p>
        </p:txBody>
      </p:sp>
      <p:pic>
        <p:nvPicPr>
          <p:cNvPr id="2457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7935" y="1524000"/>
            <a:ext cx="4996065" cy="214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169207" y="4572000"/>
            <a:ext cx="3124200" cy="8382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9366433-FB0C-4B2B-B53B-4EC63D16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Field of </a:t>
            </a:r>
            <a:r>
              <a:rPr lang="en-US" dirty="0" err="1"/>
              <a:t>Toroid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14800"/>
            <a:ext cx="4755143" cy="1978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600200"/>
            <a:ext cx="4151085" cy="396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524000"/>
            <a:ext cx="4180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Applying Ampere’s law over contour C: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1" y="5983069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The magnetic field outside the </a:t>
            </a:r>
            <a:r>
              <a:rPr lang="en-US" sz="2000" dirty="0" err="1">
                <a:solidFill>
                  <a:schemeClr val="tx2"/>
                </a:solidFill>
              </a:rPr>
              <a:t>toroid</a:t>
            </a:r>
            <a:r>
              <a:rPr lang="en-US" sz="2000" dirty="0">
                <a:solidFill>
                  <a:schemeClr val="tx2"/>
                </a:solidFill>
              </a:rPr>
              <a:t> is zero. </a:t>
            </a:r>
            <a:r>
              <a:rPr lang="en-US" sz="2000" dirty="0">
                <a:solidFill>
                  <a:srgbClr val="FF0000"/>
                </a:solidFill>
              </a:rPr>
              <a:t>Why?</a:t>
            </a:r>
          </a:p>
        </p:txBody>
      </p:sp>
      <p:pic>
        <p:nvPicPr>
          <p:cNvPr id="7" name="Picture 6" descr="amp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905000"/>
            <a:ext cx="1524000" cy="9487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0" y="2838271"/>
            <a:ext cx="472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Ampere’s law states that the line integral of </a:t>
            </a:r>
            <a:r>
              <a:rPr lang="en-US" sz="2000" b="1" dirty="0">
                <a:solidFill>
                  <a:srgbClr val="FF0000"/>
                </a:solidFill>
              </a:rPr>
              <a:t>H </a:t>
            </a:r>
            <a:r>
              <a:rPr lang="en-US" sz="2000" dirty="0">
                <a:solidFill>
                  <a:srgbClr val="FF0000"/>
                </a:solidFill>
              </a:rPr>
              <a:t>around a closed contour </a:t>
            </a:r>
            <a:r>
              <a:rPr lang="en-US" sz="2000" i="1" dirty="0">
                <a:solidFill>
                  <a:srgbClr val="FF0000"/>
                </a:solidFill>
              </a:rPr>
              <a:t>C is equal to the current traversing the </a:t>
            </a:r>
            <a:r>
              <a:rPr lang="en-US" sz="2000" dirty="0">
                <a:solidFill>
                  <a:srgbClr val="FF0000"/>
                </a:solidFill>
              </a:rPr>
              <a:t>surface bounded by the contour.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2895600"/>
            <a:ext cx="4648200" cy="1219200"/>
          </a:xfrm>
          <a:prstGeom prst="rect">
            <a:avLst/>
          </a:prstGeom>
          <a:solidFill>
            <a:schemeClr val="accent1">
              <a:alpha val="0"/>
            </a:schemeClr>
          </a:solidFill>
          <a:ln w="25908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9399" y="5638799"/>
            <a:ext cx="1447801" cy="40022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A78A14-43A0-4C42-BC4C-85CFDC12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Conditions</a:t>
            </a:r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8153400" cy="2157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3714752"/>
            <a:ext cx="5343525" cy="301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2E48BA2-D72E-41F0-8BCD-D7E52CFA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5500702"/>
            <a:ext cx="35242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Conditions</a:t>
            </a:r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524000"/>
            <a:ext cx="8153400" cy="2157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6435" y="4268712"/>
            <a:ext cx="2920365" cy="46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62362" y="5143512"/>
            <a:ext cx="5481638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924" y="4180679"/>
            <a:ext cx="4554000" cy="941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52600" y="3811347"/>
                <a:ext cx="10434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811347"/>
                <a:ext cx="104342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5848" r="-584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800" y="5214950"/>
            <a:ext cx="3063600" cy="37248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4282" y="5643578"/>
            <a:ext cx="18669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42844" y="6215082"/>
            <a:ext cx="42576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26501E-9AEE-40B3-93BC-AF4050DC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 for Finite </a:t>
            </a:r>
            <a:r>
              <a:rPr lang="el-GR" dirty="0"/>
              <a:t>σ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524000"/>
            <a:ext cx="8153400" cy="2157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0248" y="5936695"/>
                <a:ext cx="10434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48" y="5936695"/>
                <a:ext cx="104342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848" r="-584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9600" y="3733800"/>
                <a:ext cx="3707746" cy="786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⃑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733800"/>
                <a:ext cx="3707746" cy="7869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1000" y="4682317"/>
                <a:ext cx="5350311" cy="863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nary>
                        <m:naryPr>
                          <m:chr m:val="∯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hr m:val="∯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682317"/>
                <a:ext cx="5350311" cy="86318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7824" y="5638800"/>
                <a:ext cx="1862176" cy="863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824" y="5638800"/>
                <a:ext cx="1862176" cy="86318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72200" y="3785053"/>
                <a:ext cx="2868862" cy="881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𝑑h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785053"/>
                <a:ext cx="2868862" cy="88152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248850" y="4929243"/>
                <a:ext cx="10434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50" y="4929243"/>
                <a:ext cx="104342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5263" r="-643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248850" y="5545502"/>
                <a:ext cx="880434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50" y="5545502"/>
                <a:ext cx="880434" cy="41408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303899" y="6121361"/>
            <a:ext cx="179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Continuous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07486D-1C81-4143-BB3E-D7FF903F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52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Solenoid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76800"/>
            <a:ext cx="2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Inside the solenoid:</a:t>
            </a:r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1466" y="838200"/>
            <a:ext cx="530046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638800"/>
            <a:ext cx="631229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8B6F324-5702-4FD2-8BD2-1830C2B1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520461"/>
            <a:ext cx="1610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Magnetic Flux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2971800"/>
            <a:ext cx="1450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Flux Linkage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4122600"/>
            <a:ext cx="1256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Inductance</a:t>
            </a:r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20571"/>
            <a:ext cx="2268538" cy="74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2" y="3375593"/>
            <a:ext cx="2971800" cy="55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 rotWithShape="1">
          <a:blip r:embed="rId4" cstate="print"/>
          <a:srcRect l="17969" t="66304" r="17578" b="4809"/>
          <a:stretch/>
        </p:blipFill>
        <p:spPr bwMode="auto">
          <a:xfrm>
            <a:off x="428596" y="4500570"/>
            <a:ext cx="3143272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5.27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1936" y="1571612"/>
            <a:ext cx="3962400" cy="5244352"/>
          </a:xfrm>
          <a:prstGeom prst="rect">
            <a:avLst/>
          </a:prstGeom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 rotWithShape="1">
          <a:blip r:embed="rId4" cstate="print"/>
          <a:srcRect l="15625" r="15625" b="69187"/>
          <a:stretch/>
        </p:blipFill>
        <p:spPr bwMode="auto">
          <a:xfrm>
            <a:off x="304800" y="5887473"/>
            <a:ext cx="335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57200" y="5543490"/>
            <a:ext cx="106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Solenoid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1BC93B4-E976-467F-B7CD-742F19C4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600199"/>
            <a:ext cx="4572000" cy="428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1600200"/>
            <a:ext cx="4800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The magnetic field in the region S  between the two conductors is approximately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04800"/>
            <a:ext cx="8067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Example 5-7: </a:t>
            </a:r>
            <a:r>
              <a:rPr lang="en-US" sz="3600" dirty="0">
                <a:solidFill>
                  <a:srgbClr val="FF0000"/>
                </a:solidFill>
              </a:rPr>
              <a:t>Inductance of Coaxial Cable </a:t>
            </a:r>
          </a:p>
        </p:txBody>
      </p:sp>
      <p:pic>
        <p:nvPicPr>
          <p:cNvPr id="7" name="Picture 6" descr="eq5.97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590800"/>
            <a:ext cx="1371600" cy="668655"/>
          </a:xfrm>
          <a:prstGeom prst="rect">
            <a:avLst/>
          </a:prstGeom>
        </p:spPr>
      </p:pic>
      <p:pic>
        <p:nvPicPr>
          <p:cNvPr id="9" name="Content Placeholder 8" descr="eq5.98.tiff"/>
          <p:cNvPicPr>
            <a:picLocks noGrp="1" noChangeAspect="1"/>
          </p:cNvPicPr>
          <p:nvPr>
            <p:ph sz="quarter" idx="1"/>
          </p:nvPr>
        </p:nvPicPr>
        <p:blipFill>
          <a:blip r:embed="rId4"/>
          <a:srcRect t="-65525" b="-65525"/>
          <a:stretch>
            <a:fillRect/>
          </a:stretch>
        </p:blipFill>
        <p:spPr>
          <a:xfrm>
            <a:off x="152400" y="3276600"/>
            <a:ext cx="4216363" cy="2324911"/>
          </a:xfrm>
        </p:spPr>
      </p:pic>
      <p:sp>
        <p:nvSpPr>
          <p:cNvPr id="10" name="TextBox 9"/>
          <p:cNvSpPr txBox="1"/>
          <p:nvPr/>
        </p:nvSpPr>
        <p:spPr>
          <a:xfrm>
            <a:off x="457200" y="3581400"/>
            <a:ext cx="3197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Total magnetic flux through S:</a:t>
            </a:r>
          </a:p>
        </p:txBody>
      </p:sp>
      <p:pic>
        <p:nvPicPr>
          <p:cNvPr id="11" name="Picture 10" descr="eq5.99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5562600"/>
            <a:ext cx="3886200" cy="9380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1000" y="5105400"/>
            <a:ext cx="285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Inductance per unit length: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3073C3-1630-45F3-A5FA-E204C6DC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786454"/>
            <a:ext cx="3730625" cy="729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504495"/>
            <a:ext cx="5943600" cy="47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1981200"/>
            <a:ext cx="4436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Magnetic field in the insulating material 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3581400"/>
            <a:ext cx="3646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The magnetic energy stored in the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coaxial cable is</a:t>
            </a:r>
          </a:p>
        </p:txBody>
      </p:sp>
      <p:pic>
        <p:nvPicPr>
          <p:cNvPr id="10" name="Picture 9" descr="eqf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534770"/>
            <a:ext cx="1600200" cy="894230"/>
          </a:xfrm>
          <a:prstGeom prst="rect">
            <a:avLst/>
          </a:prstGeom>
        </p:spPr>
      </p:pic>
      <p:pic>
        <p:nvPicPr>
          <p:cNvPr id="11" name="Picture 10" descr="eqm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4343400"/>
            <a:ext cx="3619500" cy="1132127"/>
          </a:xfrm>
          <a:prstGeom prst="rect">
            <a:avLst/>
          </a:prstGeom>
        </p:spPr>
      </p:pic>
      <p:pic>
        <p:nvPicPr>
          <p:cNvPr id="12" name="Picture 11" descr="5.28.tif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0512" y="1219200"/>
            <a:ext cx="3773488" cy="3022368"/>
          </a:xfrm>
          <a:prstGeom prst="rect">
            <a:avLst/>
          </a:prstGeom>
        </p:spPr>
      </p:pic>
      <p:pic>
        <p:nvPicPr>
          <p:cNvPr id="13" name="Picture 12" descr="eqlast.tif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0" y="4266961"/>
            <a:ext cx="2908485" cy="2591039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Magnetic Energy</a:t>
            </a:r>
            <a:endParaRPr 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9851A7-5093-4072-9DDD-9BBFA48E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3789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936" y="1524000"/>
            <a:ext cx="809012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17D5D49-BED1-4586-B08F-1F296316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</a:t>
            </a:r>
            <a:r>
              <a:rPr lang="en-US" dirty="0" err="1"/>
              <a:t>vs</a:t>
            </a:r>
            <a:r>
              <a:rPr lang="en-US" dirty="0"/>
              <a:t> Magnetic Comparison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2517" y="1219200"/>
            <a:ext cx="5318967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811DD4F-1FE9-4C14-80DC-EB52461B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&amp; Magnetic Forces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712" y="2636912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Electromagnetic (Lorentz) force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712" y="1528394"/>
            <a:ext cx="2029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Magnetic force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2048670"/>
            <a:ext cx="2362200" cy="29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3429000"/>
            <a:ext cx="4800600" cy="38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13090" y="1066800"/>
            <a:ext cx="4030910" cy="578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A7CE6BE-7ED6-4FCC-BEFA-B953CAF6A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910" y="4427608"/>
            <a:ext cx="4776097" cy="239201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A42D7B-C027-4324-ACA6-C3D95D314A34}"/>
              </a:ext>
            </a:extLst>
          </p:cNvPr>
          <p:cNvSpPr txBox="1"/>
          <p:nvPr/>
        </p:nvSpPr>
        <p:spPr>
          <a:xfrm>
            <a:off x="228601" y="3957387"/>
            <a:ext cx="494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Three differences between </a:t>
            </a:r>
            <a:r>
              <a:rPr lang="en-US" altLang="zh-CN" sz="2400" b="1" dirty="0"/>
              <a:t>F</a:t>
            </a:r>
            <a:r>
              <a:rPr lang="en-US" altLang="zh-CN" sz="2400" baseline="-25000" dirty="0"/>
              <a:t>e</a:t>
            </a:r>
            <a:r>
              <a:rPr lang="en-US" altLang="zh-CN" sz="2400" dirty="0"/>
              <a:t> and </a:t>
            </a:r>
            <a:r>
              <a:rPr lang="en-US" altLang="zh-CN" sz="2400" b="1" dirty="0" err="1"/>
              <a:t>F</a:t>
            </a:r>
            <a:r>
              <a:rPr lang="en-US" altLang="zh-CN" sz="2400" baseline="-25000" dirty="0" err="1"/>
              <a:t>m</a:t>
            </a:r>
            <a:endParaRPr lang="zh-CN" altLang="en-US" sz="2400" baseline="-250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B97B-1DD3-4617-9D5C-F0170EA7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Magnetic Force on a Current Element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057401"/>
            <a:ext cx="4648874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6084" y="839656"/>
            <a:ext cx="4037915" cy="601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1524000"/>
            <a:ext cx="4866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Differential force </a:t>
            </a:r>
            <a:r>
              <a:rPr lang="en-US" dirty="0" err="1"/>
              <a:t>dFm</a:t>
            </a:r>
            <a:r>
              <a:rPr lang="en-US" dirty="0"/>
              <a:t> on a differential current I dl: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7B01BD9-EC86-4510-A04B-B0E5B0B4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Torque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3276600"/>
            <a:ext cx="18857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3366FF"/>
                </a:solidFill>
              </a:rPr>
              <a:t>d </a:t>
            </a:r>
            <a:r>
              <a:rPr lang="en-US" sz="2000" dirty="0">
                <a:solidFill>
                  <a:srgbClr val="3366FF"/>
                </a:solidFill>
              </a:rPr>
              <a:t>= moment arm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F </a:t>
            </a:r>
            <a:r>
              <a:rPr lang="en-US" sz="2000" dirty="0">
                <a:solidFill>
                  <a:srgbClr val="FF0000"/>
                </a:solidFill>
              </a:rPr>
              <a:t>= force</a:t>
            </a:r>
          </a:p>
          <a:p>
            <a:r>
              <a:rPr lang="en-US" sz="2000" b="1" dirty="0">
                <a:solidFill>
                  <a:srgbClr val="FF00FF"/>
                </a:solidFill>
              </a:rPr>
              <a:t>T </a:t>
            </a:r>
            <a:r>
              <a:rPr lang="en-US" sz="2000" dirty="0">
                <a:solidFill>
                  <a:srgbClr val="FF00FF"/>
                </a:solidFill>
              </a:rPr>
              <a:t>= torque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2057400"/>
            <a:ext cx="279626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257800"/>
            <a:ext cx="5653087" cy="109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8076" y="1524000"/>
            <a:ext cx="503653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09337B1-987D-402A-8366-80E10D94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0"/>
            <a:ext cx="8153400" cy="990600"/>
          </a:xfrm>
        </p:spPr>
        <p:txBody>
          <a:bodyPr/>
          <a:lstStyle/>
          <a:p>
            <a:r>
              <a:rPr lang="en-US" dirty="0"/>
              <a:t>Magnetic Torque on Current Loop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1" y="32004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forces on arms 2 and 4 ( because I and B are parallel, or anti-parallel)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4267200"/>
            <a:ext cx="2294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66FF"/>
                </a:solidFill>
              </a:rPr>
              <a:t>Magnetic torque: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487" y="1959219"/>
            <a:ext cx="3204713" cy="1088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800601"/>
            <a:ext cx="4419600" cy="127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828441"/>
            <a:ext cx="3608186" cy="602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19200" y="6324600"/>
            <a:ext cx="14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of Loop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904206" y="6096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5FD506F-FEED-4648-A212-56135AEA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Inclined Loop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For a loop with </a:t>
            </a:r>
            <a:r>
              <a:rPr lang="en-US" sz="2000" i="1" dirty="0">
                <a:solidFill>
                  <a:srgbClr val="FF0000"/>
                </a:solidFill>
              </a:rPr>
              <a:t>N</a:t>
            </a:r>
            <a:r>
              <a:rPr lang="en-US" sz="2000" dirty="0">
                <a:solidFill>
                  <a:srgbClr val="FF0000"/>
                </a:solidFill>
              </a:rPr>
              <a:t> turns and whose surface normal is at angle theta relative to </a:t>
            </a:r>
            <a:r>
              <a:rPr lang="en-US" sz="2000" i="1" dirty="0">
                <a:solidFill>
                  <a:srgbClr val="FF0000"/>
                </a:solidFill>
              </a:rPr>
              <a:t>B</a:t>
            </a:r>
            <a:r>
              <a:rPr lang="en-US" sz="2000" dirty="0">
                <a:solidFill>
                  <a:srgbClr val="FF0000"/>
                </a:solidFill>
              </a:rPr>
              <a:t> direction: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708304"/>
            <a:ext cx="5105400" cy="3540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4637" y="174017"/>
            <a:ext cx="3338363" cy="6683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33CFD37-AD6A-4976-9B9F-A1D77775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685800"/>
            <a:ext cx="4900890" cy="4213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/>
          <a:lstStyle/>
          <a:p>
            <a:r>
              <a:rPr lang="en-US" dirty="0" err="1"/>
              <a:t>Biot-Savart</a:t>
            </a:r>
            <a:r>
              <a:rPr lang="en-US" dirty="0"/>
              <a:t> Law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538" y="1752600"/>
            <a:ext cx="2924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Magnetic field induced by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 differential current: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44958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For the entire length: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" y="2520399"/>
            <a:ext cx="2743200" cy="603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5029200"/>
            <a:ext cx="4267200" cy="131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740C15-CCC9-4B5B-9912-5F436CBD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23847</TotalTime>
  <Words>547</Words>
  <Application>Microsoft Office PowerPoint</Application>
  <PresentationFormat>全屏显示(4:3)</PresentationFormat>
  <Paragraphs>124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Calibri</vt:lpstr>
      <vt:lpstr>Cambria Math</vt:lpstr>
      <vt:lpstr>Times New Roman</vt:lpstr>
      <vt:lpstr>Tw Cen MT</vt:lpstr>
      <vt:lpstr>Wingdings</vt:lpstr>
      <vt:lpstr>Wingdings 2</vt:lpstr>
      <vt:lpstr>Median</vt:lpstr>
      <vt:lpstr>5.  Magnetostatics</vt:lpstr>
      <vt:lpstr>Chapter 5 Overview</vt:lpstr>
      <vt:lpstr>Electric vs Magnetic Comparison</vt:lpstr>
      <vt:lpstr>Electric &amp; Magnetic Forces</vt:lpstr>
      <vt:lpstr>Magnetic Force on a Current Element</vt:lpstr>
      <vt:lpstr>Torque</vt:lpstr>
      <vt:lpstr>Magnetic Torque on Current Loop</vt:lpstr>
      <vt:lpstr>Inclined Loop</vt:lpstr>
      <vt:lpstr>Biot-Savart Law</vt:lpstr>
      <vt:lpstr>Magnetic Field due to Current Densities</vt:lpstr>
      <vt:lpstr>Example 5-2: Magnetic Field of Linear Conductor</vt:lpstr>
      <vt:lpstr>Example 5-2: Magnetic Field of Linear Conductor (cont.)</vt:lpstr>
      <vt:lpstr>Example 5-3: Magnetic Field of a Loop</vt:lpstr>
      <vt:lpstr>Example 5-3:Magnetic Field of a Loop (cont.)</vt:lpstr>
      <vt:lpstr>Magnetic Dipole</vt:lpstr>
      <vt:lpstr>Forces on Parallel Conductors</vt:lpstr>
      <vt:lpstr>Gauss’s Law for Magnetism</vt:lpstr>
      <vt:lpstr>Ampère’s Law</vt:lpstr>
      <vt:lpstr>Internal Magnetic Field of Long Conductor</vt:lpstr>
      <vt:lpstr>External Magnetic Field of Long Conductor</vt:lpstr>
      <vt:lpstr>Magnetic Field of Toroid</vt:lpstr>
      <vt:lpstr>Boundary Conditions</vt:lpstr>
      <vt:lpstr>Boundary Conditions</vt:lpstr>
      <vt:lpstr>Boundary Condition for Finite σ</vt:lpstr>
      <vt:lpstr>Solenoid</vt:lpstr>
      <vt:lpstr>Inductance</vt:lpstr>
      <vt:lpstr>PowerPoint 演示文稿</vt:lpstr>
      <vt:lpstr>Magnetic Energy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215: Introduction to Circuits</dc:title>
  <dc:creator>jphilli</dc:creator>
  <cp:lastModifiedBy>user</cp:lastModifiedBy>
  <cp:revision>237</cp:revision>
  <dcterms:created xsi:type="dcterms:W3CDTF">2010-03-26T13:07:06Z</dcterms:created>
  <dcterms:modified xsi:type="dcterms:W3CDTF">2019-03-07T01:43:22Z</dcterms:modified>
</cp:coreProperties>
</file>