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5"/>
  </p:notesMasterIdLst>
  <p:sldIdLst>
    <p:sldId id="256" r:id="rId2"/>
    <p:sldId id="325" r:id="rId3"/>
    <p:sldId id="327" r:id="rId4"/>
    <p:sldId id="326" r:id="rId5"/>
    <p:sldId id="366" r:id="rId6"/>
    <p:sldId id="328" r:id="rId7"/>
    <p:sldId id="330" r:id="rId8"/>
    <p:sldId id="331" r:id="rId9"/>
    <p:sldId id="332" r:id="rId10"/>
    <p:sldId id="333" r:id="rId11"/>
    <p:sldId id="334" r:id="rId12"/>
    <p:sldId id="335" r:id="rId13"/>
    <p:sldId id="365" r:id="rId14"/>
    <p:sldId id="338" r:id="rId15"/>
    <p:sldId id="339" r:id="rId16"/>
    <p:sldId id="340" r:id="rId17"/>
    <p:sldId id="342" r:id="rId18"/>
    <p:sldId id="362" r:id="rId19"/>
    <p:sldId id="345" r:id="rId20"/>
    <p:sldId id="346" r:id="rId21"/>
    <p:sldId id="347" r:id="rId22"/>
    <p:sldId id="348" r:id="rId23"/>
    <p:sldId id="367" r:id="rId24"/>
    <p:sldId id="368" r:id="rId25"/>
    <p:sldId id="369" r:id="rId26"/>
    <p:sldId id="353" r:id="rId27"/>
    <p:sldId id="363" r:id="rId28"/>
    <p:sldId id="354" r:id="rId29"/>
    <p:sldId id="370" r:id="rId30"/>
    <p:sldId id="371" r:id="rId31"/>
    <p:sldId id="356" r:id="rId32"/>
    <p:sldId id="357" r:id="rId33"/>
    <p:sldId id="32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>
      <p:cViewPr varScale="1">
        <p:scale>
          <a:sx n="111" d="100"/>
          <a:sy n="111" d="100"/>
        </p:scale>
        <p:origin x="-163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52889-7E82-4C15-B3F9-FE94BD10B7BD}" type="datetimeFigureOut">
              <a:rPr lang="en-US" smtClean="0"/>
              <a:pPr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415C-2120-44EA-B4D5-CF87D5787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031CAD2-CDDE-4C14-9190-B616E5513E6D}" type="datetime1">
              <a:rPr lang="en-US" altLang="zh-CN" smtClean="0"/>
              <a:t>3/13/2020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C28-7BC8-43F2-A5E7-0A42ECAF7371}" type="datetime1">
              <a:rPr lang="en-US" altLang="zh-CN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B5354C-4F87-4572-8169-8AA112F0B89C}" type="datetime1">
              <a:rPr lang="en-US" altLang="zh-CN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CB1-BBEE-46F0-B166-95D769AE8503}" type="datetime1">
              <a:rPr lang="en-US" altLang="zh-CN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2CDA-2929-4369-A395-3103672C20FC}" type="datetime1">
              <a:rPr lang="en-US" altLang="zh-CN" smtClean="0"/>
              <a:t>3/13/2020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61D5DE-4320-49F9-8FED-FE2F9F08083D}" type="datetime1">
              <a:rPr lang="en-US" altLang="zh-CN" smtClean="0"/>
              <a:t>3/13/2020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6E1111-7CDD-47E0-9116-5761C7E63FA1}" type="datetime1">
              <a:rPr lang="en-US" altLang="zh-CN" smtClean="0"/>
              <a:t>3/13/2020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796F-A3C3-423B-8DC9-8B0DF62A407A}" type="datetime1">
              <a:rPr lang="en-US" altLang="zh-CN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90AB-DC64-4B2E-9E3A-0F471982CC9E}" type="datetime1">
              <a:rPr lang="en-US" altLang="zh-CN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E1EA-53D4-4366-8E2A-B38C7F85CA97}" type="datetime1">
              <a:rPr lang="en-US" altLang="zh-CN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86B7C9-A1B2-432D-BC28-306BE2535D9E}" type="datetime1">
              <a:rPr lang="en-US" altLang="zh-CN" smtClean="0"/>
              <a:t>3/13/2020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822BEC-66A2-4209-A356-9639C6180EE0}" type="datetime1">
              <a:rPr lang="en-US" altLang="zh-CN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7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emf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tif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79.png"/><Relationship Id="rId7" Type="http://schemas.openxmlformats.org/officeDocument/2006/relationships/image" Target="../media/image56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emf"/><Relationship Id="rId5" Type="http://schemas.openxmlformats.org/officeDocument/2006/relationships/image" Target="../media/image83.png"/><Relationship Id="rId10" Type="http://schemas.openxmlformats.org/officeDocument/2006/relationships/image" Target="../media/image87.png"/><Relationship Id="rId4" Type="http://schemas.openxmlformats.org/officeDocument/2006/relationships/image" Target="../media/image82.png"/><Relationship Id="rId9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tiff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tiff"/><Relationship Id="rId4" Type="http://schemas.openxmlformats.org/officeDocument/2006/relationships/image" Target="../media/image101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tiff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tiff"/><Relationship Id="rId5" Type="http://schemas.openxmlformats.org/officeDocument/2006/relationships/image" Target="../media/image106.tiff"/><Relationship Id="rId4" Type="http://schemas.openxmlformats.org/officeDocument/2006/relationships/image" Target="../media/image105.tif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181600"/>
            <a:ext cx="6477000" cy="762000"/>
          </a:xfrm>
        </p:spPr>
        <p:txBody>
          <a:bodyPr>
            <a:normAutofit/>
          </a:bodyPr>
          <a:lstStyle/>
          <a:p>
            <a:r>
              <a:rPr lang="en-US" dirty="0"/>
              <a:t>5.  Magnetostatics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6172200"/>
            <a:ext cx="56329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7e Applied EM by Ulaby and </a:t>
            </a:r>
            <a:r>
              <a:rPr lang="en-US" sz="2800" dirty="0" err="1"/>
              <a:t>Ravaioli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958" y="152400"/>
            <a:ext cx="6948085" cy="498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D52D909-61B0-4157-9037-093149A4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685800"/>
            <a:ext cx="4900890" cy="42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err="1"/>
              <a:t>Biot-Savart</a:t>
            </a:r>
            <a:r>
              <a:rPr lang="en-US" dirty="0"/>
              <a:t> Law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38" y="1752600"/>
            <a:ext cx="2924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field induced by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 differential current: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4958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the entire length: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" y="2520399"/>
            <a:ext cx="2743200" cy="60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029200"/>
            <a:ext cx="4267200" cy="131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85740C15-CCC9-4B5B-9912-5F436CBD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3790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Magnetic Field due to Current Densities</a:t>
            </a:r>
          </a:p>
        </p:txBody>
      </p:sp>
      <p:pic>
        <p:nvPicPr>
          <p:cNvPr id="4" name="Content Placeholder 3" descr="5.9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9" r="-3985"/>
          <a:stretch/>
        </p:blipFill>
        <p:spPr>
          <a:xfrm>
            <a:off x="5029200" y="1752600"/>
            <a:ext cx="3886200" cy="4953000"/>
          </a:xfrm>
        </p:spPr>
      </p:pic>
      <p:pic>
        <p:nvPicPr>
          <p:cNvPr id="5" name="Picture 4" descr="eq5.24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200400"/>
            <a:ext cx="4276578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98" y="2018848"/>
            <a:ext cx="3984750" cy="3880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430E85B-93A3-490E-B563-C518950B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5-2: </a:t>
            </a:r>
            <a:r>
              <a:rPr lang="en-US" sz="3556" dirty="0">
                <a:solidFill>
                  <a:srgbClr val="FF0000"/>
                </a:solidFill>
              </a:rPr>
              <a:t>Magnetic Field of Linear Conductor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61792"/>
            <a:ext cx="5235498" cy="22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523826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34400" y="65532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EE4EC177-6A09-46CE-8935-3661F1F5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EA59FC5C-F033-47DB-A390-ED361E1B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407A2C5-072E-4301-B2E4-923CBB1A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57" y="1548314"/>
            <a:ext cx="2981160" cy="26455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6867696D-128A-4E68-9EE6-F3036F15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72DA7B4B-4E85-44F6-8E93-C56C0450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Autofit/>
          </a:bodyPr>
          <a:lstStyle/>
          <a:p>
            <a:r>
              <a:rPr lang="en-US" sz="3600" dirty="0"/>
              <a:t>Example 5-2: </a:t>
            </a:r>
            <a:r>
              <a:rPr lang="en-US" sz="2800" dirty="0">
                <a:solidFill>
                  <a:srgbClr val="FF0000"/>
                </a:solidFill>
              </a:rPr>
              <a:t>Magnetic Field of Linear Conductor (</a:t>
            </a:r>
            <a:r>
              <a:rPr lang="en-US" altLang="zh-CN" sz="2800" dirty="0">
                <a:solidFill>
                  <a:srgbClr val="FF0000"/>
                </a:solidFill>
              </a:rPr>
              <a:t>cont.)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B5916A4-1594-4A35-BF39-D4006025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42" y="4293096"/>
            <a:ext cx="3267810" cy="1358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DA4CEE08-9BE5-4572-AC7A-C5AF02C0C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42" y="5949280"/>
            <a:ext cx="2866500" cy="6149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021" y="4288414"/>
            <a:ext cx="2230971" cy="166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8C253B4E-8085-4EDD-82E7-8A9F8BC43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0237" y="5949280"/>
            <a:ext cx="3611790" cy="600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626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 </a:t>
            </a:r>
            <a:r>
              <a:rPr lang="en-US" dirty="0">
                <a:solidFill>
                  <a:srgbClr val="FF0000"/>
                </a:solidFill>
              </a:rPr>
              <a:t>Magnetic Field of a Loop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34400" y="64770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048000"/>
            <a:ext cx="5334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</a:t>
            </a:r>
            <a:r>
              <a:rPr lang="en-US" sz="2000" b="1" dirty="0" err="1"/>
              <a:t>H</a:t>
            </a:r>
            <a:r>
              <a:rPr lang="en-US" sz="2000" dirty="0"/>
              <a:t> is in the </a:t>
            </a:r>
            <a:r>
              <a:rPr lang="en-US" sz="2000" dirty="0" err="1"/>
              <a:t>r</a:t>
            </a:r>
            <a:r>
              <a:rPr lang="en-US" sz="2000" dirty="0"/>
              <a:t>–</a:t>
            </a:r>
            <a:r>
              <a:rPr lang="en-US" sz="2000" dirty="0" err="1"/>
              <a:t>z</a:t>
            </a:r>
            <a:r>
              <a:rPr lang="en-US" sz="2000" dirty="0"/>
              <a:t> plane  , and therefore it has</a:t>
            </a:r>
          </a:p>
          <a:p>
            <a:r>
              <a:rPr lang="en-US" sz="2000" dirty="0"/>
              <a:t>components </a:t>
            </a:r>
            <a:r>
              <a:rPr lang="en-US" sz="2000" dirty="0" err="1"/>
              <a:t>dHr</a:t>
            </a:r>
            <a:r>
              <a:rPr lang="en-US" sz="2000" dirty="0"/>
              <a:t> and </a:t>
            </a:r>
            <a:r>
              <a:rPr lang="en-US" sz="2000" dirty="0" err="1"/>
              <a:t>dHz</a:t>
            </a:r>
            <a:endParaRPr lang="en-US" sz="2000" dirty="0"/>
          </a:p>
          <a:p>
            <a:endParaRPr lang="en-US" i="1" dirty="0"/>
          </a:p>
          <a:p>
            <a:r>
              <a:rPr lang="en-US" sz="2000" dirty="0" err="1">
                <a:solidFill>
                  <a:srgbClr val="FF0000"/>
                </a:solidFill>
              </a:rPr>
              <a:t>z</a:t>
            </a:r>
            <a:r>
              <a:rPr lang="en-US" sz="2000" dirty="0">
                <a:solidFill>
                  <a:srgbClr val="FF0000"/>
                </a:solidFill>
              </a:rPr>
              <a:t>-components </a:t>
            </a:r>
            <a:r>
              <a:rPr lang="en-US" sz="2000" dirty="0"/>
              <a:t>of the magnetic fields due to d</a:t>
            </a:r>
            <a:r>
              <a:rPr lang="en-US" sz="2000" b="1" dirty="0"/>
              <a:t>l </a:t>
            </a:r>
            <a:r>
              <a:rPr lang="en-US" sz="2000" dirty="0"/>
              <a:t>and dl’ </a:t>
            </a:r>
            <a:r>
              <a:rPr lang="en-US" sz="2000" dirty="0">
                <a:solidFill>
                  <a:srgbClr val="FF0000"/>
                </a:solidFill>
              </a:rPr>
              <a:t>add</a:t>
            </a:r>
            <a:r>
              <a:rPr lang="en-US" sz="2000" dirty="0"/>
              <a:t> because they are in the same direction, </a:t>
            </a:r>
          </a:p>
          <a:p>
            <a:r>
              <a:rPr lang="en-US" sz="2000" dirty="0"/>
              <a:t>but their </a:t>
            </a:r>
            <a:r>
              <a:rPr lang="en-US" sz="2000" dirty="0" err="1">
                <a:solidFill>
                  <a:schemeClr val="tx2"/>
                </a:solidFill>
              </a:rPr>
              <a:t>r</a:t>
            </a:r>
            <a:r>
              <a:rPr lang="en-US" sz="2000" dirty="0">
                <a:solidFill>
                  <a:schemeClr val="tx2"/>
                </a:solidFill>
              </a:rPr>
              <a:t>-components cancel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Hence for element dl:</a:t>
            </a:r>
          </a:p>
        </p:txBody>
      </p:sp>
      <p:pic>
        <p:nvPicPr>
          <p:cNvPr id="7" name="Picture 6" descr="eq5.3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33600"/>
            <a:ext cx="3962400" cy="890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1676400"/>
            <a:ext cx="3345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Magnitude of field due to dl is</a:t>
            </a:r>
          </a:p>
        </p:txBody>
      </p:sp>
      <p:pic>
        <p:nvPicPr>
          <p:cNvPr id="9" name="Picture 8" descr="eq5.32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631954"/>
            <a:ext cx="4556125" cy="76884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31BEB0EA-1FC6-46FB-B8EB-DEB9D212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</a:t>
            </a:r>
            <a:r>
              <a:rPr lang="en-US" sz="4000" dirty="0">
                <a:solidFill>
                  <a:srgbClr val="FF0000"/>
                </a:solidFill>
              </a:rPr>
              <a:t>Magnetic Field of a Loop (cont.)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982290"/>
            <a:ext cx="5123268" cy="43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71600" y="4419600"/>
            <a:ext cx="22860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2120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the entire loop: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296583B2-C1B3-499D-935D-B9BD014C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97" y="6296962"/>
            <a:ext cx="2625742" cy="50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Dipole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8982075" cy="343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6AE2D18-DABA-4D24-BDDE-83E11D6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8220"/>
            <a:ext cx="56483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5783951"/>
            <a:ext cx="3294413" cy="6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648325" y="5157192"/>
            <a:ext cx="353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 M field at the observation point: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94" y="1828800"/>
            <a:ext cx="410289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on Parallel Conductors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1" y="59436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Parallel wires attract if their currents are in the same direction, and repel if currents are in opposite directions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24001"/>
            <a:ext cx="4962044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9FD12D0-AA7B-43F0-B1ED-9A8601EB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298" y="4697976"/>
            <a:ext cx="2734917" cy="19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Gauss’s Law for Magnetism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50" y="2164084"/>
            <a:ext cx="4295250" cy="9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177018"/>
            <a:ext cx="3984750" cy="957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600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Gauss’s Law for Electricity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1600200"/>
            <a:ext cx="408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Gauss’s Law for Magnetism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134084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No magnetic monopole</a:t>
            </a:r>
          </a:p>
        </p:txBody>
      </p:sp>
      <p:sp>
        <p:nvSpPr>
          <p:cNvPr id="7" name="Oval 6"/>
          <p:cNvSpPr/>
          <p:nvPr/>
        </p:nvSpPr>
        <p:spPr>
          <a:xfrm>
            <a:off x="1374000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3488550" y="3939816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1355100" y="3861552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86776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</p:cNvCxnSpPr>
          <p:nvPr/>
        </p:nvCxnSpPr>
        <p:spPr>
          <a:xfrm>
            <a:off x="1488300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 flipV="1">
            <a:off x="16026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620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07600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621900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3621900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956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7362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19504" y="57372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2834054" y="5793264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700604" y="5715000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1" idx="6"/>
            <a:endCxn id="38" idx="2"/>
          </p:cNvCxnSpPr>
          <p:nvPr/>
        </p:nvCxnSpPr>
        <p:spPr>
          <a:xfrm>
            <a:off x="948104" y="5851548"/>
            <a:ext cx="1905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07504" y="5848200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53104" y="57372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081704" y="5848200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912062" y="5230362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V="1">
            <a:off x="910688" y="5948711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853894" y="5230362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39869" y="6477000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287968" y="4195778"/>
            <a:ext cx="2209800" cy="1145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392868" y="5340842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71394" y="4576228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Electrostatics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14167" y="3573016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Magnetostatics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7968" y="4460288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Always Closed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08487293-48FF-4177-BD54-31C7059C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 animBg="1"/>
      <p:bldP spid="8" grpId="0" animBg="1"/>
      <p:bldP spid="9" grpId="0" animBg="1"/>
      <p:bldP spid="23" grpId="0" animBg="1"/>
      <p:bldP spid="31" grpId="0" animBg="1"/>
      <p:bldP spid="32" grpId="0" animBg="1"/>
      <p:bldP spid="33" grpId="0" animBg="1"/>
      <p:bldP spid="38" grpId="0" animBg="1"/>
      <p:bldP spid="30" grpId="0" animBg="1"/>
      <p:bldP spid="46" grpId="0" animBg="1"/>
      <p:bldP spid="45" grpId="0" animBg="1"/>
      <p:bldP spid="53" grpId="0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0810" y="1600200"/>
            <a:ext cx="431802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Ampère’s</a:t>
            </a:r>
            <a:r>
              <a:rPr lang="en-US" dirty="0"/>
              <a:t> Law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636912"/>
            <a:ext cx="3962399" cy="95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3971730"/>
            <a:ext cx="5486706" cy="161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98" y="1687951"/>
            <a:ext cx="4191750" cy="97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2199334"/>
            <a:ext cx="182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Conservative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1659" y="3119390"/>
            <a:ext cx="2297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Conservative </a:t>
            </a:r>
            <a:r>
              <a:rPr lang="en-US" altLang="zh-CN" sz="2400" dirty="0">
                <a:solidFill>
                  <a:srgbClr val="FF0000"/>
                </a:solidFill>
              </a:rPr>
              <a:t>unless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= 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531296" y="4509120"/>
            <a:ext cx="92869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8E6055B-F59B-4021-981B-F449DCEA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Overview</a:t>
            </a:r>
          </a:p>
        </p:txBody>
      </p:sp>
      <p:pic>
        <p:nvPicPr>
          <p:cNvPr id="4" name="Content Placeholder 3" descr="ch5t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49" b="-10549"/>
          <a:stretch>
            <a:fillRect/>
          </a:stretch>
        </p:blipFill>
        <p:spPr>
          <a:xfrm>
            <a:off x="152400" y="1600200"/>
            <a:ext cx="8844366" cy="4876800"/>
          </a:xfrm>
        </p:spPr>
      </p:pic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5D88B51F-2762-4BD0-92BC-8271521B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/>
              <a:t> Magnetic Field of Long Conductor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524000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 &lt; </a:t>
            </a:r>
            <a:r>
              <a:rPr lang="en-US" sz="2400" i="1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2133600"/>
            <a:ext cx="1447801" cy="71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956" y="2644392"/>
            <a:ext cx="4987444" cy="413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8460" y="1562147"/>
            <a:ext cx="3660153" cy="529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458200" y="6477000"/>
            <a:ext cx="65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6172200"/>
            <a:ext cx="35052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815D076E-51A4-4B6F-BB6A-34D7B36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733801"/>
            <a:ext cx="546261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/>
              <a:t> Magnetic Field of Long Conductor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2814935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 &gt; </a:t>
            </a:r>
            <a:r>
              <a:rPr lang="en-US" sz="2400" i="1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7935" y="1524000"/>
            <a:ext cx="4996065" cy="214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69207" y="4572000"/>
            <a:ext cx="3124200" cy="838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09366433-FB0C-4B2B-B53B-4EC63D16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Field of </a:t>
            </a:r>
            <a:r>
              <a:rPr lang="en-US" dirty="0" err="1"/>
              <a:t>Toroid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4800"/>
            <a:ext cx="4755143" cy="197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980728"/>
            <a:ext cx="3447773" cy="329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524000"/>
            <a:ext cx="418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Applying Ampere’s law over contour C: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" y="5983069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magnetic field outside the toroid is zero.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 descr="amp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05000"/>
            <a:ext cx="1524000" cy="9487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2838271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Ampere’s law states that the line integral of </a:t>
            </a:r>
            <a:r>
              <a:rPr lang="en-US" sz="2000" b="1" dirty="0">
                <a:solidFill>
                  <a:srgbClr val="FF0000"/>
                </a:solidFill>
              </a:rPr>
              <a:t>H </a:t>
            </a:r>
            <a:r>
              <a:rPr lang="en-US" sz="2000" dirty="0">
                <a:solidFill>
                  <a:srgbClr val="FF0000"/>
                </a:solidFill>
              </a:rPr>
              <a:t>around a closed contour </a:t>
            </a:r>
            <a:r>
              <a:rPr lang="en-US" sz="2000" i="1" dirty="0">
                <a:solidFill>
                  <a:srgbClr val="FF0000"/>
                </a:solidFill>
              </a:rPr>
              <a:t>C is equal to the current traversing the </a:t>
            </a:r>
            <a:r>
              <a:rPr lang="en-US" sz="2000" dirty="0">
                <a:solidFill>
                  <a:srgbClr val="FF0000"/>
                </a:solidFill>
              </a:rPr>
              <a:t>surface bounded by the contour.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895600"/>
            <a:ext cx="46482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w="25908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399" y="5638799"/>
            <a:ext cx="1447801" cy="40022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07A78A14-43A0-4C42-BC4C-85CFDC12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93096"/>
            <a:ext cx="3816424" cy="24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 magnetic potential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709681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Analog to the electric potential, the </a:t>
            </a:r>
            <a:r>
              <a:rPr lang="en-US" sz="2000" dirty="0" smtClean="0">
                <a:solidFill>
                  <a:srgbClr val="FF0000"/>
                </a:solidFill>
              </a:rPr>
              <a:t>magnetic potential </a:t>
            </a:r>
            <a:r>
              <a:rPr lang="en-US" sz="2000" dirty="0" smtClean="0"/>
              <a:t>is defined as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 smtClean="0"/>
              <a:t>From Ampere’s law,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We get </a:t>
            </a:r>
            <a:r>
              <a:rPr lang="en-US" sz="2000" dirty="0" smtClean="0">
                <a:solidFill>
                  <a:srgbClr val="FF0000"/>
                </a:solidFill>
              </a:rPr>
              <a:t>Vector Poisson’s equation,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The integral form is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15" y="1924110"/>
            <a:ext cx="4495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94830"/>
            <a:ext cx="1590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70769"/>
            <a:ext cx="3533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48" y="4428145"/>
            <a:ext cx="2754721" cy="114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157472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02" y="3708856"/>
            <a:ext cx="14192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906117"/>
            <a:ext cx="3362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3" y="5896746"/>
            <a:ext cx="2039863" cy="73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980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Magnetic permeability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491801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a material, the M flux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C00000"/>
                </a:solidFill>
              </a:rPr>
              <a:t>magnetization vector M </a:t>
            </a:r>
            <a:r>
              <a:rPr lang="en-US" sz="2000" dirty="0" smtClean="0"/>
              <a:t>is (linear material)</a:t>
            </a:r>
          </a:p>
          <a:p>
            <a:endParaRPr lang="en-US" sz="2000" dirty="0" smtClean="0"/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 smtClean="0"/>
              <a:t>X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rgbClr val="C00000"/>
                </a:solidFill>
              </a:rPr>
              <a:t>magnetic susceptibility. </a:t>
            </a:r>
            <a:r>
              <a:rPr lang="en-US" sz="2000" dirty="0" smtClean="0"/>
              <a:t>Hence, 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magnetic permeability is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relative M permeability is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352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08" y="3068960"/>
            <a:ext cx="14382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81" y="4077072"/>
            <a:ext cx="3438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869160"/>
            <a:ext cx="33242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6" y="6086475"/>
            <a:ext cx="2188078" cy="75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13" y="5472144"/>
            <a:ext cx="3948286" cy="12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82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Magnetic materials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63" y="1772816"/>
            <a:ext cx="854239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761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3714752"/>
            <a:ext cx="5343525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A2E48BA2-D72E-41F0-8BCD-D7E52CFA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5500702"/>
            <a:ext cx="3524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6435" y="4268712"/>
            <a:ext cx="2920365" cy="46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2362" y="5143512"/>
            <a:ext cx="548163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24" y="4180679"/>
            <a:ext cx="4554000" cy="941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52600" y="3811347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811347"/>
                <a:ext cx="104342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848" r="-584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800" y="5214950"/>
            <a:ext cx="3063600" cy="372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282" y="5643578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2844" y="6215082"/>
            <a:ext cx="425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026501E-9AEE-40B3-93BC-AF4050DC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Solenoid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2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Inside the solenoid: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1466" y="838200"/>
            <a:ext cx="530046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638800"/>
            <a:ext cx="63122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E8B6F324-5702-4FD2-8BD2-1830C2B1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2781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one circular loop,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7" y="2204864"/>
            <a:ext cx="27908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(self) Inductance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547891"/>
            <a:ext cx="553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a solenoid, the </a:t>
            </a:r>
            <a:r>
              <a:rPr lang="en-US" altLang="zh-CN" sz="2000" dirty="0" smtClean="0"/>
              <a:t>m</a:t>
            </a:r>
            <a:r>
              <a:rPr lang="en-US" sz="2000" dirty="0" smtClean="0"/>
              <a:t>agnetic </a:t>
            </a:r>
            <a:r>
              <a:rPr lang="en-US" altLang="zh-CN" sz="2000" dirty="0" smtClean="0"/>
              <a:t>f</a:t>
            </a:r>
            <a:r>
              <a:rPr lang="en-US" sz="2000" dirty="0" smtClean="0"/>
              <a:t>lux </a:t>
            </a:r>
            <a:r>
              <a:rPr lang="en-US" sz="2000" dirty="0" smtClean="0">
                <a:solidFill>
                  <a:srgbClr val="FF0000"/>
                </a:solidFill>
              </a:rPr>
              <a:t>for a single loop </a:t>
            </a:r>
            <a:r>
              <a:rPr lang="en-US" sz="2000" dirty="0" smtClean="0"/>
              <a:t>is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3922545"/>
            <a:ext cx="711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 flux Linkage </a:t>
            </a:r>
            <a:r>
              <a:rPr lang="en-US" sz="2000" dirty="0" smtClean="0"/>
              <a:t>is the total M flux for the whole structure with N loop,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5229200"/>
            <a:ext cx="5041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Inductance </a:t>
            </a:r>
            <a:r>
              <a:rPr lang="en-US" sz="2000" dirty="0" smtClean="0"/>
              <a:t>is the M flux linkage per unit current.</a:t>
            </a:r>
            <a:endParaRPr lang="en-US" sz="2000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16701"/>
            <a:ext cx="2268538" cy="7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474564"/>
            <a:ext cx="2971800" cy="55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5625" r="15625" b="69187"/>
          <a:stretch/>
        </p:blipFill>
        <p:spPr bwMode="auto">
          <a:xfrm>
            <a:off x="5467672" y="5887473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580112" y="5543490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Solenoid (self) inductance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91BC93B4-E976-467F-B7CD-742F19C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649" y="1628798"/>
            <a:ext cx="9012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Solenoid is a kind of </a:t>
            </a:r>
            <a:r>
              <a:rPr lang="en-US" sz="2400" dirty="0" smtClean="0">
                <a:solidFill>
                  <a:srgbClr val="FF0000"/>
                </a:solidFill>
              </a:rPr>
              <a:t>inductor</a:t>
            </a:r>
            <a:r>
              <a:rPr lang="en-US" sz="2400" dirty="0" smtClean="0"/>
              <a:t>, which </a:t>
            </a:r>
            <a:r>
              <a:rPr lang="en-US" sz="2400" dirty="0" smtClean="0">
                <a:solidFill>
                  <a:srgbClr val="FF0000"/>
                </a:solidFill>
              </a:rPr>
              <a:t>stores energy in the M field </a:t>
            </a:r>
            <a:r>
              <a:rPr lang="en-US" sz="2400" dirty="0" smtClean="0"/>
              <a:t>near its current carrying conductors</a:t>
            </a:r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13" y="2972912"/>
            <a:ext cx="3289989" cy="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8" y="5765685"/>
            <a:ext cx="41148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59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</a:t>
            </a:r>
            <a:r>
              <a:rPr lang="en-US" dirty="0" err="1"/>
              <a:t>vs</a:t>
            </a:r>
            <a:r>
              <a:rPr lang="en-US" dirty="0"/>
              <a:t> Magnetic Comparison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517" y="1219200"/>
            <a:ext cx="531896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7811DD4F-1FE9-4C14-80DC-EB52461B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(Self) Inductance</a:t>
            </a:r>
            <a:endParaRPr lang="en-US" dirty="0"/>
          </a:p>
        </p:txBody>
      </p:sp>
      <p:pic>
        <p:nvPicPr>
          <p:cNvPr id="11" name="Picture 10" descr="5.27.tiff"/>
          <p:cNvPicPr>
            <a:picLocks noChangeAspect="1"/>
          </p:cNvPicPr>
          <p:nvPr/>
        </p:nvPicPr>
        <p:blipFill rotWithShape="1">
          <a:blip r:embed="rId2"/>
          <a:srcRect t="51164"/>
          <a:stretch/>
        </p:blipFill>
        <p:spPr>
          <a:xfrm>
            <a:off x="4762019" y="1694681"/>
            <a:ext cx="3332653" cy="215409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91BC93B4-E976-467F-B7CD-742F19C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2" y="4963910"/>
            <a:ext cx="44862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5.27.tiff"/>
          <p:cNvPicPr>
            <a:picLocks noChangeAspect="1"/>
          </p:cNvPicPr>
          <p:nvPr/>
        </p:nvPicPr>
        <p:blipFill rotWithShape="1">
          <a:blip r:embed="rId2"/>
          <a:srcRect b="46513"/>
          <a:stretch/>
        </p:blipFill>
        <p:spPr>
          <a:xfrm>
            <a:off x="539552" y="1704011"/>
            <a:ext cx="3332653" cy="23592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1520" y="4005064"/>
            <a:ext cx="880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flux linkage </a:t>
            </a:r>
            <a:r>
              <a:rPr lang="en-US" altLang="zh-CN" dirty="0" smtClean="0"/>
              <a:t>associated </a:t>
            </a:r>
            <a:r>
              <a:rPr lang="en-US" altLang="zh-CN" dirty="0"/>
              <a:t>with a length </a:t>
            </a:r>
            <a:r>
              <a:rPr lang="en-US" altLang="zh-CN" i="1" dirty="0"/>
              <a:t>l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rgbClr val="FF0000"/>
                </a:solidFill>
              </a:rPr>
              <a:t>either line </a:t>
            </a:r>
            <a:r>
              <a:rPr lang="en-US" altLang="zh-CN" dirty="0"/>
              <a:t>refers to the flux </a:t>
            </a:r>
            <a:r>
              <a:rPr lang="en-US" altLang="zh-CN" i="1" dirty="0"/>
              <a:t> </a:t>
            </a:r>
            <a:r>
              <a:rPr lang="en-US" altLang="zh-CN" dirty="0" smtClean="0"/>
              <a:t>through </a:t>
            </a:r>
            <a:r>
              <a:rPr lang="en-US" altLang="zh-CN" dirty="0"/>
              <a:t>a closed surface between the two conductors, such </a:t>
            </a:r>
            <a:r>
              <a:rPr lang="en-US" altLang="zh-CN" dirty="0" smtClean="0"/>
              <a:t>as the </a:t>
            </a:r>
            <a:r>
              <a:rPr lang="en-US" altLang="zh-CN" dirty="0"/>
              <a:t>shaded areas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51394"/>
            <a:ext cx="4243512" cy="172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320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199"/>
            <a:ext cx="4572000" cy="428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600200"/>
            <a:ext cx="480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field in the region S  between the two conductors is approximately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06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Example 5-7: </a:t>
            </a:r>
            <a:r>
              <a:rPr lang="en-US" sz="3600" dirty="0">
                <a:solidFill>
                  <a:srgbClr val="FF0000"/>
                </a:solidFill>
              </a:rPr>
              <a:t>Inductance of Coaxial Cable </a:t>
            </a:r>
          </a:p>
        </p:txBody>
      </p:sp>
      <p:pic>
        <p:nvPicPr>
          <p:cNvPr id="7" name="Picture 6" descr="eq5.97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1371600" cy="668655"/>
          </a:xfrm>
          <a:prstGeom prst="rect">
            <a:avLst/>
          </a:prstGeom>
        </p:spPr>
      </p:pic>
      <p:pic>
        <p:nvPicPr>
          <p:cNvPr id="9" name="Content Placeholder 8" descr="eq5.98.tiff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 t="-65525" b="-65525"/>
          <a:stretch>
            <a:fillRect/>
          </a:stretch>
        </p:blipFill>
        <p:spPr>
          <a:xfrm>
            <a:off x="152400" y="3276600"/>
            <a:ext cx="4216363" cy="2324911"/>
          </a:xfrm>
        </p:spPr>
      </p:pic>
      <p:sp>
        <p:nvSpPr>
          <p:cNvPr id="10" name="TextBox 9"/>
          <p:cNvSpPr txBox="1"/>
          <p:nvPr/>
        </p:nvSpPr>
        <p:spPr>
          <a:xfrm>
            <a:off x="457200" y="3581400"/>
            <a:ext cx="319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Total magnetic flux through S:</a:t>
            </a:r>
          </a:p>
        </p:txBody>
      </p:sp>
      <p:pic>
        <p:nvPicPr>
          <p:cNvPr id="11" name="Picture 10" descr="eq5.99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562600"/>
            <a:ext cx="3886200" cy="938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5105400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 per unit length: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7C3073C3-1630-45F3-A5FA-E204C6DC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786454"/>
            <a:ext cx="3730625" cy="72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04495"/>
            <a:ext cx="5943600" cy="4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4436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field in the insulating material 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581400"/>
            <a:ext cx="3646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energy stored in the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coaxial cable is</a:t>
            </a:r>
          </a:p>
        </p:txBody>
      </p:sp>
      <p:pic>
        <p:nvPicPr>
          <p:cNvPr id="10" name="Picture 9" descr="eqf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34770"/>
            <a:ext cx="1600200" cy="894230"/>
          </a:xfrm>
          <a:prstGeom prst="rect">
            <a:avLst/>
          </a:prstGeom>
        </p:spPr>
      </p:pic>
      <p:pic>
        <p:nvPicPr>
          <p:cNvPr id="11" name="Picture 10" descr="eqm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343400"/>
            <a:ext cx="3619500" cy="1132127"/>
          </a:xfrm>
          <a:prstGeom prst="rect">
            <a:avLst/>
          </a:prstGeom>
        </p:spPr>
      </p:pic>
      <p:pic>
        <p:nvPicPr>
          <p:cNvPr id="12" name="Picture 11" descr="5.28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512" y="1219200"/>
            <a:ext cx="3773488" cy="3022368"/>
          </a:xfrm>
          <a:prstGeom prst="rect">
            <a:avLst/>
          </a:prstGeom>
        </p:spPr>
      </p:pic>
      <p:pic>
        <p:nvPicPr>
          <p:cNvPr id="13" name="Picture 12" descr="eqlast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4266961"/>
            <a:ext cx="2908485" cy="259103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Magnetic Energy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8F9851A7-5093-4072-9DDD-9BBFA48E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936" y="1524000"/>
            <a:ext cx="809012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717D5D49-BED1-4586-B08F-1F29631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&amp; Magnetic Forces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712" y="2636912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Electromagnetic (Lorentz)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712" y="1528394"/>
            <a:ext cx="202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Magnetic force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048670"/>
            <a:ext cx="2362200" cy="2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429000"/>
            <a:ext cx="4800600" cy="3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3090" y="1066800"/>
            <a:ext cx="4030910" cy="5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A7CE6BE-7ED6-4FCC-BEFA-B953CAF6A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10" y="4427608"/>
            <a:ext cx="4776097" cy="23920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228601" y="3957387"/>
            <a:ext cx="49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Three differences between </a:t>
            </a:r>
            <a:r>
              <a:rPr lang="en-US" altLang="zh-CN" sz="2400" b="1" dirty="0"/>
              <a:t>F</a:t>
            </a:r>
            <a:r>
              <a:rPr lang="en-US" altLang="zh-CN" sz="2400" baseline="-25000" dirty="0"/>
              <a:t>e</a:t>
            </a:r>
            <a:r>
              <a:rPr lang="en-US" altLang="zh-CN" sz="2400" dirty="0"/>
              <a:t> and </a:t>
            </a:r>
            <a:r>
              <a:rPr lang="en-US" altLang="zh-CN" sz="2400" b="1" dirty="0" err="1"/>
              <a:t>F</a:t>
            </a:r>
            <a:r>
              <a:rPr lang="en-US" altLang="zh-CN" sz="2400" baseline="-25000" dirty="0" err="1"/>
              <a:t>m</a:t>
            </a:r>
            <a:endParaRPr lang="zh-CN" altLang="en-US" sz="2400" baseline="-25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526B97B-1DD3-4617-9D5C-F0170EA7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Magnetic Force on a Current Element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6084" y="839656"/>
            <a:ext cx="4037915" cy="60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 cstate="print"/>
          <a:srcRect b="65677"/>
          <a:stretch/>
        </p:blipFill>
        <p:spPr bwMode="auto">
          <a:xfrm>
            <a:off x="467544" y="3356992"/>
            <a:ext cx="4030910" cy="198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7063" y="1677793"/>
            <a:ext cx="202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Magnetic force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420888"/>
            <a:ext cx="2362200" cy="2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517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Magnetic Force on a Current Element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1"/>
            <a:ext cx="464887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0"/>
            <a:ext cx="486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force </a:t>
            </a:r>
            <a:r>
              <a:rPr lang="en-US" dirty="0" err="1"/>
              <a:t>dFm</a:t>
            </a:r>
            <a:r>
              <a:rPr lang="en-US" dirty="0"/>
              <a:t> on a differential current I dl: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77B01BD9-EC86-4510-A04B-B0E5B0B4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713" y="1611669"/>
            <a:ext cx="2351151" cy="194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01999" y="3573016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The M force integration is independent on the path, for a</a:t>
            </a:r>
            <a:r>
              <a:rPr lang="en-US" altLang="zh-CN" dirty="0" smtClean="0">
                <a:solidFill>
                  <a:srgbClr val="FF0000"/>
                </a:solidFill>
              </a:rPr>
              <a:t> part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0011" y="6380946"/>
            <a:ext cx="4068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Note that for </a:t>
            </a:r>
            <a:r>
              <a:rPr lang="en-US" altLang="zh-CN" sz="1600" dirty="0">
                <a:solidFill>
                  <a:srgbClr val="FF0000"/>
                </a:solidFill>
              </a:rPr>
              <a:t>open wire circuit, it is not static </a:t>
            </a:r>
            <a:r>
              <a:rPr lang="en-US" altLang="zh-CN" sz="1600" dirty="0" smtClean="0">
                <a:solidFill>
                  <a:srgbClr val="FF0000"/>
                </a:solidFill>
              </a:rPr>
              <a:t>M. </a:t>
            </a:r>
            <a:endParaRPr lang="zh-CN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97" y="4488946"/>
            <a:ext cx="2463283" cy="196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18" y="3896181"/>
            <a:ext cx="1894731" cy="622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276600"/>
            <a:ext cx="188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d </a:t>
            </a:r>
            <a:r>
              <a:rPr lang="en-US" sz="2000" dirty="0">
                <a:solidFill>
                  <a:srgbClr val="3366FF"/>
                </a:solidFill>
              </a:rPr>
              <a:t>= moment arm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 </a:t>
            </a:r>
            <a:r>
              <a:rPr lang="en-US" sz="2000" dirty="0">
                <a:solidFill>
                  <a:srgbClr val="FF0000"/>
                </a:solidFill>
              </a:rPr>
              <a:t>= force</a:t>
            </a:r>
          </a:p>
          <a:p>
            <a:r>
              <a:rPr lang="en-US" sz="2000" b="1" dirty="0">
                <a:solidFill>
                  <a:srgbClr val="FF00FF"/>
                </a:solidFill>
              </a:rPr>
              <a:t>T </a:t>
            </a:r>
            <a:r>
              <a:rPr lang="en-US" sz="2000" dirty="0">
                <a:solidFill>
                  <a:srgbClr val="FF00FF"/>
                </a:solidFill>
              </a:rPr>
              <a:t>= torque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057400"/>
            <a:ext cx="279626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257800"/>
            <a:ext cx="5653087" cy="109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8076" y="1524000"/>
            <a:ext cx="503653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A09337B1-987D-402A-8366-80E10D94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990600"/>
          </a:xfrm>
        </p:spPr>
        <p:txBody>
          <a:bodyPr/>
          <a:lstStyle/>
          <a:p>
            <a:r>
              <a:rPr lang="en-US" dirty="0"/>
              <a:t>Magnetic Torque on Current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1" y="3200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forces on arms 2 and 4 ( because I and B are parallel, or anti-parallel)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22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</a:rPr>
              <a:t>Magnetic torque: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216" y="2082410"/>
            <a:ext cx="3204713" cy="108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00601"/>
            <a:ext cx="4419600" cy="127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828441"/>
            <a:ext cx="3608186" cy="602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19200" y="6324600"/>
            <a:ext cx="14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Loop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904206" y="6096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F5FD506F-FEED-4648-A212-56135AEA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1497554"/>
            <a:ext cx="524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case the current loop is in plane with B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Inclined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a loop with </a:t>
            </a:r>
            <a:r>
              <a:rPr lang="en-US" sz="2000" i="1" dirty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F0000"/>
                </a:solidFill>
              </a:rPr>
              <a:t> turns and whose surface normal is at angle theta relative to </a:t>
            </a:r>
            <a:r>
              <a:rPr lang="en-US" sz="2000" i="1" dirty="0">
                <a:solidFill>
                  <a:srgbClr val="FF0000"/>
                </a:solidFill>
              </a:rPr>
              <a:t>B</a:t>
            </a:r>
            <a:r>
              <a:rPr lang="en-US" sz="2000" dirty="0">
                <a:solidFill>
                  <a:srgbClr val="FF0000"/>
                </a:solidFill>
              </a:rPr>
              <a:t> direction: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708304"/>
            <a:ext cx="5105400" cy="354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4637" y="174017"/>
            <a:ext cx="3338363" cy="668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433CFD37-AD6A-4976-9B9F-A1D77775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24251</TotalTime>
  <Words>669</Words>
  <Application>Microsoft Office PowerPoint</Application>
  <PresentationFormat>全屏显示(4:3)</PresentationFormat>
  <Paragraphs>157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Median</vt:lpstr>
      <vt:lpstr>5.  Magnetostatics</vt:lpstr>
      <vt:lpstr>Chapter 5 Overview</vt:lpstr>
      <vt:lpstr>Electric vs Magnetic Comparison</vt:lpstr>
      <vt:lpstr>Electric &amp; Magnetic Forces</vt:lpstr>
      <vt:lpstr>Magnetic Force on a Current Element</vt:lpstr>
      <vt:lpstr>Magnetic Force on a Current Element</vt:lpstr>
      <vt:lpstr>Torque</vt:lpstr>
      <vt:lpstr>Magnetic Torque on Current Loop</vt:lpstr>
      <vt:lpstr>Inclined Loop</vt:lpstr>
      <vt:lpstr>Biot-Savart Law</vt:lpstr>
      <vt:lpstr>Magnetic Field due to Current Densities</vt:lpstr>
      <vt:lpstr>Example 5-2: Magnetic Field of Linear Conductor</vt:lpstr>
      <vt:lpstr>Example 5-2: Magnetic Field of Linear Conductor (cont.)</vt:lpstr>
      <vt:lpstr>Example 5-3: Magnetic Field of a Loop</vt:lpstr>
      <vt:lpstr>Example 5-3:Magnetic Field of a Loop (cont.)</vt:lpstr>
      <vt:lpstr>Magnetic Dipole</vt:lpstr>
      <vt:lpstr>Forces on Parallel Conductors</vt:lpstr>
      <vt:lpstr>Gauss’s Law for Magnetism</vt:lpstr>
      <vt:lpstr>Ampère’s Law</vt:lpstr>
      <vt:lpstr>Internal Magnetic Field of Long Conductor</vt:lpstr>
      <vt:lpstr>External Magnetic Field of Long Conductor</vt:lpstr>
      <vt:lpstr>Magnetic Field of Toroid</vt:lpstr>
      <vt:lpstr>Vector magnetic potential</vt:lpstr>
      <vt:lpstr>Magnetic permeability</vt:lpstr>
      <vt:lpstr>Magnetic materials</vt:lpstr>
      <vt:lpstr>Boundary Conditions</vt:lpstr>
      <vt:lpstr>Boundary Conditions</vt:lpstr>
      <vt:lpstr>Solenoid</vt:lpstr>
      <vt:lpstr>(self) Inductance</vt:lpstr>
      <vt:lpstr>(Self) Inductance</vt:lpstr>
      <vt:lpstr>PowerPoint 演示文稿</vt:lpstr>
      <vt:lpstr>Magnetic Energy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215: Introduction to Circuits</dc:title>
  <dc:creator>jphilli</dc:creator>
  <cp:lastModifiedBy>cheng wang</cp:lastModifiedBy>
  <cp:revision>286</cp:revision>
  <dcterms:created xsi:type="dcterms:W3CDTF">2010-03-26T13:07:06Z</dcterms:created>
  <dcterms:modified xsi:type="dcterms:W3CDTF">2020-03-13T06:54:19Z</dcterms:modified>
</cp:coreProperties>
</file>