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257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6" r:id="rId24"/>
    <p:sldId id="527" r:id="rId25"/>
    <p:sldId id="528" r:id="rId26"/>
    <p:sldId id="642" r:id="rId27"/>
    <p:sldId id="531" r:id="rId28"/>
    <p:sldId id="532" r:id="rId29"/>
    <p:sldId id="533" r:id="rId30"/>
    <p:sldId id="644" r:id="rId31"/>
    <p:sldId id="534" r:id="rId32"/>
    <p:sldId id="535" r:id="rId33"/>
    <p:sldId id="541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5" r:id="rId43"/>
    <p:sldId id="658" r:id="rId44"/>
    <p:sldId id="536" r:id="rId45"/>
    <p:sldId id="537" r:id="rId46"/>
    <p:sldId id="313" r:id="rId47"/>
    <p:sldId id="525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0" autoAdjust="0"/>
    <p:restoredTop sz="84501" autoAdjust="0"/>
  </p:normalViewPr>
  <p:slideViewPr>
    <p:cSldViewPr>
      <p:cViewPr varScale="1">
        <p:scale>
          <a:sx n="67" d="100"/>
          <a:sy n="67" d="100"/>
        </p:scale>
        <p:origin x="12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58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43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3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69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30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24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929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75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83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036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994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5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5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1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60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8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6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47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2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2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>
                <a:solidFill>
                  <a:prstClr val="black"/>
                </a:solidFill>
                <a:latin typeface="等线" panose="020F0502020204030204"/>
              </a:rPr>
              <a:pPr/>
              <a:t>43</a:t>
            </a:fld>
            <a:endParaRPr 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3762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4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6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20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9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60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9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putoutput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tutorial/modules.html" TargetMode="External"/><Relationship Id="rId4" Type="http://schemas.openxmlformats.org/officeDocument/2006/relationships/hyperlink" Target="https://docs.python.org/3/tutorial/errors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539826" y="4374675"/>
            <a:ext cx="7866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If there </a:t>
            </a:r>
            <a:r>
              <a:rPr lang="en-US" altLang="zh-CN" sz="3200" dirty="0">
                <a:solidFill>
                  <a:srgbClr val="FF0000"/>
                </a:solidFill>
              </a:rPr>
              <a:t>no</a:t>
            </a:r>
            <a:r>
              <a:rPr lang="en-US" altLang="zh-CN" sz="3200" dirty="0">
                <a:solidFill>
                  <a:prstClr val="black"/>
                </a:solidFill>
              </a:rPr>
              <a:t> finally clause, then it contains </a:t>
            </a:r>
            <a:r>
              <a:rPr lang="en-US" altLang="zh-CN" sz="3200" dirty="0">
                <a:solidFill>
                  <a:srgbClr val="0000FF"/>
                </a:solidFill>
              </a:rPr>
              <a:t>at least one </a:t>
            </a:r>
            <a:r>
              <a:rPr lang="en-US" altLang="zh-CN" sz="3200" dirty="0">
                <a:solidFill>
                  <a:prstClr val="black"/>
                </a:solidFill>
              </a:rPr>
              <a:t>except clause 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The </a:t>
            </a:r>
            <a:r>
              <a:rPr lang="en-US" altLang="zh-CN" sz="3200" dirty="0">
                <a:solidFill>
                  <a:srgbClr val="0000FF"/>
                </a:solidFill>
              </a:rPr>
              <a:t>last</a:t>
            </a:r>
            <a:r>
              <a:rPr lang="en-US" altLang="zh-CN" sz="3200" dirty="0">
                <a:solidFill>
                  <a:prstClr val="black"/>
                </a:solidFill>
              </a:rPr>
              <a:t> except can omit the expression, in this case, it will catch all the possible exception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[expression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5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266218" y="3945345"/>
            <a:ext cx="887778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occurs in the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clause, </a:t>
            </a:r>
            <a:r>
              <a:rPr lang="en-US" altLang="zh-CN" sz="2800" dirty="0">
                <a:solidFill>
                  <a:srgbClr val="0000FF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handler is executed,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but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else clause </a:t>
            </a:r>
            <a:r>
              <a:rPr lang="en-US" altLang="zh-CN" sz="2800" dirty="0">
                <a:solidFill>
                  <a:prstClr val="black"/>
                </a:solidFill>
              </a:rPr>
              <a:t>is </a:t>
            </a:r>
            <a:r>
              <a:rPr lang="en-US" altLang="zh-CN" sz="2800" dirty="0">
                <a:solidFill>
                  <a:srgbClr val="0000FF"/>
                </a:solidFill>
              </a:rPr>
              <a:t>executed</a:t>
            </a:r>
            <a:r>
              <a:rPr lang="en-US" altLang="zh-CN" sz="2800" dirty="0">
                <a:solidFill>
                  <a:prstClr val="black"/>
                </a:solidFill>
              </a:rPr>
              <a:t> if </a:t>
            </a:r>
            <a:r>
              <a:rPr lang="en-US" altLang="zh-CN" sz="2800" dirty="0">
                <a:solidFill>
                  <a:srgbClr val="FF0000"/>
                </a:solidFill>
              </a:rPr>
              <a:t>no exception</a:t>
            </a:r>
            <a:r>
              <a:rPr lang="en-US" altLang="zh-CN" sz="2800" dirty="0">
                <a:solidFill>
                  <a:prstClr val="black"/>
                </a:solidFill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return, continue, or break statement was executed in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clause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Exceptions in the </a:t>
            </a:r>
            <a:r>
              <a:rPr lang="en-US" altLang="zh-CN" sz="2800" dirty="0">
                <a:solidFill>
                  <a:srgbClr val="FF0000"/>
                </a:solidFill>
              </a:rPr>
              <a:t>else</a:t>
            </a:r>
            <a:r>
              <a:rPr lang="en-US" altLang="zh-CN" sz="2800" dirty="0">
                <a:solidFill>
                  <a:prstClr val="black"/>
                </a:solidFill>
              </a:rPr>
              <a:t> clause are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>
                <a:solidFill>
                  <a:prstClr val="black"/>
                </a:solidFill>
              </a:rPr>
              <a:t> handled by the preceding except clauses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318" y="1140368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1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714080" y="4588574"/>
            <a:ext cx="7866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When </a:t>
            </a:r>
            <a:r>
              <a:rPr lang="en-US" altLang="zh-CN" sz="2800" dirty="0">
                <a:solidFill>
                  <a:srgbClr val="0000FF"/>
                </a:solidFill>
              </a:rPr>
              <a:t>an exception occurs </a:t>
            </a:r>
            <a:r>
              <a:rPr lang="en-US" altLang="zh-CN" sz="2800" dirty="0">
                <a:solidFill>
                  <a:prstClr val="black"/>
                </a:solidFill>
              </a:rPr>
              <a:t>in the try suite, a </a:t>
            </a:r>
            <a:r>
              <a:rPr lang="en-US" altLang="zh-CN" sz="2800" dirty="0">
                <a:solidFill>
                  <a:srgbClr val="0000FF"/>
                </a:solidFill>
              </a:rPr>
              <a:t>search</a:t>
            </a:r>
            <a:r>
              <a:rPr lang="en-US" altLang="zh-CN" sz="2800" dirty="0">
                <a:solidFill>
                  <a:prstClr val="black"/>
                </a:solidFill>
              </a:rPr>
              <a:t> for an exception handler is </a:t>
            </a:r>
            <a:r>
              <a:rPr lang="en-US" altLang="zh-CN" sz="2800" dirty="0">
                <a:solidFill>
                  <a:srgbClr val="0000FF"/>
                </a:solidFill>
              </a:rPr>
              <a:t>started</a:t>
            </a:r>
            <a:r>
              <a:rPr lang="en-US" altLang="zh-CN" sz="2800" dirty="0">
                <a:solidFill>
                  <a:prstClr val="black"/>
                </a:solidFill>
              </a:rPr>
              <a:t>  from the except clauses in turn </a:t>
            </a:r>
            <a:r>
              <a:rPr lang="en-US" altLang="zh-CN" sz="2800" dirty="0">
                <a:solidFill>
                  <a:srgbClr val="FF0000"/>
                </a:solidFill>
              </a:rPr>
              <a:t>until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one</a:t>
            </a:r>
            <a:r>
              <a:rPr lang="en-US" altLang="zh-CN" sz="2800" dirty="0">
                <a:solidFill>
                  <a:prstClr val="black"/>
                </a:solidFill>
              </a:rPr>
              <a:t> is found that </a:t>
            </a:r>
            <a:r>
              <a:rPr lang="en-US" altLang="zh-CN" sz="2800" dirty="0">
                <a:solidFill>
                  <a:srgbClr val="FF0000"/>
                </a:solidFill>
              </a:rPr>
              <a:t>matches</a:t>
            </a:r>
            <a:r>
              <a:rPr lang="en-US" altLang="zh-CN" sz="2800" dirty="0">
                <a:solidFill>
                  <a:prstClr val="black"/>
                </a:solidFill>
              </a:rPr>
              <a:t> the </a:t>
            </a:r>
            <a:r>
              <a:rPr lang="en-US" altLang="zh-CN" sz="2800" dirty="0">
                <a:solidFill>
                  <a:srgbClr val="FF0000"/>
                </a:solidFill>
              </a:rPr>
              <a:t>exception  (type-checking)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412593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714080" y="4611723"/>
            <a:ext cx="7866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no except </a:t>
            </a:r>
            <a:r>
              <a:rPr lang="en-US" altLang="zh-CN" sz="2800" dirty="0">
                <a:solidFill>
                  <a:prstClr val="black"/>
                </a:solidFill>
              </a:rPr>
              <a:t>clause matches the exception in the current try block, the search </a:t>
            </a:r>
            <a:r>
              <a:rPr lang="en-US" altLang="zh-CN" sz="2800" dirty="0">
                <a:solidFill>
                  <a:srgbClr val="FF0000"/>
                </a:solidFill>
              </a:rPr>
              <a:t>continues</a:t>
            </a:r>
            <a:r>
              <a:rPr lang="en-US" altLang="zh-CN" sz="2800" dirty="0">
                <a:solidFill>
                  <a:prstClr val="black"/>
                </a:solidFill>
              </a:rPr>
              <a:t> in the </a:t>
            </a:r>
            <a:r>
              <a:rPr lang="en-US" altLang="zh-CN" sz="2800" dirty="0">
                <a:solidFill>
                  <a:srgbClr val="0000FF"/>
                </a:solidFill>
              </a:rPr>
              <a:t>surrounding</a:t>
            </a:r>
            <a:r>
              <a:rPr lang="en-US" altLang="zh-CN" sz="2800" dirty="0">
                <a:solidFill>
                  <a:prstClr val="black"/>
                </a:solidFill>
              </a:rPr>
              <a:t> code and on the </a:t>
            </a:r>
            <a:r>
              <a:rPr lang="en-US" altLang="zh-CN" sz="2800" dirty="0">
                <a:solidFill>
                  <a:srgbClr val="0000FF"/>
                </a:solidFill>
              </a:rPr>
              <a:t>invocation</a:t>
            </a:r>
            <a:r>
              <a:rPr lang="en-US" altLang="zh-CN" sz="2800" dirty="0">
                <a:solidFill>
                  <a:prstClr val="black"/>
                </a:solidFill>
              </a:rPr>
              <a:t> stack.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272873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389355" y="4038875"/>
            <a:ext cx="8405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When a </a:t>
            </a:r>
            <a:r>
              <a:rPr lang="en-US" altLang="zh-CN" sz="2800" dirty="0">
                <a:solidFill>
                  <a:srgbClr val="0000FF"/>
                </a:solidFill>
              </a:rPr>
              <a:t>matching except </a:t>
            </a:r>
            <a:r>
              <a:rPr lang="en-US" altLang="zh-CN" sz="2800" dirty="0">
                <a:solidFill>
                  <a:prstClr val="black"/>
                </a:solidFill>
              </a:rPr>
              <a:t>clause is </a:t>
            </a:r>
            <a:r>
              <a:rPr lang="en-US" altLang="zh-CN" sz="2800" dirty="0">
                <a:solidFill>
                  <a:srgbClr val="0000FF"/>
                </a:solidFill>
              </a:rPr>
              <a:t>found</a:t>
            </a:r>
            <a:r>
              <a:rPr lang="en-US" altLang="zh-CN" sz="2800" dirty="0">
                <a:solidFill>
                  <a:prstClr val="black"/>
                </a:solidFill>
              </a:rPr>
              <a:t>, the except clause’s suite is </a:t>
            </a:r>
            <a:r>
              <a:rPr lang="en-US" altLang="zh-CN" sz="2800" dirty="0">
                <a:solidFill>
                  <a:srgbClr val="0000FF"/>
                </a:solidFill>
              </a:rPr>
              <a:t>executed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When the end of this block is reached, execution </a:t>
            </a:r>
            <a:r>
              <a:rPr lang="en-US" altLang="zh-CN" sz="2800" dirty="0">
                <a:solidFill>
                  <a:srgbClr val="0000FF"/>
                </a:solidFill>
              </a:rPr>
              <a:t>continues normally </a:t>
            </a:r>
            <a:r>
              <a:rPr lang="en-US" altLang="zh-CN" sz="2800" dirty="0">
                <a:solidFill>
                  <a:prstClr val="black"/>
                </a:solidFill>
              </a:rPr>
              <a:t>after the entire try 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0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444167" y="4108323"/>
            <a:ext cx="8405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is present, it is </a:t>
            </a:r>
            <a:r>
              <a:rPr lang="en-US" altLang="zh-CN" sz="2800" dirty="0">
                <a:solidFill>
                  <a:srgbClr val="FF0000"/>
                </a:solidFill>
              </a:rPr>
              <a:t>always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executed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224473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963" y="1270000"/>
          <a:ext cx="51816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36240" imgH="1226880" progId="Word.OpenDocumentText.12">
                  <p:embed/>
                </p:oleObj>
              </mc:Choice>
              <mc:Fallback>
                <p:oleObj name="文档" r:id="rId3" imgW="1236240" imgH="12268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3" y="1270000"/>
                        <a:ext cx="51816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69076" y="2236111"/>
            <a:ext cx="240971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try-2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else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9076" y="4936688"/>
            <a:ext cx="3442722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If 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 is present, 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it is </a:t>
            </a:r>
            <a:r>
              <a:rPr lang="en-US" altLang="zh-CN" sz="2800" b="1" dirty="0">
                <a:solidFill>
                  <a:srgbClr val="0000FF"/>
                </a:solidFill>
              </a:rPr>
              <a:t>always</a:t>
            </a:r>
            <a:r>
              <a:rPr lang="en-US" altLang="zh-CN" sz="2800" b="1" dirty="0">
                <a:solidFill>
                  <a:prstClr val="black"/>
                </a:solidFill>
              </a:rPr>
              <a:t> executed</a:t>
            </a:r>
          </a:p>
        </p:txBody>
      </p:sp>
    </p:spTree>
    <p:extLst>
      <p:ext uri="{BB962C8B-B14F-4D97-AF65-F5344CB8AC3E}">
        <p14:creationId xmlns:p14="http://schemas.microsoft.com/office/powerpoint/2010/main" val="41388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2249" y="1289239"/>
          <a:ext cx="4746357" cy="546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33040" imgH="951840" progId="Word.OpenDocumentText.12">
                  <p:embed/>
                </p:oleObj>
              </mc:Choice>
              <mc:Fallback>
                <p:oleObj name="文档" r:id="rId3" imgW="833040" imgH="95184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49" y="1289239"/>
                        <a:ext cx="4746357" cy="5465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69076" y="2331377"/>
            <a:ext cx="240971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except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after foo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5857" y="4938591"/>
            <a:ext cx="3442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is present, it is </a:t>
            </a:r>
            <a:r>
              <a:rPr lang="en-US" altLang="zh-CN" sz="2800" dirty="0">
                <a:solidFill>
                  <a:srgbClr val="0000FF"/>
                </a:solidFill>
              </a:rPr>
              <a:t>always</a:t>
            </a:r>
            <a:r>
              <a:rPr lang="en-US" altLang="zh-CN" sz="2800" dirty="0">
                <a:solidFill>
                  <a:prstClr val="black"/>
                </a:solidFill>
              </a:rPr>
              <a:t> executed even if there is </a:t>
            </a:r>
            <a:r>
              <a:rPr lang="en-US" altLang="zh-CN" sz="28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3" name="矩形 2"/>
          <p:cNvSpPr/>
          <p:nvPr/>
        </p:nvSpPr>
        <p:spPr>
          <a:xfrm>
            <a:off x="3241880" y="2261927"/>
            <a:ext cx="1485471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FF0000"/>
                </a:solidFill>
              </a:rPr>
              <a:t>Raise here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61641" y="3657600"/>
            <a:ext cx="1377387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7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7165" y="1325563"/>
          <a:ext cx="4643438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110600" imgH="1237320" progId="Word.OpenDocumentText.12">
                  <p:embed/>
                </p:oleObj>
              </mc:Choice>
              <mc:Fallback>
                <p:oleObj name="文档" r:id="rId3" imgW="1110600" imgH="12373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65" y="1325563"/>
                        <a:ext cx="4643438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51283" y="2090080"/>
            <a:ext cx="3740177" cy="35394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2800" dirty="0" err="1">
                <a:solidFill>
                  <a:prstClr val="black"/>
                </a:solidFill>
              </a:rPr>
              <a:t>Traceback</a:t>
            </a:r>
            <a:r>
              <a:rPr lang="en-US" altLang="zh-CN" sz="28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  …</a:t>
            </a:r>
          </a:p>
          <a:p>
            <a:pPr defTabSz="457200"/>
            <a:r>
              <a:rPr lang="en-US" altLang="zh-CN" sz="2800" dirty="0" err="1">
                <a:solidFill>
                  <a:srgbClr val="FF0000"/>
                </a:solidFill>
              </a:rPr>
              <a:t>ZeroDivisionError</a:t>
            </a:r>
            <a:r>
              <a:rPr lang="en-US" altLang="zh-CN" sz="2800" dirty="0">
                <a:solidFill>
                  <a:prstClr val="black"/>
                </a:solidFill>
              </a:rPr>
              <a:t>: division by zero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00190" y="2986268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4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2090080"/>
            <a:ext cx="37401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except-2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finally-2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815" y="1006780"/>
            <a:ext cx="414373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a/b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foo(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"else-2"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71927" y="4644625"/>
            <a:ext cx="2737086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51284" y="4983179"/>
            <a:ext cx="312044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Surrounding finally is also executed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00190" y="2534856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2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/>
              <a:t>Modules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1684966"/>
            <a:ext cx="3740177" cy="35394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finally-2</a:t>
            </a:r>
          </a:p>
          <a:p>
            <a:pPr defTabSz="457200"/>
            <a:r>
              <a:rPr lang="en-US" altLang="zh-CN" sz="2800" dirty="0" err="1">
                <a:solidFill>
                  <a:prstClr val="black"/>
                </a:solidFill>
              </a:rPr>
              <a:t>Traceback</a:t>
            </a:r>
            <a:r>
              <a:rPr lang="en-US" altLang="zh-CN" sz="28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altLang="zh-CN" sz="2800" dirty="0" err="1">
                <a:solidFill>
                  <a:srgbClr val="FF0000"/>
                </a:solidFill>
              </a:rPr>
              <a:t>ZeroDivisionError</a:t>
            </a:r>
            <a:r>
              <a:rPr lang="en-US" altLang="zh-CN" sz="2800" dirty="0">
                <a:solidFill>
                  <a:prstClr val="black"/>
                </a:solidFill>
              </a:rPr>
              <a:t>: division by zero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161746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815" y="1006780"/>
            <a:ext cx="414373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a/b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foo(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"else-2"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51283" y="5457740"/>
            <a:ext cx="312044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Surrounding finally is also executed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6180" y="4644625"/>
            <a:ext cx="2737086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84443" y="2534856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2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30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Exception hierarchy 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5" y="952022"/>
            <a:ext cx="2891198" cy="582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40" y="963597"/>
            <a:ext cx="3204488" cy="58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55" y="963597"/>
            <a:ext cx="2922476" cy="55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729205" y="5116010"/>
            <a:ext cx="1805651" cy="53243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1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2090080"/>
            <a:ext cx="37401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Out of range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Out of range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620" y="1325563"/>
            <a:ext cx="4247909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"Out of range"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LookupError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"Out of range"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51282" y="5018882"/>
            <a:ext cx="374017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Can be more specific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70290" y="5034690"/>
            <a:ext cx="2160240" cy="372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11703" y="2852936"/>
            <a:ext cx="1941742" cy="39129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0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 a file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657685"/>
            <a:ext cx="9144000" cy="450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defRPr/>
            </a:pP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Before we can read the contents of the file we must tell Python which file we are going to work with and what we will be doing with the file</a:t>
            </a:r>
          </a:p>
          <a:p>
            <a:pPr marL="749300">
              <a:defRPr/>
            </a:pP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This is done with the </a:t>
            </a:r>
            <a:r>
              <a:rPr lang="en-US" dirty="0">
                <a:solidFill>
                  <a:srgbClr val="FF00FF"/>
                </a:solidFill>
                <a:latin typeface="Times"/>
                <a:cs typeface="Times"/>
              </a:rPr>
              <a:t>open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() function</a:t>
            </a:r>
          </a:p>
          <a:p>
            <a:pPr marL="749300">
              <a:defRPr/>
            </a:pPr>
            <a:r>
              <a:rPr lang="en-US" dirty="0">
                <a:solidFill>
                  <a:srgbClr val="FF00FF"/>
                </a:solidFill>
                <a:latin typeface="Times"/>
                <a:cs typeface="Times"/>
              </a:rPr>
              <a:t>open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() returns a </a:t>
            </a:r>
            <a:r>
              <a:rPr lang="ja-JP" altLang="en-US" dirty="0">
                <a:solidFill>
                  <a:prstClr val="black"/>
                </a:solidFill>
                <a:latin typeface="Times"/>
                <a:cs typeface="Times"/>
              </a:rPr>
              <a:t>“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file handle</a:t>
            </a:r>
            <a:r>
              <a:rPr lang="ja-JP" altLang="en-US" dirty="0">
                <a:solidFill>
                  <a:prstClr val="black"/>
                </a:solidFill>
                <a:latin typeface="Times"/>
                <a:cs typeface="Times"/>
              </a:rPr>
              <a:t>”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 - a variable used to perform operations on the file</a:t>
            </a:r>
          </a:p>
        </p:txBody>
      </p:sp>
    </p:spTree>
    <p:extLst>
      <p:ext uri="{BB962C8B-B14F-4D97-AF65-F5344CB8AC3E}">
        <p14:creationId xmlns:p14="http://schemas.microsoft.com/office/powerpoint/2010/main" val="272323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Syntax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file_handler_variable</a:t>
            </a:r>
            <a:r>
              <a:rPr lang="en-US" dirty="0">
                <a:latin typeface="Times"/>
                <a:cs typeface="Times"/>
              </a:rPr>
              <a:t> = open(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filename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mode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endParaRPr lang="en-US" dirty="0">
              <a:latin typeface="Times"/>
              <a:cs typeface="Times"/>
            </a:endParaRP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FF7F00"/>
                </a:solidFill>
                <a:latin typeface="Times"/>
                <a:cs typeface="Times"/>
              </a:rPr>
              <a:t>returns a handle use to manipulate the file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filename is a string (a string variable or a string constant)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mode is optional and should be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 if we are planning reading the file and '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 if we are going to write to the file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82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38325"/>
            <a:ext cx="8591550" cy="31813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Open() modes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5440362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https://docs.python.org/3/library/functions.html#open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91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File handler as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091113"/>
          </a:xfrm>
        </p:spPr>
        <p:txBody>
          <a:bodyPr>
            <a:normAutofit/>
          </a:bodyPr>
          <a:lstStyle/>
          <a:p>
            <a:pPr marL="401638" indent="-401638">
              <a:defRPr/>
            </a:pPr>
            <a:r>
              <a:rPr lang="en-US" dirty="0">
                <a:latin typeface="Times"/>
                <a:cs typeface="Times"/>
              </a:rPr>
              <a:t>A </a:t>
            </a:r>
            <a:r>
              <a:rPr lang="en-US" dirty="0">
                <a:solidFill>
                  <a:srgbClr val="FF7F00"/>
                </a:solidFill>
                <a:latin typeface="Times"/>
                <a:cs typeface="Times"/>
              </a:rPr>
              <a:t>file handle</a:t>
            </a:r>
            <a:r>
              <a:rPr lang="en-US" dirty="0">
                <a:latin typeface="Times"/>
                <a:cs typeface="Times"/>
              </a:rPr>
              <a:t> open for read can be treated as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 </a:t>
            </a:r>
            <a:r>
              <a:rPr lang="en-US" dirty="0">
                <a:latin typeface="Times"/>
                <a:cs typeface="Times"/>
              </a:rPr>
              <a:t>of strings where each line in the file is a string in the sequence</a:t>
            </a:r>
          </a:p>
          <a:p>
            <a:pPr marL="401638" indent="-349250">
              <a:defRPr/>
            </a:pPr>
            <a:r>
              <a:rPr lang="en-US" dirty="0">
                <a:latin typeface="Times"/>
                <a:cs typeface="Times"/>
              </a:rPr>
              <a:t>We can use 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for </a:t>
            </a:r>
            <a:r>
              <a:rPr lang="en-US" dirty="0">
                <a:latin typeface="Times"/>
                <a:cs typeface="Times"/>
              </a:rPr>
              <a:t>statement to iterate through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</a:t>
            </a:r>
          </a:p>
          <a:p>
            <a:pPr marL="401638" indent="-349250">
              <a:defRPr/>
            </a:pPr>
            <a:r>
              <a:rPr lang="en-US" dirty="0">
                <a:latin typeface="Times"/>
                <a:cs typeface="Times"/>
              </a:rPr>
              <a:t>Remember -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 </a:t>
            </a:r>
            <a:r>
              <a:rPr lang="en-US" dirty="0">
                <a:latin typeface="Times"/>
                <a:cs typeface="Times"/>
              </a:rPr>
              <a:t>is an ordered set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2339752" y="4941168"/>
            <a:ext cx="33736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800" dirty="0" err="1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xfile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 = </a:t>
            </a:r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28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for </a:t>
            </a:r>
            <a:r>
              <a:rPr lang="en-US" sz="28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800" dirty="0">
                <a:solidFill>
                  <a:srgbClr val="00FF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in </a:t>
            </a:r>
            <a:r>
              <a:rPr lang="en-US" sz="2800" dirty="0" err="1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xfile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: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    	</a:t>
            </a:r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800" dirty="0"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800" dirty="0"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38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the ‘</a:t>
            </a:r>
            <a:r>
              <a:rPr lang="en-US" sz="3200" b="1" dirty="0">
                <a:solidFill>
                  <a:srgbClr val="800000"/>
                </a:solidFill>
                <a:latin typeface="Avenir Next Regular"/>
                <a:cs typeface="Avenir Next Regular"/>
              </a:rPr>
              <a:t>whole</a:t>
            </a:r>
            <a:r>
              <a:rPr lang="en-US" sz="3200" b="1" dirty="0">
                <a:latin typeface="Avenir Next Regular"/>
                <a:cs typeface="Avenir Next Regular"/>
              </a:rPr>
              <a:t>’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We can </a:t>
            </a:r>
            <a:r>
              <a:rPr lang="en-US" b="1" dirty="0">
                <a:solidFill>
                  <a:srgbClr val="800000"/>
                </a:solidFill>
                <a:latin typeface="Times"/>
                <a:cs typeface="Times"/>
              </a:rPr>
              <a:t>read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the whole file (newlines and all) into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single string</a:t>
            </a:r>
            <a:r>
              <a:rPr lang="en-US" dirty="0">
                <a:latin typeface="Times"/>
                <a:cs typeface="Times"/>
              </a:rPr>
              <a:t>.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607553" y="2689228"/>
            <a:ext cx="4260782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.read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altLang="zh-CN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altLang="zh-CN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.close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len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4BACC6">
                    <a:lumMod val="50000"/>
                  </a:srgbClr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94626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[:20])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cs typeface="Times"/>
              </a:rPr>
              <a:t>A text file (</a:t>
            </a:r>
            <a:r>
              <a:rPr lang="en-US" sz="3200" dirty="0" err="1">
                <a:solidFill>
                  <a:prstClr val="black"/>
                </a:solidFill>
                <a:latin typeface="Times"/>
                <a:cs typeface="Times"/>
              </a:rPr>
              <a:t>sometim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3100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file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We can use </a:t>
            </a:r>
            <a:r>
              <a:rPr lang="en-US" b="1" dirty="0" err="1">
                <a:solidFill>
                  <a:srgbClr val="800000"/>
                </a:solidFill>
                <a:latin typeface="Times"/>
                <a:cs typeface="Times"/>
              </a:rPr>
              <a:t>readlines</a:t>
            </a:r>
            <a:r>
              <a:rPr lang="en-US" b="1" dirty="0">
                <a:solidFill>
                  <a:srgbClr val="800000"/>
                </a:solidFill>
                <a:latin typeface="Times"/>
                <a:cs typeface="Times"/>
              </a:rPr>
              <a:t>()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to get a list.</a:t>
            </a:r>
          </a:p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Each element in the list is a line.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607553" y="2689228"/>
            <a:ext cx="52193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lines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.readlines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altLang="zh-CN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altLang="zh-CN" sz="3200" dirty="0" err="1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.close</a:t>
            </a:r>
            <a:r>
              <a:rPr lang="en-US" altLang="zh-CN" sz="3200" dirty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()</a:t>
            </a:r>
            <a:endParaRPr lang="en-US" sz="3200" dirty="0">
              <a:solidFill>
                <a:srgbClr val="FF0000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3200" dirty="0"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len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latin typeface="Times"/>
                <a:ea typeface="ＭＳ Ｐゴシック" charset="0"/>
                <a:cs typeface="Times"/>
              </a:rPr>
              <a:t>lines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4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[:2]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['the first line', 'the second line']</a:t>
            </a:r>
          </a:p>
        </p:txBody>
      </p:sp>
    </p:spTree>
    <p:extLst>
      <p:ext uri="{BB962C8B-B14F-4D97-AF65-F5344CB8AC3E}">
        <p14:creationId xmlns:p14="http://schemas.microsoft.com/office/powerpoint/2010/main" val="264355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assert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4800" y="1101725"/>
          <a:ext cx="7408863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760400" imgH="882720" progId="Word.OpenDocumentText.12">
                  <p:embed/>
                </p:oleObj>
              </mc:Choice>
              <mc:Fallback>
                <p:oleObj name="文档" r:id="rId3" imgW="1760400" imgH="8827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101725"/>
                        <a:ext cx="7408863" cy="371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2053" y="1510097"/>
            <a:ext cx="6233827" cy="48474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087" y="4048140"/>
            <a:ext cx="762305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Input numerator:1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Input denominator:0</a:t>
            </a:r>
          </a:p>
          <a:p>
            <a:pPr defTabSz="457200"/>
            <a:r>
              <a:rPr lang="en-US" altLang="zh-CN" sz="2400" dirty="0" err="1">
                <a:solidFill>
                  <a:prstClr val="black"/>
                </a:solidFill>
              </a:rPr>
              <a:t>Traceback</a:t>
            </a:r>
            <a:r>
              <a:rPr lang="en-US" altLang="zh-CN" sz="24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  File "C:\Users\Desktop\hello.py", line 2, in </a:t>
            </a:r>
            <a:r>
              <a:rPr lang="en-US" altLang="zh-CN" sz="2400" dirty="0" err="1">
                <a:solidFill>
                  <a:prstClr val="black"/>
                </a:solidFill>
              </a:rPr>
              <a:t>Div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    assert y!=0, "denominator is 0"</a:t>
            </a:r>
          </a:p>
          <a:p>
            <a:pPr defTabSz="457200"/>
            <a:r>
              <a:rPr lang="en-US" altLang="zh-CN" sz="2400" dirty="0" err="1">
                <a:solidFill>
                  <a:srgbClr val="FF0000"/>
                </a:solidFill>
              </a:rPr>
              <a:t>AssertionError</a:t>
            </a:r>
            <a:r>
              <a:rPr lang="en-US" altLang="zh-CN" sz="2400" dirty="0">
                <a:solidFill>
                  <a:srgbClr val="FF0000"/>
                </a:solidFill>
              </a:rPr>
              <a:t>: denominator is 0</a:t>
            </a:r>
          </a:p>
        </p:txBody>
      </p:sp>
      <p:sp>
        <p:nvSpPr>
          <p:cNvPr id="9" name="矩形 8"/>
          <p:cNvSpPr/>
          <p:nvPr/>
        </p:nvSpPr>
        <p:spPr>
          <a:xfrm>
            <a:off x="5792944" y="4255753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400" b="1" dirty="0" err="1">
                <a:solidFill>
                  <a:srgbClr val="FF0000"/>
                </a:solidFill>
              </a:rPr>
              <a:t>Input/Output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1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using the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with</a:t>
            </a:r>
            <a:r>
              <a:rPr lang="en-US" sz="3200" b="1" dirty="0">
                <a:latin typeface="Avenir Next Regular"/>
                <a:cs typeface="Avenir Next Regular"/>
              </a:rPr>
              <a:t>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600200"/>
            <a:ext cx="8229600" cy="509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dirty="0">
                <a:latin typeface="Times"/>
                <a:cs typeface="Times"/>
              </a:rPr>
              <a:t>A good practice - </a:t>
            </a:r>
            <a:r>
              <a:rPr lang="en-US" altLang="zh-CN" dirty="0"/>
              <a:t>the file is properly closed after its suite finishes.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54" y="3207543"/>
            <a:ext cx="6505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File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write() method writes any string to an open file. </a:t>
            </a:r>
          </a:p>
          <a:p>
            <a:r>
              <a:rPr lang="en-US" dirty="0">
                <a:latin typeface="Times"/>
                <a:cs typeface="Times"/>
              </a:rPr>
              <a:t>The write() method does not add a newline character ('\n') to the end of the string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894823" y="4013041"/>
            <a:ext cx="752770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test.txt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', 'w')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fh.write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(‘Python is great\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nI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 like Python’)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fh.close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Python is great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I like Python</a:t>
            </a:r>
          </a:p>
        </p:txBody>
      </p:sp>
    </p:spTree>
    <p:extLst>
      <p:ext uri="{BB962C8B-B14F-4D97-AF65-F5344CB8AC3E}">
        <p14:creationId xmlns:p14="http://schemas.microsoft.com/office/powerpoint/2010/main" val="117968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Other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Python </a:t>
            </a:r>
            <a:r>
              <a:rPr lang="en-US" b="1" dirty="0" err="1">
                <a:solidFill>
                  <a:srgbClr val="800000"/>
                </a:solidFill>
                <a:latin typeface="Times"/>
                <a:cs typeface="Times"/>
              </a:rPr>
              <a:t>os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module provides methods that help you perform file-processing operations, such as renaming and deleting files.</a:t>
            </a:r>
          </a:p>
          <a:p>
            <a:r>
              <a:rPr lang="en-US" dirty="0">
                <a:latin typeface="Times"/>
                <a:cs typeface="Times"/>
              </a:rPr>
              <a:t>To use this module you need to import it first and then you can call any related functions.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import </a:t>
            </a:r>
            <a:r>
              <a:rPr lang="en-US" dirty="0" err="1">
                <a:latin typeface="Times"/>
                <a:cs typeface="Times"/>
              </a:rPr>
              <a:t>os</a:t>
            </a:r>
            <a:endParaRPr lang="en-US" dirty="0">
              <a:latin typeface="Times"/>
              <a:cs typeface="Times"/>
            </a:endParaRP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os.rename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current_file_name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dirty="0" err="1">
                <a:latin typeface="Times"/>
                <a:cs typeface="Times"/>
              </a:rPr>
              <a:t>new_file_name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os.remove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file_name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os.mkdir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newdir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os.listdir</a:t>
            </a:r>
            <a:r>
              <a:rPr lang="en-US" dirty="0">
                <a:latin typeface="Times"/>
                <a:cs typeface="Times"/>
              </a:rPr>
              <a:t>(path)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606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Exception handling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File operations</a:t>
            </a:r>
          </a:p>
          <a:p>
            <a:r>
              <a:rPr lang="en-US" altLang="zh-CN" dirty="0"/>
              <a:t>Modules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793" y="180112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</a:t>
            </a:r>
            <a:r>
              <a:rPr lang="en-US" altLang="zh-CN" b="1" dirty="0">
                <a:latin typeface="+mn-lt"/>
              </a:rPr>
              <a:t>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60" y="1053927"/>
            <a:ext cx="8490857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As your program gets longer, </a:t>
            </a:r>
          </a:p>
          <a:p>
            <a:pPr marL="800100" lvl="1" indent="-3429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You may want to </a:t>
            </a:r>
            <a:r>
              <a:rPr lang="en-US" altLang="zh-CN" sz="2800" dirty="0">
                <a:solidFill>
                  <a:srgbClr val="0000FF"/>
                </a:solidFill>
              </a:rPr>
              <a:t>split</a:t>
            </a:r>
            <a:r>
              <a:rPr lang="en-US" altLang="zh-CN" sz="2800" dirty="0"/>
              <a:t> it into </a:t>
            </a:r>
            <a:r>
              <a:rPr lang="en-US" altLang="zh-CN" sz="2800" dirty="0">
                <a:solidFill>
                  <a:srgbClr val="0000FF"/>
                </a:solidFill>
              </a:rPr>
              <a:t>several files </a:t>
            </a:r>
            <a:r>
              <a:rPr lang="en-US" altLang="zh-CN" sz="2800" dirty="0"/>
              <a:t>for easier maintenance. </a:t>
            </a:r>
          </a:p>
          <a:p>
            <a:pPr marL="800100" lvl="1" indent="-3429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You may also want to use a handy function that you’ve written before without copying its definition into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64376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793" y="180112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</a:t>
            </a:r>
            <a:r>
              <a:rPr lang="en-US" altLang="zh-CN" b="1" dirty="0">
                <a:latin typeface="+mn-lt"/>
              </a:rPr>
              <a:t>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60" y="1053927"/>
            <a:ext cx="8490857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module</a:t>
            </a:r>
            <a:r>
              <a:rPr lang="en-US" altLang="zh-CN" sz="2800" dirty="0"/>
              <a:t> is a file containing Python </a:t>
            </a:r>
            <a:r>
              <a:rPr lang="en-US" altLang="zh-CN" sz="2800" dirty="0">
                <a:solidFill>
                  <a:srgbClr val="0000FF"/>
                </a:solidFill>
              </a:rPr>
              <a:t>definitions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statements</a:t>
            </a:r>
            <a:endParaRPr lang="en-US" altLang="zh-CN" sz="2800" dirty="0"/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file name is the module name 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ModuleName.py</a:t>
            </a: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Within a module, the module’s name (as a string) is available as the value of the global variable </a:t>
            </a:r>
            <a:r>
              <a:rPr lang="en-US" altLang="zh-CN" sz="2800" dirty="0">
                <a:solidFill>
                  <a:srgbClr val="0000FF"/>
                </a:solidFill>
              </a:rPr>
              <a:t>__name__ </a:t>
            </a: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use a module,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access names in the module,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ModuleName.Name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6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603" y="233516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2600" y="1675039"/>
          <a:ext cx="8676600" cy="352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269320" imgH="2141280" progId="Word.OpenDocumentText.12">
                  <p:embed/>
                </p:oleObj>
              </mc:Choice>
              <mc:Fallback>
                <p:oleObj name="文档" r:id="rId2" imgW="5269320" imgH="214128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600" y="1675039"/>
                        <a:ext cx="8676600" cy="352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>
          <a:xfrm>
            <a:off x="5208556" y="2266782"/>
            <a:ext cx="2738015" cy="1129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800" dirty="0">
                <a:solidFill>
                  <a:srgbClr val="FF0000"/>
                </a:solidFill>
              </a:rPr>
              <a:t>Use </a:t>
            </a:r>
            <a:r>
              <a:rPr lang="en-US" altLang="zh-CN" sz="2800" b="1" kern="800" dirty="0" err="1">
                <a:solidFill>
                  <a:srgbClr val="0055FE"/>
                </a:solidFill>
              </a:rPr>
              <a:t>sqrt</a:t>
            </a:r>
            <a:r>
              <a:rPr lang="en-US" altLang="zh-CN" sz="2800" b="1" kern="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CN" sz="2800" b="1" kern="800" dirty="0">
                <a:solidFill>
                  <a:srgbClr val="FF0000"/>
                </a:solidFill>
              </a:rPr>
              <a:t>function from module </a:t>
            </a:r>
            <a:r>
              <a:rPr lang="en-US" altLang="zh-CN" sz="2800" b="1" kern="800" dirty="0">
                <a:solidFill>
                  <a:srgbClr val="0055FE"/>
                </a:solidFill>
              </a:rPr>
              <a:t>math</a:t>
            </a: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3559630" y="2383559"/>
            <a:ext cx="1648926" cy="4480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208556" y="1685232"/>
            <a:ext cx="2476895" cy="4587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import </a:t>
            </a:r>
            <a:r>
              <a:rPr lang="en-US" altLang="zh-CN" sz="3200" b="1" dirty="0">
                <a:solidFill>
                  <a:srgbClr val="0156FF"/>
                </a:solidFill>
              </a:rPr>
              <a:t>math</a:t>
            </a: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3373104" y="1914610"/>
            <a:ext cx="183545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0857" y="3004458"/>
            <a:ext cx="1905000" cy="51162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603" y="233516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1" y="1625975"/>
            <a:ext cx="7870370" cy="4419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list all the names in an module and how to use these names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ctr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dir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help(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 algn="ctr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Import only needed names via 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7030A0"/>
                </a:solidFill>
              </a:rPr>
              <a:t>from </a:t>
            </a:r>
            <a:r>
              <a:rPr lang="en-US" altLang="zh-CN" sz="2800" dirty="0" err="1">
                <a:solidFill>
                  <a:srgbClr val="0156FF"/>
                </a:solidFill>
              </a:rPr>
              <a:t>ModuleName</a:t>
            </a:r>
            <a:r>
              <a:rPr lang="en-US" altLang="zh-CN" sz="2800" dirty="0">
                <a:solidFill>
                  <a:srgbClr val="0156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import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,n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,...,</a:t>
            </a:r>
            <a:r>
              <a:rPr lang="en-US" altLang="zh-CN" sz="2800" dirty="0" err="1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k</a:t>
            </a:r>
            <a:endParaRPr lang="en-US" altLang="zh-CN" sz="2800" baseline="-25000" dirty="0">
              <a:solidFill>
                <a:srgbClr val="FF0000"/>
              </a:solidFill>
            </a:endParaRPr>
          </a:p>
          <a:p>
            <a:pPr algn="ctr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96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" y="1114349"/>
            <a:ext cx="5494106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"/>
          <a:stretch/>
        </p:blipFill>
        <p:spPr>
          <a:xfrm>
            <a:off x="3915926" y="1072740"/>
            <a:ext cx="5378521" cy="5143500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44603" y="233516"/>
            <a:ext cx="8643324" cy="79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latin typeface="+mn-lt"/>
              </a:rPr>
              <a:t>help(math)</a:t>
            </a:r>
            <a:endParaRPr lang="en-US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771" y="6313991"/>
            <a:ext cx="816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These are ‘’’comments’’’ in the math.py produced by </a:t>
            </a:r>
            <a:r>
              <a:rPr lang="en-US" altLang="zh-CN" sz="2400" b="1" dirty="0" err="1">
                <a:solidFill>
                  <a:srgbClr val="FF0000"/>
                </a:solidFill>
              </a:rPr>
              <a:t>Docstring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7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43" y="1141012"/>
            <a:ext cx="83493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CN" sz="2800" dirty="0"/>
              <a:t>There are lots of modules in Python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/>
              <a:t>Compiled-in modules:  list all compiled-in module names via the </a:t>
            </a:r>
            <a:r>
              <a:rPr lang="en-US" altLang="zh-CN" sz="2800" dirty="0">
                <a:solidFill>
                  <a:srgbClr val="0000FF"/>
                </a:solidFill>
              </a:rPr>
              <a:t>sys</a:t>
            </a:r>
            <a:r>
              <a:rPr lang="en-US" altLang="zh-CN" sz="2800" dirty="0"/>
              <a:t> module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55FE"/>
              </a:solidFill>
            </a:endParaRPr>
          </a:p>
          <a:p>
            <a:pPr lvl="5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sys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sys.builtin_module_names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5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All built-in modules: </a:t>
            </a:r>
          </a:p>
        </p:txBody>
      </p:sp>
      <p:sp>
        <p:nvSpPr>
          <p:cNvPr id="5" name="矩形 4"/>
          <p:cNvSpPr/>
          <p:nvPr/>
        </p:nvSpPr>
        <p:spPr>
          <a:xfrm>
            <a:off x="1577575" y="5065163"/>
            <a:ext cx="6833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https://docs.python.org/3/py-modindex.html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6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Errors and Exceptions</a:t>
            </a:r>
          </a:p>
        </p:txBody>
      </p:sp>
      <p:sp>
        <p:nvSpPr>
          <p:cNvPr id="4" name="矩形 3"/>
          <p:cNvSpPr/>
          <p:nvPr/>
        </p:nvSpPr>
        <p:spPr>
          <a:xfrm>
            <a:off x="162046" y="1312101"/>
            <a:ext cx="90861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There are (at least) two distinguishable kinds of errors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Syntax errors</a:t>
            </a:r>
            <a:r>
              <a:rPr lang="en-US" altLang="zh-CN" sz="2800" dirty="0">
                <a:solidFill>
                  <a:prstClr val="black"/>
                </a:solidFill>
              </a:rPr>
              <a:t>:  a.k.a. parsing errors, the most common one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Exceptions</a:t>
            </a:r>
            <a:r>
              <a:rPr lang="en-US" altLang="zh-CN" sz="2800" dirty="0">
                <a:solidFill>
                  <a:prstClr val="black"/>
                </a:solidFill>
              </a:rPr>
              <a:t>: errors detected during execution  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9433" y="2412544"/>
            <a:ext cx="6076709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line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</a:p>
          <a:p>
            <a:pPr defTabSz="457200"/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invalid syntax</a:t>
            </a:r>
          </a:p>
        </p:txBody>
      </p:sp>
      <p:sp>
        <p:nvSpPr>
          <p:cNvPr id="5" name="矩形 4"/>
          <p:cNvSpPr/>
          <p:nvPr/>
        </p:nvSpPr>
        <p:spPr>
          <a:xfrm>
            <a:off x="1189297" y="5149972"/>
            <a:ext cx="66959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* 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"&lt;stdin&gt;"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line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&lt;module&gt;</a:t>
            </a:r>
          </a:p>
          <a:p>
            <a:pPr defTabSz="457200"/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division by zero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4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Compiled-in Modules </a:t>
            </a:r>
            <a:endParaRPr lang="en-US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" y="1352260"/>
            <a:ext cx="8831927" cy="46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4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577" y="1141012"/>
            <a:ext cx="8491509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CN" sz="2800" dirty="0"/>
              <a:t>There are lots of modules in Python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/>
              <a:t>Compiled-in modules:  list all compiled-in module names via the </a:t>
            </a:r>
            <a:r>
              <a:rPr lang="en-US" altLang="zh-CN" sz="2800" dirty="0">
                <a:solidFill>
                  <a:srgbClr val="0000FF"/>
                </a:solidFill>
              </a:rPr>
              <a:t>sys</a:t>
            </a:r>
            <a:r>
              <a:rPr lang="en-US" altLang="zh-CN" sz="2800" dirty="0"/>
              <a:t> module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sys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sys.builtin_module_names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All built-in modules: </a:t>
            </a: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Third-party </a:t>
            </a:r>
            <a:r>
              <a:rPr lang="en-US" altLang="zh-CN" sz="2800" dirty="0"/>
              <a:t>modules/packages,  a </a:t>
            </a:r>
            <a:r>
              <a:rPr lang="en-US" altLang="zh-CN" sz="2800" dirty="0">
                <a:solidFill>
                  <a:srgbClr val="0000FF"/>
                </a:solidFill>
              </a:rPr>
              <a:t>package</a:t>
            </a:r>
            <a:r>
              <a:rPr lang="en-US" altLang="zh-CN" sz="2800" dirty="0"/>
              <a:t> consists of several modules</a:t>
            </a:r>
          </a:p>
          <a:p>
            <a:pPr>
              <a:spcAft>
                <a:spcPts val="450"/>
              </a:spcAft>
            </a:pPr>
            <a:r>
              <a:rPr lang="en-US" altLang="zh-CN" sz="2800" dirty="0"/>
              <a:t>       Manage third-party modules/package</a:t>
            </a:r>
          </a:p>
          <a:p>
            <a:pPr>
              <a:spcAft>
                <a:spcPts val="450"/>
              </a:spcAft>
            </a:pPr>
            <a:r>
              <a:rPr lang="en-US" altLang="zh-CN" sz="2800" dirty="0"/>
              <a:t>       Look up at the website </a:t>
            </a:r>
            <a:r>
              <a:rPr lang="en-US" altLang="zh-CN" sz="2800" dirty="0">
                <a:solidFill>
                  <a:srgbClr val="FF0000"/>
                </a:solidFill>
              </a:rPr>
              <a:t>https://pypi.org/</a:t>
            </a:r>
          </a:p>
          <a:p>
            <a:pPr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4918" y="4017498"/>
            <a:ext cx="6833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https://docs.python.org/3/py-modindex.html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771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025088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67" y="857250"/>
            <a:ext cx="6369233" cy="51435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774767" y="2612571"/>
            <a:ext cx="2472147" cy="53340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7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-1"/>
          <p:cNvGraphicFramePr/>
          <p:nvPr/>
        </p:nvGraphicFramePr>
        <p:xfrm>
          <a:off x="254286" y="2924944"/>
          <a:ext cx="8768994" cy="336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7030A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en-US" altLang="zh-CN" sz="2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800" b="1" u="none" dirty="0">
                          <a:solidFill>
                            <a:srgbClr val="0055FE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commands</a:t>
                      </a:r>
                      <a:endParaRPr lang="en-US" sz="2800" b="1" u="none" dirty="0">
                        <a:solidFill>
                          <a:srgbClr val="0055FE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0055FE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800" b="1" u="none" dirty="0">
                        <a:solidFill>
                          <a:srgbClr val="0055FE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Download 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 package, but not install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Output installed packages in requirements format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list installed packages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Install packages (online)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SomePackage.whl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Install packages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via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files(offline)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Install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package2… (online)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Install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packages list in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file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06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altLang="zh-CN" sz="1800" b="1" u="none" dirty="0">
                        <a:solidFill>
                          <a:srgbClr val="FF0000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Upgrade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52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Uninstall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482" name="文本占位符 18434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704835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>
                <a:latin typeface="+mn-lt"/>
              </a:rPr>
              <a:t>Usage: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7030A0"/>
                </a:solidFill>
                <a:latin typeface="+mn-lt"/>
              </a:rPr>
              <a:t>pip</a:t>
            </a:r>
            <a:r>
              <a:rPr lang="en-US" altLang="zh-CN" sz="2800" b="0" dirty="0">
                <a:latin typeface="+mn-lt"/>
              </a:rPr>
              <a:t> &lt;</a:t>
            </a:r>
            <a:r>
              <a:rPr lang="en-US" altLang="zh-CN" sz="2800" b="0" dirty="0">
                <a:solidFill>
                  <a:srgbClr val="0055FE"/>
                </a:solidFill>
                <a:latin typeface="+mn-lt"/>
              </a:rPr>
              <a:t>command</a:t>
            </a:r>
            <a:r>
              <a:rPr lang="en-US" altLang="zh-CN" sz="2800" b="0" dirty="0">
                <a:latin typeface="+mn-lt"/>
              </a:rPr>
              <a:t>&gt; [options]  (in shell/</a:t>
            </a:r>
            <a:r>
              <a:rPr lang="en-US" altLang="zh-CN" sz="2800" b="0" dirty="0" err="1">
                <a:latin typeface="+mn-lt"/>
              </a:rPr>
              <a:t>cmd</a:t>
            </a:r>
            <a:r>
              <a:rPr lang="en-US" altLang="zh-CN" sz="2800" b="0" dirty="0">
                <a:latin typeface="+mn-lt"/>
              </a:rPr>
              <a:t>, not in python)</a:t>
            </a:r>
          </a:p>
          <a:p>
            <a:pPr marL="0" indent="0">
              <a:buNone/>
            </a:pPr>
            <a:r>
              <a:rPr lang="en-US" altLang="zh-CN" sz="2800" dirty="0"/>
              <a:t>Find more packages at https://pypi.org/.</a:t>
            </a:r>
          </a:p>
          <a:p>
            <a:pPr marL="0" indent="0">
              <a:buNone/>
            </a:pPr>
            <a:endParaRPr lang="en-US" altLang="zh-CN" sz="2800" b="0" dirty="0">
              <a:latin typeface="+mn-lt"/>
            </a:endParaRPr>
          </a:p>
          <a:p>
            <a:pPr marL="0" indent="0">
              <a:buNone/>
            </a:pPr>
            <a:endParaRPr lang="en-US" altLang="zh-CN" sz="2800" b="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87086" y="401394"/>
            <a:ext cx="923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4000" b="1" dirty="0">
                <a:solidFill>
                  <a:prstClr val="black"/>
                </a:solidFill>
              </a:rPr>
              <a:t>Manage third-parity modules/packages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13" y="6270563"/>
            <a:ext cx="568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</a:rPr>
              <a:t>Other install ways: </a:t>
            </a:r>
            <a:r>
              <a:rPr lang="en-US" altLang="zh-CN" sz="2400" b="1" dirty="0" err="1">
                <a:solidFill>
                  <a:prstClr val="black"/>
                </a:solidFill>
              </a:rPr>
              <a:t>setuptools</a:t>
            </a:r>
            <a:r>
              <a:rPr lang="en-US" altLang="zh-CN" sz="2400" b="1" dirty="0">
                <a:solidFill>
                  <a:prstClr val="black"/>
                </a:solidFill>
              </a:rPr>
              <a:t> , </a:t>
            </a:r>
            <a:r>
              <a:rPr lang="en-US" altLang="zh-CN" sz="2400" b="1" dirty="0" err="1">
                <a:solidFill>
                  <a:prstClr val="black"/>
                </a:solidFill>
              </a:rPr>
              <a:t>easy_install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8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Modules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5124450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Create our own module 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module_example.py</a:t>
            </a:r>
          </a:p>
          <a:p>
            <a:pPr>
              <a:buFont typeface="Wingdings" charset="0"/>
              <a:buNone/>
            </a:pPr>
            <a:endParaRPr lang="en-US" dirty="0">
              <a:latin typeface="Times"/>
              <a:cs typeface="Times"/>
            </a:endParaRPr>
          </a:p>
          <a:p>
            <a:pPr lvl="2">
              <a:buFont typeface="Wingdings" charset="0"/>
              <a:buNone/>
            </a:pPr>
            <a:r>
              <a:rPr lang="en-US" dirty="0" err="1">
                <a:latin typeface="Times"/>
                <a:cs typeface="Times"/>
              </a:rPr>
              <a:t>def</a:t>
            </a:r>
            <a:r>
              <a:rPr lang="en-US" dirty="0">
                <a:latin typeface="Times"/>
                <a:cs typeface="Times"/>
              </a:rPr>
              <a:t> func1(x): </a:t>
            </a:r>
          </a:p>
          <a:p>
            <a:pPr lvl="2">
              <a:buFont typeface="Wingdings" charset="0"/>
              <a:buNone/>
            </a:pPr>
            <a:r>
              <a:rPr lang="en-US" dirty="0">
                <a:latin typeface="Times"/>
                <a:cs typeface="Times"/>
              </a:rPr>
              <a:t>   ...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latin typeface="Times"/>
                <a:cs typeface="Times"/>
              </a:rPr>
              <a:t>def</a:t>
            </a:r>
            <a:r>
              <a:rPr lang="en-US" dirty="0">
                <a:latin typeface="Times"/>
                <a:cs typeface="Times"/>
              </a:rPr>
              <a:t> func2(x): </a:t>
            </a:r>
          </a:p>
        </p:txBody>
      </p:sp>
    </p:spTree>
    <p:extLst>
      <p:ext uri="{BB962C8B-B14F-4D97-AF65-F5344CB8AC3E}">
        <p14:creationId xmlns:p14="http://schemas.microsoft.com/office/powerpoint/2010/main" val="827995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Modules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"/>
                <a:cs typeface="Times"/>
              </a:rPr>
              <a:t>import module: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import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module_example</a:t>
            </a:r>
            <a:endParaRPr lang="en-US" dirty="0">
              <a:solidFill>
                <a:schemeClr val="folHlink"/>
              </a:solidFill>
              <a:latin typeface="Times"/>
              <a:cs typeface="Times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Use modules via "name space":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module_example.func1(1000)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module_example.__name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__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"/>
                <a:cs typeface="Times"/>
              </a:rPr>
              <a:t>'</a:t>
            </a:r>
            <a:r>
              <a:rPr lang="en-US" dirty="0" err="1">
                <a:latin typeface="Times"/>
                <a:cs typeface="Times"/>
              </a:rPr>
              <a:t>module_example</a:t>
            </a:r>
            <a:r>
              <a:rPr lang="en-US" dirty="0">
                <a:latin typeface="Times"/>
                <a:cs typeface="Times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"/>
                <a:cs typeface="Times"/>
              </a:rPr>
              <a:t>can give it a local name: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fff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 = module_example.func1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fff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(500)</a:t>
            </a:r>
          </a:p>
        </p:txBody>
      </p:sp>
    </p:spTree>
    <p:extLst>
      <p:ext uri="{BB962C8B-B14F-4D97-AF65-F5344CB8AC3E}">
        <p14:creationId xmlns:p14="http://schemas.microsoft.com/office/powerpoint/2010/main" val="1444263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7. Input and Output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8. Errors and Exceptions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5"/>
              </a:rPr>
              <a:t>6. Modules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/>
              <a:t>Modules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3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Handling Exceptions</a:t>
            </a:r>
          </a:p>
        </p:txBody>
      </p:sp>
      <p:sp>
        <p:nvSpPr>
          <p:cNvPr id="4" name="矩形 3"/>
          <p:cNvSpPr/>
          <p:nvPr/>
        </p:nvSpPr>
        <p:spPr>
          <a:xfrm>
            <a:off x="532435" y="1325563"/>
            <a:ext cx="807912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Improve robustness and fault tolerance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User-friendly error message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Try statement</a:t>
            </a:r>
          </a:p>
        </p:txBody>
      </p:sp>
      <p:sp>
        <p:nvSpPr>
          <p:cNvPr id="6" name="矩形 5"/>
          <p:cNvSpPr/>
          <p:nvPr/>
        </p:nvSpPr>
        <p:spPr>
          <a:xfrm>
            <a:off x="300941" y="3525697"/>
            <a:ext cx="8437945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"Please enter a number: 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	     break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"Oops! That was no valid number. Try again..."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6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If-Else  vs. Exception Handling</a:t>
            </a:r>
          </a:p>
        </p:txBody>
      </p:sp>
      <p:sp>
        <p:nvSpPr>
          <p:cNvPr id="5" name="矩形 4"/>
          <p:cNvSpPr/>
          <p:nvPr/>
        </p:nvSpPr>
        <p:spPr>
          <a:xfrm>
            <a:off x="566008" y="1325563"/>
            <a:ext cx="781367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It is </a:t>
            </a:r>
            <a:r>
              <a:rPr lang="en-US" altLang="zh-CN" sz="3200" b="1" dirty="0">
                <a:solidFill>
                  <a:srgbClr val="0000FF"/>
                </a:solidFill>
              </a:rPr>
              <a:t>better</a:t>
            </a:r>
            <a:r>
              <a:rPr lang="en-US" altLang="zh-CN" sz="3200" b="1" dirty="0">
                <a:solidFill>
                  <a:prstClr val="black"/>
                </a:solidFill>
              </a:rPr>
              <a:t> to use exception handling than if-else</a:t>
            </a:r>
            <a:endParaRPr lang="zh-CN" altLang="en-US" sz="3200" b="1" dirty="0">
              <a:solidFill>
                <a:prstClr val="black"/>
              </a:solidFill>
            </a:endParaRP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Catch </a:t>
            </a:r>
            <a:r>
              <a:rPr lang="en-US" altLang="zh-CN" sz="3200" b="1" dirty="0">
                <a:solidFill>
                  <a:srgbClr val="0000FF"/>
                </a:solidFill>
              </a:rPr>
              <a:t>precise</a:t>
            </a:r>
            <a:r>
              <a:rPr lang="en-US" altLang="zh-CN" sz="3200" b="1" dirty="0">
                <a:solidFill>
                  <a:prstClr val="black"/>
                </a:solidFill>
              </a:rPr>
              <a:t> exception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00FF"/>
                </a:solidFill>
              </a:rPr>
              <a:t>Proper</a:t>
            </a:r>
            <a:r>
              <a:rPr lang="en-US" altLang="zh-CN" sz="3200" b="1" dirty="0">
                <a:solidFill>
                  <a:prstClr val="black"/>
                </a:solidFill>
              </a:rPr>
              <a:t> exception handling for different exception  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4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30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Exception hierarchy 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5" y="963597"/>
            <a:ext cx="2891198" cy="582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46" y="941124"/>
            <a:ext cx="3204488" cy="58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55" y="963597"/>
            <a:ext cx="2922476" cy="55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9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324091" y="1325562"/>
            <a:ext cx="8621605" cy="48320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 err="1">
                <a:solidFill>
                  <a:prstClr val="black"/>
                </a:solidFill>
              </a:rPr>
              <a:t>try_stmt</a:t>
            </a:r>
            <a:r>
              <a:rPr lang="en-US" altLang="zh-CN" sz="2800" b="1" dirty="0">
                <a:solidFill>
                  <a:prstClr val="black"/>
                </a:solidFill>
              </a:rPr>
              <a:t>  ::=  try1_stmt | try2_stmt</a:t>
            </a:r>
          </a:p>
          <a:p>
            <a:pPr defTabSz="457200"/>
            <a:endParaRPr lang="en-US" altLang="zh-CN" sz="2800" b="1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try1_stmt ::=  "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"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endParaRPr lang="en-US" altLang="zh-CN" sz="2800" b="1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try2_stmt ::=  "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"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" [expression ["</a:t>
            </a:r>
            <a:r>
              <a:rPr lang="en-US" altLang="zh-CN" sz="2800" b="1" dirty="0">
                <a:solidFill>
                  <a:srgbClr val="0000FF"/>
                </a:solidFill>
              </a:rPr>
              <a:t>as</a:t>
            </a:r>
            <a:r>
              <a:rPr lang="en-US" altLang="zh-CN" sz="2800" b="1" dirty="0">
                <a:solidFill>
                  <a:prstClr val="black"/>
                </a:solidFill>
              </a:rPr>
              <a:t>" identifier]]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				.…..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 "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" [expression ["</a:t>
            </a:r>
            <a:r>
              <a:rPr lang="en-US" altLang="zh-CN" sz="2800" b="1" dirty="0">
                <a:solidFill>
                  <a:srgbClr val="0000FF"/>
                </a:solidFill>
              </a:rPr>
              <a:t>as</a:t>
            </a:r>
            <a:r>
              <a:rPr lang="en-US" altLang="zh-CN" sz="2800" b="1" dirty="0">
                <a:solidFill>
                  <a:prstClr val="black"/>
                </a:solidFill>
              </a:rPr>
              <a:t>" identifier]]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["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["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9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877318" y="1325563"/>
            <a:ext cx="7539568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		   </a:t>
            </a:r>
            <a:r>
              <a:rPr lang="en-US" altLang="zh-CN" sz="3200" b="1" dirty="0">
                <a:solidFill>
                  <a:srgbClr val="0000FF"/>
                </a:solidFill>
              </a:rPr>
              <a:t>try</a:t>
            </a:r>
            <a:r>
              <a:rPr lang="en-US" altLang="zh-CN" sz="3200" b="1" dirty="0">
                <a:solidFill>
                  <a:prstClr val="black"/>
                </a:solidFill>
              </a:rPr>
              <a:t>: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		        suite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            </a:t>
            </a:r>
            <a:r>
              <a:rPr lang="en-US" altLang="zh-CN" sz="3200" b="1" dirty="0">
                <a:solidFill>
                  <a:srgbClr val="0000FF"/>
                </a:solidFill>
              </a:rPr>
              <a:t>finally</a:t>
            </a:r>
            <a:r>
              <a:rPr lang="en-US" altLang="zh-CN" sz="3200" b="1" dirty="0">
                <a:solidFill>
                  <a:prstClr val="black"/>
                </a:solidFill>
              </a:rPr>
              <a:t>: 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                  suite</a:t>
            </a:r>
          </a:p>
        </p:txBody>
      </p:sp>
      <p:sp>
        <p:nvSpPr>
          <p:cNvPr id="4" name="矩形 3"/>
          <p:cNvSpPr/>
          <p:nvPr/>
        </p:nvSpPr>
        <p:spPr>
          <a:xfrm>
            <a:off x="434753" y="3569166"/>
            <a:ext cx="8510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There is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handler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But</a:t>
            </a:r>
            <a:r>
              <a:rPr lang="en-US" altLang="zh-CN" sz="2800" dirty="0">
                <a:solidFill>
                  <a:prstClr val="black"/>
                </a:solidFill>
              </a:rPr>
              <a:t>, the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suite is always executed before leaving the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statement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clause is useful for releasing external resources (such as files or network connections), regardless of whether the use of the resource was successful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4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|4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24.3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4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79548</TotalTime>
  <Words>2315</Words>
  <Application>Microsoft Office PowerPoint</Application>
  <PresentationFormat>全屏显示(4:3)</PresentationFormat>
  <Paragraphs>438</Paragraphs>
  <Slides>47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Avenir Next Regular</vt:lpstr>
      <vt:lpstr>等线</vt:lpstr>
      <vt:lpstr>Arial</vt:lpstr>
      <vt:lpstr>Calibri</vt:lpstr>
      <vt:lpstr>Consolas</vt:lpstr>
      <vt:lpstr>Times</vt:lpstr>
      <vt:lpstr>Wingdings</vt:lpstr>
      <vt:lpstr>Office 主题</vt:lpstr>
      <vt:lpstr>文档</vt:lpstr>
      <vt:lpstr>SI100B Introduction to Information Science and Technology (Python Programming)</vt:lpstr>
      <vt:lpstr>Learning Objectives</vt:lpstr>
      <vt:lpstr>The assert statement</vt:lpstr>
      <vt:lpstr>Errors and Exceptions</vt:lpstr>
      <vt:lpstr>Handling Exceptions</vt:lpstr>
      <vt:lpstr>If-Else  vs. Exception Handling</vt:lpstr>
      <vt:lpstr>Exception hierarchy 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Exception hierarchy </vt:lpstr>
      <vt:lpstr>The try statement</vt:lpstr>
      <vt:lpstr>Learning Objectives</vt:lpstr>
      <vt:lpstr>Open a file</vt:lpstr>
      <vt:lpstr>Open()</vt:lpstr>
      <vt:lpstr>PowerPoint 演示文稿</vt:lpstr>
      <vt:lpstr>File handler as a sequence</vt:lpstr>
      <vt:lpstr>Read the ‘whole’ file</vt:lpstr>
      <vt:lpstr>Read file into a list</vt:lpstr>
      <vt:lpstr>PowerPoint 演示文稿</vt:lpstr>
      <vt:lpstr>File write</vt:lpstr>
      <vt:lpstr>Other file operations</vt:lpstr>
      <vt:lpstr>Learning Objectives</vt:lpstr>
      <vt:lpstr>Modules</vt:lpstr>
      <vt:lpstr>Modules</vt:lpstr>
      <vt:lpstr>Modules</vt:lpstr>
      <vt:lpstr>Modules</vt:lpstr>
      <vt:lpstr>PowerPoint 演示文稿</vt:lpstr>
      <vt:lpstr>Modules</vt:lpstr>
      <vt:lpstr>Compiled-in Modules </vt:lpstr>
      <vt:lpstr>Modules</vt:lpstr>
      <vt:lpstr>PowerPoint 演示文稿</vt:lpstr>
      <vt:lpstr>PowerPoint 演示文稿</vt:lpstr>
      <vt:lpstr>Modules</vt:lpstr>
      <vt:lpstr>Modules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Lin Chen</cp:lastModifiedBy>
  <cp:revision>1789</cp:revision>
  <dcterms:created xsi:type="dcterms:W3CDTF">2019-01-07T08:10:31Z</dcterms:created>
  <dcterms:modified xsi:type="dcterms:W3CDTF">2022-10-12T13:01:53Z</dcterms:modified>
</cp:coreProperties>
</file>