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14" r:id="rId2"/>
    <p:sldId id="475" r:id="rId3"/>
    <p:sldId id="451" r:id="rId4"/>
    <p:sldId id="452" r:id="rId5"/>
    <p:sldId id="453" r:id="rId6"/>
    <p:sldId id="455" r:id="rId7"/>
    <p:sldId id="456" r:id="rId8"/>
    <p:sldId id="458" r:id="rId9"/>
    <p:sldId id="474" r:id="rId10"/>
    <p:sldId id="459" r:id="rId11"/>
    <p:sldId id="460" r:id="rId12"/>
    <p:sldId id="461" r:id="rId13"/>
    <p:sldId id="462" r:id="rId14"/>
    <p:sldId id="463" r:id="rId15"/>
    <p:sldId id="464" r:id="rId16"/>
    <p:sldId id="465" r:id="rId17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6" autoAdjust="0"/>
    <p:restoredTop sz="94660"/>
  </p:normalViewPr>
  <p:slideViewPr>
    <p:cSldViewPr>
      <p:cViewPr varScale="1">
        <p:scale>
          <a:sx n="88" d="100"/>
          <a:sy n="88" d="100"/>
        </p:scale>
        <p:origin x="1109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55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92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6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04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80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79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73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78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98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93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68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48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41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74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31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18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0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20.png"/><Relationship Id="rId3" Type="http://schemas.openxmlformats.org/officeDocument/2006/relationships/image" Target="../media/image25.png"/><Relationship Id="rId7" Type="http://schemas.openxmlformats.org/officeDocument/2006/relationships/image" Target="../media/image21.png"/><Relationship Id="rId12" Type="http://schemas.openxmlformats.org/officeDocument/2006/relationships/image" Target="../media/image117.png"/><Relationship Id="rId17" Type="http://schemas.openxmlformats.org/officeDocument/2006/relationships/image" Target="../media/image1600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107.png"/><Relationship Id="rId5" Type="http://schemas.openxmlformats.org/officeDocument/2006/relationships/image" Target="../media/image41.png"/><Relationship Id="rId15" Type="http://schemas.openxmlformats.org/officeDocument/2006/relationships/image" Target="../media/image1400.png"/><Relationship Id="rId10" Type="http://schemas.openxmlformats.org/officeDocument/2006/relationships/image" Target="../media/image9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Relationship Id="rId14" Type="http://schemas.openxmlformats.org/officeDocument/2006/relationships/image" Target="../media/image130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400.png"/><Relationship Id="rId18" Type="http://schemas.openxmlformats.org/officeDocument/2006/relationships/image" Target="../media/image200.png"/><Relationship Id="rId3" Type="http://schemas.openxmlformats.org/officeDocument/2006/relationships/image" Target="../media/image1700.png"/><Relationship Id="rId21" Type="http://schemas.openxmlformats.org/officeDocument/2006/relationships/image" Target="../media/image230.png"/><Relationship Id="rId7" Type="http://schemas.openxmlformats.org/officeDocument/2006/relationships/image" Target="../media/image21.png"/><Relationship Id="rId12" Type="http://schemas.openxmlformats.org/officeDocument/2006/relationships/image" Target="../media/image1300.png"/><Relationship Id="rId17" Type="http://schemas.openxmlformats.org/officeDocument/2006/relationships/image" Target="../media/image192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810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107.png"/><Relationship Id="rId5" Type="http://schemas.openxmlformats.org/officeDocument/2006/relationships/image" Target="../media/image41.png"/><Relationship Id="rId15" Type="http://schemas.openxmlformats.org/officeDocument/2006/relationships/image" Target="../media/image1600.png"/><Relationship Id="rId10" Type="http://schemas.openxmlformats.org/officeDocument/2006/relationships/image" Target="../media/image90.png"/><Relationship Id="rId19" Type="http://schemas.openxmlformats.org/officeDocument/2006/relationships/image" Target="../media/image21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Relationship Id="rId14" Type="http://schemas.openxmlformats.org/officeDocument/2006/relationships/image" Target="../media/image150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0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4.png"/><Relationship Id="rId13" Type="http://schemas.openxmlformats.org/officeDocument/2006/relationships/image" Target="../media/image152.png"/><Relationship Id="rId18" Type="http://schemas.openxmlformats.org/officeDocument/2006/relationships/image" Target="../media/image157.png"/><Relationship Id="rId26" Type="http://schemas.openxmlformats.org/officeDocument/2006/relationships/image" Target="../media/image432.png"/><Relationship Id="rId3" Type="http://schemas.openxmlformats.org/officeDocument/2006/relationships/image" Target="../media/image402.png"/><Relationship Id="rId7" Type="http://schemas.openxmlformats.org/officeDocument/2006/relationships/image" Target="../media/image146.png"/><Relationship Id="rId12" Type="http://schemas.openxmlformats.org/officeDocument/2006/relationships/image" Target="../media/image151.png"/><Relationship Id="rId17" Type="http://schemas.openxmlformats.org/officeDocument/2006/relationships/image" Target="../media/image156.png"/><Relationship Id="rId25" Type="http://schemas.openxmlformats.org/officeDocument/2006/relationships/image" Target="../media/image42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5.png"/><Relationship Id="rId20" Type="http://schemas.openxmlformats.org/officeDocument/2006/relationships/image" Target="../media/image1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png"/><Relationship Id="rId11" Type="http://schemas.openxmlformats.org/officeDocument/2006/relationships/image" Target="../media/image15000.png"/><Relationship Id="rId24" Type="http://schemas.openxmlformats.org/officeDocument/2006/relationships/image" Target="../media/image163.png"/><Relationship Id="rId5" Type="http://schemas.openxmlformats.org/officeDocument/2006/relationships/image" Target="../media/image144.png"/><Relationship Id="rId15" Type="http://schemas.openxmlformats.org/officeDocument/2006/relationships/image" Target="../media/image154.png"/><Relationship Id="rId23" Type="http://schemas.openxmlformats.org/officeDocument/2006/relationships/image" Target="../media/image162.png"/><Relationship Id="rId10" Type="http://schemas.openxmlformats.org/officeDocument/2006/relationships/image" Target="../media/image149.png"/><Relationship Id="rId19" Type="http://schemas.openxmlformats.org/officeDocument/2006/relationships/image" Target="../media/image158.png"/><Relationship Id="rId4" Type="http://schemas.openxmlformats.org/officeDocument/2006/relationships/image" Target="../media/image143.png"/><Relationship Id="rId9" Type="http://schemas.openxmlformats.org/officeDocument/2006/relationships/image" Target="../media/image148.png"/><Relationship Id="rId14" Type="http://schemas.openxmlformats.org/officeDocument/2006/relationships/image" Target="../media/image153.png"/><Relationship Id="rId22" Type="http://schemas.openxmlformats.org/officeDocument/2006/relationships/image" Target="../media/image16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1.png"/><Relationship Id="rId13" Type="http://schemas.openxmlformats.org/officeDocument/2006/relationships/image" Target="../media/image550.png"/><Relationship Id="rId18" Type="http://schemas.openxmlformats.org/officeDocument/2006/relationships/image" Target="../media/image600.png"/><Relationship Id="rId3" Type="http://schemas.openxmlformats.org/officeDocument/2006/relationships/image" Target="../media/image452.png"/><Relationship Id="rId7" Type="http://schemas.openxmlformats.org/officeDocument/2006/relationships/image" Target="../media/image491.png"/><Relationship Id="rId12" Type="http://schemas.openxmlformats.org/officeDocument/2006/relationships/image" Target="../media/image541.png"/><Relationship Id="rId17" Type="http://schemas.openxmlformats.org/officeDocument/2006/relationships/image" Target="../media/image59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2.png"/><Relationship Id="rId11" Type="http://schemas.openxmlformats.org/officeDocument/2006/relationships/image" Target="../media/image531.png"/><Relationship Id="rId5" Type="http://schemas.openxmlformats.org/officeDocument/2006/relationships/image" Target="../media/image472.png"/><Relationship Id="rId15" Type="http://schemas.openxmlformats.org/officeDocument/2006/relationships/image" Target="../media/image570.png"/><Relationship Id="rId10" Type="http://schemas.openxmlformats.org/officeDocument/2006/relationships/image" Target="../media/image521.png"/><Relationship Id="rId19" Type="http://schemas.openxmlformats.org/officeDocument/2006/relationships/image" Target="../media/image612.png"/><Relationship Id="rId4" Type="http://schemas.openxmlformats.org/officeDocument/2006/relationships/image" Target="../media/image462.png"/><Relationship Id="rId9" Type="http://schemas.openxmlformats.org/officeDocument/2006/relationships/image" Target="../media/image513.png"/><Relationship Id="rId14" Type="http://schemas.openxmlformats.org/officeDocument/2006/relationships/image" Target="../media/image56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26" Type="http://schemas.openxmlformats.org/officeDocument/2006/relationships/image" Target="../media/image69.png"/><Relationship Id="rId3" Type="http://schemas.openxmlformats.org/officeDocument/2006/relationships/image" Target="../media/image46.png"/><Relationship Id="rId21" Type="http://schemas.openxmlformats.org/officeDocument/2006/relationships/image" Target="../media/image64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5" Type="http://schemas.openxmlformats.org/officeDocument/2006/relationships/image" Target="../media/image6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29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24" Type="http://schemas.openxmlformats.org/officeDocument/2006/relationships/image" Target="../media/image67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23" Type="http://schemas.openxmlformats.org/officeDocument/2006/relationships/image" Target="../media/image66.png"/><Relationship Id="rId28" Type="http://schemas.openxmlformats.org/officeDocument/2006/relationships/image" Target="../media/image710.png"/><Relationship Id="rId10" Type="http://schemas.openxmlformats.org/officeDocument/2006/relationships/image" Target="../media/image53.png"/><Relationship Id="rId19" Type="http://schemas.openxmlformats.org/officeDocument/2006/relationships/image" Target="../media/image621.png"/><Relationship Id="rId4" Type="http://schemas.openxmlformats.org/officeDocument/2006/relationships/image" Target="../media/image470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Relationship Id="rId22" Type="http://schemas.openxmlformats.org/officeDocument/2006/relationships/image" Target="../media/image65.png"/><Relationship Id="rId27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0" y="1066800"/>
                <a:ext cx="9144000" cy="1470025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5300" dirty="0" smtClean="0"/>
                  <a:t>Cryptography (2022 Fall)</a:t>
                </a:r>
                <a:r>
                  <a:rPr lang="en-US" sz="5000" dirty="0" smtClean="0"/>
                  <a:t/>
                </a:r>
                <a:br>
                  <a:rPr lang="en-US" sz="5000" dirty="0" smtClean="0"/>
                </a:br>
                <a:r>
                  <a:rPr lang="en-US" sz="2200" dirty="0" smtClean="0"/>
                  <a:t>PRF-based encryption, </a:t>
                </a:r>
                <a:r>
                  <a:rPr lang="en-US" altLang="zh-CN" sz="2200" dirty="0" smtClean="0"/>
                  <a:t>PRG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2200" dirty="0" smtClean="0"/>
                  <a:t>PRF, PRF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2200" dirty="0" smtClean="0"/>
                  <a:t>PRG,</a:t>
                </a:r>
                <a:br>
                  <a:rPr lang="en-US" altLang="zh-CN" sz="2200" dirty="0" smtClean="0"/>
                </a:br>
                <a:r>
                  <a:rPr lang="en-US" altLang="zh-CN" sz="2200" dirty="0" smtClean="0"/>
                  <a:t>PRP, </a:t>
                </a:r>
                <a:r>
                  <a:rPr lang="en-US" altLang="zh-CN" sz="2200" dirty="0" err="1" smtClean="0"/>
                  <a:t>sPRP</a:t>
                </a:r>
                <a:r>
                  <a:rPr lang="en-US" altLang="zh-CN" sz="2200" dirty="0" smtClean="0"/>
                  <a:t>, PRF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2200" dirty="0" smtClean="0"/>
                  <a:t>PRP, PRF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2200" dirty="0" err="1" smtClean="0"/>
                  <a:t>sPRP</a:t>
                </a:r>
                <a:endParaRPr lang="en-US" sz="22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0" y="1066800"/>
                <a:ext cx="9144000" cy="1470025"/>
              </a:xfrm>
              <a:blipFill>
                <a:blip r:embed="rId2"/>
                <a:stretch>
                  <a:fillRect t="-7884" b="-6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05200"/>
            <a:ext cx="9144000" cy="129540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LiangFeng</a:t>
            </a:r>
            <a:r>
              <a:rPr lang="en-US" sz="24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SIST, ShanghaiTech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PRG from PRF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219200"/>
                <a:ext cx="9144000" cy="47196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CONSTRUCTION: </a:t>
                </a:r>
                <a:r>
                  <a:rPr lang="en-US" sz="2400" dirty="0" smtClean="0"/>
                  <a:t>Given a length preserving PRF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, construct a PRG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is a length preserving PRF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Define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(2)</m:t>
                    </m:r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⋯||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function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 smtClean="0"/>
                  <a:t> define above is a PRG with expansion factor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𝑙𝑛</m:t>
                    </m:r>
                  </m:oMath>
                </a14:m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Stream Cipher from PRF: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is a length preserving </a:t>
                </a:r>
                <a:r>
                  <a:rPr lang="en-US" sz="2000" dirty="0" smtClean="0"/>
                  <a:t>PRF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𝐈𝐧𝐢𝐭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𝐆𝐞𝐭𝐁𝐢𝐭𝐬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1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𝐈𝐧𝐢𝐭</m:t>
                    </m:r>
                    <m:d>
                      <m:d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𝐼𝑉</m:t>
                        </m:r>
                      </m:e>
                    </m:d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𝐼𝑉</m:t>
                        </m:r>
                      </m:e>
                    </m:d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  //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𝐆𝐞𝐭𝐁𝐢𝐭𝐬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𝐼𝑉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4719625"/>
              </a:xfrm>
              <a:prstGeom prst="rect">
                <a:avLst/>
              </a:prstGeom>
              <a:blipFill>
                <a:blip r:embed="rId3"/>
                <a:stretch>
                  <a:fillRect l="-1000" t="-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68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043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Pseudorandom Permutation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295400"/>
                <a:ext cx="9144000" cy="46885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A </a:t>
                </a:r>
                <a:r>
                  <a:rPr lang="en-US" altLang="zh-CN" sz="2400" b="1" dirty="0" smtClean="0"/>
                  <a:t>keyed permutation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 is a</a:t>
                </a:r>
                <a:r>
                  <a:rPr lang="en-US" sz="2400" dirty="0" smtClean="0"/>
                  <a:t> 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two-input function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such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that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out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     is </a:t>
                </a:r>
                <a:r>
                  <a:rPr lang="en-US" sz="2400" u="sng" dirty="0" err="1" smtClean="0">
                    <a:solidFill>
                      <a:schemeClr val="tx1"/>
                    </a:solidFill>
                  </a:rPr>
                  <a:t>bijective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for </a:t>
                </a:r>
                <a:r>
                  <a:rPr lang="en-US" sz="2400" dirty="0">
                    <a:solidFill>
                      <a:schemeClr val="tx1"/>
                    </a:solidFill>
                  </a:rPr>
                  <a:t>every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requires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/>
                  <a:t>length-preserving</a:t>
                </a:r>
                <a:r>
                  <a:rPr lang="en-US" altLang="zh-CN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dirty="0"/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efficiently </a:t>
                </a:r>
                <a:r>
                  <a:rPr lang="en-US" sz="2000" b="1" dirty="0"/>
                  <a:t>computable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is polynomial-time computable</a:t>
                </a:r>
                <a:endParaRPr lang="en-US" sz="2000" dirty="0"/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efficiently invertible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is polynomial-time computable</a:t>
                </a:r>
                <a:endParaRPr lang="en-US" sz="2000" dirty="0"/>
              </a:p>
              <a:p>
                <a:pPr>
                  <a:lnSpc>
                    <a:spcPct val="130000"/>
                  </a:lnSpc>
                </a:pPr>
                <a:r>
                  <a:rPr lang="en-US" sz="2400" b="1" dirty="0" smtClean="0"/>
                  <a:t>The </a:t>
                </a:r>
                <a:r>
                  <a:rPr lang="en-US" sz="2400" b="1" dirty="0"/>
                  <a:t>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: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choose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uniformly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𝐏𝐞𝐫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400" dirty="0"/>
                  <a:t> the set of all </a:t>
                </a:r>
                <a:r>
                  <a:rPr lang="en-US" altLang="zh-CN" sz="2400" dirty="0" err="1"/>
                  <a:t>bijective</a:t>
                </a: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functions from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.</a:t>
                </a:r>
                <a:endParaRPr lang="en-US" sz="2400" b="1" dirty="0" smtClean="0"/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b="1" dirty="0" smtClean="0"/>
                  <a:t>Truly </a:t>
                </a:r>
                <a:r>
                  <a:rPr lang="en-US" altLang="zh-CN" sz="2400" b="1" dirty="0"/>
                  <a:t>Random </a:t>
                </a:r>
                <a:r>
                  <a:rPr lang="en-US" altLang="zh-CN" sz="2400" b="1" dirty="0" smtClean="0"/>
                  <a:t>Permutation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400" b="1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𝐏𝐞𝐫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b="1" dirty="0"/>
                  <a:t>PRP (informal):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400" dirty="0"/>
                  <a:t> is said to be </a:t>
                </a:r>
                <a:r>
                  <a:rPr lang="en-US" altLang="zh-CN" sz="2400" b="1" dirty="0"/>
                  <a:t>pseudorandom</a:t>
                </a:r>
                <a:r>
                  <a:rPr lang="en-US" altLang="zh-CN" sz="2400" dirty="0"/>
                  <a:t> if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/>
                  <a:t> </a:t>
                </a:r>
                <a:endParaRPr lang="en-US" sz="2400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4000" cy="4688528"/>
              </a:xfrm>
              <a:prstGeom prst="rect">
                <a:avLst/>
              </a:prstGeom>
              <a:blipFill>
                <a:blip r:embed="rId3"/>
                <a:stretch>
                  <a:fillRect l="-1000" b="-10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889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smtClean="0"/>
              <a:t>PRP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988469"/>
                <a:ext cx="9144000" cy="32602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/>
                  <a:t> be an </a:t>
                </a:r>
                <a:r>
                  <a:rPr lang="en-US" sz="2400" u="sng" dirty="0" smtClean="0"/>
                  <a:t>efficient computable</a:t>
                </a:r>
                <a:r>
                  <a:rPr lang="en-US" sz="2400" dirty="0" smtClean="0"/>
                  <a:t>,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</a:t>
                </a:r>
                <a:r>
                  <a:rPr lang="en-US" sz="2400" u="sng" dirty="0" smtClean="0"/>
                  <a:t>efficiently invertible</a:t>
                </a:r>
                <a:r>
                  <a:rPr lang="en-US" sz="2400" dirty="0" smtClean="0"/>
                  <a:t>, </a:t>
                </a:r>
                <a:r>
                  <a:rPr lang="en-US" sz="2400" u="sng" dirty="0" smtClean="0"/>
                  <a:t>length-preserving</a:t>
                </a:r>
                <a:r>
                  <a:rPr lang="en-US" sz="2400" dirty="0" smtClean="0"/>
                  <a:t>, </a:t>
                </a:r>
                <a:r>
                  <a:rPr lang="en-US" sz="2400" u="sng" dirty="0" smtClean="0"/>
                  <a:t>keyed permutation</a:t>
                </a:r>
                <a:r>
                  <a:rPr lang="en-US" sz="2400" dirty="0" smtClean="0"/>
                  <a:t>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said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to be a </a:t>
                </a:r>
                <a:r>
                  <a:rPr lang="en-US" sz="2400" b="1" dirty="0" smtClean="0"/>
                  <a:t>pseudorandom permutation (PRP) </a:t>
                </a:r>
                <a:r>
                  <a:rPr lang="en-US" sz="2400" dirty="0" smtClean="0"/>
                  <a:t>if for all PPT algorithm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z="2400" dirty="0" smtClean="0"/>
                  <a:t>,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there is a negligible function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 smtClean="0"/>
                  <a:t> such that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400" b="0" dirty="0" smtClean="0"/>
                  <a:t>          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𝒟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⋅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𝒟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⋅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,</a:t>
                </a:r>
                <a:endParaRPr lang="en-US" sz="2400" dirty="0"/>
              </a:p>
              <a:p>
                <a:pPr lvl="1">
                  <a:lnSpc>
                    <a:spcPct val="120000"/>
                  </a:lnSpc>
                </a:pPr>
                <a:r>
                  <a:rPr lang="en-US" sz="2400" dirty="0" smtClean="0"/>
                  <a:t>where the probabilities are taken over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𝐏𝐞𝐫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b="1" dirty="0" smtClean="0"/>
                  <a:t> </a:t>
                </a:r>
                <a:r>
                  <a:rPr lang="en-US" sz="2400" dirty="0"/>
                  <a:t>and </a:t>
                </a:r>
                <a:r>
                  <a:rPr lang="en-US" sz="2400" dirty="0" smtClean="0"/>
                  <a:t>the randomness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z="2000" dirty="0" smtClean="0"/>
                  <a:t>.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88469"/>
                <a:ext cx="9144000" cy="3260251"/>
              </a:xfrm>
              <a:prstGeom prst="rect">
                <a:avLst/>
              </a:prstGeom>
              <a:blipFill>
                <a:blip r:embed="rId3"/>
                <a:stretch>
                  <a:fillRect l="-1000" t="-187" r="-1267" b="-24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66528" y="4265070"/>
                <a:ext cx="1564603" cy="129539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528" y="4265070"/>
                <a:ext cx="1564603" cy="12953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549867" y="4265069"/>
                <a:ext cx="1367082" cy="12953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867" y="4265069"/>
                <a:ext cx="1367082" cy="12953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3873467" y="477768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07939" y="4493668"/>
                <a:ext cx="1212704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939" y="4493668"/>
                <a:ext cx="1212704" cy="298415"/>
              </a:xfrm>
              <a:prstGeom prst="rect">
                <a:avLst/>
              </a:prstGeom>
              <a:blipFill rotWithShape="0">
                <a:blip r:embed="rId6"/>
                <a:stretch>
                  <a:fillRect l="-2513" r="-1508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rot="10800000" flipH="1">
            <a:off x="3868948" y="493008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107939" y="4912676"/>
                <a:ext cx="1212704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939" y="4912676"/>
                <a:ext cx="1212704" cy="298415"/>
              </a:xfrm>
              <a:prstGeom prst="rect">
                <a:avLst/>
              </a:prstGeom>
              <a:blipFill rotWithShape="0">
                <a:blip r:embed="rId7"/>
                <a:stretch>
                  <a:fillRect l="-4020" r="-1005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6927339" y="4930085"/>
            <a:ext cx="9040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145548" y="4646068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548" y="4646068"/>
                <a:ext cx="182999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90600" y="4773373"/>
                <a:ext cx="11365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773373"/>
                <a:ext cx="113653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7527" t="-28889" r="-8065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0" y="5712869"/>
                <a:ext cx="9144000" cy="535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THEOREM: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is a PRP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is a PRF.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712869"/>
                <a:ext cx="9144000" cy="535531"/>
              </a:xfrm>
              <a:prstGeom prst="rect">
                <a:avLst/>
              </a:prstGeom>
              <a:blipFill rotWithShape="0">
                <a:blip r:embed="rId10"/>
                <a:stretch>
                  <a:fillRect l="-1000" t="-1136" b="-19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630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20" grpId="0"/>
      <p:bldP spid="21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Strong PRP (Block Cipher)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007331"/>
                <a:ext cx="9144000" cy="34115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DEFINITION:</a:t>
                </a:r>
                <a:r>
                  <a:rPr lang="en-US" sz="2400" dirty="0"/>
                  <a:t> 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 be an </a:t>
                </a:r>
                <a:r>
                  <a:rPr lang="en-US" sz="2400" u="sng" dirty="0"/>
                  <a:t>efficient computable</a:t>
                </a:r>
                <a:r>
                  <a:rPr lang="en-US" sz="2400" dirty="0"/>
                  <a:t>,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     </a:t>
                </a:r>
                <a:r>
                  <a:rPr lang="en-US" sz="2400" u="sng" dirty="0"/>
                  <a:t>efficiently invertible</a:t>
                </a:r>
                <a:r>
                  <a:rPr lang="en-US" sz="2400" dirty="0"/>
                  <a:t>, </a:t>
                </a:r>
                <a:r>
                  <a:rPr lang="en-US" sz="2400" u="sng" dirty="0"/>
                  <a:t>length-preserving</a:t>
                </a:r>
                <a:r>
                  <a:rPr lang="en-US" sz="2400" dirty="0"/>
                  <a:t>, </a:t>
                </a:r>
                <a:r>
                  <a:rPr lang="en-US" sz="2400" u="sng" dirty="0"/>
                  <a:t>keyed permutation</a:t>
                </a:r>
                <a:r>
                  <a:rPr lang="en-US" sz="2400" dirty="0"/>
                  <a:t>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is said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     to be a </a:t>
                </a:r>
                <a:r>
                  <a:rPr lang="en-US" sz="2400" b="1" dirty="0" smtClean="0"/>
                  <a:t>strong</a:t>
                </a:r>
                <a:r>
                  <a:rPr lang="en-US" sz="2400" dirty="0" smtClean="0"/>
                  <a:t> </a:t>
                </a:r>
                <a:r>
                  <a:rPr lang="en-US" sz="2400" b="1" dirty="0" smtClean="0"/>
                  <a:t>pseudorandom </a:t>
                </a:r>
                <a:r>
                  <a:rPr lang="en-US" sz="2400" b="1" dirty="0"/>
                  <a:t>permutation </a:t>
                </a:r>
                <a:r>
                  <a:rPr lang="en-US" sz="2400" b="1" dirty="0" smtClean="0"/>
                  <a:t>(</a:t>
                </a:r>
                <a:r>
                  <a:rPr lang="en-US" sz="2400" b="1" dirty="0" err="1" smtClean="0"/>
                  <a:t>sPRP</a:t>
                </a:r>
                <a:r>
                  <a:rPr lang="en-US" sz="2400" b="1" dirty="0"/>
                  <a:t>) </a:t>
                </a:r>
                <a:r>
                  <a:rPr lang="en-US" sz="2400" dirty="0"/>
                  <a:t>if for all PPT </a:t>
                </a:r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algorithm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z="2400" dirty="0"/>
                  <a:t>, </a:t>
                </a:r>
                <a:r>
                  <a:rPr lang="en-US" sz="2400" dirty="0" smtClean="0"/>
                  <a:t>there is a </a:t>
                </a:r>
                <a:r>
                  <a:rPr lang="en-US" sz="2400" dirty="0"/>
                  <a:t>negligible function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/>
                  <a:t> such that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400" b="0" dirty="0" smtClean="0"/>
                  <a:t> 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𝒟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⋅</m:t>
                                        </m:r>
                                      </m:e>
                                    </m:d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  <m:r>
                                      <a:rPr lang="en-US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(⋅)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𝒟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⋅</m:t>
                                        </m:r>
                                      </m:e>
                                    </m:d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US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(⋅)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 lvl="1">
                  <a:lnSpc>
                    <a:spcPct val="120000"/>
                  </a:lnSpc>
                </a:pPr>
                <a:r>
                  <a:rPr lang="en-US" sz="2400" dirty="0"/>
                  <a:t>where the probabilities are taken over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𝐏𝐞𝐫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and the randomness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z="2400" dirty="0" smtClean="0"/>
                  <a:t>.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07331"/>
                <a:ext cx="9144000" cy="3411575"/>
              </a:xfrm>
              <a:prstGeom prst="rect">
                <a:avLst/>
              </a:prstGeom>
              <a:blipFill>
                <a:blip r:embed="rId3"/>
                <a:stretch>
                  <a:fillRect l="-1000" t="-179" r="-1200" b="-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266528" y="4436331"/>
                <a:ext cx="1564603" cy="7936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528" y="4436331"/>
                <a:ext cx="1564603" cy="7936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549867" y="4436331"/>
                <a:ext cx="1367082" cy="19366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867" y="4436331"/>
                <a:ext cx="1367082" cy="19366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H="1">
            <a:off x="3873467" y="4796548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07939" y="4512530"/>
                <a:ext cx="1212704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939" y="4512530"/>
                <a:ext cx="1212704" cy="298415"/>
              </a:xfrm>
              <a:prstGeom prst="rect">
                <a:avLst/>
              </a:prstGeom>
              <a:blipFill>
                <a:blip r:embed="rId6"/>
                <a:stretch>
                  <a:fillRect l="-2513" r="-1508" b="-20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 rot="10800000" flipH="1">
            <a:off x="3868948" y="4948948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07939" y="4931538"/>
                <a:ext cx="1212704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939" y="4931538"/>
                <a:ext cx="1212704" cy="298415"/>
              </a:xfrm>
              <a:prstGeom prst="rect">
                <a:avLst/>
              </a:prstGeom>
              <a:blipFill>
                <a:blip r:embed="rId7"/>
                <a:stretch>
                  <a:fillRect l="-4020" r="-1005" b="-20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6927339" y="5503130"/>
            <a:ext cx="9040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145548" y="5219113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548" y="5219113"/>
                <a:ext cx="182999" cy="276999"/>
              </a:xfrm>
              <a:prstGeom prst="rect">
                <a:avLst/>
              </a:prstGeom>
              <a:blipFill>
                <a:blip r:embed="rId8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90600" y="5302332"/>
                <a:ext cx="11365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302332"/>
                <a:ext cx="1136530" cy="276999"/>
              </a:xfrm>
              <a:prstGeom prst="rect">
                <a:avLst/>
              </a:prstGeom>
              <a:blipFill>
                <a:blip r:embed="rId9"/>
                <a:stretch>
                  <a:fillRect l="-7527" t="-28889" r="-8065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2266528" y="5579331"/>
                <a:ext cx="1564603" cy="7936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𝒪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528" y="5579331"/>
                <a:ext cx="1564603" cy="79362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 flipH="1">
            <a:off x="3870960" y="590792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105432" y="5623908"/>
                <a:ext cx="1284006" cy="3317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432" y="5623908"/>
                <a:ext cx="1284006" cy="331757"/>
              </a:xfrm>
              <a:prstGeom prst="rect">
                <a:avLst/>
              </a:prstGeom>
              <a:blipFill>
                <a:blip r:embed="rId11"/>
                <a:stretch>
                  <a:fillRect l="-4265" r="-474" b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 rot="10800000" flipH="1">
            <a:off x="3866441" y="606032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105432" y="6042916"/>
                <a:ext cx="1279004" cy="3317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432" y="6042916"/>
                <a:ext cx="1279004" cy="331757"/>
              </a:xfrm>
              <a:prstGeom prst="rect">
                <a:avLst/>
              </a:prstGeom>
              <a:blipFill>
                <a:blip r:embed="rId12"/>
                <a:stretch>
                  <a:fillRect l="-2381" r="-476" b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296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/>
      <p:bldP spid="23" grpId="0"/>
      <p:bldP spid="26" grpId="0"/>
      <p:bldP spid="27" grpId="0"/>
      <p:bldP spid="28" grpId="0" animBg="1"/>
      <p:bldP spid="30" grpId="0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PRP from PRF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143000"/>
                <a:ext cx="9144000" cy="5008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2400" b="1" dirty="0" smtClean="0"/>
                  <a:t>CONSTRUCTION: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- a length-preserving PRF  </a:t>
                </a: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1257300" lvl="2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Key: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Input: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lit/>
                      </m:rP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Output: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lit/>
                      </m:rP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sz="2400" b="1" dirty="0" smtClean="0"/>
                  <a:t>THEOREM:</a:t>
                </a:r>
                <a:r>
                  <a:rPr lang="en-US" sz="2400" dirty="0" smtClean="0"/>
                  <a:t>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a PRF, then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 smtClean="0"/>
                  <a:t> is a PRP.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=1,2,3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in the 3-round </a:t>
                </a:r>
                <a:r>
                  <a:rPr lang="en-US" sz="20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Feistel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network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Collision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negligible; Collision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negligible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If no collisions,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computationally indistinguishable from the </a:t>
                </a:r>
              </a:p>
              <a:p>
                <a:pPr lvl="1"/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output of truly random permutation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4000" cy="5008615"/>
              </a:xfrm>
              <a:prstGeom prst="rect">
                <a:avLst/>
              </a:prstGeom>
              <a:blipFill>
                <a:blip r:embed="rId3"/>
                <a:stretch>
                  <a:fillRect l="-1000" b="-12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923280" y="1295400"/>
                <a:ext cx="1143000" cy="22860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280" y="1295400"/>
                <a:ext cx="1143000" cy="228600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  <a:ln w="1905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315200" y="1295400"/>
                <a:ext cx="1143000" cy="22860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1295400"/>
                <a:ext cx="1143000" cy="228600"/>
              </a:xfrm>
              <a:prstGeom prst="rect">
                <a:avLst/>
              </a:prstGeom>
              <a:blipFill>
                <a:blip r:embed="rId5"/>
                <a:stretch>
                  <a:fillRect b="-12500"/>
                </a:stretch>
              </a:blipFill>
              <a:ln w="1905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981454" y="1861870"/>
                <a:ext cx="431322" cy="3810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454" y="1861870"/>
                <a:ext cx="431322" cy="381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990080" y="2623870"/>
                <a:ext cx="431322" cy="3810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080" y="2623870"/>
                <a:ext cx="431322" cy="381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990080" y="3385870"/>
                <a:ext cx="431322" cy="3810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080" y="3385870"/>
                <a:ext cx="431322" cy="381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366101" y="1915549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101" y="1915549"/>
                <a:ext cx="253274" cy="276999"/>
              </a:xfrm>
              <a:prstGeom prst="rect">
                <a:avLst/>
              </a:prstGeom>
              <a:blipFill>
                <a:blip r:embed="rId9"/>
                <a:stretch>
                  <a:fillRect l="-26190" r="-23810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371854" y="2660297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854" y="2660297"/>
                <a:ext cx="253274" cy="276999"/>
              </a:xfrm>
              <a:prstGeom prst="rect">
                <a:avLst/>
              </a:prstGeom>
              <a:blipFill>
                <a:blip r:embed="rId10"/>
                <a:stretch>
                  <a:fillRect l="-26190" r="-23810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371854" y="3413671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854" y="3413671"/>
                <a:ext cx="253274" cy="276999"/>
              </a:xfrm>
              <a:prstGeom prst="rect">
                <a:avLst/>
              </a:prstGeom>
              <a:blipFill>
                <a:blip r:embed="rId11"/>
                <a:stretch>
                  <a:fillRect l="-26190" r="-2381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Elbow Connector 14"/>
          <p:cNvCxnSpPr>
            <a:stCxn id="6" idx="2"/>
            <a:endCxn id="5" idx="3"/>
          </p:cNvCxnSpPr>
          <p:nvPr/>
        </p:nvCxnSpPr>
        <p:spPr>
          <a:xfrm rot="5400000">
            <a:off x="7385553" y="1551223"/>
            <a:ext cx="528370" cy="4739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1"/>
            <a:endCxn id="7" idx="3"/>
          </p:cNvCxnSpPr>
          <p:nvPr/>
        </p:nvCxnSpPr>
        <p:spPr>
          <a:xfrm flipH="1">
            <a:off x="6619375" y="2052370"/>
            <a:ext cx="362079" cy="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2"/>
            <a:endCxn id="7" idx="0"/>
          </p:cNvCxnSpPr>
          <p:nvPr/>
        </p:nvCxnSpPr>
        <p:spPr>
          <a:xfrm flipH="1">
            <a:off x="6492738" y="1524000"/>
            <a:ext cx="2042" cy="39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886700" y="2052370"/>
            <a:ext cx="0" cy="266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97583" y="2329230"/>
            <a:ext cx="1390153" cy="197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497584" y="2521635"/>
            <a:ext cx="907" cy="14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489964" y="2143810"/>
            <a:ext cx="0" cy="182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6489964" y="2329369"/>
            <a:ext cx="1399676" cy="181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885166" y="2806750"/>
            <a:ext cx="0" cy="266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6505955" y="3083610"/>
            <a:ext cx="1390153" cy="197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505956" y="3276015"/>
            <a:ext cx="907" cy="14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498336" y="2898190"/>
            <a:ext cx="0" cy="182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6498336" y="3083749"/>
            <a:ext cx="1399676" cy="181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617208" y="2801720"/>
            <a:ext cx="362079" cy="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 rot="10800000">
            <a:off x="7414301" y="3557625"/>
            <a:ext cx="470233" cy="16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6620899" y="3557624"/>
            <a:ext cx="362079" cy="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501384" y="3652420"/>
            <a:ext cx="0" cy="182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6501384" y="3837979"/>
            <a:ext cx="1399676" cy="181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6501384" y="3830878"/>
            <a:ext cx="1390153" cy="197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501385" y="4023283"/>
            <a:ext cx="907" cy="1488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5925312" y="4193590"/>
                <a:ext cx="1143000" cy="22860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312" y="4193590"/>
                <a:ext cx="1143000" cy="228600"/>
              </a:xfrm>
              <a:prstGeom prst="rect">
                <a:avLst/>
              </a:prstGeom>
              <a:blipFill>
                <a:blip r:embed="rId12"/>
                <a:stretch>
                  <a:fillRect b="-15000"/>
                </a:stretch>
              </a:blipFill>
              <a:ln w="1905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7317232" y="4193590"/>
                <a:ext cx="1143000" cy="22860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232" y="4193590"/>
                <a:ext cx="1143000" cy="228600"/>
              </a:xfrm>
              <a:prstGeom prst="rect">
                <a:avLst/>
              </a:prstGeom>
              <a:blipFill>
                <a:blip r:embed="rId13"/>
                <a:stretch>
                  <a:fillRect b="-15000"/>
                </a:stretch>
              </a:blipFill>
              <a:ln w="1905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/>
          <p:nvPr/>
        </p:nvCxnSpPr>
        <p:spPr>
          <a:xfrm>
            <a:off x="7899509" y="4022902"/>
            <a:ext cx="907" cy="1488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" name="Elbow Connector 66"/>
          <p:cNvCxnSpPr/>
          <p:nvPr/>
        </p:nvCxnSpPr>
        <p:spPr>
          <a:xfrm rot="10800000">
            <a:off x="7408653" y="2802148"/>
            <a:ext cx="470233" cy="16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885480" y="2508457"/>
            <a:ext cx="0" cy="293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6137696" y="2420306"/>
                <a:ext cx="278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696" y="2420306"/>
                <a:ext cx="278346" cy="276999"/>
              </a:xfrm>
              <a:prstGeom prst="rect">
                <a:avLst/>
              </a:prstGeom>
              <a:blipFill>
                <a:blip r:embed="rId14"/>
                <a:stretch>
                  <a:fillRect l="-21739" r="-4348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7892306" y="2421148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306" y="2421148"/>
                <a:ext cx="298415" cy="276999"/>
              </a:xfrm>
              <a:prstGeom prst="rect">
                <a:avLst/>
              </a:prstGeom>
              <a:blipFill>
                <a:blip r:embed="rId15"/>
                <a:stretch>
                  <a:fillRect l="-20408" r="-4082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6139132" y="3210107"/>
                <a:ext cx="283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132" y="3210107"/>
                <a:ext cx="283667" cy="276999"/>
              </a:xfrm>
              <a:prstGeom prst="rect">
                <a:avLst/>
              </a:prstGeom>
              <a:blipFill>
                <a:blip r:embed="rId16"/>
                <a:stretch>
                  <a:fillRect l="-19149" r="-638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893742" y="3210949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742" y="3210949"/>
                <a:ext cx="303736" cy="276999"/>
              </a:xfrm>
              <a:prstGeom prst="rect">
                <a:avLst/>
              </a:prstGeom>
              <a:blipFill>
                <a:blip r:embed="rId17"/>
                <a:stretch>
                  <a:fillRect l="-20000" r="-4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Connector 73"/>
          <p:cNvCxnSpPr/>
          <p:nvPr/>
        </p:nvCxnSpPr>
        <p:spPr>
          <a:xfrm>
            <a:off x="7892315" y="3560465"/>
            <a:ext cx="0" cy="266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892629" y="3262172"/>
            <a:ext cx="0" cy="293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20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4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7" grpId="0"/>
      <p:bldP spid="11" grpId="0"/>
      <p:bldP spid="12" grpId="0"/>
      <p:bldP spid="63" grpId="0" animBg="1"/>
      <p:bldP spid="64" grpId="0" animBg="1"/>
      <p:bldP spid="69" grpId="0"/>
      <p:bldP spid="70" grpId="0"/>
      <p:bldP spid="71" grpId="0"/>
      <p:bldP spid="7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sPRP</a:t>
            </a:r>
            <a:r>
              <a:rPr lang="en-US" dirty="0" smtClean="0"/>
              <a:t> </a:t>
            </a:r>
            <a:r>
              <a:rPr lang="en-US" dirty="0"/>
              <a:t>from PRF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143000"/>
                <a:ext cx="9144000" cy="47542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2400" b="1" dirty="0" smtClean="0"/>
                  <a:t>CONSTRUCTION: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- a length-preserving PRF  </a:t>
                </a: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1257300" lvl="2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Key: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Input: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lit/>
                      </m:rP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Output: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m:rPr>
                        <m:lit/>
                      </m:rP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sz="2400" b="1" dirty="0" smtClean="0"/>
                  <a:t>THEOREM:</a:t>
                </a:r>
                <a:r>
                  <a:rPr lang="en-US" sz="2400" dirty="0" smtClean="0"/>
                  <a:t>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a PRF, then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 smtClean="0"/>
                  <a:t> is a strong PRP.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M. </a:t>
                </a:r>
                <a:r>
                  <a:rPr lang="en-US" altLang="zh-CN" sz="2000" dirty="0" err="1">
                    <a:solidFill>
                      <a:schemeClr val="accent1">
                        <a:lumMod val="50000"/>
                      </a:schemeClr>
                    </a:solidFill>
                  </a:rPr>
                  <a:t>Luby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and C. </a:t>
                </a:r>
                <a:r>
                  <a:rPr lang="en-US" altLang="zh-CN" sz="2000" dirty="0" err="1">
                    <a:solidFill>
                      <a:schemeClr val="accent1">
                        <a:lumMod val="50000"/>
                      </a:schemeClr>
                    </a:solidFill>
                  </a:rPr>
                  <a:t>Rackoff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. How to construct pseudorandom permutations </a:t>
                </a:r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from pseudorandom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functions. SIAM J. Computing, 17(2):373–386, 1988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  <a:endParaRPr lang="en-US" sz="24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4000" cy="4754250"/>
              </a:xfrm>
              <a:prstGeom prst="rect">
                <a:avLst/>
              </a:prstGeom>
              <a:blipFill>
                <a:blip r:embed="rId3"/>
                <a:stretch>
                  <a:fillRect l="-1000" b="-12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5923280" y="1295400"/>
                <a:ext cx="1143000" cy="22860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280" y="1295400"/>
                <a:ext cx="1143000" cy="228600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  <a:ln w="1905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7315200" y="1295400"/>
                <a:ext cx="1143000" cy="22860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1295400"/>
                <a:ext cx="1143000" cy="228600"/>
              </a:xfrm>
              <a:prstGeom prst="rect">
                <a:avLst/>
              </a:prstGeom>
              <a:blipFill>
                <a:blip r:embed="rId5"/>
                <a:stretch>
                  <a:fillRect b="-12500"/>
                </a:stretch>
              </a:blipFill>
              <a:ln w="1905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6981454" y="1861870"/>
                <a:ext cx="431322" cy="3810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454" y="1861870"/>
                <a:ext cx="431322" cy="381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6990080" y="2623870"/>
                <a:ext cx="431322" cy="3810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080" y="2623870"/>
                <a:ext cx="431322" cy="381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6990080" y="3385870"/>
                <a:ext cx="431322" cy="3810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080" y="3385870"/>
                <a:ext cx="431322" cy="381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366101" y="1915549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101" y="1915549"/>
                <a:ext cx="253274" cy="276999"/>
              </a:xfrm>
              <a:prstGeom prst="rect">
                <a:avLst/>
              </a:prstGeom>
              <a:blipFill>
                <a:blip r:embed="rId9"/>
                <a:stretch>
                  <a:fillRect l="-26190" r="-23810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6371854" y="2660297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854" y="2660297"/>
                <a:ext cx="253274" cy="276999"/>
              </a:xfrm>
              <a:prstGeom prst="rect">
                <a:avLst/>
              </a:prstGeom>
              <a:blipFill>
                <a:blip r:embed="rId10"/>
                <a:stretch>
                  <a:fillRect l="-26190" r="-23810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371854" y="3413671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854" y="3413671"/>
                <a:ext cx="253274" cy="276999"/>
              </a:xfrm>
              <a:prstGeom prst="rect">
                <a:avLst/>
              </a:prstGeom>
              <a:blipFill>
                <a:blip r:embed="rId11"/>
                <a:stretch>
                  <a:fillRect l="-26190" r="-2381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Elbow Connector 63"/>
          <p:cNvCxnSpPr>
            <a:stCxn id="57" idx="2"/>
            <a:endCxn id="58" idx="3"/>
          </p:cNvCxnSpPr>
          <p:nvPr/>
        </p:nvCxnSpPr>
        <p:spPr>
          <a:xfrm rot="5400000">
            <a:off x="7385553" y="1551223"/>
            <a:ext cx="528370" cy="4739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8" idx="1"/>
            <a:endCxn id="61" idx="3"/>
          </p:cNvCxnSpPr>
          <p:nvPr/>
        </p:nvCxnSpPr>
        <p:spPr>
          <a:xfrm flipH="1">
            <a:off x="6619375" y="2052370"/>
            <a:ext cx="362079" cy="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6" idx="2"/>
            <a:endCxn id="61" idx="0"/>
          </p:cNvCxnSpPr>
          <p:nvPr/>
        </p:nvCxnSpPr>
        <p:spPr>
          <a:xfrm flipH="1">
            <a:off x="6492738" y="1524000"/>
            <a:ext cx="2042" cy="39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886700" y="2052370"/>
            <a:ext cx="0" cy="266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6497583" y="2329230"/>
            <a:ext cx="1390153" cy="197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497584" y="2521635"/>
            <a:ext cx="907" cy="14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489964" y="2143810"/>
            <a:ext cx="0" cy="182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 flipV="1">
            <a:off x="6489964" y="2329369"/>
            <a:ext cx="1399676" cy="181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885166" y="2806750"/>
            <a:ext cx="0" cy="266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6505955" y="3083610"/>
            <a:ext cx="1390153" cy="197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6505956" y="3276015"/>
            <a:ext cx="907" cy="14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498336" y="2898190"/>
            <a:ext cx="0" cy="182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6498336" y="3083749"/>
            <a:ext cx="1399676" cy="181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6617208" y="2801720"/>
            <a:ext cx="362079" cy="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/>
          <p:cNvCxnSpPr/>
          <p:nvPr/>
        </p:nvCxnSpPr>
        <p:spPr>
          <a:xfrm rot="10800000">
            <a:off x="7414301" y="3557625"/>
            <a:ext cx="470233" cy="16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6620899" y="3557624"/>
            <a:ext cx="362079" cy="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501384" y="3652420"/>
            <a:ext cx="0" cy="182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 flipV="1">
            <a:off x="6501384" y="3837979"/>
            <a:ext cx="1399676" cy="181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6501384" y="3830878"/>
            <a:ext cx="1390153" cy="197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501385" y="4031082"/>
            <a:ext cx="907" cy="163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Elbow Connector 86"/>
          <p:cNvCxnSpPr/>
          <p:nvPr/>
        </p:nvCxnSpPr>
        <p:spPr>
          <a:xfrm rot="10800000">
            <a:off x="7408653" y="2802148"/>
            <a:ext cx="470233" cy="16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7885480" y="2508457"/>
            <a:ext cx="0" cy="293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6137696" y="2420306"/>
                <a:ext cx="278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696" y="2420306"/>
                <a:ext cx="278346" cy="276999"/>
              </a:xfrm>
              <a:prstGeom prst="rect">
                <a:avLst/>
              </a:prstGeom>
              <a:blipFill>
                <a:blip r:embed="rId12"/>
                <a:stretch>
                  <a:fillRect l="-21739" r="-4348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7892306" y="2421148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306" y="2421148"/>
                <a:ext cx="298415" cy="276999"/>
              </a:xfrm>
              <a:prstGeom prst="rect">
                <a:avLst/>
              </a:prstGeom>
              <a:blipFill>
                <a:blip r:embed="rId13"/>
                <a:stretch>
                  <a:fillRect l="-20408" r="-4082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139132" y="3210107"/>
                <a:ext cx="283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132" y="3210107"/>
                <a:ext cx="283667" cy="276999"/>
              </a:xfrm>
              <a:prstGeom prst="rect">
                <a:avLst/>
              </a:prstGeom>
              <a:blipFill>
                <a:blip r:embed="rId14"/>
                <a:stretch>
                  <a:fillRect l="-19149" r="-638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7893742" y="3210949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742" y="3210949"/>
                <a:ext cx="303736" cy="276999"/>
              </a:xfrm>
              <a:prstGeom prst="rect">
                <a:avLst/>
              </a:prstGeom>
              <a:blipFill>
                <a:blip r:embed="rId15"/>
                <a:stretch>
                  <a:fillRect l="-20000" r="-4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Connector 92"/>
          <p:cNvCxnSpPr/>
          <p:nvPr/>
        </p:nvCxnSpPr>
        <p:spPr>
          <a:xfrm>
            <a:off x="7892315" y="3560465"/>
            <a:ext cx="0" cy="266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7892629" y="3262172"/>
            <a:ext cx="0" cy="293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 flipV="1">
            <a:off x="6519672" y="4560641"/>
            <a:ext cx="1399676" cy="181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519672" y="4553540"/>
            <a:ext cx="1390153" cy="197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6519673" y="4745945"/>
            <a:ext cx="907" cy="1488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/>
              <p:cNvSpPr/>
              <p:nvPr/>
            </p:nvSpPr>
            <p:spPr>
              <a:xfrm>
                <a:off x="5943600" y="4916252"/>
                <a:ext cx="1143000" cy="22860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Rectangle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4916252"/>
                <a:ext cx="1143000" cy="228600"/>
              </a:xfrm>
              <a:prstGeom prst="rect">
                <a:avLst/>
              </a:prstGeom>
              <a:blipFill>
                <a:blip r:embed="rId16"/>
                <a:stretch>
                  <a:fillRect b="-12195"/>
                </a:stretch>
              </a:blipFill>
              <a:ln w="1905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/>
              <p:cNvSpPr/>
              <p:nvPr/>
            </p:nvSpPr>
            <p:spPr>
              <a:xfrm>
                <a:off x="7335520" y="4916252"/>
                <a:ext cx="1143000" cy="22860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520" y="4916252"/>
                <a:ext cx="1143000" cy="228600"/>
              </a:xfrm>
              <a:prstGeom prst="rect">
                <a:avLst/>
              </a:prstGeom>
              <a:blipFill>
                <a:blip r:embed="rId17"/>
                <a:stretch>
                  <a:fillRect b="-12195"/>
                </a:stretch>
              </a:blipFill>
              <a:ln w="1905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/>
          <p:cNvCxnSpPr/>
          <p:nvPr/>
        </p:nvCxnSpPr>
        <p:spPr>
          <a:xfrm>
            <a:off x="7917797" y="4745564"/>
            <a:ext cx="907" cy="1488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6156198" y="3992489"/>
                <a:ext cx="283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98" y="3992489"/>
                <a:ext cx="283667" cy="276999"/>
              </a:xfrm>
              <a:prstGeom prst="rect">
                <a:avLst/>
              </a:prstGeom>
              <a:blipFill>
                <a:blip r:embed="rId18"/>
                <a:stretch>
                  <a:fillRect l="-21739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7910808" y="3993331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808" y="3993331"/>
                <a:ext cx="303736" cy="276999"/>
              </a:xfrm>
              <a:prstGeom prst="rect">
                <a:avLst/>
              </a:prstGeom>
              <a:blipFill>
                <a:blip r:embed="rId19"/>
                <a:stretch>
                  <a:fillRect l="-20000" r="-4000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/>
              <p:cNvSpPr/>
              <p:nvPr/>
            </p:nvSpPr>
            <p:spPr>
              <a:xfrm>
                <a:off x="7013059" y="4112586"/>
                <a:ext cx="431322" cy="3810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3" name="Rectangle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059" y="4112586"/>
                <a:ext cx="431322" cy="381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Elbow Connector 103"/>
          <p:cNvCxnSpPr/>
          <p:nvPr/>
        </p:nvCxnSpPr>
        <p:spPr>
          <a:xfrm rot="10800000">
            <a:off x="7437280" y="4284341"/>
            <a:ext cx="470233" cy="16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6643878" y="4284340"/>
            <a:ext cx="362079" cy="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6386794" y="4140251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794" y="4140251"/>
                <a:ext cx="253274" cy="276999"/>
              </a:xfrm>
              <a:prstGeom prst="rect">
                <a:avLst/>
              </a:prstGeom>
              <a:blipFill>
                <a:blip r:embed="rId21"/>
                <a:stretch>
                  <a:fillRect l="-26829" r="-26829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Straight Connector 108"/>
          <p:cNvCxnSpPr/>
          <p:nvPr/>
        </p:nvCxnSpPr>
        <p:spPr>
          <a:xfrm>
            <a:off x="6516324" y="4378280"/>
            <a:ext cx="0" cy="182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7912608" y="4263980"/>
            <a:ext cx="0" cy="293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7910018" y="4042522"/>
            <a:ext cx="0" cy="293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49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IND-CPA from PRF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524000"/>
                <a:ext cx="9144000" cy="39333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CONSTRUCTION: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400" b="1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400" b="1" i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/>
                  <a:t> a length-preserving PRF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/>
                  <a:t> for a security parameter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: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choose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and 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choose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REMARK: </a:t>
                </a:r>
                <a:r>
                  <a:rPr lang="en-US" sz="2400" dirty="0" smtClean="0"/>
                  <a:t>fixed-length</a:t>
                </a:r>
                <a:r>
                  <a:rPr lang="en-US" sz="2400" b="1" i="1" dirty="0" smtClean="0"/>
                  <a:t>, </a:t>
                </a:r>
                <a:r>
                  <a:rPr lang="en-US" sz="2400" dirty="0"/>
                  <a:t>p</a:t>
                </a:r>
                <a:r>
                  <a:rPr lang="en-US" sz="2400" dirty="0" smtClean="0"/>
                  <a:t>robabilistic encryption;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9144000" cy="3933384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55" b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71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447800"/>
                <a:ext cx="9144000" cy="40095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THEOREM:</a:t>
                </a:r>
                <a:r>
                  <a:rPr lang="en-US" sz="2400" dirty="0" smtClean="0"/>
                  <a:t>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a PRF, then the scheme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400" dirty="0" smtClean="0"/>
                  <a:t> is IND-CPA secure.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</a:t>
                </a: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onstruct an intermediate scheme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𝐆𝐞</m:t>
                        </m:r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𝐧</m:t>
                            </m:r>
                          </m:e>
                          <m:sup>
                            <m:r>
                              <a:rPr lang="en-US" sz="2000" b="1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𝐄𝐧</m:t>
                        </m:r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  <m:sup>
                            <m:r>
                              <a:rPr lang="en-US" sz="2000" b="1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𝐃𝐞</m:t>
                        </m:r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  <m:sup>
                            <m:r>
                              <a:rPr lang="en-US" sz="2000" b="1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for a security parameter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: choose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𝐅𝐮𝐧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, choose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; output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)⊕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, output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Show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cpa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cpa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negligible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Show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cpa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is negligible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cpa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negligible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7800"/>
                <a:ext cx="9144000" cy="4009559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52" r="-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66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48026" y="1143000"/>
            <a:ext cx="1785769" cy="51054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082250" y="1143000"/>
                <a:ext cx="1330868" cy="5105400"/>
              </a:xfrm>
              <a:prstGeom prst="rect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250" y="1143000"/>
                <a:ext cx="1330868" cy="51054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H="1">
            <a:off x="5415368" y="1618854"/>
            <a:ext cx="16764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106997" y="1328047"/>
                <a:ext cx="2487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997" y="1328047"/>
                <a:ext cx="24872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4634" r="-731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493592" y="2260556"/>
                <a:ext cx="15271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592" y="2260556"/>
                <a:ext cx="152714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179" t="-2222" r="-517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rot="10800000" flipH="1">
            <a:off x="5415369" y="2232755"/>
            <a:ext cx="16764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404977" y="3116166"/>
            <a:ext cx="16764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848323" y="2832148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323" y="2832148"/>
                <a:ext cx="73674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132" r="-330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629347" y="3098756"/>
                <a:ext cx="1245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=|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347" y="3098756"/>
                <a:ext cx="1245084" cy="276999"/>
              </a:xfrm>
              <a:prstGeom prst="rect">
                <a:avLst/>
              </a:prstGeom>
              <a:blipFill rotWithShape="0">
                <a:blip r:embed="rId7"/>
                <a:stretch>
                  <a:fillRect t="-2174" r="-634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762000" y="1143000"/>
                <a:ext cx="1330868" cy="5105400"/>
              </a:xfrm>
              <a:prstGeom prst="rect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143000"/>
                <a:ext cx="1330868" cy="510540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728577" y="1670324"/>
                <a:ext cx="11381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577" y="1670324"/>
                <a:ext cx="1138132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688" r="-53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 flipH="1">
            <a:off x="2092036" y="1923654"/>
            <a:ext cx="1524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667000" y="1480447"/>
                <a:ext cx="2111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480447"/>
                <a:ext cx="211148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7647" r="-11765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 rot="10800000" flipH="1">
            <a:off x="2123210" y="2076054"/>
            <a:ext cx="1524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479964" y="2085201"/>
                <a:ext cx="5631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964" y="2085201"/>
                <a:ext cx="563103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9783" t="-2174" r="-1630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flipH="1">
            <a:off x="2088573" y="3338807"/>
            <a:ext cx="1524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663537" y="3048000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537" y="3048000"/>
                <a:ext cx="166969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 rot="10800000" flipH="1">
            <a:off x="2119747" y="3491207"/>
            <a:ext cx="1524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476501" y="3500354"/>
                <a:ext cx="518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1" y="3500354"/>
                <a:ext cx="518924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9412" t="-2174" r="-1647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774220" y="2971800"/>
                <a:ext cx="10939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220" y="2971800"/>
                <a:ext cx="1093954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778" r="-55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788984" y="3276600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984" y="3276600"/>
                <a:ext cx="989310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8642" t="-4444" r="-5556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 rot="10800000" flipH="1">
            <a:off x="5417073" y="3685430"/>
            <a:ext cx="16764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5420535" y="4405607"/>
            <a:ext cx="16764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112164" y="4114800"/>
                <a:ext cx="2487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164" y="4114800"/>
                <a:ext cx="248721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15000" r="-1000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 rot="10800000" flipH="1">
            <a:off x="5420536" y="4897398"/>
            <a:ext cx="16764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733744" y="4281722"/>
                <a:ext cx="11381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744" y="4281722"/>
                <a:ext cx="1138132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2674" r="-535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/>
          <p:nvPr/>
        </p:nvCxnSpPr>
        <p:spPr>
          <a:xfrm flipH="1">
            <a:off x="2097203" y="4578605"/>
            <a:ext cx="1524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672167" y="4287798"/>
                <a:ext cx="2111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167" y="4287798"/>
                <a:ext cx="211148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17143" r="-1142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>
          <a:xfrm rot="10800000" flipH="1">
            <a:off x="2128377" y="4731005"/>
            <a:ext cx="1524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485131" y="4740152"/>
                <a:ext cx="5631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131" y="4740152"/>
                <a:ext cx="563103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9783" t="-4444" r="-1630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/>
          <p:nvPr/>
        </p:nvCxnSpPr>
        <p:spPr>
          <a:xfrm flipH="1">
            <a:off x="5420591" y="5529953"/>
            <a:ext cx="16764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6129722" y="5534799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722" y="5534799"/>
                <a:ext cx="237244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28947" t="-4444" r="-2894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319749" y="6313967"/>
                <a:ext cx="2275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749" y="6313967"/>
                <a:ext cx="227562" cy="276999"/>
              </a:xfrm>
              <a:prstGeom prst="rect">
                <a:avLst/>
              </a:prstGeom>
              <a:blipFill rotWithShape="0">
                <a:blip r:embed="rId22"/>
                <a:stretch>
                  <a:fillRect l="-27027" r="-2162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503786" y="4945768"/>
                <a:ext cx="15271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786" y="4945768"/>
                <a:ext cx="1527149" cy="276999"/>
              </a:xfrm>
              <a:prstGeom prst="rect">
                <a:avLst/>
              </a:prstGeom>
              <a:blipFill rotWithShape="0">
                <a:blip r:embed="rId23"/>
                <a:stretch>
                  <a:fillRect l="-5200" t="-2174" r="-560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488195" y="3685401"/>
                <a:ext cx="1551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195" y="3685401"/>
                <a:ext cx="1551963" cy="276999"/>
              </a:xfrm>
              <a:prstGeom prst="rect">
                <a:avLst/>
              </a:prstGeom>
              <a:blipFill rotWithShape="0">
                <a:blip r:embed="rId24"/>
                <a:stretch>
                  <a:fillRect l="-5098" t="-4444" r="-509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0" y="0"/>
                <a:ext cx="9144000" cy="10117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cpa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cpa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non-negligible, then there is a PPT algorithm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that distinguishes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𝐅𝐮𝐧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011752"/>
              </a:xfrm>
              <a:prstGeom prst="rect">
                <a:avLst/>
              </a:prstGeom>
              <a:blipFill rotWithShape="0">
                <a:blip r:embed="rId25"/>
                <a:stretch>
                  <a:fillRect b="-7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17"/>
              <p:cNvSpPr txBox="1"/>
              <p:nvPr/>
            </p:nvSpPr>
            <p:spPr>
              <a:xfrm>
                <a:off x="3733800" y="5614680"/>
                <a:ext cx="1541961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5614680"/>
                <a:ext cx="1541961" cy="617861"/>
              </a:xfrm>
              <a:prstGeom prst="rect">
                <a:avLst/>
              </a:prstGeom>
              <a:blipFill rotWithShape="0">
                <a:blip r:embed="rId26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982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  <p:bldP spid="22" grpId="0"/>
      <p:bldP spid="3" grpId="0"/>
      <p:bldP spid="30" grpId="0"/>
      <p:bldP spid="32" grpId="0"/>
      <p:bldP spid="34" grpId="0"/>
      <p:bldP spid="36" grpId="0"/>
      <p:bldP spid="37" grpId="0"/>
      <p:bldP spid="38" grpId="0"/>
      <p:bldP spid="42" grpId="0"/>
      <p:bldP spid="45" grpId="0"/>
      <p:bldP spid="47" grpId="0"/>
      <p:bldP spid="49" grpId="0"/>
      <p:bldP spid="52" grpId="0"/>
      <p:bldP spid="50" grpId="0"/>
      <p:bldP spid="55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914400"/>
                <a:ext cx="9144000" cy="47308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𝒟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⋅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=1|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𝒪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2000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                           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𝒪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200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  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cpa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𝒟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⋅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=1|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𝒪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  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𝒪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000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  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cpa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cpa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cpa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</m:oMath>
                </a14:m>
                <a:endParaRPr lang="en-US" sz="2000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𝒟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⋅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𝒟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⋅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distinguishes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with non-negligible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This is impossible, because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a PRF</a:t>
                </a: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must be negligible.</a:t>
                </a:r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14400"/>
                <a:ext cx="9144000" cy="4730847"/>
              </a:xfrm>
              <a:prstGeom prst="rect">
                <a:avLst/>
              </a:prstGeom>
              <a:blipFill rotWithShape="0">
                <a:blip r:embed="rId3"/>
                <a:stretch>
                  <a:fillRect b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27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92908" y="1066800"/>
            <a:ext cx="1785769" cy="510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527132" y="1066800"/>
                <a:ext cx="1330868" cy="5105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132" y="1066800"/>
                <a:ext cx="1330868" cy="51054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H="1">
            <a:off x="3860250" y="1542654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551879" y="1251847"/>
                <a:ext cx="2487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879" y="1251847"/>
                <a:ext cx="24872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4634" r="-7317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962400" y="2009001"/>
                <a:ext cx="1500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009001"/>
                <a:ext cx="150092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285" t="-4444" r="-569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rot="10800000" flipH="1">
            <a:off x="3860251" y="1981200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849859" y="2864611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93205" y="2580593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05" y="2580593"/>
                <a:ext cx="73674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132" r="-330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074229" y="2847201"/>
                <a:ext cx="1245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=|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229" y="2847201"/>
                <a:ext cx="1245084" cy="276999"/>
              </a:xfrm>
              <a:prstGeom prst="rect">
                <a:avLst/>
              </a:prstGeom>
              <a:blipFill rotWithShape="0">
                <a:blip r:embed="rId7"/>
                <a:stretch>
                  <a:fillRect t="-2174" r="-634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73459" y="1594124"/>
                <a:ext cx="11381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459" y="1594124"/>
                <a:ext cx="1138132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688" r="-53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179554" y="3037367"/>
                <a:ext cx="10939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554" y="3037367"/>
                <a:ext cx="1093954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793" r="-55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187036" y="3342167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036" y="3342167"/>
                <a:ext cx="989310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8642" t="-2174" r="-5556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 rot="10800000" flipH="1">
            <a:off x="3861955" y="3810000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865417" y="4514454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57046" y="4223647"/>
                <a:ext cx="2487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046" y="4223647"/>
                <a:ext cx="24872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5000" r="-1000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 rot="10800000" flipH="1">
            <a:off x="3865418" y="4953000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178626" y="4565924"/>
                <a:ext cx="11381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626" y="4565924"/>
                <a:ext cx="1138132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674" r="-53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/>
          <p:nvPr/>
        </p:nvCxnSpPr>
        <p:spPr>
          <a:xfrm flipH="1">
            <a:off x="3865473" y="5638800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574604" y="5643646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604" y="5643646"/>
                <a:ext cx="237244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8205" t="-4444" r="-2564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 rot="16200000">
                <a:off x="1285165" y="3439236"/>
                <a:ext cx="1211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𝐜𝐡𝐚𝐥𝐥𝐞𝐧𝐠𝐞𝐫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285165" y="3439236"/>
                <a:ext cx="1211870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6667" t="-7071" r="-35556" b="-7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962400" y="3823322"/>
                <a:ext cx="15257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823322"/>
                <a:ext cx="152573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5200" t="-2174" r="-560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168104" y="1104566"/>
                <a:ext cx="11557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𝐅𝐮𝐧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104" y="1104566"/>
                <a:ext cx="1155701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6878" t="-2174" r="-52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962400" y="4956262"/>
                <a:ext cx="1500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4956262"/>
                <a:ext cx="1500924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5285" t="-2222" r="-569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0" y="0"/>
                <a:ext cx="9144000" cy="10117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cpa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−1/2</m:t>
                        </m:r>
                      </m:e>
                    </m:d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negligible.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Consider the IND-CPA security game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011752"/>
              </a:xfrm>
              <a:prstGeom prst="rect">
                <a:avLst/>
              </a:prstGeom>
              <a:blipFill rotWithShape="0">
                <a:blip r:embed="rId18"/>
                <a:stretch>
                  <a:fillRect b="-7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17"/>
              <p:cNvSpPr txBox="1"/>
              <p:nvPr/>
            </p:nvSpPr>
            <p:spPr>
              <a:xfrm>
                <a:off x="2171700" y="5562600"/>
                <a:ext cx="1541961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00" y="5562600"/>
                <a:ext cx="1541961" cy="617861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59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  <p:bldP spid="22" grpId="0"/>
      <p:bldP spid="3" grpId="0"/>
      <p:bldP spid="37" grpId="0"/>
      <p:bldP spid="38" grpId="0"/>
      <p:bldP spid="42" grpId="0"/>
      <p:bldP spid="45" grpId="0"/>
      <p:bldP spid="52" grpId="0"/>
      <p:bldP spid="25" grpId="0"/>
      <p:bldP spid="26" grpId="0"/>
      <p:bldP spid="27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457200"/>
                <a:ext cx="9144000" cy="60076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makes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queries to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∉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b="0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: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uniform and independent of anything else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=1/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0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for some</a:t>
                </a:r>
                <a:r>
                  <a:rPr lang="en-US" sz="2000" b="0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know</a:t>
                </a: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0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learns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)⊕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  <a:p>
                <a:pPr marL="2628900" lvl="5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𝐑𝐏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-the event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𝐑𝐏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cpa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𝐑𝐏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cpa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∧¬</m:t>
                            </m:r>
                            <m:r>
                              <a:rPr lang="en-US" sz="2000" b="1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𝐑𝐏</m:t>
                            </m:r>
                          </m:e>
                        </m:d>
                      </m:e>
                    </m:func>
                  </m:oMath>
                </a14:m>
                <a:endParaRPr lang="en-US" sz="2000" b="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cpa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must be true as well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negligible. 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7200"/>
                <a:ext cx="9144000" cy="6007670"/>
              </a:xfrm>
              <a:prstGeom prst="rect">
                <a:avLst/>
              </a:prstGeom>
              <a:blipFill rotWithShape="0">
                <a:blip r:embed="rId3"/>
                <a:stretch>
                  <a:fillRect b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124960" y="211200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96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540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PRF from PRG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066800"/>
                <a:ext cx="9144000" cy="21040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CONSTRUCTION: </a:t>
                </a:r>
                <a:r>
                  <a:rPr lang="en-US" sz="2400" dirty="0" smtClean="0"/>
                  <a:t>Given a PRG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 smtClean="0"/>
                  <a:t>, construct a length-preserving PRF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m:rPr>
                        <m:lit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 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/>
                  <a:t> is a PRG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is defined as follows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⋯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</m:d>
                      </m:e>
                    </m:d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144000" cy="2104038"/>
              </a:xfrm>
              <a:prstGeom prst="rect">
                <a:avLst/>
              </a:prstGeom>
              <a:blipFill>
                <a:blip r:embed="rId3"/>
                <a:stretch>
                  <a:fillRect l="-1000" t="-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477225" y="3309236"/>
                <a:ext cx="457200" cy="2286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225" y="3309236"/>
                <a:ext cx="457200" cy="228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800825" y="3927462"/>
                <a:ext cx="457200" cy="2286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825" y="3927462"/>
                <a:ext cx="457200" cy="228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229825" y="3927462"/>
                <a:ext cx="457200" cy="2286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825" y="3927462"/>
                <a:ext cx="457200" cy="2286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1962625" y="4604636"/>
            <a:ext cx="457200" cy="2286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62825" y="4604636"/>
            <a:ext cx="457200" cy="2286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467825" y="4604636"/>
            <a:ext cx="457200" cy="2286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068025" y="4604636"/>
            <a:ext cx="457200" cy="2286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572999" y="5536288"/>
            <a:ext cx="457200" cy="2286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411199" y="5536288"/>
            <a:ext cx="457200" cy="2286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181825" y="5536288"/>
            <a:ext cx="457200" cy="2286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020025" y="5536288"/>
            <a:ext cx="457200" cy="2286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078199" y="5536288"/>
            <a:ext cx="457200" cy="2286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916399" y="5536288"/>
            <a:ext cx="457200" cy="2286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687025" y="5536288"/>
            <a:ext cx="457200" cy="2286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525225" y="5536288"/>
            <a:ext cx="457200" cy="2286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/>
          <p:cNvCxnSpPr>
            <a:stCxn id="5" idx="2"/>
            <a:endCxn id="12" idx="0"/>
          </p:cNvCxnSpPr>
          <p:nvPr/>
        </p:nvCxnSpPr>
        <p:spPr>
          <a:xfrm flipH="1">
            <a:off x="3029425" y="3537836"/>
            <a:ext cx="1676400" cy="38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2"/>
            <a:endCxn id="13" idx="0"/>
          </p:cNvCxnSpPr>
          <p:nvPr/>
        </p:nvCxnSpPr>
        <p:spPr>
          <a:xfrm>
            <a:off x="4705825" y="3537836"/>
            <a:ext cx="1752600" cy="38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2"/>
            <a:endCxn id="14" idx="0"/>
          </p:cNvCxnSpPr>
          <p:nvPr/>
        </p:nvCxnSpPr>
        <p:spPr>
          <a:xfrm flipH="1">
            <a:off x="2191225" y="4156062"/>
            <a:ext cx="838200" cy="448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2"/>
            <a:endCxn id="15" idx="0"/>
          </p:cNvCxnSpPr>
          <p:nvPr/>
        </p:nvCxnSpPr>
        <p:spPr>
          <a:xfrm>
            <a:off x="3029425" y="4156062"/>
            <a:ext cx="762000" cy="448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" idx="2"/>
            <a:endCxn id="16" idx="0"/>
          </p:cNvCxnSpPr>
          <p:nvPr/>
        </p:nvCxnSpPr>
        <p:spPr>
          <a:xfrm flipH="1">
            <a:off x="5696425" y="4156062"/>
            <a:ext cx="762000" cy="448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2"/>
            <a:endCxn id="17" idx="0"/>
          </p:cNvCxnSpPr>
          <p:nvPr/>
        </p:nvCxnSpPr>
        <p:spPr>
          <a:xfrm>
            <a:off x="6458425" y="4156062"/>
            <a:ext cx="838200" cy="448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4" idx="2"/>
            <a:endCxn id="18" idx="0"/>
          </p:cNvCxnSpPr>
          <p:nvPr/>
        </p:nvCxnSpPr>
        <p:spPr>
          <a:xfrm flipH="1">
            <a:off x="1801599" y="4833236"/>
            <a:ext cx="389626" cy="70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4" idx="2"/>
            <a:endCxn id="19" idx="0"/>
          </p:cNvCxnSpPr>
          <p:nvPr/>
        </p:nvCxnSpPr>
        <p:spPr>
          <a:xfrm>
            <a:off x="2191225" y="4833236"/>
            <a:ext cx="448574" cy="70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5" idx="2"/>
            <a:endCxn id="20" idx="0"/>
          </p:cNvCxnSpPr>
          <p:nvPr/>
        </p:nvCxnSpPr>
        <p:spPr>
          <a:xfrm flipH="1">
            <a:off x="3410425" y="4833236"/>
            <a:ext cx="381000" cy="70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5" idx="2"/>
            <a:endCxn id="21" idx="0"/>
          </p:cNvCxnSpPr>
          <p:nvPr/>
        </p:nvCxnSpPr>
        <p:spPr>
          <a:xfrm>
            <a:off x="3791425" y="4833236"/>
            <a:ext cx="457200" cy="70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6" idx="2"/>
            <a:endCxn id="22" idx="0"/>
          </p:cNvCxnSpPr>
          <p:nvPr/>
        </p:nvCxnSpPr>
        <p:spPr>
          <a:xfrm flipH="1">
            <a:off x="5306799" y="4833236"/>
            <a:ext cx="389626" cy="70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6" idx="2"/>
            <a:endCxn id="23" idx="0"/>
          </p:cNvCxnSpPr>
          <p:nvPr/>
        </p:nvCxnSpPr>
        <p:spPr>
          <a:xfrm>
            <a:off x="5696425" y="4833236"/>
            <a:ext cx="448574" cy="70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2"/>
            <a:endCxn id="25" idx="0"/>
          </p:cNvCxnSpPr>
          <p:nvPr/>
        </p:nvCxnSpPr>
        <p:spPr>
          <a:xfrm flipH="1">
            <a:off x="6915625" y="4833236"/>
            <a:ext cx="381000" cy="70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7" idx="2"/>
            <a:endCxn id="26" idx="0"/>
          </p:cNvCxnSpPr>
          <p:nvPr/>
        </p:nvCxnSpPr>
        <p:spPr>
          <a:xfrm>
            <a:off x="7296625" y="4833236"/>
            <a:ext cx="457200" cy="70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447800" y="5874056"/>
                <a:ext cx="6649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(000)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874056"/>
                <a:ext cx="664926" cy="215444"/>
              </a:xfrm>
              <a:prstGeom prst="rect">
                <a:avLst/>
              </a:prstGeom>
              <a:blipFill>
                <a:blip r:embed="rId7"/>
                <a:stretch>
                  <a:fillRect l="-5505" r="-9174" b="-3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276051" y="5874158"/>
                <a:ext cx="6649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(001)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051" y="5874158"/>
                <a:ext cx="664926" cy="215444"/>
              </a:xfrm>
              <a:prstGeom prst="rect">
                <a:avLst/>
              </a:prstGeom>
              <a:blipFill>
                <a:blip r:embed="rId8"/>
                <a:stretch>
                  <a:fillRect l="-5505" r="-10092" b="-3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3051622" y="5874158"/>
                <a:ext cx="6649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(010)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622" y="5874158"/>
                <a:ext cx="664926" cy="215444"/>
              </a:xfrm>
              <a:prstGeom prst="rect">
                <a:avLst/>
              </a:prstGeom>
              <a:blipFill>
                <a:blip r:embed="rId9"/>
                <a:stretch>
                  <a:fillRect l="-5505" r="-9174" b="-3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3879873" y="5874260"/>
                <a:ext cx="6649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(011)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873" y="5874260"/>
                <a:ext cx="664926" cy="215444"/>
              </a:xfrm>
              <a:prstGeom prst="rect">
                <a:avLst/>
              </a:prstGeom>
              <a:blipFill>
                <a:blip r:embed="rId10"/>
                <a:stretch>
                  <a:fillRect l="-5455" r="-9091" b="-3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003322" y="5878484"/>
                <a:ext cx="6649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(100)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322" y="5878484"/>
                <a:ext cx="664926" cy="215444"/>
              </a:xfrm>
              <a:prstGeom prst="rect">
                <a:avLst/>
              </a:prstGeom>
              <a:blipFill>
                <a:blip r:embed="rId11"/>
                <a:stretch>
                  <a:fillRect l="-5505" r="-9174" b="-30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831573" y="5878586"/>
                <a:ext cx="6649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(101)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573" y="5878586"/>
                <a:ext cx="664926" cy="215444"/>
              </a:xfrm>
              <a:prstGeom prst="rect">
                <a:avLst/>
              </a:prstGeom>
              <a:blipFill>
                <a:blip r:embed="rId12"/>
                <a:stretch>
                  <a:fillRect l="-5505" r="-9174" b="-30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607144" y="5878586"/>
                <a:ext cx="6649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(110)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144" y="5878586"/>
                <a:ext cx="664926" cy="215444"/>
              </a:xfrm>
              <a:prstGeom prst="rect">
                <a:avLst/>
              </a:prstGeom>
              <a:blipFill>
                <a:blip r:embed="rId13"/>
                <a:stretch>
                  <a:fillRect l="-5505" r="-9174" b="-30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435395" y="5878688"/>
                <a:ext cx="6649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(111)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395" y="5878688"/>
                <a:ext cx="664926" cy="215444"/>
              </a:xfrm>
              <a:prstGeom prst="rect">
                <a:avLst/>
              </a:prstGeom>
              <a:blipFill>
                <a:blip r:embed="rId14"/>
                <a:stretch>
                  <a:fillRect l="-5505" r="-9174" b="-30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3673416" y="3451528"/>
                <a:ext cx="2653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416" y="3451528"/>
                <a:ext cx="265393" cy="246221"/>
              </a:xfrm>
              <a:prstGeom prst="rect">
                <a:avLst/>
              </a:prstGeom>
              <a:blipFill>
                <a:blip r:embed="rId15"/>
                <a:stretch>
                  <a:fillRect l="-18605" r="-6977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611599" y="3454933"/>
                <a:ext cx="26064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599" y="3454933"/>
                <a:ext cx="260649" cy="246221"/>
              </a:xfrm>
              <a:prstGeom prst="rect">
                <a:avLst/>
              </a:prstGeom>
              <a:blipFill>
                <a:blip r:embed="rId16"/>
                <a:stretch>
                  <a:fillRect l="-19048" r="-714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393947" y="4175237"/>
                <a:ext cx="2653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947" y="4175237"/>
                <a:ext cx="265393" cy="246221"/>
              </a:xfrm>
              <a:prstGeom prst="rect">
                <a:avLst/>
              </a:prstGeom>
              <a:blipFill>
                <a:blip r:embed="rId17"/>
                <a:stretch>
                  <a:fillRect l="-18605" r="-6977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3441206" y="4173314"/>
                <a:ext cx="2653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206" y="4173314"/>
                <a:ext cx="265393" cy="246221"/>
              </a:xfrm>
              <a:prstGeom prst="rect">
                <a:avLst/>
              </a:prstGeom>
              <a:blipFill>
                <a:blip r:embed="rId18"/>
                <a:stretch>
                  <a:fillRect l="-18605" r="-4651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5822947" y="4175237"/>
                <a:ext cx="2653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947" y="4175237"/>
                <a:ext cx="265393" cy="246221"/>
              </a:xfrm>
              <a:prstGeom prst="rect">
                <a:avLst/>
              </a:prstGeom>
              <a:blipFill>
                <a:blip r:embed="rId19"/>
                <a:stretch>
                  <a:fillRect l="-15909" r="-4545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6870206" y="4173314"/>
                <a:ext cx="2653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206" y="4173314"/>
                <a:ext cx="265393" cy="246221"/>
              </a:xfrm>
              <a:prstGeom prst="rect">
                <a:avLst/>
              </a:prstGeom>
              <a:blipFill>
                <a:blip r:embed="rId20"/>
                <a:stretch>
                  <a:fillRect l="-15909" r="-227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725399" y="4968015"/>
                <a:ext cx="2653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399" y="4968015"/>
                <a:ext cx="265393" cy="246221"/>
              </a:xfrm>
              <a:prstGeom prst="rect">
                <a:avLst/>
              </a:prstGeom>
              <a:blipFill>
                <a:blip r:embed="rId21"/>
                <a:stretch>
                  <a:fillRect l="-15909" r="-4545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2411199" y="4968384"/>
                <a:ext cx="2653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199" y="4968384"/>
                <a:ext cx="265393" cy="246221"/>
              </a:xfrm>
              <a:prstGeom prst="rect">
                <a:avLst/>
              </a:prstGeom>
              <a:blipFill>
                <a:blip r:embed="rId22"/>
                <a:stretch>
                  <a:fillRect l="-18605" r="-4651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3325599" y="4968384"/>
                <a:ext cx="2653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599" y="4968384"/>
                <a:ext cx="265393" cy="246221"/>
              </a:xfrm>
              <a:prstGeom prst="rect">
                <a:avLst/>
              </a:prstGeom>
              <a:blipFill>
                <a:blip r:embed="rId23"/>
                <a:stretch>
                  <a:fillRect l="-18605" r="-6977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4011399" y="4968753"/>
                <a:ext cx="2653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399" y="4968753"/>
                <a:ext cx="265393" cy="246221"/>
              </a:xfrm>
              <a:prstGeom prst="rect">
                <a:avLst/>
              </a:prstGeom>
              <a:blipFill>
                <a:blip r:embed="rId24"/>
                <a:stretch>
                  <a:fillRect l="-15909" r="-227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5211058" y="4968384"/>
                <a:ext cx="2653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058" y="4968384"/>
                <a:ext cx="265393" cy="246221"/>
              </a:xfrm>
              <a:prstGeom prst="rect">
                <a:avLst/>
              </a:prstGeom>
              <a:blipFill>
                <a:blip r:embed="rId25"/>
                <a:stretch>
                  <a:fillRect l="-18605" r="-6977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896858" y="4968753"/>
                <a:ext cx="2653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858" y="4968753"/>
                <a:ext cx="265393" cy="246221"/>
              </a:xfrm>
              <a:prstGeom prst="rect">
                <a:avLst/>
              </a:prstGeom>
              <a:blipFill>
                <a:blip r:embed="rId26"/>
                <a:stretch>
                  <a:fillRect l="-15909" r="-227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6828510" y="4968384"/>
                <a:ext cx="2653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510" y="4968384"/>
                <a:ext cx="265393" cy="246221"/>
              </a:xfrm>
              <a:prstGeom prst="rect">
                <a:avLst/>
              </a:prstGeom>
              <a:blipFill>
                <a:blip r:embed="rId27"/>
                <a:stretch>
                  <a:fillRect l="-15909" r="-4545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514310" y="4968753"/>
                <a:ext cx="2653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310" y="4968753"/>
                <a:ext cx="265393" cy="246221"/>
              </a:xfrm>
              <a:prstGeom prst="rect">
                <a:avLst/>
              </a:prstGeom>
              <a:blipFill>
                <a:blip r:embed="rId28"/>
                <a:stretch>
                  <a:fillRect l="-18605" r="-4651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90271" y="3309236"/>
                <a:ext cx="6195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271" y="3309236"/>
                <a:ext cx="619529" cy="276999"/>
              </a:xfrm>
              <a:prstGeom prst="rect">
                <a:avLst/>
              </a:prstGeom>
              <a:blipFill>
                <a:blip r:embed="rId29"/>
                <a:stretch>
                  <a:fillRect l="-4902" r="-784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3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24073</TotalTime>
  <Words>276</Words>
  <Application>Microsoft Office PowerPoint</Application>
  <PresentationFormat>On-screen Show (4:3)</PresentationFormat>
  <Paragraphs>250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宋体</vt:lpstr>
      <vt:lpstr>Arial</vt:lpstr>
      <vt:lpstr>Calibri</vt:lpstr>
      <vt:lpstr>Cambria Math</vt:lpstr>
      <vt:lpstr>Office Theme</vt:lpstr>
      <vt:lpstr>Cryptography (2022 Fall) PRF-based encryption, PRG⇒PRF, PRF⇒PRG, PRP, sPRP, PRF⇒PRP, PRF⇒sPRP</vt:lpstr>
      <vt:lpstr>IND-CPA from PRF</vt:lpstr>
      <vt:lpstr>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PRF from PRG</vt:lpstr>
      <vt:lpstr>PRG from PRF</vt:lpstr>
      <vt:lpstr>PowerPoint Presentation</vt:lpstr>
      <vt:lpstr>Pseudorandom Permutation</vt:lpstr>
      <vt:lpstr>PRP</vt:lpstr>
      <vt:lpstr>Strong PRP (Block Cipher)</vt:lpstr>
      <vt:lpstr>PRP from PRF</vt:lpstr>
      <vt:lpstr>sPRP from PRF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627</cp:revision>
  <cp:lastPrinted>2022-10-14T01:55:54Z</cp:lastPrinted>
  <dcterms:created xsi:type="dcterms:W3CDTF">2014-04-06T04:43:09Z</dcterms:created>
  <dcterms:modified xsi:type="dcterms:W3CDTF">2022-10-14T06:48:13Z</dcterms:modified>
</cp:coreProperties>
</file>