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4" r:id="rId2"/>
    <p:sldId id="467" r:id="rId3"/>
    <p:sldId id="468" r:id="rId4"/>
    <p:sldId id="469" r:id="rId5"/>
    <p:sldId id="470" r:id="rId6"/>
    <p:sldId id="471" r:id="rId7"/>
    <p:sldId id="472" r:id="rId8"/>
    <p:sldId id="473" r:id="rId9"/>
    <p:sldId id="481" r:id="rId10"/>
    <p:sldId id="482" r:id="rId11"/>
    <p:sldId id="483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717" autoAdjust="0"/>
  </p:normalViewPr>
  <p:slideViewPr>
    <p:cSldViewPr>
      <p:cViewPr varScale="1">
        <p:scale>
          <a:sx n="83" d="100"/>
          <a:sy n="83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6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6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4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53.png"/><Relationship Id="rId51" Type="http://schemas.openxmlformats.org/officeDocument/2006/relationships/image" Target="../media/image165.png"/><Relationship Id="rId3" Type="http://schemas.openxmlformats.org/officeDocument/2006/relationships/image" Target="../media/image4.png"/><Relationship Id="rId42" Type="http://schemas.openxmlformats.org/officeDocument/2006/relationships/image" Target="../media/image281.png"/><Relationship Id="rId47" Type="http://schemas.openxmlformats.org/officeDocument/2006/relationships/image" Target="../media/image321.png"/><Relationship Id="rId50" Type="http://schemas.openxmlformats.org/officeDocument/2006/relationships/image" Target="../media/image351.png"/><Relationship Id="rId55" Type="http://schemas.openxmlformats.org/officeDocument/2006/relationships/image" Target="../media/image1700.png"/><Relationship Id="rId38" Type="http://schemas.openxmlformats.org/officeDocument/2006/relationships/image" Target="../media/image152.png"/><Relationship Id="rId46" Type="http://schemas.openxmlformats.org/officeDocument/2006/relationships/image" Target="../media/image312.png"/><Relationship Id="rId2" Type="http://schemas.openxmlformats.org/officeDocument/2006/relationships/notesSlide" Target="../notesSlides/notesSlide10.xml"/><Relationship Id="rId41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268.png"/><Relationship Id="rId45" Type="http://schemas.openxmlformats.org/officeDocument/2006/relationships/image" Target="../media/image159.png"/><Relationship Id="rId53" Type="http://schemas.openxmlformats.org/officeDocument/2006/relationships/image" Target="../media/image167.png"/><Relationship Id="rId49" Type="http://schemas.openxmlformats.org/officeDocument/2006/relationships/image" Target="../media/image341.png"/><Relationship Id="rId44" Type="http://schemas.openxmlformats.org/officeDocument/2006/relationships/image" Target="../media/image309.png"/><Relationship Id="rId52" Type="http://schemas.openxmlformats.org/officeDocument/2006/relationships/image" Target="../media/image166.png"/><Relationship Id="rId43" Type="http://schemas.openxmlformats.org/officeDocument/2006/relationships/image" Target="../media/image2911.png"/><Relationship Id="rId48" Type="http://schemas.openxmlformats.org/officeDocument/2006/relationships/image" Target="../media/image3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88.png"/><Relationship Id="rId3" Type="http://schemas.openxmlformats.org/officeDocument/2006/relationships/image" Target="../media/image1.png"/><Relationship Id="rId7" Type="http://schemas.openxmlformats.org/officeDocument/2006/relationships/image" Target="../media/image185.png"/><Relationship Id="rId12" Type="http://schemas.openxmlformats.org/officeDocument/2006/relationships/image" Target="../media/image18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90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0.png"/><Relationship Id="rId13" Type="http://schemas.openxmlformats.org/officeDocument/2006/relationships/image" Target="../media/image205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03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10" Type="http://schemas.openxmlformats.org/officeDocument/2006/relationships/image" Target="../media/image202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2000" dirty="0" smtClean="0"/>
              <a:t>modes of operation, </a:t>
            </a:r>
            <a:r>
              <a:rPr lang="en-US" altLang="zh-CN" sz="2000" dirty="0" smtClean="0"/>
              <a:t>ECB, CBC, OFB, CTR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OFB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2404408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OFB is probabilistic/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not required to be invertible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is a PRF, then </a:t>
                </a:r>
                <a:r>
                  <a:rPr lang="en-US" sz="2400" b="1" dirty="0" smtClean="0"/>
                  <a:t>OFB </a:t>
                </a:r>
                <a:r>
                  <a:rPr lang="en-US" sz="2400" b="1" dirty="0"/>
                  <a:t>is IND-CPA secure.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400" dirty="0" smtClean="0"/>
                  <a:t> can </a:t>
                </a:r>
                <a:r>
                  <a:rPr lang="en-US" sz="2400" b="1" dirty="0" smtClean="0"/>
                  <a:t>never be reused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Encryption and decryption must be done </a:t>
                </a:r>
                <a:r>
                  <a:rPr lang="en-US" sz="2400" b="1" dirty="0" smtClean="0"/>
                  <a:t>sequentially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But it is possible to </a:t>
                </a:r>
                <a:r>
                  <a:rPr lang="en-US" sz="2400" b="1" dirty="0" smtClean="0"/>
                  <a:t>generate the pad in advance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4408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t="-264" b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89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917746"/>
                <a:ext cx="9144000" cy="3120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𝑐𝑡𝑟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7746"/>
                <a:ext cx="9144000" cy="3120854"/>
              </a:xfrm>
              <a:prstGeom prst="rect">
                <a:avLst/>
              </a:prstGeom>
              <a:blipFill>
                <a:blip r:embed="rId3"/>
                <a:stretch>
                  <a:fillRect l="-1000" t="-195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387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3" y="4592575"/>
                <a:ext cx="685800" cy="68580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293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93" y="4592575"/>
                <a:ext cx="685800" cy="68580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199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93" y="4592575"/>
                <a:ext cx="685800" cy="68580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6438" y="5517435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8" y="5517435"/>
                <a:ext cx="352367" cy="276999"/>
              </a:xfrm>
              <a:prstGeom prst="rect">
                <a:avLst/>
              </a:prstGeom>
              <a:blipFill>
                <a:blip r:embed="rId40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81529" y="6050752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29" y="6050752"/>
                <a:ext cx="255070" cy="276999"/>
              </a:xfrm>
              <a:prstGeom prst="rect">
                <a:avLst/>
              </a:prstGeom>
              <a:blipFill>
                <a:blip r:embed="rId41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44106" y="60531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06" y="6053153"/>
                <a:ext cx="260391" cy="276999"/>
              </a:xfrm>
              <a:prstGeom prst="rect">
                <a:avLst/>
              </a:prstGeom>
              <a:blipFill>
                <a:blip r:embed="rId4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0896" y="605075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96" y="6050752"/>
                <a:ext cx="260391" cy="276999"/>
              </a:xfrm>
              <a:prstGeom prst="rect">
                <a:avLst/>
              </a:prstGeom>
              <a:blipFill>
                <a:blip r:embed="rId43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1195754" y="558789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19" idx="0"/>
          </p:cNvCxnSpPr>
          <p:nvPr/>
        </p:nvCxnSpPr>
        <p:spPr>
          <a:xfrm flipH="1">
            <a:off x="1380663" y="5278375"/>
            <a:ext cx="1030" cy="31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0" idx="0"/>
          </p:cNvCxnSpPr>
          <p:nvPr/>
        </p:nvCxnSpPr>
        <p:spPr>
          <a:xfrm flipH="1">
            <a:off x="2371532" y="5306176"/>
            <a:ext cx="1703" cy="28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2" idx="0"/>
          </p:cNvCxnSpPr>
          <p:nvPr/>
        </p:nvCxnSpPr>
        <p:spPr>
          <a:xfrm>
            <a:off x="3359390" y="5303775"/>
            <a:ext cx="2742" cy="28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1000" y="6022777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22777"/>
                <a:ext cx="364139" cy="276999"/>
              </a:xfrm>
              <a:prstGeom prst="rect">
                <a:avLst/>
              </a:prstGeom>
              <a:blipFill>
                <a:blip r:embed="rId44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3473" y="4096707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3" y="4096707"/>
                <a:ext cx="364139" cy="276999"/>
              </a:xfrm>
              <a:prstGeom prst="rect">
                <a:avLst/>
              </a:prstGeom>
              <a:blipFill rotWithShape="0">
                <a:blip r:embed="rId45"/>
                <a:stretch>
                  <a:fillRect l="-13333" r="-11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563070" y="4373706"/>
            <a:ext cx="2473" cy="171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52759" y="5524196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59" y="5524196"/>
                <a:ext cx="255807" cy="276999"/>
              </a:xfrm>
              <a:prstGeom prst="rect">
                <a:avLst/>
              </a:prstGeom>
              <a:blipFill>
                <a:blip r:embed="rId46"/>
                <a:stretch>
                  <a:fillRect l="-24390" r="-2926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43628" y="5521258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28" y="5521258"/>
                <a:ext cx="255807" cy="276999"/>
              </a:xfrm>
              <a:prstGeom prst="rect">
                <a:avLst/>
              </a:prstGeom>
              <a:blipFill>
                <a:blip r:embed="rId47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34228" y="5521258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228" y="5521258"/>
                <a:ext cx="255807" cy="276999"/>
              </a:xfrm>
              <a:prstGeom prst="rect">
                <a:avLst/>
              </a:prstGeom>
              <a:blipFill>
                <a:blip r:embed="rId48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41" idx="2"/>
            <a:endCxn id="7" idx="0"/>
          </p:cNvCxnSpPr>
          <p:nvPr/>
        </p:nvCxnSpPr>
        <p:spPr>
          <a:xfrm>
            <a:off x="3359591" y="4373706"/>
            <a:ext cx="3302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54631" y="5512527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31" y="5512527"/>
                <a:ext cx="357742" cy="276999"/>
              </a:xfrm>
              <a:prstGeom prst="rect">
                <a:avLst/>
              </a:prstGeom>
              <a:blipFill>
                <a:blip r:embed="rId49"/>
                <a:stretch>
                  <a:fillRect l="-8475" r="-508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2203974" y="558298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36572" y="5517178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572" y="5517178"/>
                <a:ext cx="357742" cy="276999"/>
              </a:xfrm>
              <a:prstGeom prst="rect">
                <a:avLst/>
              </a:prstGeom>
              <a:blipFill>
                <a:blip r:embed="rId50"/>
                <a:stretch>
                  <a:fillRect l="-8475" r="-50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3162765" y="5587639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</p:cNvCxnSpPr>
          <p:nvPr/>
        </p:nvCxnSpPr>
        <p:spPr>
          <a:xfrm>
            <a:off x="1380663" y="5801195"/>
            <a:ext cx="217" cy="27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10" idx="0"/>
          </p:cNvCxnSpPr>
          <p:nvPr/>
        </p:nvCxnSpPr>
        <p:spPr>
          <a:xfrm>
            <a:off x="2371532" y="5798257"/>
            <a:ext cx="2770" cy="2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11" idx="0"/>
          </p:cNvCxnSpPr>
          <p:nvPr/>
        </p:nvCxnSpPr>
        <p:spPr>
          <a:xfrm flipH="1">
            <a:off x="3361092" y="5798257"/>
            <a:ext cx="1040" cy="25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0693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93" y="4096707"/>
                <a:ext cx="768095" cy="276999"/>
              </a:xfrm>
              <a:prstGeom prst="rect">
                <a:avLst/>
              </a:prstGeom>
              <a:blipFill rotWithShape="0">
                <a:blip r:embed="rId51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89104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04" y="4096707"/>
                <a:ext cx="768095" cy="276999"/>
              </a:xfrm>
              <a:prstGeom prst="rect">
                <a:avLst/>
              </a:prstGeom>
              <a:blipFill rotWithShape="0">
                <a:blip r:embed="rId52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75543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43" y="4096707"/>
                <a:ext cx="768095" cy="276999"/>
              </a:xfrm>
              <a:prstGeom prst="rect">
                <a:avLst/>
              </a:prstGeom>
              <a:blipFill rotWithShape="0">
                <a:blip r:embed="rId53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40" idx="2"/>
            <a:endCxn id="6" idx="0"/>
          </p:cNvCxnSpPr>
          <p:nvPr/>
        </p:nvCxnSpPr>
        <p:spPr>
          <a:xfrm flipH="1">
            <a:off x="2372293" y="4373706"/>
            <a:ext cx="859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5" idx="0"/>
          </p:cNvCxnSpPr>
          <p:nvPr/>
        </p:nvCxnSpPr>
        <p:spPr>
          <a:xfrm flipH="1">
            <a:off x="1381693" y="4373706"/>
            <a:ext cx="3048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23"/>
              <p:cNvSpPr/>
              <p:nvPr/>
            </p:nvSpPr>
            <p:spPr>
              <a:xfrm>
                <a:off x="3886200" y="4114800"/>
                <a:ext cx="4648200" cy="232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a PRF, then CTR is 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can be PRF, PRP, </a:t>
                </a:r>
                <a:r>
                  <a:rPr lang="en-US" sz="2000" dirty="0" err="1" smtClean="0"/>
                  <a:t>sPRP</a:t>
                </a:r>
                <a:endParaRPr lang="en-US" sz="2000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𝑐𝑡𝑟</m:t>
                    </m:r>
                  </m:oMath>
                </a14:m>
                <a:r>
                  <a:rPr lang="en-US" sz="2000" dirty="0"/>
                  <a:t> can never be reused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𝑐𝑡𝑟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wil repeat </a:t>
                </a:r>
                <a:r>
                  <a:rPr lang="en-US" sz="2000" dirty="0"/>
                  <a:t>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encryptions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cannot be too small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Encryption and decryption in parallel</a:t>
                </a:r>
              </a:p>
            </p:txBody>
          </p:sp>
        </mc:Choice>
        <mc:Fallback xmlns="">
          <p:sp>
            <p:nvSpPr>
              <p:cNvPr id="53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4648200" cy="2322174"/>
              </a:xfrm>
              <a:prstGeom prst="rect">
                <a:avLst/>
              </a:prstGeom>
              <a:blipFill rotWithShape="0">
                <a:blip r:embed="rId55"/>
                <a:stretch>
                  <a:fillRect l="-1181" r="-787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Encrypting More Efficiently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413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</a:t>
                </a:r>
                <a:r>
                  <a:rPr lang="en-US" sz="2400" dirty="0" smtClean="0"/>
                  <a:t>How to encrypt arbitrarily long messages with IND-CPA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secure scheme?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PRF-based Encryption Scheme: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: a length-preserving PRF;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 smtClean="0"/>
                  <a:t>- the ciphertext is twice as long as the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Drawback</a:t>
                </a:r>
                <a:r>
                  <a:rPr lang="en-US" sz="2000" dirty="0" smtClean="0"/>
                  <a:t>: This is too expensive.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modes of operation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413516"/>
              </a:xfrm>
              <a:prstGeom prst="rect">
                <a:avLst/>
              </a:prstGeom>
              <a:blipFill>
                <a:blip r:embed="rId3"/>
                <a:stretch>
                  <a:fillRect l="-1000" t="-138" b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4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Modes of Operation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38417"/>
                <a:ext cx="9144000" cy="4346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Modes of Operations: </a:t>
                </a:r>
                <a:r>
                  <a:rPr lang="en-US" sz="2400" dirty="0" smtClean="0"/>
                  <a:t>encrypting the message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ECB</a:t>
                </a:r>
                <a:r>
                  <a:rPr lang="en-US" sz="2000" dirty="0"/>
                  <a:t>: Electronic Code Book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CBC</a:t>
                </a:r>
                <a:r>
                  <a:rPr lang="en-US" sz="2000" dirty="0"/>
                  <a:t>: Cipher Block Chaining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OFB</a:t>
                </a:r>
                <a:r>
                  <a:rPr lang="en-US" sz="2000" dirty="0"/>
                  <a:t>: Output Feedback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CTR</a:t>
                </a:r>
                <a:r>
                  <a:rPr lang="en-US" sz="2000" dirty="0"/>
                  <a:t>: Counter </a:t>
                </a:r>
                <a:r>
                  <a:rPr lang="en-US" sz="2000" dirty="0" smtClean="0"/>
                  <a:t>mode</a:t>
                </a: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Padding Technique: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/>
                  <a:t>The length of the message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b="0" dirty="0" smtClean="0"/>
                  <a:t> is not a multiple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Append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10⋯0</m:t>
                    </m:r>
                  </m:oMath>
                </a14:m>
                <a:r>
                  <a:rPr lang="en-US" sz="2000" dirty="0" smtClean="0"/>
                  <a:t> at the end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divides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10⋯0|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length of the message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multiple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Append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10⋯0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bits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</a:t>
                </a:r>
                <a:r>
                  <a:rPr lang="en-US" sz="2400" dirty="0" smtClean="0"/>
                  <a:t>: </a:t>
                </a:r>
                <a:r>
                  <a:rPr lang="en-US" sz="2400" dirty="0" err="1" smtClean="0"/>
                  <a:t>Wlog</a:t>
                </a:r>
                <a:r>
                  <a:rPr lang="en-US" sz="2400" dirty="0" smtClean="0"/>
                  <a:t>, the length of the message is a multiple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8417"/>
                <a:ext cx="9144000" cy="434606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0" b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4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2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ECB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3947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Analysis: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Deterministic and thus not 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Not IND-EAV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Should never be used in practice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4723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4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69710" y="25908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10" y="25908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8142" y="25932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142" y="25932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44297" y="25908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97" y="25908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6743700" y="28677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7734300" y="28702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8721397" y="28677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43700" y="40843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734300" y="40867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721397" y="40843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8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4217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217308"/>
              </a:xfrm>
              <a:prstGeom prst="rect">
                <a:avLst/>
              </a:prstGeom>
              <a:blipFill>
                <a:blip r:embed="rId3"/>
                <a:stretch>
                  <a:fillRect l="-1000" t="-145" b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69710" y="2426517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10" y="2426517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8142" y="242891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142" y="2428918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544297" y="2426517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97" y="2426517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6743739" y="276928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43700" y="40843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34300" y="40867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721397" y="40843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90607" y="461263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07" y="4612639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93080" y="290308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80" y="2903081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833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5736929" y="3180080"/>
            <a:ext cx="2473" cy="143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25046" y="290696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046" y="2906961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6746240" y="314520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8758" y="3049201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14019" y="276635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95326" y="290402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26" y="2904023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716520" y="314227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704619" y="276635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5926" y="290402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26" y="2904023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8707120" y="314227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8105" y="3053473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28105" y="3053473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41979" y="4259580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31372" y="3055620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31372" y="3055620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45246" y="4261727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8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202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CBC is </a:t>
                </a:r>
                <a:r>
                  <a:rPr lang="en-US" sz="2000" b="1" dirty="0" smtClean="0"/>
                  <a:t>probabilistic</a:t>
                </a:r>
                <a:r>
                  <a:rPr lang="en-US" sz="2000" dirty="0" smtClean="0"/>
                  <a:t>/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must be a keyed permutation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is a PRP, then CBC is IND-CPA secure.  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Proved by </a:t>
                </a:r>
                <a:r>
                  <a:rPr lang="en-US" sz="2000" dirty="0">
                    <a:solidFill>
                      <a:schemeClr val="tx1"/>
                    </a:solidFill>
                  </a:rPr>
                  <a:t>Bellare, A. Desai, E. Jokipii, and P.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Rogaway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in 1997 (ref. [15])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The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000" b="1" dirty="0"/>
                  <a:t> must be chosen </a:t>
                </a:r>
                <a:r>
                  <a:rPr lang="en-US" sz="2000" b="1" dirty="0" smtClean="0"/>
                  <a:t>uniformly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at random</a:t>
                </a:r>
                <a:endParaRPr lang="en-US" sz="2000" b="1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encrypt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th plaintext is not IND-CPA secure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the challenger and learns </a:t>
                </a:r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20000"/>
                  </a:lnSpc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1⊕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the challenger and learns </a:t>
                </a:r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20000"/>
                  </a:lnSpc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=(2,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2⊕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then output 0; otherwise output 1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202561"/>
              </a:xfrm>
              <a:prstGeom prst="rect">
                <a:avLst/>
              </a:prstGeom>
              <a:blipFill>
                <a:blip r:embed="rId3"/>
                <a:stretch>
                  <a:fillRect b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29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Chained CBC (Insecure)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3332181"/>
                <a:ext cx="9144000" cy="3025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last ciphertext block in the previous is used as the new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Can </a:t>
                </a:r>
                <a:r>
                  <a:rPr lang="en-US" sz="2000" b="1" dirty="0" smtClean="0"/>
                  <a:t>reduce the bandwidth</a:t>
                </a:r>
                <a:r>
                  <a:rPr lang="en-US" sz="2000" dirty="0" smtClean="0"/>
                  <a:t>/ save communication/ Used in </a:t>
                </a:r>
                <a:r>
                  <a:rPr lang="en-US" sz="2000" b="1" dirty="0" smtClean="0"/>
                  <a:t>SSL 3.0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/>
                  <a:t>TLS 1.0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Not IND-CPA secure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the challenger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l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earn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(i.e.,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2181"/>
                <a:ext cx="9144000" cy="3025187"/>
              </a:xfrm>
              <a:prstGeom prst="rect">
                <a:avLst/>
              </a:prstGeom>
              <a:blipFill>
                <a:blip r:embed="rId3"/>
                <a:stretch>
                  <a:fillRect b="-2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066800"/>
            <a:ext cx="6324600" cy="22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OFB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67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b="0" i="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672048"/>
              </a:xfrm>
              <a:prstGeom prst="rect">
                <a:avLst/>
              </a:prstGeom>
              <a:blipFill>
                <a:blip r:embed="rId3"/>
                <a:stretch>
                  <a:fillRect l="-1000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008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914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11616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616" y="4054352"/>
                <a:ext cx="352367" cy="276999"/>
              </a:xfrm>
              <a:prstGeom prst="rect">
                <a:avLst/>
              </a:prstGeom>
              <a:blipFill>
                <a:blip r:embed="rId6"/>
                <a:stretch>
                  <a:fillRect l="-8772" r="-70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46707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707" y="4587669"/>
                <a:ext cx="255070" cy="276999"/>
              </a:xfrm>
              <a:prstGeom prst="rect">
                <a:avLst/>
              </a:prstGeom>
              <a:blipFill>
                <a:blip r:embed="rId7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18813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813" y="4590070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24653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653" y="4587669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6560932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743700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734300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21397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90607" y="461756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07" y="4617569"/>
                <a:ext cx="2926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93080" y="2438400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80" y="2438400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5736929" y="2715399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17937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061113"/>
                <a:ext cx="255807" cy="276999"/>
              </a:xfrm>
              <a:prstGeom prst="rect">
                <a:avLst/>
              </a:prstGeom>
              <a:blipFill>
                <a:blip r:embed="rId12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05635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35" y="405817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7716520" y="2586123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96235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235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7228105" y="2588792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41979" y="3794899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31372" y="2590939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45246" y="3797046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5883251" y="2588792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31966" y="2588792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705528" y="2583319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26054" y="2585988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16638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38" y="4049444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7565981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098579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579" y="4054095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621" r="-689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8524772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746057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730925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18022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2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24111</TotalTime>
  <Words>330</Words>
  <Application>Microsoft Office PowerPoint</Application>
  <PresentationFormat>On-screen Show (4:3)</PresentationFormat>
  <Paragraphs>170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Office Theme</vt:lpstr>
      <vt:lpstr>Cryptography (2022 Fall) modes of operation, ECB, CBC, OFB, CTR</vt:lpstr>
      <vt:lpstr>Encrypting More Efficiently</vt:lpstr>
      <vt:lpstr>Modes of Operation</vt:lpstr>
      <vt:lpstr>PowerPoint Presentation</vt:lpstr>
      <vt:lpstr> ECB</vt:lpstr>
      <vt:lpstr>CBC</vt:lpstr>
      <vt:lpstr>CBC</vt:lpstr>
      <vt:lpstr>Chained CBC (Insecure)</vt:lpstr>
      <vt:lpstr>OFB</vt:lpstr>
      <vt:lpstr>OFB</vt:lpstr>
      <vt:lpstr>CTR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632</cp:revision>
  <cp:lastPrinted>2022-10-14T01:55:54Z</cp:lastPrinted>
  <dcterms:created xsi:type="dcterms:W3CDTF">2014-04-06T04:43:09Z</dcterms:created>
  <dcterms:modified xsi:type="dcterms:W3CDTF">2022-10-19T06:26:28Z</dcterms:modified>
</cp:coreProperties>
</file>