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14" r:id="rId2"/>
    <p:sldId id="552" r:id="rId3"/>
    <p:sldId id="553" r:id="rId4"/>
    <p:sldId id="554" r:id="rId5"/>
    <p:sldId id="556" r:id="rId6"/>
    <p:sldId id="557" r:id="rId7"/>
    <p:sldId id="558" r:id="rId8"/>
    <p:sldId id="559" r:id="rId9"/>
    <p:sldId id="560" r:id="rId10"/>
    <p:sldId id="561" r:id="rId11"/>
    <p:sldId id="562" r:id="rId12"/>
    <p:sldId id="563" r:id="rId13"/>
    <p:sldId id="564" r:id="rId14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660"/>
  </p:normalViewPr>
  <p:slideViewPr>
    <p:cSldViewPr>
      <p:cViewPr varScale="1">
        <p:scale>
          <a:sx n="88" d="100"/>
          <a:sy n="88" d="100"/>
        </p:scale>
        <p:origin x="110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57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7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37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94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6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78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95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23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33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78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62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19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13" Type="http://schemas.openxmlformats.org/officeDocument/2006/relationships/image" Target="../media/image830.png"/><Relationship Id="rId18" Type="http://schemas.openxmlformats.org/officeDocument/2006/relationships/image" Target="../media/image88.png"/><Relationship Id="rId26" Type="http://schemas.openxmlformats.org/officeDocument/2006/relationships/image" Target="../media/image9.png"/><Relationship Id="rId3" Type="http://schemas.openxmlformats.org/officeDocument/2006/relationships/image" Target="../media/image730.png"/><Relationship Id="rId21" Type="http://schemas.openxmlformats.org/officeDocument/2006/relationships/image" Target="../media/image91.png"/><Relationship Id="rId7" Type="http://schemas.openxmlformats.org/officeDocument/2006/relationships/image" Target="../media/image770.png"/><Relationship Id="rId12" Type="http://schemas.openxmlformats.org/officeDocument/2006/relationships/image" Target="../media/image820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1" Type="http://schemas.openxmlformats.org/officeDocument/2006/relationships/image" Target="../media/image811.png"/><Relationship Id="rId24" Type="http://schemas.openxmlformats.org/officeDocument/2006/relationships/image" Target="../media/image94.png"/><Relationship Id="rId5" Type="http://schemas.openxmlformats.org/officeDocument/2006/relationships/image" Target="../media/image750.png"/><Relationship Id="rId15" Type="http://schemas.openxmlformats.org/officeDocument/2006/relationships/image" Target="../media/image85.png"/><Relationship Id="rId23" Type="http://schemas.openxmlformats.org/officeDocument/2006/relationships/image" Target="../media/image8.png"/><Relationship Id="rId28" Type="http://schemas.openxmlformats.org/officeDocument/2006/relationships/image" Target="../media/image98.png"/><Relationship Id="rId10" Type="http://schemas.openxmlformats.org/officeDocument/2006/relationships/image" Target="../media/image800.png"/><Relationship Id="rId19" Type="http://schemas.openxmlformats.org/officeDocument/2006/relationships/image" Target="../media/image89.png"/><Relationship Id="rId4" Type="http://schemas.openxmlformats.org/officeDocument/2006/relationships/image" Target="../media/image740.png"/><Relationship Id="rId9" Type="http://schemas.openxmlformats.org/officeDocument/2006/relationships/image" Target="../media/image790.png"/><Relationship Id="rId14" Type="http://schemas.openxmlformats.org/officeDocument/2006/relationships/image" Target="../media/image840.png"/><Relationship Id="rId22" Type="http://schemas.openxmlformats.org/officeDocument/2006/relationships/image" Target="../media/image7.png"/><Relationship Id="rId27" Type="http://schemas.openxmlformats.org/officeDocument/2006/relationships/image" Target="../media/image9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18" Type="http://schemas.openxmlformats.org/officeDocument/2006/relationships/image" Target="../media/image116.png"/><Relationship Id="rId3" Type="http://schemas.openxmlformats.org/officeDocument/2006/relationships/image" Target="../media/image101.png"/><Relationship Id="rId21" Type="http://schemas.openxmlformats.org/officeDocument/2006/relationships/image" Target="../media/image3201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11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14.png"/><Relationship Id="rId20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24" Type="http://schemas.openxmlformats.org/officeDocument/2006/relationships/image" Target="../media/image121.png"/><Relationship Id="rId5" Type="http://schemas.openxmlformats.org/officeDocument/2006/relationships/image" Target="../media/image103.png"/><Relationship Id="rId15" Type="http://schemas.openxmlformats.org/officeDocument/2006/relationships/image" Target="../media/image113.png"/><Relationship Id="rId23" Type="http://schemas.openxmlformats.org/officeDocument/2006/relationships/image" Target="../media/image120.png"/><Relationship Id="rId10" Type="http://schemas.openxmlformats.org/officeDocument/2006/relationships/image" Target="../media/image108.png"/><Relationship Id="rId19" Type="http://schemas.openxmlformats.org/officeDocument/2006/relationships/image" Target="../media/image117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Relationship Id="rId22" Type="http://schemas.openxmlformats.org/officeDocument/2006/relationships/image" Target="../media/image1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1210.png"/><Relationship Id="rId3" Type="http://schemas.openxmlformats.org/officeDocument/2006/relationships/image" Target="../media/image2110.png"/><Relationship Id="rId7" Type="http://schemas.openxmlformats.org/officeDocument/2006/relationships/image" Target="../media/image6100.png"/><Relationship Id="rId12" Type="http://schemas.openxmlformats.org/officeDocument/2006/relationships/image" Target="../media/image111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0.png"/><Relationship Id="rId11" Type="http://schemas.openxmlformats.org/officeDocument/2006/relationships/image" Target="../media/image1010.png"/><Relationship Id="rId5" Type="http://schemas.openxmlformats.org/officeDocument/2006/relationships/image" Target="../media/image4110.png"/><Relationship Id="rId10" Type="http://schemas.openxmlformats.org/officeDocument/2006/relationships/image" Target="../media/image910.png"/><Relationship Id="rId4" Type="http://schemas.openxmlformats.org/officeDocument/2006/relationships/image" Target="../media/image31000.png"/><Relationship Id="rId9" Type="http://schemas.openxmlformats.org/officeDocument/2006/relationships/image" Target="../media/image810.png"/><Relationship Id="rId14" Type="http://schemas.openxmlformats.org/officeDocument/2006/relationships/image" Target="../media/image13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0.png"/><Relationship Id="rId13" Type="http://schemas.openxmlformats.org/officeDocument/2006/relationships/image" Target="../media/image2500.png"/><Relationship Id="rId18" Type="http://schemas.openxmlformats.org/officeDocument/2006/relationships/image" Target="../media/image3000.png"/><Relationship Id="rId3" Type="http://schemas.openxmlformats.org/officeDocument/2006/relationships/image" Target="../media/image1500.png"/><Relationship Id="rId21" Type="http://schemas.openxmlformats.org/officeDocument/2006/relationships/image" Target="../media/image3300.png"/><Relationship Id="rId7" Type="http://schemas.openxmlformats.org/officeDocument/2006/relationships/image" Target="../media/image1910.png"/><Relationship Id="rId12" Type="http://schemas.openxmlformats.org/officeDocument/2006/relationships/image" Target="../media/image2400.png"/><Relationship Id="rId17" Type="http://schemas.openxmlformats.org/officeDocument/2006/relationships/image" Target="../media/image290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800.png"/><Relationship Id="rId20" Type="http://schemas.openxmlformats.org/officeDocument/2006/relationships/image" Target="../media/image3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0.png"/><Relationship Id="rId11" Type="http://schemas.openxmlformats.org/officeDocument/2006/relationships/image" Target="../media/image2300.png"/><Relationship Id="rId5" Type="http://schemas.openxmlformats.org/officeDocument/2006/relationships/image" Target="../media/image1710.png"/><Relationship Id="rId15" Type="http://schemas.openxmlformats.org/officeDocument/2006/relationships/image" Target="../media/image2700.png"/><Relationship Id="rId23" Type="http://schemas.openxmlformats.org/officeDocument/2006/relationships/image" Target="../media/image3500.png"/><Relationship Id="rId10" Type="http://schemas.openxmlformats.org/officeDocument/2006/relationships/image" Target="../media/image2200.png"/><Relationship Id="rId19" Type="http://schemas.openxmlformats.org/officeDocument/2006/relationships/image" Target="../media/image311.png"/><Relationship Id="rId4" Type="http://schemas.openxmlformats.org/officeDocument/2006/relationships/image" Target="../media/image1600.png"/><Relationship Id="rId9" Type="http://schemas.openxmlformats.org/officeDocument/2006/relationships/image" Target="../media/image216.png"/><Relationship Id="rId14" Type="http://schemas.openxmlformats.org/officeDocument/2006/relationships/image" Target="../media/image2600.png"/><Relationship Id="rId22" Type="http://schemas.openxmlformats.org/officeDocument/2006/relationships/image" Target="../media/image34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4610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45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10.png"/><Relationship Id="rId11" Type="http://schemas.openxmlformats.org/officeDocument/2006/relationships/image" Target="../media/image4410.png"/><Relationship Id="rId5" Type="http://schemas.openxmlformats.org/officeDocument/2006/relationships/image" Target="../media/image3810.png"/><Relationship Id="rId10" Type="http://schemas.openxmlformats.org/officeDocument/2006/relationships/image" Target="../media/image4310.png"/><Relationship Id="rId4" Type="http://schemas.openxmlformats.org/officeDocument/2006/relationships/image" Target="../media/image2.png"/><Relationship Id="rId9" Type="http://schemas.openxmlformats.org/officeDocument/2006/relationships/image" Target="../media/image4210.png"/><Relationship Id="rId14" Type="http://schemas.openxmlformats.org/officeDocument/2006/relationships/image" Target="../media/image47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image" Target="../media/image580.png"/><Relationship Id="rId18" Type="http://schemas.openxmlformats.org/officeDocument/2006/relationships/image" Target="../media/image630.png"/><Relationship Id="rId3" Type="http://schemas.openxmlformats.org/officeDocument/2006/relationships/image" Target="../media/image4810.png"/><Relationship Id="rId7" Type="http://schemas.openxmlformats.org/officeDocument/2006/relationships/image" Target="../media/image520.png"/><Relationship Id="rId12" Type="http://schemas.openxmlformats.org/officeDocument/2006/relationships/image" Target="../media/image570.png"/><Relationship Id="rId17" Type="http://schemas.openxmlformats.org/officeDocument/2006/relationships/image" Target="../media/image62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11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0.png"/><Relationship Id="rId11" Type="http://schemas.openxmlformats.org/officeDocument/2006/relationships/image" Target="../media/image6.png"/><Relationship Id="rId5" Type="http://schemas.openxmlformats.org/officeDocument/2006/relationships/image" Target="../media/image5010.png"/><Relationship Id="rId15" Type="http://schemas.openxmlformats.org/officeDocument/2006/relationships/image" Target="../media/image600.png"/><Relationship Id="rId10" Type="http://schemas.openxmlformats.org/officeDocument/2006/relationships/image" Target="../media/image5.png"/><Relationship Id="rId19" Type="http://schemas.openxmlformats.org/officeDocument/2006/relationships/image" Target="../media/image640.png"/><Relationship Id="rId4" Type="http://schemas.openxmlformats.org/officeDocument/2006/relationships/image" Target="../media/image4910.png"/><Relationship Id="rId9" Type="http://schemas.openxmlformats.org/officeDocument/2006/relationships/image" Target="../media/image540.png"/><Relationship Id="rId14" Type="http://schemas.openxmlformats.org/officeDocument/2006/relationships/image" Target="../media/image59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3" Type="http://schemas.openxmlformats.org/officeDocument/2006/relationships/image" Target="../media/image650.png"/><Relationship Id="rId7" Type="http://schemas.openxmlformats.org/officeDocument/2006/relationships/image" Target="../media/image6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670.png"/><Relationship Id="rId10" Type="http://schemas.openxmlformats.org/officeDocument/2006/relationships/image" Target="../media/image720.png"/><Relationship Id="rId4" Type="http://schemas.openxmlformats.org/officeDocument/2006/relationships/image" Target="../media/image660.png"/><Relationship Id="rId9" Type="http://schemas.openxmlformats.org/officeDocument/2006/relationships/image" Target="../media/image7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147002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Cryptography (2022 Fall)</a:t>
            </a:r>
            <a:r>
              <a:rPr lang="en-US" sz="4800" smtClean="0"/>
              <a:t/>
            </a:r>
            <a:br>
              <a:rPr lang="en-US" sz="4800" smtClean="0"/>
            </a:br>
            <a:r>
              <a:rPr lang="en-US" altLang="zh-CN" sz="2000" smtClean="0"/>
              <a:t>DES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marL="342900" indent="-342900"/>
                <a:r>
                  <a:rPr lang="en-US" dirty="0" smtClean="0"/>
                  <a:t>The DES Mangler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endParaRPr lang="en-US" sz="31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5"/>
              <p:cNvSpPr/>
              <p:nvPr/>
            </p:nvSpPr>
            <p:spPr bwMode="auto">
              <a:xfrm>
                <a:off x="372092" y="1524000"/>
                <a:ext cx="1234438" cy="2743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092" y="1524000"/>
                <a:ext cx="1234438" cy="2743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5"/>
              <p:cNvSpPr/>
              <p:nvPr/>
            </p:nvSpPr>
            <p:spPr bwMode="auto">
              <a:xfrm>
                <a:off x="2541255" y="1524000"/>
                <a:ext cx="1770378" cy="2743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1255" y="1524000"/>
                <a:ext cx="1770378" cy="2743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72092" y="1143000"/>
                <a:ext cx="112014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dirty="0">
                          <a:latin typeface="Cambria Math" panose="02040503050406030204" pitchFamily="18" charset="0"/>
                        </a:rPr>
                        <m:t>32 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bits</m:t>
                      </m:r>
                    </m:oMath>
                  </m:oMathPara>
                </a14:m>
                <a:endParaRPr lang="en-US" sz="2000" dirty="0"/>
              </a:p>
              <a:p>
                <a:pPr algn="ctr"/>
                <a:endParaRPr lang="en-US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92" y="1143000"/>
                <a:ext cx="1120141" cy="707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878732" y="1143000"/>
                <a:ext cx="11201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48</m:t>
                      </m:r>
                      <m:r>
                        <a:rPr lang="en-US" sz="2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bits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732" y="1143000"/>
                <a:ext cx="1120141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椭圆 2"/>
              <p:cNvSpPr/>
              <p:nvPr/>
            </p:nvSpPr>
            <p:spPr>
              <a:xfrm>
                <a:off x="565436" y="2032000"/>
                <a:ext cx="838200" cy="39370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椭圆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36" y="2032000"/>
                <a:ext cx="838200" cy="3937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>
            <a:stCxn id="22" idx="2"/>
            <a:endCxn id="3" idx="0"/>
          </p:cNvCxnSpPr>
          <p:nvPr/>
        </p:nvCxnSpPr>
        <p:spPr>
          <a:xfrm flipH="1">
            <a:off x="984536" y="1798320"/>
            <a:ext cx="4775" cy="2336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5"/>
              <p:cNvSpPr/>
              <p:nvPr/>
            </p:nvSpPr>
            <p:spPr bwMode="auto">
              <a:xfrm>
                <a:off x="94588" y="2609848"/>
                <a:ext cx="1770378" cy="2743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48</m:t>
                      </m:r>
                      <m:r>
                        <a:rPr lang="en-US" sz="2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bits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588" y="2609848"/>
                <a:ext cx="1770378" cy="2743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箭头连接符 45"/>
          <p:cNvCxnSpPr>
            <a:stCxn id="3" idx="4"/>
            <a:endCxn id="45" idx="0"/>
          </p:cNvCxnSpPr>
          <p:nvPr/>
        </p:nvCxnSpPr>
        <p:spPr>
          <a:xfrm flipH="1">
            <a:off x="979777" y="2425700"/>
            <a:ext cx="4759" cy="1841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45" idx="2"/>
          </p:cNvCxnSpPr>
          <p:nvPr/>
        </p:nvCxnSpPr>
        <p:spPr>
          <a:xfrm rot="16200000" flipH="1">
            <a:off x="1304099" y="2559846"/>
            <a:ext cx="360683" cy="100932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23" idx="2"/>
          </p:cNvCxnSpPr>
          <p:nvPr/>
        </p:nvCxnSpPr>
        <p:spPr>
          <a:xfrm rot="5400000">
            <a:off x="2089455" y="1907861"/>
            <a:ext cx="1446531" cy="122744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"/>
              <p:cNvSpPr/>
              <p:nvPr/>
            </p:nvSpPr>
            <p:spPr bwMode="auto">
              <a:xfrm>
                <a:off x="219692" y="3543301"/>
                <a:ext cx="3753512" cy="2743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48</m:t>
                      </m:r>
                      <m:r>
                        <a:rPr lang="en-US" sz="2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bits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692" y="3543301"/>
                <a:ext cx="3753512" cy="2743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57"/>
          <p:cNvCxnSpPr/>
          <p:nvPr/>
        </p:nvCxnSpPr>
        <p:spPr>
          <a:xfrm>
            <a:off x="2106750" y="3340101"/>
            <a:ext cx="2398" cy="203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219692" y="4267200"/>
                <a:ext cx="470848" cy="4572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92" y="4267200"/>
                <a:ext cx="470848" cy="45720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686748" y="4267200"/>
                <a:ext cx="470848" cy="4572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48" y="4267200"/>
                <a:ext cx="470848" cy="4572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/>
              <p:cNvSpPr/>
              <p:nvPr/>
            </p:nvSpPr>
            <p:spPr>
              <a:xfrm>
                <a:off x="1157596" y="4267200"/>
                <a:ext cx="470848" cy="4572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596" y="4267200"/>
                <a:ext cx="470848" cy="45720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1624652" y="4267200"/>
                <a:ext cx="470848" cy="4572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652" y="4267200"/>
                <a:ext cx="470848" cy="45720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2097396" y="4267200"/>
                <a:ext cx="470848" cy="4572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396" y="4267200"/>
                <a:ext cx="470848" cy="45720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/>
              <p:cNvSpPr/>
              <p:nvPr/>
            </p:nvSpPr>
            <p:spPr>
              <a:xfrm>
                <a:off x="2564452" y="4267200"/>
                <a:ext cx="470848" cy="4572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452" y="4267200"/>
                <a:ext cx="470848" cy="45720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/>
              <p:cNvSpPr/>
              <p:nvPr/>
            </p:nvSpPr>
            <p:spPr>
              <a:xfrm>
                <a:off x="3035300" y="4267200"/>
                <a:ext cx="470848" cy="4572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00" y="4267200"/>
                <a:ext cx="470848" cy="45720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/>
              <p:cNvSpPr/>
              <p:nvPr/>
            </p:nvSpPr>
            <p:spPr>
              <a:xfrm>
                <a:off x="3502356" y="4267200"/>
                <a:ext cx="470848" cy="4572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356" y="4267200"/>
                <a:ext cx="470848" cy="45720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接箭头连接符 62"/>
          <p:cNvCxnSpPr>
            <a:endCxn id="59" idx="0"/>
          </p:cNvCxnSpPr>
          <p:nvPr/>
        </p:nvCxnSpPr>
        <p:spPr>
          <a:xfrm>
            <a:off x="451136" y="3822700"/>
            <a:ext cx="3980" cy="44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915017" y="3810000"/>
            <a:ext cx="3980" cy="44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1396812" y="3810000"/>
            <a:ext cx="3980" cy="44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1857992" y="3810000"/>
            <a:ext cx="3980" cy="44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2320737" y="3810000"/>
            <a:ext cx="3980" cy="44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2800967" y="3810000"/>
            <a:ext cx="3980" cy="44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3273237" y="3810000"/>
            <a:ext cx="3980" cy="44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3759012" y="3810000"/>
            <a:ext cx="3980" cy="444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5"/>
              <p:cNvSpPr/>
              <p:nvPr/>
            </p:nvSpPr>
            <p:spPr bwMode="auto">
              <a:xfrm>
                <a:off x="676892" y="5086348"/>
                <a:ext cx="2815608" cy="2743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32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bit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6892" y="5086348"/>
                <a:ext cx="2815608" cy="2743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下箭头 65"/>
          <p:cNvSpPr/>
          <p:nvPr/>
        </p:nvSpPr>
        <p:spPr>
          <a:xfrm>
            <a:off x="1222992" y="4775200"/>
            <a:ext cx="1735789" cy="285748"/>
          </a:xfrm>
          <a:prstGeom prst="down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68" name="直接箭头连接符 67"/>
          <p:cNvCxnSpPr>
            <a:stCxn id="88" idx="2"/>
            <a:endCxn id="100" idx="0"/>
          </p:cNvCxnSpPr>
          <p:nvPr/>
        </p:nvCxnSpPr>
        <p:spPr>
          <a:xfrm flipH="1">
            <a:off x="2083109" y="5360668"/>
            <a:ext cx="1587" cy="2019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5"/>
              <p:cNvSpPr/>
              <p:nvPr/>
            </p:nvSpPr>
            <p:spPr bwMode="auto">
              <a:xfrm>
                <a:off x="676892" y="6151880"/>
                <a:ext cx="2815608" cy="3251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6892" y="6151880"/>
                <a:ext cx="2815608" cy="3251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椭圆 99"/>
              <p:cNvSpPr/>
              <p:nvPr/>
            </p:nvSpPr>
            <p:spPr>
              <a:xfrm>
                <a:off x="1828800" y="5562600"/>
                <a:ext cx="508617" cy="4128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0" name="椭圆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562600"/>
                <a:ext cx="508617" cy="412810"/>
              </a:xfrm>
              <a:prstGeom prst="ellipse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箭头连接符 91"/>
          <p:cNvCxnSpPr>
            <a:stCxn id="100" idx="4"/>
            <a:endCxn id="97" idx="0"/>
          </p:cNvCxnSpPr>
          <p:nvPr/>
        </p:nvCxnSpPr>
        <p:spPr>
          <a:xfrm>
            <a:off x="2083109" y="5975410"/>
            <a:ext cx="1587" cy="17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447800"/>
            <a:ext cx="1508760" cy="2526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473200"/>
            <a:ext cx="1965960" cy="1325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4533900" y="3962400"/>
                <a:ext cx="25400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 smtClean="0"/>
                  <a:t>/ expansion function</a:t>
                </a:r>
                <a:endParaRPr lang="en-US" sz="2000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900" y="3962400"/>
                <a:ext cx="2540015" cy="400110"/>
              </a:xfrm>
              <a:prstGeom prst="rect">
                <a:avLst/>
              </a:prstGeom>
              <a:blipFill rotWithShape="0">
                <a:blip r:embed="rId24"/>
                <a:stretch>
                  <a:fillRect t="-7576" r="-144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6870700" y="2743200"/>
                <a:ext cx="114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700" y="2743200"/>
                <a:ext cx="1143000" cy="461665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4498023"/>
            <a:ext cx="4480560" cy="125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5621483" y="5735782"/>
                <a:ext cx="24557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483" y="5735782"/>
                <a:ext cx="2455717" cy="400110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67440" y="3094900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440" y="3094900"/>
                <a:ext cx="282129" cy="276999"/>
              </a:xfrm>
              <a:prstGeom prst="rect">
                <a:avLst/>
              </a:prstGeom>
              <a:blipFill rotWithShape="0">
                <a:blip r:embed="rId28"/>
                <a:stretch>
                  <a:fillRect l="-28261" t="-2222" r="-26087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59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marL="342900" indent="-34290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-Boxes and Mixing Permutations</a:t>
                </a:r>
                <a:endParaRPr lang="en-US" sz="31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2209800"/>
                <a:ext cx="9144000" cy="3169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400" b="1" dirty="0" smtClean="0"/>
                  <a:t>-boxes: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-entry of the table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Each box takes 6-bit blocks to 4-bit blocks and not invertible</a:t>
                </a:r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Each box is a 4-to-1 function</a:t>
                </a:r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Each row contains all 4-bit strings</a:t>
                </a:r>
              </a:p>
              <a:p>
                <a:pPr marL="1200150" lvl="2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Changing 1 bit of the input changes at least 2 bits of the output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Mixing Permutation: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4 bit output of each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 smtClean="0"/>
                  <a:t>-box affects 6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 smtClean="0"/>
                  <a:t>-boxes in the next round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09800"/>
                <a:ext cx="9144000" cy="3169329"/>
              </a:xfrm>
              <a:prstGeom prst="rect">
                <a:avLst/>
              </a:prstGeom>
              <a:blipFill rotWithShape="0">
                <a:blip r:embed="rId4"/>
                <a:stretch>
                  <a:fillRect l="-1000" t="-193" b="-2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25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DES Decryption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/>
              <p:nvPr/>
            </p:nvSpPr>
            <p:spPr bwMode="auto">
              <a:xfrm>
                <a:off x="3633842" y="1919568"/>
                <a:ext cx="1668781" cy="28575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dirty="0" smtClean="0">
                    <a:latin typeface="+mn-lt"/>
                  </a:rPr>
                  <a:t>ecret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3842" y="1919568"/>
                <a:ext cx="1668781" cy="2857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apezoid 6"/>
          <p:cNvSpPr/>
          <p:nvPr/>
        </p:nvSpPr>
        <p:spPr bwMode="auto">
          <a:xfrm>
            <a:off x="1972236" y="2205318"/>
            <a:ext cx="4993341" cy="685800"/>
          </a:xfrm>
          <a:prstGeom prst="trapezoid">
            <a:avLst>
              <a:gd name="adj" fmla="val 24334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3842" y="2376768"/>
            <a:ext cx="1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key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/>
              <p:cNvSpPr/>
              <p:nvPr/>
            </p:nvSpPr>
            <p:spPr bwMode="auto">
              <a:xfrm>
                <a:off x="1972235" y="2891118"/>
                <a:ext cx="914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2235" y="2891118"/>
                <a:ext cx="914400" cy="304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 bwMode="auto">
              <a:xfrm rot="16200000">
                <a:off x="2000812" y="3605493"/>
                <a:ext cx="857250" cy="9144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(⋅,⋅)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2000812" y="3605493"/>
                <a:ext cx="857250" cy="9144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8"/>
          <p:cNvCxnSpPr/>
          <p:nvPr/>
        </p:nvCxnSpPr>
        <p:spPr bwMode="auto">
          <a:xfrm rot="5400000">
            <a:off x="2257191" y="3405269"/>
            <a:ext cx="3429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3"/>
          <p:cNvCxnSpPr/>
          <p:nvPr/>
        </p:nvCxnSpPr>
        <p:spPr bwMode="auto">
          <a:xfrm rot="10800000">
            <a:off x="2922494" y="40341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7"/>
          <p:cNvCxnSpPr/>
          <p:nvPr/>
        </p:nvCxnSpPr>
        <p:spPr bwMode="auto">
          <a:xfrm rot="10800000">
            <a:off x="5558117" y="40341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9"/>
          <p:cNvCxnSpPr/>
          <p:nvPr/>
        </p:nvCxnSpPr>
        <p:spPr bwMode="auto">
          <a:xfrm rot="10800000">
            <a:off x="1515035" y="40341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8"/>
              <p:cNvSpPr/>
              <p:nvPr/>
            </p:nvSpPr>
            <p:spPr bwMode="auto">
              <a:xfrm>
                <a:off x="3388659" y="2891118"/>
                <a:ext cx="914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30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88659" y="2891118"/>
                <a:ext cx="914400" cy="3048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12"/>
              <p:cNvSpPr/>
              <p:nvPr/>
            </p:nvSpPr>
            <p:spPr bwMode="auto">
              <a:xfrm rot="16200000">
                <a:off x="3417236" y="3605493"/>
                <a:ext cx="857250" cy="9144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(⋅,⋅)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3417236" y="3605493"/>
                <a:ext cx="857250" cy="9144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18"/>
          <p:cNvCxnSpPr/>
          <p:nvPr/>
        </p:nvCxnSpPr>
        <p:spPr bwMode="auto">
          <a:xfrm rot="5400000">
            <a:off x="3673615" y="3405269"/>
            <a:ext cx="3429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23"/>
          <p:cNvCxnSpPr/>
          <p:nvPr/>
        </p:nvCxnSpPr>
        <p:spPr bwMode="auto">
          <a:xfrm rot="10800000">
            <a:off x="4334435" y="40341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8"/>
              <p:cNvSpPr/>
              <p:nvPr/>
            </p:nvSpPr>
            <p:spPr bwMode="auto">
              <a:xfrm>
                <a:off x="6042211" y="2891118"/>
                <a:ext cx="914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35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2211" y="2891118"/>
                <a:ext cx="914400" cy="3048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12"/>
              <p:cNvSpPr/>
              <p:nvPr/>
            </p:nvSpPr>
            <p:spPr bwMode="auto">
              <a:xfrm rot="16200000">
                <a:off x="6070788" y="3605493"/>
                <a:ext cx="857250" cy="9144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(⋅,⋅)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6070788" y="3605493"/>
                <a:ext cx="857250" cy="9144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18"/>
          <p:cNvCxnSpPr/>
          <p:nvPr/>
        </p:nvCxnSpPr>
        <p:spPr bwMode="auto">
          <a:xfrm rot="5400000">
            <a:off x="6327167" y="3405269"/>
            <a:ext cx="3429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23"/>
          <p:cNvCxnSpPr/>
          <p:nvPr/>
        </p:nvCxnSpPr>
        <p:spPr bwMode="auto">
          <a:xfrm rot="10800000">
            <a:off x="6968705" y="4034117"/>
            <a:ext cx="608533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10"/>
              <p:cNvSpPr/>
              <p:nvPr/>
            </p:nvSpPr>
            <p:spPr>
              <a:xfrm>
                <a:off x="914400" y="3805518"/>
                <a:ext cx="5334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805518"/>
                <a:ext cx="533400" cy="4572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29"/>
          <p:cNvCxnSpPr/>
          <p:nvPr/>
        </p:nvCxnSpPr>
        <p:spPr bwMode="auto">
          <a:xfrm rot="10800000">
            <a:off x="461682" y="4034118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29"/>
          <p:cNvCxnSpPr/>
          <p:nvPr/>
        </p:nvCxnSpPr>
        <p:spPr bwMode="auto">
          <a:xfrm rot="10800000">
            <a:off x="8219958" y="40341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10"/>
              <p:cNvSpPr/>
              <p:nvPr/>
            </p:nvSpPr>
            <p:spPr>
              <a:xfrm>
                <a:off x="7637252" y="3805518"/>
                <a:ext cx="533400" cy="457200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IP</m:t>
                      </m:r>
                    </m:oMath>
                  </m:oMathPara>
                </a14:m>
                <a:endParaRPr lang="en-US" sz="1400" i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SW</m:t>
                      </m:r>
                    </m:oMath>
                  </m:oMathPara>
                </a14:m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252" y="3805518"/>
                <a:ext cx="533400" cy="45720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6200" y="4212197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r>
                  <a:rPr lang="en-US" dirty="0" smtClean="0"/>
                  <a:t>-bit</a:t>
                </a:r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212197"/>
                <a:ext cx="8382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188582" y="4212197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r>
                  <a:rPr lang="en-US" dirty="0" smtClean="0"/>
                  <a:t>-bit</a:t>
                </a:r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582" y="4212197"/>
                <a:ext cx="838200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096870" y="15240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56</m:t>
                    </m:r>
                  </m:oMath>
                </a14:m>
                <a:r>
                  <a:rPr lang="en-US" dirty="0" smtClean="0"/>
                  <a:t>-bit</a:t>
                </a:r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870" y="1524000"/>
                <a:ext cx="838200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40760" y="2853480"/>
                <a:ext cx="939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48</m:t>
                    </m:r>
                  </m:oMath>
                </a14:m>
                <a:r>
                  <a:rPr lang="en-US" dirty="0" smtClean="0"/>
                  <a:t>-bit</a:t>
                </a:r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760" y="2853480"/>
                <a:ext cx="939052" cy="369332"/>
              </a:xfrm>
              <a:prstGeom prst="rect">
                <a:avLst/>
              </a:prstGeom>
              <a:blipFill rotWithShape="0">
                <a:blip r:embed="rId1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0" y="4657729"/>
                <a:ext cx="9144000" cy="1134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dirty="0" smtClean="0"/>
                  <a:t>The DES Decryption: </a:t>
                </a:r>
                <a:r>
                  <a:rPr lang="en-US" sz="2400" dirty="0" smtClean="0"/>
                  <a:t>inverse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endParaRPr lang="en-US" sz="2400" dirty="0" smtClean="0">
                  <a:sym typeface="Symbol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sym typeface="Symbol"/>
                      </a:rPr>
                      <m:t>,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sym typeface="Symbol"/>
                      </a:rPr>
                      <m:t>⊕</m:t>
                    </m:r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𝑓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sym typeface="Symbol"/>
                      </a:rPr>
                      <m:t>,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endParaRPr lang="en-US" sz="2000" dirty="0" smtClean="0">
                  <a:sym typeface="Symbol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57729"/>
                <a:ext cx="9144000" cy="1134093"/>
              </a:xfrm>
              <a:prstGeom prst="rect">
                <a:avLst/>
              </a:prstGeom>
              <a:blipFill rotWithShape="0">
                <a:blip r:embed="rId16"/>
                <a:stretch>
                  <a:fillRect l="-1000"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14745" y="3876465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5" y="3876465"/>
                <a:ext cx="250838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713220" y="3871327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3220" y="3871327"/>
                <a:ext cx="166006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21429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036647" y="2895600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647" y="2895600"/>
                <a:ext cx="250068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029200" y="3892485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892485"/>
                <a:ext cx="250068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506748" y="4043251"/>
                <a:ext cx="4793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48" y="4043251"/>
                <a:ext cx="479362" cy="215444"/>
              </a:xfrm>
              <a:prstGeom prst="rect">
                <a:avLst/>
              </a:prstGeom>
              <a:blipFill rotWithShape="0">
                <a:blip r:embed="rId21"/>
                <a:stretch>
                  <a:fillRect l="-7595" r="-126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940363" y="4038600"/>
                <a:ext cx="4710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363" y="4038600"/>
                <a:ext cx="471026" cy="215444"/>
              </a:xfrm>
              <a:prstGeom prst="rect">
                <a:avLst/>
              </a:prstGeom>
              <a:blipFill rotWithShape="0">
                <a:blip r:embed="rId22"/>
                <a:stretch>
                  <a:fillRect l="-7692" r="-1282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358155" y="4038600"/>
                <a:ext cx="4793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155" y="4038600"/>
                <a:ext cx="479362" cy="215444"/>
              </a:xfrm>
              <a:prstGeom prst="rect">
                <a:avLst/>
              </a:prstGeom>
              <a:blipFill rotWithShape="0">
                <a:blip r:embed="rId23"/>
                <a:stretch>
                  <a:fillRect l="-7595" r="-1266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954632" y="4038600"/>
                <a:ext cx="62170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632" y="4038600"/>
                <a:ext cx="621709" cy="215444"/>
              </a:xfrm>
              <a:prstGeom prst="rect">
                <a:avLst/>
              </a:prstGeom>
              <a:blipFill rotWithShape="0">
                <a:blip r:embed="rId24"/>
                <a:stretch>
                  <a:fillRect l="-5882" r="-980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1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414617"/>
                <a:ext cx="9144000" cy="4376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DES Design is Perfect: </a:t>
                </a:r>
                <a:r>
                  <a:rPr lang="en-US" sz="2400" dirty="0"/>
                  <a:t>B</a:t>
                </a:r>
                <a:r>
                  <a:rPr lang="en-US" sz="2400" dirty="0" smtClean="0"/>
                  <a:t>est known practical attack - exhaustive search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Brute-Force Attacks: </a:t>
                </a:r>
                <a:r>
                  <a:rPr lang="en-US" sz="2400" dirty="0" smtClean="0"/>
                  <a:t>56-bit secret key is short and attack is feasible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1970s: strong objections to the short secret key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1997: Internet Search (DESCHALL)– 96 days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1998: distributed.net project– 41 days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1998: EFF machine (deep crack)– 56 hours ($250K)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1999: combined search (deep crack+distributed.net) –22 hours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2006: COPACOBANA (120FPGAs)--7 days ($10K)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Other Attacks: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Differential cryptanalysis</a:t>
                </a:r>
                <a:r>
                  <a:rPr lang="en-US" sz="2000" b="1" i="1" dirty="0" smtClean="0"/>
                  <a:t>: </a:t>
                </a:r>
                <a:r>
                  <a:rPr lang="en-US" sz="2000" dirty="0" smtClean="0"/>
                  <a:t>1990s, Biham and Shamir-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37</m:t>
                        </m:r>
                      </m:sup>
                    </m:sSup>
                  </m:oMath>
                </a14:m>
                <a:r>
                  <a:rPr lang="en-US" sz="2000" dirty="0" smtClean="0"/>
                  <a:t> time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47</m:t>
                        </m:r>
                      </m:sup>
                    </m:sSup>
                  </m:oMath>
                </a14:m>
                <a:r>
                  <a:rPr lang="en-US" sz="2000" dirty="0" smtClean="0"/>
                  <a:t> CPA pairs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Linear cryptanalysis</a:t>
                </a:r>
                <a:r>
                  <a:rPr lang="en-US" sz="2000" b="1" i="1" dirty="0" smtClean="0"/>
                  <a:t>: </a:t>
                </a:r>
                <a:r>
                  <a:rPr lang="en-US" sz="2000" dirty="0" smtClean="0"/>
                  <a:t>1990s, Matsui,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p>
                    </m:sSup>
                  </m:oMath>
                </a14:m>
                <a:r>
                  <a:rPr lang="en-US" sz="2000" dirty="0" smtClean="0"/>
                  <a:t> KPA pairs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14617"/>
                <a:ext cx="9144000" cy="4376583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9" b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32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Practical Constructions</a:t>
            </a:r>
            <a:endParaRPr lang="en-US" sz="31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295400"/>
            <a:ext cx="9144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Stream Ciphers: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LFSR (</a:t>
            </a:r>
            <a:r>
              <a:rPr lang="en-US" sz="2000" dirty="0"/>
              <a:t>linear feedback shift </a:t>
            </a:r>
            <a:r>
              <a:rPr lang="en-US" sz="2000" dirty="0" smtClean="0"/>
              <a:t>register</a:t>
            </a:r>
            <a:r>
              <a:rPr lang="en-US" sz="2000" dirty="0" smtClean="0">
                <a:solidFill>
                  <a:schemeClr val="tx1"/>
                </a:solidFill>
              </a:rPr>
              <a:t>);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NFSR (nonlinear </a:t>
            </a:r>
            <a:r>
              <a:rPr lang="en-US" sz="2000" dirty="0"/>
              <a:t>feedback shift </a:t>
            </a:r>
            <a:r>
              <a:rPr lang="en-US" sz="2000" dirty="0" smtClean="0"/>
              <a:t>register);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Combination </a:t>
            </a:r>
            <a:r>
              <a:rPr lang="en-US" sz="2000" dirty="0" smtClean="0"/>
              <a:t>Generator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Trivium</a:t>
            </a:r>
            <a:r>
              <a:rPr lang="en-US" sz="2000" dirty="0" smtClean="0"/>
              <a:t>, RC4</a:t>
            </a:r>
          </a:p>
          <a:p>
            <a:r>
              <a:rPr lang="en-US" sz="2400" b="1" dirty="0" smtClean="0"/>
              <a:t>Block Ciphers:  </a:t>
            </a:r>
            <a:r>
              <a:rPr lang="en-US" sz="2400" dirty="0" smtClean="0"/>
              <a:t>Shannon’s Confusion-Diffusion Paradigm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Feistel</a:t>
            </a:r>
            <a:r>
              <a:rPr lang="en-US" sz="2000" dirty="0" smtClean="0"/>
              <a:t> Network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DES (Data Encryption Standard)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Substitution-Permutation Network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AES (Advanced Encryption Standard</a:t>
            </a:r>
            <a:r>
              <a:rPr lang="en-US" sz="2000" dirty="0" smtClean="0"/>
              <a:t>)</a:t>
            </a:r>
            <a:endParaRPr lang="en-US" sz="2000" u="sng" dirty="0" smtClean="0">
              <a:solidFill>
                <a:schemeClr val="tx1"/>
              </a:solidFill>
            </a:endParaRPr>
          </a:p>
          <a:p>
            <a:r>
              <a:rPr lang="en-US" sz="2400" b="1" dirty="0" smtClean="0"/>
              <a:t>Hash Functions: 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Davies–Meyer </a:t>
            </a:r>
            <a:r>
              <a:rPr lang="en-US" sz="2000" dirty="0" smtClean="0"/>
              <a:t>Construction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MD5 (Message Digest 5</a:t>
            </a:r>
            <a:r>
              <a:rPr lang="en-US" sz="20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SHA </a:t>
            </a:r>
            <a:r>
              <a:rPr lang="en-US" sz="2000" dirty="0"/>
              <a:t>(Secure Hash Algorithm)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22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Block Ciphers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371600"/>
                <a:ext cx="9144000" cy="43382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Block Ciphers:</a:t>
                </a:r>
                <a:r>
                  <a:rPr lang="en-US" sz="2400" dirty="0" smtClean="0"/>
                  <a:t> PRPs or </a:t>
                </a:r>
                <a:r>
                  <a:rPr lang="en-US" sz="2400" dirty="0" err="1" smtClean="0"/>
                  <a:t>sPRPs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is called the key length;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 smtClean="0"/>
                  <a:t> is called the block length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 Goals </a:t>
                </a:r>
                <a:r>
                  <a:rPr lang="en-US" sz="2400" b="1" dirty="0"/>
                  <a:t>of Attackers (</a:t>
                </a:r>
                <a:r>
                  <a:rPr lang="en-US" sz="2400" b="1" dirty="0" smtClean="0"/>
                  <a:t>Adversaries):</a:t>
                </a:r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(PRP) distinguish </a:t>
                </a:r>
                <a:r>
                  <a:rPr lang="en-US" sz="2000" dirty="0"/>
                  <a:t>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and truly random </a:t>
                </a:r>
                <a:r>
                  <a:rPr lang="en-US" sz="2000" dirty="0" smtClean="0"/>
                  <a:t>permutations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𝐏𝐞𝐫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sz="2000" b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(</a:t>
                </a:r>
                <a:r>
                  <a:rPr lang="en-US" sz="2000" dirty="0" err="1" smtClean="0"/>
                  <a:t>sPRP</a:t>
                </a:r>
                <a:r>
                  <a:rPr lang="en-US" sz="2000" dirty="0" smtClean="0"/>
                  <a:t>) distinguish </a:t>
                </a:r>
                <a:r>
                  <a:rPr lang="en-US" sz="2000" dirty="0"/>
                  <a:t>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000" dirty="0"/>
                  <a:t> and truly random </a:t>
                </a:r>
                <a:r>
                  <a:rPr lang="en-US" sz="2000" dirty="0" smtClean="0"/>
                  <a:t>permutations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Types of Attacks: </a:t>
                </a:r>
                <a:r>
                  <a:rPr lang="en-US" sz="2400" dirty="0" smtClean="0"/>
                  <a:t>KPA, CPA and CCA (of block ciphers)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known-plaintext attack: </a:t>
                </a:r>
                <a:r>
                  <a:rPr lang="en-US" sz="2000" dirty="0" smtClean="0"/>
                  <a:t>attacker is 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{(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))}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c</a:t>
                </a:r>
                <a:r>
                  <a:rPr lang="en-US" sz="2000" b="1" dirty="0" smtClean="0"/>
                  <a:t>hosen-plaintext attack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attacker has oracle access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1">
                        <a:lumMod val="50000"/>
                      </a:schemeClr>
                    </a:solidFill>
                  </a:rPr>
                  <a:t>PRP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: indistinguishable from random permutation under 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CPA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c</a:t>
                </a:r>
                <a:r>
                  <a:rPr lang="en-US" sz="2000" b="1" dirty="0" smtClean="0"/>
                  <a:t>hosen-ciphertext attack</a:t>
                </a:r>
                <a:r>
                  <a:rPr lang="en-US" sz="2000" dirty="0" smtClean="0"/>
                  <a:t>: attacker has oracle access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Strong PRP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indistinguishable from random permutation under CCA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4338239"/>
              </a:xfrm>
              <a:prstGeom prst="rect">
                <a:avLst/>
              </a:prstGeom>
              <a:blipFill rotWithShape="0">
                <a:blip r:embed="rId3"/>
                <a:stretch>
                  <a:fillRect l="-1000" b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96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Feistel</a:t>
            </a:r>
            <a:r>
              <a:rPr lang="en-US" dirty="0" smtClean="0"/>
              <a:t> Network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38600" y="1351280"/>
                <a:ext cx="5105400" cy="4786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Round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,</a:t>
                </a:r>
                <a:r>
                  <a:rPr lang="en-US" b="0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round function</a:t>
                </a:r>
                <a:endParaRPr lang="en-US" sz="2000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Inverse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b="1" i="0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sz="2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sz="2400" b="1" dirty="0" smtClean="0"/>
                  <a:t>Remarks: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is either injective or not</a:t>
                </a:r>
              </a:p>
              <a:p>
                <a:pPr>
                  <a:lnSpc>
                    <a:spcPct val="140000"/>
                  </a:lnSpc>
                </a:pPr>
                <a:r>
                  <a:rPr lang="en-US" sz="2400" b="1" dirty="0" smtClean="0"/>
                  <a:t>Example</a:t>
                </a:r>
                <a:r>
                  <a:rPr lang="en-US" sz="2400" dirty="0" smtClean="0"/>
                  <a:t>: DES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351280"/>
                <a:ext cx="5105400" cy="4786375"/>
              </a:xfrm>
              <a:prstGeom prst="rect">
                <a:avLst/>
              </a:prstGeom>
              <a:blipFill rotWithShape="0">
                <a:blip r:embed="rId3"/>
                <a:stretch>
                  <a:fillRect l="-1912" b="-1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 bwMode="auto">
              <a:xfrm>
                <a:off x="403859" y="1143000"/>
                <a:ext cx="1234438" cy="35131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859" y="1143000"/>
                <a:ext cx="1234438" cy="3513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/>
              <p:nvPr/>
            </p:nvSpPr>
            <p:spPr bwMode="auto">
              <a:xfrm>
                <a:off x="2573022" y="1143000"/>
                <a:ext cx="1234438" cy="35131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3022" y="1143000"/>
                <a:ext cx="1234438" cy="3513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/>
              <p:nvPr/>
            </p:nvSpPr>
            <p:spPr bwMode="auto">
              <a:xfrm>
                <a:off x="406399" y="2834044"/>
                <a:ext cx="1234438" cy="35131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399" y="2834044"/>
                <a:ext cx="1234438" cy="3513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/>
              <p:cNvSpPr/>
              <p:nvPr/>
            </p:nvSpPr>
            <p:spPr bwMode="auto">
              <a:xfrm>
                <a:off x="2575562" y="2834044"/>
                <a:ext cx="1234438" cy="35131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5562" y="2834044"/>
                <a:ext cx="1234438" cy="3513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6"/>
          <p:cNvCxnSpPr/>
          <p:nvPr/>
        </p:nvCxnSpPr>
        <p:spPr>
          <a:xfrm flipH="1">
            <a:off x="1005840" y="1501798"/>
            <a:ext cx="4616" cy="179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86"/>
          <p:cNvCxnSpPr/>
          <p:nvPr/>
        </p:nvCxnSpPr>
        <p:spPr>
          <a:xfrm>
            <a:off x="3190241" y="1499755"/>
            <a:ext cx="2540" cy="765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4"/>
          <p:cNvCxnSpPr/>
          <p:nvPr/>
        </p:nvCxnSpPr>
        <p:spPr>
          <a:xfrm flipH="1">
            <a:off x="2895600" y="1905000"/>
            <a:ext cx="2798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87"/>
          <p:cNvCxnSpPr>
            <a:endCxn id="14" idx="6"/>
          </p:cNvCxnSpPr>
          <p:nvPr/>
        </p:nvCxnSpPr>
        <p:spPr>
          <a:xfrm flipH="1" flipV="1">
            <a:off x="1206500" y="1901567"/>
            <a:ext cx="947418" cy="34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或者 33"/>
          <p:cNvSpPr/>
          <p:nvPr/>
        </p:nvSpPr>
        <p:spPr>
          <a:xfrm>
            <a:off x="825500" y="1714500"/>
            <a:ext cx="381000" cy="374134"/>
          </a:xfrm>
          <a:prstGeom prst="flowChar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接箭头连接符 42"/>
          <p:cNvCxnSpPr/>
          <p:nvPr/>
        </p:nvCxnSpPr>
        <p:spPr>
          <a:xfrm flipH="1">
            <a:off x="1029161" y="2265430"/>
            <a:ext cx="2156483" cy="5381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88"/>
          <p:cNvCxnSpPr/>
          <p:nvPr/>
        </p:nvCxnSpPr>
        <p:spPr>
          <a:xfrm flipH="1">
            <a:off x="1009650" y="2098756"/>
            <a:ext cx="6350" cy="249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48"/>
          <p:cNvCxnSpPr/>
          <p:nvPr/>
        </p:nvCxnSpPr>
        <p:spPr>
          <a:xfrm>
            <a:off x="1005840" y="2348642"/>
            <a:ext cx="2184401" cy="4549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/>
              <p:nvPr/>
            </p:nvSpPr>
            <p:spPr bwMode="auto">
              <a:xfrm>
                <a:off x="401782" y="4525259"/>
                <a:ext cx="1234438" cy="35131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782" y="4525259"/>
                <a:ext cx="1234438" cy="3513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"/>
              <p:cNvSpPr/>
              <p:nvPr/>
            </p:nvSpPr>
            <p:spPr bwMode="auto">
              <a:xfrm>
                <a:off x="2570945" y="4525259"/>
                <a:ext cx="1234438" cy="35131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0945" y="4525259"/>
                <a:ext cx="1234438" cy="3513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连接符 39"/>
          <p:cNvCxnSpPr/>
          <p:nvPr/>
        </p:nvCxnSpPr>
        <p:spPr>
          <a:xfrm flipH="1">
            <a:off x="1001223" y="3212141"/>
            <a:ext cx="4616" cy="179428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40"/>
          <p:cNvCxnSpPr/>
          <p:nvPr/>
        </p:nvCxnSpPr>
        <p:spPr>
          <a:xfrm>
            <a:off x="3185624" y="3210098"/>
            <a:ext cx="2540" cy="765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41"/>
          <p:cNvCxnSpPr/>
          <p:nvPr/>
        </p:nvCxnSpPr>
        <p:spPr>
          <a:xfrm flipH="1">
            <a:off x="2890983" y="3615343"/>
            <a:ext cx="2798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23" name="直接箭头连接符 45"/>
          <p:cNvCxnSpPr>
            <a:endCxn id="24" idx="6"/>
          </p:cNvCxnSpPr>
          <p:nvPr/>
        </p:nvCxnSpPr>
        <p:spPr>
          <a:xfrm flipH="1" flipV="1">
            <a:off x="1201883" y="3611910"/>
            <a:ext cx="947418" cy="3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24" name="流程图: 或者 46"/>
          <p:cNvSpPr/>
          <p:nvPr/>
        </p:nvSpPr>
        <p:spPr>
          <a:xfrm>
            <a:off x="820883" y="3424843"/>
            <a:ext cx="381000" cy="374134"/>
          </a:xfrm>
          <a:prstGeom prst="flowChar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直接连接符 49"/>
          <p:cNvCxnSpPr/>
          <p:nvPr/>
        </p:nvCxnSpPr>
        <p:spPr>
          <a:xfrm flipH="1">
            <a:off x="1005033" y="3809099"/>
            <a:ext cx="6350" cy="249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5"/>
              <p:cNvSpPr/>
              <p:nvPr/>
            </p:nvSpPr>
            <p:spPr bwMode="auto">
              <a:xfrm>
                <a:off x="396008" y="6196214"/>
                <a:ext cx="1234438" cy="35131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2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008" y="6196214"/>
                <a:ext cx="1234438" cy="3513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5"/>
              <p:cNvSpPr/>
              <p:nvPr/>
            </p:nvSpPr>
            <p:spPr bwMode="auto">
              <a:xfrm>
                <a:off x="2565171" y="6196214"/>
                <a:ext cx="1234438" cy="35131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2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5171" y="6196214"/>
                <a:ext cx="1234438" cy="3513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连接符 56"/>
          <p:cNvCxnSpPr/>
          <p:nvPr/>
        </p:nvCxnSpPr>
        <p:spPr>
          <a:xfrm flipH="1">
            <a:off x="995449" y="4878612"/>
            <a:ext cx="4616" cy="179428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1" name="直接连接符 57"/>
          <p:cNvCxnSpPr/>
          <p:nvPr/>
        </p:nvCxnSpPr>
        <p:spPr>
          <a:xfrm>
            <a:off x="3179850" y="4876569"/>
            <a:ext cx="2540" cy="765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58"/>
          <p:cNvCxnSpPr/>
          <p:nvPr/>
        </p:nvCxnSpPr>
        <p:spPr>
          <a:xfrm flipH="1">
            <a:off x="2885209" y="5281814"/>
            <a:ext cx="2798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61"/>
          <p:cNvCxnSpPr>
            <a:endCxn id="34" idx="6"/>
          </p:cNvCxnSpPr>
          <p:nvPr/>
        </p:nvCxnSpPr>
        <p:spPr>
          <a:xfrm flipH="1" flipV="1">
            <a:off x="1196109" y="5278381"/>
            <a:ext cx="947418" cy="34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或者 62"/>
          <p:cNvSpPr/>
          <p:nvPr/>
        </p:nvSpPr>
        <p:spPr>
          <a:xfrm>
            <a:off x="815109" y="5091314"/>
            <a:ext cx="381000" cy="374134"/>
          </a:xfrm>
          <a:prstGeom prst="flowChar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cxnSp>
        <p:nvCxnSpPr>
          <p:cNvPr id="36" name="直接连接符 64"/>
          <p:cNvCxnSpPr/>
          <p:nvPr/>
        </p:nvCxnSpPr>
        <p:spPr>
          <a:xfrm flipH="1">
            <a:off x="999259" y="5475570"/>
            <a:ext cx="6350" cy="249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椭圆 17"/>
              <p:cNvSpPr/>
              <p:nvPr/>
            </p:nvSpPr>
            <p:spPr>
              <a:xfrm>
                <a:off x="1879601" y="1684995"/>
                <a:ext cx="1015999" cy="457200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601" y="1684995"/>
                <a:ext cx="1015999" cy="457200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椭圆 17"/>
              <p:cNvSpPr/>
              <p:nvPr/>
            </p:nvSpPr>
            <p:spPr>
              <a:xfrm>
                <a:off x="1881910" y="3388194"/>
                <a:ext cx="1015999" cy="457200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10" y="3388194"/>
                <a:ext cx="1015999" cy="457200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椭圆 17"/>
              <p:cNvSpPr/>
              <p:nvPr/>
            </p:nvSpPr>
            <p:spPr>
              <a:xfrm>
                <a:off x="1881657" y="5052060"/>
                <a:ext cx="1015999" cy="457200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657" y="5052060"/>
                <a:ext cx="1015999" cy="457200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2"/>
          <p:cNvCxnSpPr/>
          <p:nvPr/>
        </p:nvCxnSpPr>
        <p:spPr>
          <a:xfrm flipH="1">
            <a:off x="1028929" y="3962150"/>
            <a:ext cx="2156483" cy="5381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8"/>
          <p:cNvCxnSpPr/>
          <p:nvPr/>
        </p:nvCxnSpPr>
        <p:spPr>
          <a:xfrm>
            <a:off x="1005608" y="4045362"/>
            <a:ext cx="2184401" cy="4549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2"/>
          <p:cNvCxnSpPr/>
          <p:nvPr/>
        </p:nvCxnSpPr>
        <p:spPr>
          <a:xfrm flipH="1">
            <a:off x="1034008" y="5633124"/>
            <a:ext cx="2156483" cy="5381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8"/>
          <p:cNvCxnSpPr/>
          <p:nvPr/>
        </p:nvCxnSpPr>
        <p:spPr>
          <a:xfrm>
            <a:off x="1010687" y="5716336"/>
            <a:ext cx="2184401" cy="454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20403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Data Encryption Standard (DES)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1143000"/>
                <a:ext cx="9144000" cy="5013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sz="2400" b="1" dirty="0" smtClean="0"/>
                  <a:t>Background: </a:t>
                </a:r>
                <a:r>
                  <a:rPr lang="en-US" sz="2400" dirty="0" smtClean="0"/>
                  <a:t>a (strong) PRP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4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1970s:  Horst Feistel (German) designed Lucifer at IBM;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𝟏𝟐𝟖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𝟏𝟐𝟖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4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1973</a:t>
                </a:r>
                <a:r>
                  <a:rPr lang="en-US" sz="2000" dirty="0">
                    <a:solidFill>
                      <a:schemeClr val="tx1"/>
                    </a:solidFill>
                  </a:rPr>
                  <a:t>: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NBS called for block cipher, IBM </a:t>
                </a:r>
                <a:r>
                  <a:rPr lang="en-US" sz="2000" dirty="0">
                    <a:solidFill>
                      <a:schemeClr val="tx1"/>
                    </a:solidFill>
                  </a:rPr>
                  <a:t>submitted a variant of Lucifer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(DES)</a:t>
                </a:r>
              </a:p>
              <a:p>
                <a:pPr lvl="1" algn="ctr">
                  <a:lnSpc>
                    <a:spcPct val="140000"/>
                  </a:lnSpc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NBS: National Bureau of Standards (1901-1988)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4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1976: NBS  adopted DES as a federal standard;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𝟓𝟔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𝟔𝟒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// FIPS-46-3</a:t>
                </a:r>
              </a:p>
              <a:p>
                <a:pPr marL="800100" lvl="1" indent="-342900">
                  <a:lnSpc>
                    <a:spcPct val="14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1997:  DES was broken by exhaustive search//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is too small </a:t>
                </a:r>
              </a:p>
              <a:p>
                <a:pPr marL="800100" lvl="1" indent="-342900">
                  <a:lnSpc>
                    <a:spcPct val="14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2000</a:t>
                </a:r>
                <a:r>
                  <a:rPr lang="en-US" sz="2000" dirty="0">
                    <a:solidFill>
                      <a:schemeClr val="tx1"/>
                    </a:solidFill>
                  </a:rPr>
                  <a:t>: 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DES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AES by NIST, National </a:t>
                </a:r>
                <a:r>
                  <a:rPr lang="en-US" sz="2000" dirty="0">
                    <a:solidFill>
                      <a:schemeClr val="tx1"/>
                    </a:solidFill>
                  </a:rPr>
                  <a:t>Institute of Standards and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Technology</a:t>
                </a:r>
              </a:p>
              <a:p>
                <a:pPr>
                  <a:lnSpc>
                    <a:spcPct val="14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Importance: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marL="800100" lvl="1" indent="-342900">
                  <a:lnSpc>
                    <a:spcPct val="140000"/>
                  </a:lnSpc>
                  <a:buFont typeface="Arial" pitchFamily="34" charset="0"/>
                  <a:buChar char="•"/>
                </a:pPr>
                <a:r>
                  <a:rPr lang="en-US" sz="2000" dirty="0"/>
                  <a:t>h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istorical significance; industrial standard for a long time</a:t>
                </a:r>
              </a:p>
              <a:p>
                <a:pPr marL="800100" lvl="1" indent="-342900">
                  <a:lnSpc>
                    <a:spcPct val="14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extremely secure except the short key length </a:t>
                </a:r>
              </a:p>
              <a:p>
                <a:pPr marL="1257300" lvl="2" indent="-342900">
                  <a:lnSpc>
                    <a:spcPct val="14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The best attack in practice is exhaustive search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5013617"/>
              </a:xfrm>
              <a:prstGeom prst="rect">
                <a:avLst/>
              </a:prstGeom>
              <a:blipFill>
                <a:blip r:embed="rId3"/>
                <a:stretch>
                  <a:fillRect l="-1000" b="-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6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DES Encryption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/>
              <p:cNvSpPr/>
              <p:nvPr/>
            </p:nvSpPr>
            <p:spPr bwMode="auto">
              <a:xfrm>
                <a:off x="3710042" y="2148168"/>
                <a:ext cx="1668781" cy="28575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US" dirty="0" smtClean="0">
                    <a:latin typeface="+mn-lt"/>
                  </a:rPr>
                  <a:t>ecret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0042" y="2148168"/>
                <a:ext cx="1668781" cy="2857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apezoid 6"/>
          <p:cNvSpPr/>
          <p:nvPr/>
        </p:nvSpPr>
        <p:spPr bwMode="auto">
          <a:xfrm>
            <a:off x="2048436" y="2433918"/>
            <a:ext cx="4993341" cy="685800"/>
          </a:xfrm>
          <a:prstGeom prst="trapezoid">
            <a:avLst>
              <a:gd name="adj" fmla="val 24334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6200" y="2605368"/>
            <a:ext cx="138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key </a:t>
            </a:r>
            <a:r>
              <a:rPr lang="en-US" dirty="0" smtClean="0"/>
              <a:t>schedule</a:t>
            </a:r>
            <a:endParaRPr lang="en-US" dirty="0" smtClean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/>
              <p:cNvSpPr/>
              <p:nvPr/>
            </p:nvSpPr>
            <p:spPr bwMode="auto">
              <a:xfrm>
                <a:off x="2048435" y="3119718"/>
                <a:ext cx="914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8435" y="3119718"/>
                <a:ext cx="914400" cy="3048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 bwMode="auto">
              <a:xfrm rot="16200000">
                <a:off x="2077012" y="3834093"/>
                <a:ext cx="857250" cy="9144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(⋅,⋅)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2077012" y="3834093"/>
                <a:ext cx="857250" cy="9144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8"/>
          <p:cNvCxnSpPr/>
          <p:nvPr/>
        </p:nvCxnSpPr>
        <p:spPr bwMode="auto">
          <a:xfrm rot="5400000">
            <a:off x="2333391" y="3633869"/>
            <a:ext cx="3429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3"/>
          <p:cNvCxnSpPr/>
          <p:nvPr/>
        </p:nvCxnSpPr>
        <p:spPr bwMode="auto">
          <a:xfrm>
            <a:off x="2998694" y="42627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7"/>
          <p:cNvCxnSpPr/>
          <p:nvPr/>
        </p:nvCxnSpPr>
        <p:spPr bwMode="auto">
          <a:xfrm>
            <a:off x="5634317" y="42627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9"/>
          <p:cNvCxnSpPr/>
          <p:nvPr/>
        </p:nvCxnSpPr>
        <p:spPr bwMode="auto">
          <a:xfrm>
            <a:off x="1591235" y="42627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8"/>
              <p:cNvSpPr/>
              <p:nvPr/>
            </p:nvSpPr>
            <p:spPr bwMode="auto">
              <a:xfrm>
                <a:off x="3464859" y="3119718"/>
                <a:ext cx="914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30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64859" y="3119718"/>
                <a:ext cx="914400" cy="3048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12"/>
              <p:cNvSpPr/>
              <p:nvPr/>
            </p:nvSpPr>
            <p:spPr bwMode="auto">
              <a:xfrm rot="16200000">
                <a:off x="3493436" y="3834093"/>
                <a:ext cx="857250" cy="9144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(⋅,⋅)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3493436" y="3834093"/>
                <a:ext cx="857250" cy="9144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18"/>
          <p:cNvCxnSpPr/>
          <p:nvPr/>
        </p:nvCxnSpPr>
        <p:spPr bwMode="auto">
          <a:xfrm rot="5400000">
            <a:off x="3749815" y="3633869"/>
            <a:ext cx="3429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23"/>
          <p:cNvCxnSpPr/>
          <p:nvPr/>
        </p:nvCxnSpPr>
        <p:spPr bwMode="auto">
          <a:xfrm>
            <a:off x="4410635" y="42627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8"/>
              <p:cNvSpPr/>
              <p:nvPr/>
            </p:nvSpPr>
            <p:spPr bwMode="auto">
              <a:xfrm>
                <a:off x="6118411" y="3119718"/>
                <a:ext cx="914400" cy="304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35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8411" y="3119718"/>
                <a:ext cx="914400" cy="3048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12"/>
              <p:cNvSpPr/>
              <p:nvPr/>
            </p:nvSpPr>
            <p:spPr bwMode="auto">
              <a:xfrm rot="16200000">
                <a:off x="6146988" y="3834093"/>
                <a:ext cx="857250" cy="9144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ea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(⋅,⋅)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6146988" y="3834093"/>
                <a:ext cx="857250" cy="9144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18"/>
          <p:cNvCxnSpPr/>
          <p:nvPr/>
        </p:nvCxnSpPr>
        <p:spPr bwMode="auto">
          <a:xfrm rot="5400000">
            <a:off x="6403367" y="3633869"/>
            <a:ext cx="3429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23"/>
          <p:cNvCxnSpPr/>
          <p:nvPr/>
        </p:nvCxnSpPr>
        <p:spPr bwMode="auto">
          <a:xfrm>
            <a:off x="7057240" y="4262717"/>
            <a:ext cx="669386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10"/>
              <p:cNvSpPr/>
              <p:nvPr/>
            </p:nvSpPr>
            <p:spPr>
              <a:xfrm>
                <a:off x="1008529" y="4034118"/>
                <a:ext cx="5334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IP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529" y="4034118"/>
                <a:ext cx="533400" cy="457200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29"/>
          <p:cNvCxnSpPr/>
          <p:nvPr/>
        </p:nvCxnSpPr>
        <p:spPr bwMode="auto">
          <a:xfrm>
            <a:off x="537882" y="4262718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29"/>
          <p:cNvCxnSpPr/>
          <p:nvPr/>
        </p:nvCxnSpPr>
        <p:spPr bwMode="auto">
          <a:xfrm>
            <a:off x="8337176" y="4262717"/>
            <a:ext cx="457200" cy="119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10"/>
              <p:cNvSpPr/>
              <p:nvPr/>
            </p:nvSpPr>
            <p:spPr>
              <a:xfrm>
                <a:off x="7754470" y="4034118"/>
                <a:ext cx="5334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SW</m:t>
                      </m:r>
                    </m:oMath>
                  </m:oMathPara>
                </a14:m>
                <a:endParaRPr lang="en-US" sz="1400" b="0" i="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sSup>
                        <m:sSupPr>
                          <m:ctrlP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4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en-US" sz="1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470" y="4034118"/>
                <a:ext cx="533400" cy="457200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52400" y="4440797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r>
                  <a:rPr lang="en-US" dirty="0" smtClean="0"/>
                  <a:t>-bit</a:t>
                </a:r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440797"/>
                <a:ext cx="8382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305800" y="4440797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r>
                  <a:rPr lang="en-US" dirty="0" smtClean="0"/>
                  <a:t>-bit</a:t>
                </a:r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4440797"/>
                <a:ext cx="838200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173070" y="17526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56</m:t>
                    </m:r>
                  </m:oMath>
                </a14:m>
                <a:r>
                  <a:rPr lang="en-US" dirty="0" smtClean="0"/>
                  <a:t>-bit</a:t>
                </a:r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070" y="1752600"/>
                <a:ext cx="838200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216960" y="3082080"/>
                <a:ext cx="939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48</m:t>
                    </m:r>
                  </m:oMath>
                </a14:m>
                <a:r>
                  <a:rPr lang="en-US" dirty="0" smtClean="0"/>
                  <a:t>-bit</a:t>
                </a:r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960" y="3082080"/>
                <a:ext cx="939052" cy="369332"/>
              </a:xfrm>
              <a:prstGeom prst="rect">
                <a:avLst/>
              </a:prstGeom>
              <a:blipFill rotWithShape="0">
                <a:blip r:embed="rId1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9772" y="4124217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72" y="4124217"/>
                <a:ext cx="250838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99265" y="4119079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9265" y="4119079"/>
                <a:ext cx="166006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1429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12847" y="3135556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847" y="3135556"/>
                <a:ext cx="250068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05400" y="4132441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4132441"/>
                <a:ext cx="250068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7317" r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46031" y="4271851"/>
                <a:ext cx="4793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031" y="4271851"/>
                <a:ext cx="479362" cy="215444"/>
              </a:xfrm>
              <a:prstGeom prst="rect">
                <a:avLst/>
              </a:prstGeom>
              <a:blipFill rotWithShape="0">
                <a:blip r:embed="rId20"/>
                <a:stretch>
                  <a:fillRect l="-7692" r="-256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979646" y="4267200"/>
                <a:ext cx="4710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646" y="4267200"/>
                <a:ext cx="471026" cy="215444"/>
              </a:xfrm>
              <a:prstGeom prst="rect">
                <a:avLst/>
              </a:prstGeom>
              <a:blipFill rotWithShape="0">
                <a:blip r:embed="rId21"/>
                <a:stretch>
                  <a:fillRect l="-7792" r="-259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397438" y="4267200"/>
                <a:ext cx="4793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438" y="4267200"/>
                <a:ext cx="479362" cy="215444"/>
              </a:xfrm>
              <a:prstGeom prst="rect">
                <a:avLst/>
              </a:prstGeom>
              <a:blipFill rotWithShape="0">
                <a:blip r:embed="rId22"/>
                <a:stretch>
                  <a:fillRect l="-7595" r="-126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052863" y="4267200"/>
                <a:ext cx="62170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863" y="4267200"/>
                <a:ext cx="621709" cy="215444"/>
              </a:xfrm>
              <a:prstGeom prst="rect">
                <a:avLst/>
              </a:prstGeom>
              <a:blipFill rotWithShape="0">
                <a:blip r:embed="rId23"/>
                <a:stretch>
                  <a:fillRect l="-5882" r="-98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32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Initial Permutation IP</a:t>
            </a:r>
            <a:endParaRPr lang="en-US" sz="3100" dirty="0"/>
          </a:p>
        </p:txBody>
      </p:sp>
      <p:pic>
        <p:nvPicPr>
          <p:cNvPr id="2051" name="Picture 3" descr="C:\Users\liangfzh\Desktop\400px-DES-ip-1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447800"/>
            <a:ext cx="38100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liangfzh\Desktop\400px-DES-ip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99" y="1451721"/>
            <a:ext cx="4138501" cy="151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47800" y="3251200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IP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251200"/>
                <a:ext cx="68580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096000" y="3251200"/>
                <a:ext cx="9715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51200"/>
                <a:ext cx="971550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92215"/>
            <a:ext cx="22098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3586612"/>
            <a:ext cx="22288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48000" y="3700165"/>
                <a:ext cx="13716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58</m:t>
                    </m:r>
                  </m:oMath>
                </a14:m>
                <a:endParaRPr lang="en-US" baseline="-250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endParaRPr lang="en-US" baseline="-250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26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aseline="-250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64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700165"/>
                <a:ext cx="1371600" cy="2862322"/>
              </a:xfrm>
              <a:prstGeom prst="rect">
                <a:avLst/>
              </a:prstGeom>
              <a:blipFill rotWithShape="0">
                <a:blip r:embed="rId9"/>
                <a:stretch>
                  <a:fillRect l="-2667" t="-426" b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620000" y="3700165"/>
                <a:ext cx="13716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endParaRPr lang="en-US" baseline="-250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48</m:t>
                    </m:r>
                  </m:oMath>
                </a14:m>
                <a:endParaRPr lang="en-US" baseline="-250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56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24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endParaRPr lang="en-US" baseline="-2500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64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3700165"/>
                <a:ext cx="1371600" cy="2862322"/>
              </a:xfrm>
              <a:prstGeom prst="rect">
                <a:avLst/>
              </a:prstGeom>
              <a:blipFill rotWithShape="0">
                <a:blip r:embed="rId10"/>
                <a:stretch>
                  <a:fillRect l="-2667" t="-426" b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38300" y="1066800"/>
                <a:ext cx="2171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1066800"/>
                <a:ext cx="217170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638300" y="2881868"/>
                <a:ext cx="2324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2881868"/>
                <a:ext cx="23241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134100" y="1066800"/>
                <a:ext cx="2247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1066800"/>
                <a:ext cx="2247900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134100" y="2881868"/>
                <a:ext cx="2095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2881868"/>
                <a:ext cx="209550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10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Key Schedule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5"/>
              <p:cNvSpPr/>
              <p:nvPr/>
            </p:nvSpPr>
            <p:spPr bwMode="auto">
              <a:xfrm>
                <a:off x="457200" y="1199913"/>
                <a:ext cx="1595120" cy="25717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64-bit key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199913"/>
                <a:ext cx="1595120" cy="2571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5"/>
          <p:cNvSpPr/>
          <p:nvPr/>
        </p:nvSpPr>
        <p:spPr bwMode="auto">
          <a:xfrm>
            <a:off x="632460" y="207621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6" name="椭圆 5"/>
          <p:cNvSpPr/>
          <p:nvPr/>
        </p:nvSpPr>
        <p:spPr>
          <a:xfrm>
            <a:off x="876300" y="1650762"/>
            <a:ext cx="754380" cy="2743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PC1</a:t>
            </a:r>
            <a:endParaRPr lang="en-US" sz="1400" dirty="0"/>
          </a:p>
        </p:txBody>
      </p:sp>
      <p:cxnSp>
        <p:nvCxnSpPr>
          <p:cNvPr id="8" name="直接箭头连接符 7"/>
          <p:cNvCxnSpPr>
            <a:stCxn id="16" idx="2"/>
            <a:endCxn id="6" idx="0"/>
          </p:cNvCxnSpPr>
          <p:nvPr/>
        </p:nvCxnSpPr>
        <p:spPr>
          <a:xfrm flipH="1">
            <a:off x="1253490" y="1457089"/>
            <a:ext cx="1270" cy="193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9" idx="0"/>
          </p:cNvCxnSpPr>
          <p:nvPr/>
        </p:nvCxnSpPr>
        <p:spPr>
          <a:xfrm flipH="1">
            <a:off x="941070" y="1925082"/>
            <a:ext cx="325120" cy="151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5"/>
          <p:cNvSpPr/>
          <p:nvPr/>
        </p:nvSpPr>
        <p:spPr bwMode="auto">
          <a:xfrm>
            <a:off x="1282700" y="208256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cxnSp>
        <p:nvCxnSpPr>
          <p:cNvPr id="21" name="直接箭头连接符 20"/>
          <p:cNvCxnSpPr>
            <a:stCxn id="6" idx="4"/>
            <a:endCxn id="30" idx="0"/>
          </p:cNvCxnSpPr>
          <p:nvPr/>
        </p:nvCxnSpPr>
        <p:spPr>
          <a:xfrm>
            <a:off x="1253490" y="1925082"/>
            <a:ext cx="337820" cy="157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下箭头 37"/>
          <p:cNvSpPr/>
          <p:nvPr/>
        </p:nvSpPr>
        <p:spPr>
          <a:xfrm>
            <a:off x="1320799" y="2355613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409699" y="2330213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&lt;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0" name="Rectangle 5"/>
          <p:cNvSpPr/>
          <p:nvPr/>
        </p:nvSpPr>
        <p:spPr bwMode="auto">
          <a:xfrm>
            <a:off x="609600" y="269851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41" name="Rectangle 5"/>
          <p:cNvSpPr/>
          <p:nvPr/>
        </p:nvSpPr>
        <p:spPr bwMode="auto">
          <a:xfrm>
            <a:off x="1282700" y="270486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42" name="椭圆 41"/>
          <p:cNvSpPr/>
          <p:nvPr/>
        </p:nvSpPr>
        <p:spPr>
          <a:xfrm>
            <a:off x="2222499" y="2698512"/>
            <a:ext cx="754380" cy="2743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PC2</a:t>
            </a:r>
            <a:endParaRPr lang="en-US" sz="1400" dirty="0"/>
          </a:p>
        </p:txBody>
      </p:sp>
      <p:cxnSp>
        <p:nvCxnSpPr>
          <p:cNvPr id="28" name="直接箭头连接符 27"/>
          <p:cNvCxnSpPr>
            <a:stCxn id="41" idx="3"/>
            <a:endCxn id="42" idx="2"/>
          </p:cNvCxnSpPr>
          <p:nvPr/>
        </p:nvCxnSpPr>
        <p:spPr>
          <a:xfrm>
            <a:off x="1899919" y="2833451"/>
            <a:ext cx="322580" cy="2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下箭头 65"/>
          <p:cNvSpPr/>
          <p:nvPr/>
        </p:nvSpPr>
        <p:spPr>
          <a:xfrm>
            <a:off x="670560" y="2342913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759460" y="2317513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&lt;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68" name="下箭头 67"/>
          <p:cNvSpPr/>
          <p:nvPr/>
        </p:nvSpPr>
        <p:spPr>
          <a:xfrm>
            <a:off x="1320799" y="2977913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1432559" y="2952513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&lt;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70" name="Rectangle 5"/>
          <p:cNvSpPr/>
          <p:nvPr/>
        </p:nvSpPr>
        <p:spPr bwMode="auto">
          <a:xfrm>
            <a:off x="632460" y="332081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71" name="Rectangle 5"/>
          <p:cNvSpPr/>
          <p:nvPr/>
        </p:nvSpPr>
        <p:spPr bwMode="auto">
          <a:xfrm>
            <a:off x="1282700" y="332716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72" name="椭圆 71"/>
          <p:cNvSpPr/>
          <p:nvPr/>
        </p:nvSpPr>
        <p:spPr>
          <a:xfrm>
            <a:off x="2222499" y="3320812"/>
            <a:ext cx="754380" cy="2743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PC2</a:t>
            </a:r>
            <a:endParaRPr lang="en-US" sz="1400" dirty="0"/>
          </a:p>
        </p:txBody>
      </p:sp>
      <p:cxnSp>
        <p:nvCxnSpPr>
          <p:cNvPr id="73" name="直接箭头连接符 72"/>
          <p:cNvCxnSpPr>
            <a:stCxn id="71" idx="3"/>
            <a:endCxn id="72" idx="2"/>
          </p:cNvCxnSpPr>
          <p:nvPr/>
        </p:nvCxnSpPr>
        <p:spPr>
          <a:xfrm>
            <a:off x="1899919" y="3455751"/>
            <a:ext cx="322580" cy="2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下箭头 73"/>
          <p:cNvSpPr/>
          <p:nvPr/>
        </p:nvSpPr>
        <p:spPr>
          <a:xfrm>
            <a:off x="670560" y="2965213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759460" y="2939813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&lt;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76" name="下箭头 75"/>
          <p:cNvSpPr/>
          <p:nvPr/>
        </p:nvSpPr>
        <p:spPr>
          <a:xfrm>
            <a:off x="1320799" y="3600213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1371599" y="3574813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b="1" dirty="0" smtClean="0"/>
              <a:t>&lt;&lt;</a:t>
            </a:r>
            <a:endParaRPr lang="en-US" sz="1400" b="1" dirty="0"/>
          </a:p>
        </p:txBody>
      </p:sp>
      <p:sp>
        <p:nvSpPr>
          <p:cNvPr id="78" name="Rectangle 5"/>
          <p:cNvSpPr/>
          <p:nvPr/>
        </p:nvSpPr>
        <p:spPr bwMode="auto">
          <a:xfrm>
            <a:off x="632460" y="394311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79" name="Rectangle 5"/>
          <p:cNvSpPr/>
          <p:nvPr/>
        </p:nvSpPr>
        <p:spPr bwMode="auto">
          <a:xfrm>
            <a:off x="1282700" y="394946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80" name="椭圆 79"/>
          <p:cNvSpPr/>
          <p:nvPr/>
        </p:nvSpPr>
        <p:spPr>
          <a:xfrm>
            <a:off x="2222499" y="3943112"/>
            <a:ext cx="754380" cy="2743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PC2</a:t>
            </a:r>
            <a:endParaRPr lang="en-US" sz="1400" dirty="0"/>
          </a:p>
        </p:txBody>
      </p:sp>
      <p:cxnSp>
        <p:nvCxnSpPr>
          <p:cNvPr id="81" name="直接箭头连接符 80"/>
          <p:cNvCxnSpPr>
            <a:stCxn id="79" idx="3"/>
            <a:endCxn id="80" idx="2"/>
          </p:cNvCxnSpPr>
          <p:nvPr/>
        </p:nvCxnSpPr>
        <p:spPr>
          <a:xfrm>
            <a:off x="1899919" y="4078051"/>
            <a:ext cx="322580" cy="2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下箭头 81"/>
          <p:cNvSpPr/>
          <p:nvPr/>
        </p:nvSpPr>
        <p:spPr>
          <a:xfrm>
            <a:off x="670560" y="3587513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708660" y="3562113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b="1" dirty="0" smtClean="0"/>
              <a:t>&lt;&lt;</a:t>
            </a:r>
            <a:endParaRPr lang="en-US" sz="1400" b="1" dirty="0"/>
          </a:p>
        </p:txBody>
      </p:sp>
      <p:sp>
        <p:nvSpPr>
          <p:cNvPr id="84" name="下箭头 83"/>
          <p:cNvSpPr/>
          <p:nvPr/>
        </p:nvSpPr>
        <p:spPr>
          <a:xfrm>
            <a:off x="1320799" y="4501913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1409699" y="4476513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&lt;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6" name="Rectangle 5"/>
          <p:cNvSpPr/>
          <p:nvPr/>
        </p:nvSpPr>
        <p:spPr bwMode="auto">
          <a:xfrm>
            <a:off x="632460" y="484481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87" name="Rectangle 5"/>
          <p:cNvSpPr/>
          <p:nvPr/>
        </p:nvSpPr>
        <p:spPr bwMode="auto">
          <a:xfrm>
            <a:off x="1282700" y="485116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88" name="椭圆 87"/>
          <p:cNvSpPr/>
          <p:nvPr/>
        </p:nvSpPr>
        <p:spPr>
          <a:xfrm>
            <a:off x="2222499" y="4844812"/>
            <a:ext cx="754380" cy="2743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PC2</a:t>
            </a:r>
            <a:endParaRPr lang="en-US" sz="1400" dirty="0"/>
          </a:p>
        </p:txBody>
      </p:sp>
      <p:cxnSp>
        <p:nvCxnSpPr>
          <p:cNvPr id="89" name="直接箭头连接符 88"/>
          <p:cNvCxnSpPr>
            <a:stCxn id="87" idx="3"/>
            <a:endCxn id="88" idx="2"/>
          </p:cNvCxnSpPr>
          <p:nvPr/>
        </p:nvCxnSpPr>
        <p:spPr>
          <a:xfrm>
            <a:off x="1899919" y="4979751"/>
            <a:ext cx="322580" cy="2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下箭头 89"/>
          <p:cNvSpPr/>
          <p:nvPr/>
        </p:nvSpPr>
        <p:spPr>
          <a:xfrm>
            <a:off x="670560" y="4489213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759460" y="4463813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&lt;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2" name="下箭头 91"/>
          <p:cNvSpPr/>
          <p:nvPr/>
        </p:nvSpPr>
        <p:spPr>
          <a:xfrm>
            <a:off x="1320799" y="5124213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1371599" y="5098813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&lt;&lt;</a:t>
            </a:r>
            <a:endParaRPr lang="en-US" sz="1400" b="1" dirty="0"/>
          </a:p>
        </p:txBody>
      </p:sp>
      <p:sp>
        <p:nvSpPr>
          <p:cNvPr id="94" name="Rectangle 5"/>
          <p:cNvSpPr/>
          <p:nvPr/>
        </p:nvSpPr>
        <p:spPr bwMode="auto">
          <a:xfrm>
            <a:off x="632460" y="546711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95" name="Rectangle 5"/>
          <p:cNvSpPr/>
          <p:nvPr/>
        </p:nvSpPr>
        <p:spPr bwMode="auto">
          <a:xfrm>
            <a:off x="1282700" y="5473463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96" name="椭圆 95"/>
          <p:cNvSpPr/>
          <p:nvPr/>
        </p:nvSpPr>
        <p:spPr>
          <a:xfrm>
            <a:off x="2222499" y="5467112"/>
            <a:ext cx="754380" cy="2743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PC2</a:t>
            </a:r>
            <a:endParaRPr lang="en-US" sz="1400" dirty="0"/>
          </a:p>
        </p:txBody>
      </p:sp>
      <p:cxnSp>
        <p:nvCxnSpPr>
          <p:cNvPr id="97" name="直接箭头连接符 96"/>
          <p:cNvCxnSpPr>
            <a:stCxn id="95" idx="3"/>
            <a:endCxn id="96" idx="2"/>
          </p:cNvCxnSpPr>
          <p:nvPr/>
        </p:nvCxnSpPr>
        <p:spPr>
          <a:xfrm>
            <a:off x="1899919" y="5602051"/>
            <a:ext cx="322580" cy="2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下箭头 97"/>
          <p:cNvSpPr/>
          <p:nvPr/>
        </p:nvSpPr>
        <p:spPr>
          <a:xfrm>
            <a:off x="670560" y="5111513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721360" y="5086113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&lt;&lt;</a:t>
            </a:r>
            <a:endParaRPr lang="en-US" sz="1400" b="1" dirty="0"/>
          </a:p>
        </p:txBody>
      </p:sp>
      <p:sp>
        <p:nvSpPr>
          <p:cNvPr id="100" name="下箭头 99"/>
          <p:cNvSpPr/>
          <p:nvPr/>
        </p:nvSpPr>
        <p:spPr>
          <a:xfrm>
            <a:off x="1320799" y="6075681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409699" y="6050281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&lt;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2" name="Rectangle 5"/>
          <p:cNvSpPr/>
          <p:nvPr/>
        </p:nvSpPr>
        <p:spPr bwMode="auto">
          <a:xfrm>
            <a:off x="632460" y="6431281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103" name="Rectangle 5"/>
          <p:cNvSpPr/>
          <p:nvPr/>
        </p:nvSpPr>
        <p:spPr bwMode="auto">
          <a:xfrm>
            <a:off x="1282700" y="6437631"/>
            <a:ext cx="617219" cy="25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28-bit</a:t>
            </a:r>
            <a:endParaRPr lang="en-US" sz="1400" dirty="0"/>
          </a:p>
        </p:txBody>
      </p:sp>
      <p:sp>
        <p:nvSpPr>
          <p:cNvPr id="104" name="椭圆 103"/>
          <p:cNvSpPr/>
          <p:nvPr/>
        </p:nvSpPr>
        <p:spPr>
          <a:xfrm>
            <a:off x="2222499" y="6431280"/>
            <a:ext cx="754380" cy="27432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PC2</a:t>
            </a:r>
            <a:endParaRPr lang="en-US" sz="1400" dirty="0"/>
          </a:p>
        </p:txBody>
      </p:sp>
      <p:cxnSp>
        <p:nvCxnSpPr>
          <p:cNvPr id="105" name="直接箭头连接符 104"/>
          <p:cNvCxnSpPr>
            <a:stCxn id="103" idx="3"/>
            <a:endCxn id="104" idx="2"/>
          </p:cNvCxnSpPr>
          <p:nvPr/>
        </p:nvCxnSpPr>
        <p:spPr>
          <a:xfrm>
            <a:off x="1899919" y="6566219"/>
            <a:ext cx="322580" cy="2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下箭头 105"/>
          <p:cNvSpPr/>
          <p:nvPr/>
        </p:nvSpPr>
        <p:spPr>
          <a:xfrm>
            <a:off x="670560" y="6062981"/>
            <a:ext cx="548639" cy="332399"/>
          </a:xfrm>
          <a:prstGeom prst="downArrow">
            <a:avLst>
              <a:gd name="adj1" fmla="val 58333"/>
              <a:gd name="adj2" fmla="val 3968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59460" y="6037581"/>
            <a:ext cx="548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&lt;</a:t>
            </a:r>
            <a:endParaRPr lang="en-US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5"/>
              <p:cNvSpPr/>
              <p:nvPr/>
            </p:nvSpPr>
            <p:spPr bwMode="auto">
              <a:xfrm>
                <a:off x="3294381" y="2723913"/>
                <a:ext cx="1137919" cy="2159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48-bit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4381" y="2723913"/>
                <a:ext cx="1137919" cy="2159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直接箭头连接符 109"/>
          <p:cNvCxnSpPr>
            <a:stCxn id="42" idx="6"/>
            <a:endCxn id="109" idx="1"/>
          </p:cNvCxnSpPr>
          <p:nvPr/>
        </p:nvCxnSpPr>
        <p:spPr>
          <a:xfrm flipV="1">
            <a:off x="2976879" y="2831863"/>
            <a:ext cx="317502" cy="3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5"/>
              <p:cNvSpPr/>
              <p:nvPr/>
            </p:nvSpPr>
            <p:spPr bwMode="auto">
              <a:xfrm>
                <a:off x="3302002" y="3346213"/>
                <a:ext cx="1137919" cy="2159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48-bit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2002" y="3346213"/>
                <a:ext cx="1137919" cy="2159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直接箭头连接符 111"/>
          <p:cNvCxnSpPr>
            <a:stCxn id="72" idx="6"/>
            <a:endCxn id="111" idx="1"/>
          </p:cNvCxnSpPr>
          <p:nvPr/>
        </p:nvCxnSpPr>
        <p:spPr>
          <a:xfrm flipV="1">
            <a:off x="2976879" y="3454163"/>
            <a:ext cx="325123" cy="3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5"/>
              <p:cNvSpPr/>
              <p:nvPr/>
            </p:nvSpPr>
            <p:spPr bwMode="auto">
              <a:xfrm>
                <a:off x="3309623" y="3968513"/>
                <a:ext cx="1137919" cy="2159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48-bit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i="1" baseline="-25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3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9623" y="3968513"/>
                <a:ext cx="1137919" cy="2159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接箭头连接符 113"/>
          <p:cNvCxnSpPr>
            <a:stCxn id="80" idx="6"/>
            <a:endCxn id="113" idx="1"/>
          </p:cNvCxnSpPr>
          <p:nvPr/>
        </p:nvCxnSpPr>
        <p:spPr>
          <a:xfrm flipV="1">
            <a:off x="2976879" y="4076463"/>
            <a:ext cx="332744" cy="3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5"/>
              <p:cNvSpPr/>
              <p:nvPr/>
            </p:nvSpPr>
            <p:spPr bwMode="auto">
              <a:xfrm>
                <a:off x="3309623" y="4882913"/>
                <a:ext cx="1137919" cy="2159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48-bit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9623" y="4882913"/>
                <a:ext cx="1137919" cy="2159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直接箭头连接符 115"/>
          <p:cNvCxnSpPr>
            <a:stCxn id="88" idx="6"/>
            <a:endCxn id="115" idx="1"/>
          </p:cNvCxnSpPr>
          <p:nvPr/>
        </p:nvCxnSpPr>
        <p:spPr>
          <a:xfrm>
            <a:off x="2976879" y="4981972"/>
            <a:ext cx="332744" cy="8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5"/>
              <p:cNvSpPr/>
              <p:nvPr/>
            </p:nvSpPr>
            <p:spPr bwMode="auto">
              <a:xfrm>
                <a:off x="3309623" y="5505213"/>
                <a:ext cx="1137919" cy="2159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48-bit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i="1" baseline="-25000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9623" y="5505213"/>
                <a:ext cx="1137919" cy="2159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接箭头连接符 117"/>
          <p:cNvCxnSpPr>
            <a:stCxn id="96" idx="6"/>
            <a:endCxn id="117" idx="1"/>
          </p:cNvCxnSpPr>
          <p:nvPr/>
        </p:nvCxnSpPr>
        <p:spPr>
          <a:xfrm>
            <a:off x="2976879" y="5604272"/>
            <a:ext cx="332744" cy="8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5"/>
              <p:cNvSpPr/>
              <p:nvPr/>
            </p:nvSpPr>
            <p:spPr bwMode="auto">
              <a:xfrm>
                <a:off x="3309623" y="6457713"/>
                <a:ext cx="1137919" cy="2159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48-bit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9623" y="6457713"/>
                <a:ext cx="1137919" cy="2159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直接箭头连接符 119"/>
          <p:cNvCxnSpPr>
            <a:stCxn id="104" idx="6"/>
            <a:endCxn id="119" idx="1"/>
          </p:cNvCxnSpPr>
          <p:nvPr/>
        </p:nvCxnSpPr>
        <p:spPr>
          <a:xfrm flipV="1">
            <a:off x="2976879" y="6565663"/>
            <a:ext cx="332744" cy="2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869" y="1498600"/>
            <a:ext cx="4095531" cy="185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26009"/>
            <a:ext cx="2013059" cy="196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60" name="TextBox 2059"/>
              <p:cNvSpPr txBox="1"/>
              <p:nvPr/>
            </p:nvSpPr>
            <p:spPr>
              <a:xfrm>
                <a:off x="6366546" y="1066800"/>
                <a:ext cx="10065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PC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60" name="TextBox 20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546" y="1066800"/>
                <a:ext cx="1006529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6346825" y="3769146"/>
                <a:ext cx="10065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 panose="02040503050406030204" pitchFamily="18" charset="0"/>
                        </a:rPr>
                        <m:t>PC</m:t>
                      </m:r>
                      <m:r>
                        <a:rPr lang="en-US" sz="2000" i="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825" y="3769146"/>
                <a:ext cx="1006529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4800600" y="3327400"/>
                <a:ext cx="3759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64-bit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000" dirty="0" smtClean="0"/>
                  <a:t> 56-bit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327400"/>
                <a:ext cx="3759200" cy="400110"/>
              </a:xfrm>
              <a:prstGeom prst="rect">
                <a:avLst/>
              </a:prstGeom>
              <a:blipFill rotWithShape="0">
                <a:blip r:embed="rId1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5715000" y="6076890"/>
                <a:ext cx="2362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56-bit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 smtClean="0"/>
                  <a:t>48-bit</a:t>
                </a: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6076890"/>
                <a:ext cx="2362200" cy="400110"/>
              </a:xfrm>
              <a:prstGeom prst="rect">
                <a:avLst/>
              </a:prstGeom>
              <a:blipFill rotWithShape="0">
                <a:blip r:embed="rId15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75722" y="4209674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22" y="4209674"/>
                <a:ext cx="125034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45000" r="-4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1520886" y="420473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886" y="4204733"/>
                <a:ext cx="125034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42857" r="-3809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878840" y="5787014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40" y="5787014"/>
                <a:ext cx="125034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524004" y="578207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4" y="5782073"/>
                <a:ext cx="125034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42857" r="-3809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145792" y="1588008"/>
                <a:ext cx="2354940" cy="86177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FF0000"/>
                    </a:solidFill>
                  </a:rPr>
                  <a:t> circular </a:t>
                </a:r>
                <a:r>
                  <a:rPr lang="en-US" sz="1400" dirty="0">
                    <a:solidFill>
                      <a:srgbClr val="FF0000"/>
                    </a:solidFill>
                  </a:rPr>
                  <a:t>rotation of 1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 bit </a:t>
                </a:r>
                <a:r>
                  <a:rPr lang="en-US" sz="1400" dirty="0">
                    <a:solidFill>
                      <a:srgbClr val="FF0000"/>
                    </a:solidFill>
                  </a:rPr>
                  <a:t>to 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the </a:t>
                </a:r>
              </a:p>
              <a:p>
                <a:r>
                  <a:rPr lang="en-US" sz="1400" dirty="0" smtClean="0">
                    <a:solidFill>
                      <a:srgbClr val="FF0000"/>
                    </a:solidFill>
                  </a:rPr>
                  <a:t> left to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sz="1400" dirty="0" smtClean="0">
                  <a:solidFill>
                    <a:srgbClr val="FF0000"/>
                  </a:solidFill>
                </a:endParaRPr>
              </a:p>
              <a:p>
                <a:r>
                  <a:rPr lang="en-US" sz="1400" dirty="0" smtClean="0">
                    <a:solidFill>
                      <a:srgbClr val="FF0000"/>
                    </a:solidFill>
                  </a:rPr>
                  <a:t> circular </a:t>
                </a:r>
                <a:r>
                  <a:rPr lang="en-US" sz="1400" dirty="0">
                    <a:solidFill>
                      <a:srgbClr val="FF0000"/>
                    </a:solidFill>
                  </a:rPr>
                  <a:t>rotation of 2 bits </a:t>
                </a:r>
                <a:r>
                  <a:rPr lang="en-US" sz="1400" dirty="0" smtClean="0">
                    <a:solidFill>
                      <a:srgbClr val="FF0000"/>
                    </a:solidFill>
                  </a:rPr>
                  <a:t>to the </a:t>
                </a:r>
              </a:p>
              <a:p>
                <a:r>
                  <a:rPr lang="en-US" sz="1400" dirty="0" smtClean="0">
                    <a:solidFill>
                      <a:srgbClr val="FF0000"/>
                    </a:solidFill>
                  </a:rPr>
                  <a:t> left to generate other keys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92" y="1588008"/>
                <a:ext cx="2354940" cy="861774"/>
              </a:xfrm>
              <a:prstGeom prst="rect">
                <a:avLst/>
              </a:prstGeom>
              <a:blipFill rotWithShape="0">
                <a:blip r:embed="rId20"/>
                <a:stretch>
                  <a:fillRect l="-2577" t="-6294" r="-3608" b="-1049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>
            <a:stCxn id="4" idx="1"/>
          </p:cNvCxnSpPr>
          <p:nvPr/>
        </p:nvCxnSpPr>
        <p:spPr>
          <a:xfrm flipH="1">
            <a:off x="1645920" y="2018895"/>
            <a:ext cx="499872" cy="465206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1"/>
          </p:cNvCxnSpPr>
          <p:nvPr/>
        </p:nvCxnSpPr>
        <p:spPr>
          <a:xfrm flipH="1">
            <a:off x="1684020" y="2018895"/>
            <a:ext cx="461772" cy="1125217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1"/>
          </p:cNvCxnSpPr>
          <p:nvPr/>
        </p:nvCxnSpPr>
        <p:spPr>
          <a:xfrm flipH="1">
            <a:off x="1630680" y="2018895"/>
            <a:ext cx="515112" cy="2598806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1"/>
          </p:cNvCxnSpPr>
          <p:nvPr/>
        </p:nvCxnSpPr>
        <p:spPr>
          <a:xfrm flipH="1">
            <a:off x="1629214" y="2018895"/>
            <a:ext cx="516578" cy="4153305"/>
          </a:xfrm>
          <a:prstGeom prst="straightConnector1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80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marL="342900" indent="-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1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5"/>
              <p:cNvSpPr/>
              <p:nvPr/>
            </p:nvSpPr>
            <p:spPr bwMode="auto">
              <a:xfrm>
                <a:off x="609600" y="1992530"/>
                <a:ext cx="1234438" cy="33895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992530"/>
                <a:ext cx="1234438" cy="3389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Rectangle 5"/>
              <p:cNvSpPr/>
              <p:nvPr/>
            </p:nvSpPr>
            <p:spPr bwMode="auto">
              <a:xfrm>
                <a:off x="2778763" y="1992530"/>
                <a:ext cx="1234438" cy="33895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8763" y="1992530"/>
                <a:ext cx="1234438" cy="3389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Rectangle 5"/>
              <p:cNvSpPr/>
              <p:nvPr/>
            </p:nvSpPr>
            <p:spPr bwMode="auto">
              <a:xfrm>
                <a:off x="612140" y="4807980"/>
                <a:ext cx="1234438" cy="39772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140" y="4807980"/>
                <a:ext cx="1234438" cy="39772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Rectangle 5"/>
              <p:cNvSpPr/>
              <p:nvPr/>
            </p:nvSpPr>
            <p:spPr bwMode="auto">
              <a:xfrm>
                <a:off x="2781303" y="4807980"/>
                <a:ext cx="1234438" cy="39772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83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1303" y="4807980"/>
                <a:ext cx="1234438" cy="39772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>
            <a:stCxn id="121" idx="2"/>
          </p:cNvCxnSpPr>
          <p:nvPr/>
        </p:nvCxnSpPr>
        <p:spPr>
          <a:xfrm flipH="1">
            <a:off x="1221741" y="2331483"/>
            <a:ext cx="5078" cy="742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81" idx="2"/>
          </p:cNvCxnSpPr>
          <p:nvPr/>
        </p:nvCxnSpPr>
        <p:spPr>
          <a:xfrm>
            <a:off x="3395982" y="2331484"/>
            <a:ext cx="2540" cy="1559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8" idx="6"/>
          </p:cNvCxnSpPr>
          <p:nvPr/>
        </p:nvCxnSpPr>
        <p:spPr>
          <a:xfrm flipH="1">
            <a:off x="3101341" y="3264932"/>
            <a:ext cx="2798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/>
              <p:cNvSpPr/>
              <p:nvPr/>
            </p:nvSpPr>
            <p:spPr>
              <a:xfrm>
                <a:off x="1945641" y="3036332"/>
                <a:ext cx="1155700" cy="457200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椭圆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641" y="3036332"/>
                <a:ext cx="1155700" cy="457200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直接箭头连接符 187"/>
          <p:cNvCxnSpPr>
            <a:stCxn id="18" idx="2"/>
          </p:cNvCxnSpPr>
          <p:nvPr/>
        </p:nvCxnSpPr>
        <p:spPr>
          <a:xfrm flipH="1" flipV="1">
            <a:off x="1412241" y="3261499"/>
            <a:ext cx="533400" cy="34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182" idx="0"/>
          </p:cNvCxnSpPr>
          <p:nvPr/>
        </p:nvCxnSpPr>
        <p:spPr>
          <a:xfrm flipH="1">
            <a:off x="1229359" y="3891255"/>
            <a:ext cx="2166624" cy="916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 flipH="1">
            <a:off x="1215391" y="3448566"/>
            <a:ext cx="6350" cy="44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183" idx="0"/>
          </p:cNvCxnSpPr>
          <p:nvPr/>
        </p:nvCxnSpPr>
        <p:spPr>
          <a:xfrm>
            <a:off x="1215391" y="3891255"/>
            <a:ext cx="2183131" cy="916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267200" y="2843503"/>
                <a:ext cx="4876797" cy="1471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⊕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843503"/>
                <a:ext cx="4876797" cy="1471813"/>
              </a:xfrm>
              <a:prstGeom prst="rect">
                <a:avLst/>
              </a:prstGeom>
              <a:blipFill rotWithShape="0">
                <a:blip r:embed="rId9"/>
                <a:stretch>
                  <a:fillRect l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661555" y="1600200"/>
            <a:ext cx="112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32-bit </a:t>
            </a:r>
            <a:endParaRPr lang="en-US" dirty="0"/>
          </a:p>
        </p:txBody>
      </p:sp>
      <p:sp>
        <p:nvSpPr>
          <p:cNvPr id="190" name="TextBox 189"/>
          <p:cNvSpPr txBox="1"/>
          <p:nvPr/>
        </p:nvSpPr>
        <p:spPr>
          <a:xfrm>
            <a:off x="2838105" y="1600200"/>
            <a:ext cx="112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32-bit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48732" y="2975513"/>
                <a:ext cx="5642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32" y="2975513"/>
                <a:ext cx="564257" cy="55399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63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24320</TotalTime>
  <Words>584</Words>
  <Application>Microsoft Office PowerPoint</Application>
  <PresentationFormat>On-screen Show (4:3)</PresentationFormat>
  <Paragraphs>263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Cambria Math</vt:lpstr>
      <vt:lpstr>Symbol</vt:lpstr>
      <vt:lpstr>Office Theme</vt:lpstr>
      <vt:lpstr>Cryptography (2022 Fall) DES</vt:lpstr>
      <vt:lpstr>Practical Constructions</vt:lpstr>
      <vt:lpstr>Block Ciphers</vt:lpstr>
      <vt:lpstr>Feistel Network</vt:lpstr>
      <vt:lpstr>Data Encryption Standard (DES)</vt:lpstr>
      <vt:lpstr>DES Encryption</vt:lpstr>
      <vt:lpstr>Initial Permutation IP</vt:lpstr>
      <vt:lpstr>Key Schedule</vt:lpstr>
      <vt:lpstr>F(k_i,L_(i-1) \|\|R_(i-1))</vt:lpstr>
      <vt:lpstr>The DES Mangler Function f ̂(k_i,⋅)</vt:lpstr>
      <vt:lpstr>S-Boxes and Mixing Permutations</vt:lpstr>
      <vt:lpstr>DES Decryption</vt:lpstr>
      <vt:lpstr>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660</cp:revision>
  <cp:lastPrinted>2022-11-09T01:50:31Z</cp:lastPrinted>
  <dcterms:created xsi:type="dcterms:W3CDTF">2014-04-06T04:43:09Z</dcterms:created>
  <dcterms:modified xsi:type="dcterms:W3CDTF">2022-11-09T06:31:57Z</dcterms:modified>
</cp:coreProperties>
</file>