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565" r:id="rId3"/>
    <p:sldId id="566" r:id="rId4"/>
    <p:sldId id="567" r:id="rId5"/>
    <p:sldId id="568" r:id="rId6"/>
    <p:sldId id="572" r:id="rId7"/>
    <p:sldId id="573" r:id="rId8"/>
    <p:sldId id="574" r:id="rId9"/>
    <p:sldId id="575" r:id="rId10"/>
    <p:sldId id="576" r:id="rId11"/>
    <p:sldId id="577" r:id="rId12"/>
    <p:sldId id="582" r:id="rId13"/>
    <p:sldId id="589" r:id="rId14"/>
    <p:sldId id="583" r:id="rId15"/>
    <p:sldId id="584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7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1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1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722313"/>
            <a:ext cx="4814888" cy="3609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54.png"/><Relationship Id="rId3" Type="http://schemas.openxmlformats.org/officeDocument/2006/relationships/image" Target="../media/image266.png"/><Relationship Id="rId7" Type="http://schemas.openxmlformats.org/officeDocument/2006/relationships/image" Target="../media/image201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.png"/><Relationship Id="rId5" Type="http://schemas.openxmlformats.org/officeDocument/2006/relationships/image" Target="../media/image181.png"/><Relationship Id="rId10" Type="http://schemas.openxmlformats.org/officeDocument/2006/relationships/image" Target="../media/image251.png"/><Relationship Id="rId4" Type="http://schemas.openxmlformats.org/officeDocument/2006/relationships/image" Target="../media/image267.png"/><Relationship Id="rId9" Type="http://schemas.openxmlformats.org/officeDocument/2006/relationships/image" Target="../media/image22.png"/><Relationship Id="rId14" Type="http://schemas.openxmlformats.org/officeDocument/2006/relationships/image" Target="../media/image2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11" Type="http://schemas.openxmlformats.org/officeDocument/2006/relationships/image" Target="../media/image3.png"/><Relationship Id="rId5" Type="http://schemas.openxmlformats.org/officeDocument/2006/relationships/image" Target="../media/image25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6.png"/><Relationship Id="rId7" Type="http://schemas.openxmlformats.org/officeDocument/2006/relationships/image" Target="../media/image2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10" Type="http://schemas.openxmlformats.org/officeDocument/2006/relationships/image" Target="../media/image260.png"/><Relationship Id="rId4" Type="http://schemas.openxmlformats.org/officeDocument/2006/relationships/image" Target="../media/image285.png"/><Relationship Id="rId9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altLang="zh-CN" sz="2000" dirty="0"/>
              <a:t> </a:t>
            </a:r>
            <a:r>
              <a:rPr lang="en-US" altLang="zh-CN" sz="2000" dirty="0" smtClean="0"/>
              <a:t>double DES, triple DES,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AES, congruence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+mn-lt"/>
              </a:rPr>
              <a:t>MixColumns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// multiplication of polynomials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reduce the coefficients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modulo 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Row 1 of the left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+1, 1,1)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Column 1 of the state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blipFill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Analysis of</a:t>
            </a:r>
            <a:r>
              <a:rPr lang="en-US" b="1" dirty="0" smtClean="0">
                <a:latin typeface="+mn-lt"/>
              </a:rPr>
              <a:t> AES</a:t>
            </a:r>
            <a:endParaRPr lang="en-US" sz="31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514377"/>
                <a:ext cx="9144000" cy="41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Security: </a:t>
                </a:r>
                <a:r>
                  <a:rPr lang="en-US" sz="2400" dirty="0" smtClean="0"/>
                  <a:t>AES is secure against all known attacks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Finite field inversion in S-Box leads to uniform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 Approximation and Differential Distribution table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Secure against linear and differential attacks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err="1" smtClean="0"/>
                  <a:t>Biclique</a:t>
                </a:r>
                <a:r>
                  <a:rPr lang="en-US" sz="2400" b="1" dirty="0" smtClean="0"/>
                  <a:t> Attack</a:t>
                </a:r>
                <a:r>
                  <a:rPr lang="en-US" sz="2400" dirty="0" smtClean="0"/>
                  <a:t>: the best general attack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/>
                  <a:t>Bogdanov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Khovratovich</a:t>
                </a:r>
                <a:r>
                  <a:rPr lang="en-US" altLang="zh-CN" sz="2000" dirty="0"/>
                  <a:t>, and </a:t>
                </a:r>
                <a:r>
                  <a:rPr lang="en-US" altLang="zh-CN" sz="2000" dirty="0" err="1" smtClean="0"/>
                  <a:t>Rechberger</a:t>
                </a:r>
                <a:r>
                  <a:rPr lang="en-US" altLang="zh-CN" sz="2000" dirty="0" smtClean="0"/>
                  <a:t>, 2011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4-5 time faster than the brute-force attack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Related-Key </a:t>
                </a:r>
                <a:r>
                  <a:rPr lang="en-US" altLang="zh-CN" sz="2400" b="1" dirty="0"/>
                  <a:t>Attack</a:t>
                </a:r>
                <a:r>
                  <a:rPr lang="en-US" altLang="zh-CN" sz="2400" dirty="0"/>
                  <a:t>: </a:t>
                </a:r>
                <a:r>
                  <a:rPr lang="en-US" altLang="zh-CN" sz="2400" dirty="0" smtClean="0"/>
                  <a:t>attack on the key expansion algorithm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err="1"/>
                  <a:t>Biryukov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Dunkelman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Keller, </a:t>
                </a:r>
                <a:r>
                  <a:rPr lang="en-US" altLang="zh-CN" sz="2000" dirty="0" err="1" smtClean="0"/>
                  <a:t>Khovratovich</a:t>
                </a:r>
                <a:r>
                  <a:rPr lang="en-US" altLang="zh-CN" sz="2000" dirty="0"/>
                  <a:t>, and </a:t>
                </a:r>
                <a:r>
                  <a:rPr lang="en-US" altLang="zh-CN" sz="2000" dirty="0" smtClean="0"/>
                  <a:t>Shamir, 2009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9-round On AES-256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sup>
                    </m:sSup>
                  </m:oMath>
                </a14:m>
                <a:r>
                  <a:rPr lang="en-US" sz="2000" dirty="0" smtClean="0"/>
                  <a:t> time attack</a:t>
                </a: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4377"/>
                <a:ext cx="9144000" cy="4118050"/>
              </a:xfrm>
              <a:prstGeom prst="rect">
                <a:avLst/>
              </a:prstGeom>
              <a:blipFill>
                <a:blip r:embed="rId3"/>
                <a:stretch>
                  <a:fillRect l="-1000" t="-148" b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4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Divisibility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508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be the set of integers.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divides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multiple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a </a:t>
                </a:r>
                <a:r>
                  <a:rPr lang="en-US" altLang="zh-CN" sz="2000" b="1" dirty="0" smtClean="0"/>
                  <a:t>prime</a:t>
                </a:r>
                <a:r>
                  <a:rPr lang="en-US" altLang="zh-CN" sz="2000" dirty="0" smtClean="0"/>
                  <a:t> if the only positive </a:t>
                </a:r>
                <a:r>
                  <a:rPr lang="en-US" altLang="zh-CN" sz="2000" dirty="0"/>
                  <a:t>divisors </a:t>
                </a:r>
                <a:r>
                  <a:rPr lang="en-US" altLang="zh-CN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∈{2,3,…}</m:t>
                    </m:r>
                  </m:oMath>
                </a14:m>
                <a:r>
                  <a:rPr lang="en-US" altLang="zh-CN" sz="2000" dirty="0" smtClean="0"/>
                  <a:t> is not a prime, then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is called a </a:t>
                </a:r>
                <a:r>
                  <a:rPr lang="en-US" altLang="zh-CN" sz="2000" b="1" dirty="0" smtClean="0"/>
                  <a:t>composite</a:t>
                </a:r>
                <a:endParaRPr lang="en-US" altLang="zh-CN" sz="20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 (Fundamental Theorem of Arithmetic)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can </a:t>
                </a:r>
                <a:r>
                  <a:rPr lang="en-US" altLang="zh-CN" sz="2400" dirty="0"/>
                  <a:t>be </a:t>
                </a:r>
                <a:r>
                  <a:rPr lang="en-US" altLang="zh-CN" sz="2400" dirty="0" smtClean="0"/>
                  <a:t>uniquely written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/>
                  <a:t> are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distinct primes,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 (Division </a:t>
                </a:r>
                <a:r>
                  <a:rPr lang="en-US" altLang="zh-CN" sz="2400" b="1" dirty="0" smtClean="0"/>
                  <a:t>Algorithm)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. Then there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are unique integers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/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890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0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5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Greatest Common Divisor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36673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≠{0}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c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ommon 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g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reatest common divisor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 largest common divisor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=18=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relatively prime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There exists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Extended Euclidean algorithm: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𝐄𝐄𝐀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6673"/>
                <a:ext cx="9144000" cy="4524315"/>
              </a:xfrm>
              <a:prstGeom prst="rect">
                <a:avLst/>
              </a:prstGeom>
              <a:blipFill>
                <a:blip r:embed="rId3"/>
                <a:stretch>
                  <a:fillRect l="-1000" t="-135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5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Congruence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36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we write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congruence;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the</a:t>
                </a:r>
                <a:r>
                  <a:rPr lang="en-US" altLang="zh-CN" sz="2000" i="1" dirty="0" smtClean="0"/>
                  <a:t> </a:t>
                </a:r>
                <a:r>
                  <a:rPr lang="en-US" altLang="zh-CN" sz="2000" b="1" dirty="0" smtClean="0"/>
                  <a:t>modulus</a:t>
                </a:r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 marL="1714480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Read</a:t>
                </a:r>
                <a:r>
                  <a:rPr lang="en-US" altLang="zh-CN" sz="2000" dirty="0" smtClean="0"/>
                  <a:t> as: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congruent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, there is a unique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such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and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called </a:t>
                </a:r>
                <a:r>
                  <a:rPr lang="en-US" altLang="zh-CN" sz="2400" dirty="0"/>
                  <a:t>the </a:t>
                </a:r>
                <a:r>
                  <a:rPr lang="en-US" altLang="zh-CN" sz="2400" b="1" dirty="0"/>
                  <a:t>residue </a:t>
                </a:r>
                <a:r>
                  <a:rPr lang="en-US" altLang="zh-CN" sz="2400" b="1" dirty="0" smtClean="0"/>
                  <a:t>class </a:t>
                </a:r>
                <a:r>
                  <a:rPr lang="en-US" altLang="zh-CN" sz="2400" b="1" dirty="0"/>
                  <a:t>of</a:t>
                </a:r>
                <a:r>
                  <a:rPr lang="en-US" altLang="zh-CN" sz="24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i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dirty="0" smtClean="0"/>
                  <a:t>an </a:t>
                </a:r>
                <a:r>
                  <a:rPr lang="en-US" altLang="zh-CN" sz="2400" dirty="0"/>
                  <a:t>integer.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defined </a:t>
                </a:r>
                <a:r>
                  <a:rPr lang="en-US" altLang="zh-CN" sz="2400" dirty="0"/>
                  <a:t>as the set of all </a:t>
                </a:r>
                <a:r>
                  <a:rPr lang="en-US" altLang="zh-CN" sz="2400" dirty="0" smtClean="0"/>
                  <a:t>residue </a:t>
                </a:r>
                <a:r>
                  <a:rPr lang="en-US" altLang="zh-CN" sz="2400" dirty="0"/>
                  <a:t>classes modulo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36465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r="-600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Double DES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=112;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=64 //attack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Meet-in-the-middle-attack: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Analysis</a:t>
                </a:r>
                <a:r>
                  <a:rPr lang="en-US" sz="2000" dirty="0" smtClean="0"/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is roughly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; use a few more pairs to find the key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Complexity: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space: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blipFill>
                <a:blip r:embed="rId3"/>
                <a:stretch>
                  <a:fillRect l="-1000" t="-129" b="-1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Triple DES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Triple-DES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length=168/MIM 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/>
                  <a:t>Triple-DES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key </a:t>
                </a:r>
                <a:r>
                  <a:rPr lang="en-US" sz="2000" dirty="0" smtClean="0"/>
                  <a:t>length=112/attack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:endParaRPr lang="en-US" sz="2000" baseline="30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DESX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length=184/attack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1999, widely used today, slow, 2-key </a:t>
                </a:r>
                <a:r>
                  <a:rPr lang="en-US" sz="2000" dirty="0" smtClean="0"/>
                  <a:t>outdate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new industrial standard is AES</a:t>
                </a:r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blipFill>
                <a:blip r:embed="rId3"/>
                <a:stretch>
                  <a:fillRect l="-1000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2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3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066800"/>
                <a:ext cx="9144000" cy="318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History of Advanced Encryption Standard (AES): FIPS 197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1997:  NIST called for </a:t>
                </a:r>
                <a:r>
                  <a:rPr lang="en-US" altLang="zh-CN" sz="2000" dirty="0" smtClean="0"/>
                  <a:t>AES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15 proposals were submitted/ the 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AES workshop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1999: 5 submissions were selected/the 2</a:t>
                </a:r>
                <a:r>
                  <a:rPr lang="en-US" sz="2000" baseline="30000" dirty="0" smtClean="0"/>
                  <a:t>nd</a:t>
                </a:r>
                <a:r>
                  <a:rPr lang="en-US" sz="2000" dirty="0" smtClean="0"/>
                  <a:t> AES workshop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2000: NIST adopted </a:t>
                </a:r>
                <a:r>
                  <a:rPr lang="en-US" sz="2000" dirty="0" err="1" smtClean="0"/>
                  <a:t>Rijndael</a:t>
                </a:r>
                <a:r>
                  <a:rPr lang="en-US" sz="2000" dirty="0" smtClean="0"/>
                  <a:t>  (Belgium) /the  3</a:t>
                </a:r>
                <a:r>
                  <a:rPr lang="en-US" sz="2000" baseline="30000" dirty="0" smtClean="0"/>
                  <a:t>rd</a:t>
                </a:r>
                <a:r>
                  <a:rPr lang="en-US" sz="2000" dirty="0" smtClean="0"/>
                  <a:t> AES workshop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Basics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AES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128,192,256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;ℓ=128; </m:t>
                    </m:r>
                  </m:oMath>
                </a14:m>
                <a:r>
                  <a:rPr lang="en-US" sz="2000" dirty="0" smtClean="0"/>
                  <a:t>number of rounds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∈{10,12,14}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suitable for software &amp; hardware implementations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3185872"/>
              </a:xfrm>
              <a:prstGeom prst="rect">
                <a:avLst/>
              </a:prstGeom>
              <a:blipFill>
                <a:blip r:embed="rId3"/>
                <a:stretch>
                  <a:fillRect l="-1000" t="-191" b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5"/>
          <p:cNvSpPr/>
          <p:nvPr/>
        </p:nvSpPr>
        <p:spPr>
          <a:xfrm>
            <a:off x="2098310" y="4199182"/>
            <a:ext cx="1828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直接连接符 6"/>
          <p:cNvCxnSpPr/>
          <p:nvPr/>
        </p:nvCxnSpPr>
        <p:spPr>
          <a:xfrm>
            <a:off x="2098310" y="46436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7"/>
          <p:cNvCxnSpPr/>
          <p:nvPr/>
        </p:nvCxnSpPr>
        <p:spPr>
          <a:xfrm>
            <a:off x="2098310" y="51008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8"/>
          <p:cNvCxnSpPr/>
          <p:nvPr/>
        </p:nvCxnSpPr>
        <p:spPr>
          <a:xfrm>
            <a:off x="2098310" y="55580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9"/>
          <p:cNvCxnSpPr/>
          <p:nvPr/>
        </p:nvCxnSpPr>
        <p:spPr>
          <a:xfrm rot="5400000">
            <a:off x="1628410" y="51135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0"/>
          <p:cNvCxnSpPr/>
          <p:nvPr/>
        </p:nvCxnSpPr>
        <p:spPr>
          <a:xfrm rot="5400000">
            <a:off x="2085610" y="51262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1"/>
          <p:cNvCxnSpPr/>
          <p:nvPr/>
        </p:nvCxnSpPr>
        <p:spPr>
          <a:xfrm rot="5400000">
            <a:off x="2542810" y="51262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01938" y="4275382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38" y="4275382"/>
                <a:ext cx="1828800" cy="1651734"/>
              </a:xfrm>
              <a:prstGeom prst="rect">
                <a:avLst/>
              </a:prstGeom>
              <a:blipFill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2"/>
          <p:cNvSpPr/>
          <p:nvPr/>
        </p:nvSpPr>
        <p:spPr>
          <a:xfrm>
            <a:off x="5315294" y="4210283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直接连接符 4"/>
          <p:cNvCxnSpPr/>
          <p:nvPr/>
        </p:nvCxnSpPr>
        <p:spPr>
          <a:xfrm>
            <a:off x="5315294" y="46547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9"/>
          <p:cNvCxnSpPr/>
          <p:nvPr/>
        </p:nvCxnSpPr>
        <p:spPr>
          <a:xfrm>
            <a:off x="5315294" y="51119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0"/>
          <p:cNvCxnSpPr/>
          <p:nvPr/>
        </p:nvCxnSpPr>
        <p:spPr>
          <a:xfrm>
            <a:off x="5315294" y="55691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11"/>
          <p:cNvCxnSpPr/>
          <p:nvPr/>
        </p:nvCxnSpPr>
        <p:spPr>
          <a:xfrm rot="5400000">
            <a:off x="4845394" y="51246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2"/>
          <p:cNvCxnSpPr/>
          <p:nvPr/>
        </p:nvCxnSpPr>
        <p:spPr>
          <a:xfrm rot="5400000">
            <a:off x="5302594" y="51373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3"/>
          <p:cNvCxnSpPr/>
          <p:nvPr/>
        </p:nvCxnSpPr>
        <p:spPr>
          <a:xfrm rot="5400000">
            <a:off x="5759794" y="51373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18922" y="4286483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22" y="4286483"/>
                <a:ext cx="1828800" cy="1651734"/>
              </a:xfrm>
              <a:prstGeom prst="rect">
                <a:avLst/>
              </a:prstGeom>
              <a:blipFill>
                <a:blip r:embed="rId5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292795" y="6068816"/>
            <a:ext cx="1491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State (16 bytes)</a:t>
            </a:r>
            <a:endParaRPr lang="zh-CN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92665" y="6068816"/>
            <a:ext cx="1350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Key (16 Bytes)</a:t>
            </a:r>
            <a:endParaRPr lang="zh-CN" alt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9550" y="4458961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>
            <a:off x="3039982" y="5804893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84289" y="4466983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>
            <a:off x="6214721" y="5812915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39725" y="5896636"/>
            <a:ext cx="1386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128-bit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key </a:t>
            </a:r>
            <a:r>
              <a:rPr lang="en-US" sz="2000" b="1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65488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35" grpId="0" animBg="1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AES Encryption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6532" y="3159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752" y="36045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2" name="Group 39"/>
          <p:cNvGrpSpPr/>
          <p:nvPr/>
        </p:nvGrpSpPr>
        <p:grpSpPr>
          <a:xfrm>
            <a:off x="4495800" y="3687629"/>
            <a:ext cx="525995" cy="308450"/>
            <a:chOff x="5335910" y="2102683"/>
            <a:chExt cx="525995" cy="308450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8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51380" y="4528520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Round 1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5"/>
              <p:cNvSpPr/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n-lt"/>
                  </a:rPr>
                  <a:t>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rapezoid 6"/>
          <p:cNvSpPr/>
          <p:nvPr/>
        </p:nvSpPr>
        <p:spPr bwMode="auto">
          <a:xfrm>
            <a:off x="1960828" y="145897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01194" y="1593276"/>
            <a:ext cx="1154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K</a:t>
            </a:r>
            <a:r>
              <a:rPr lang="en-US" sz="1300" dirty="0" smtClean="0">
                <a:solidFill>
                  <a:srgbClr val="C00000"/>
                </a:solidFill>
                <a:latin typeface="+mn-lt"/>
              </a:rPr>
              <a:t>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8"/>
              <p:cNvSpPr/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2431698" y="1110676"/>
            <a:ext cx="108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128-bit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40328" y="2176505"/>
            <a:ext cx="22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128-bit round keys</a:t>
            </a:r>
            <a:endParaRPr lang="en-US" b="1" dirty="0"/>
          </a:p>
        </p:txBody>
      </p:sp>
      <p:cxnSp>
        <p:nvCxnSpPr>
          <p:cNvPr id="72" name="Straight Connector 31"/>
          <p:cNvCxnSpPr/>
          <p:nvPr/>
        </p:nvCxnSpPr>
        <p:spPr bwMode="auto">
          <a:xfrm>
            <a:off x="4865392" y="229717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8"/>
              <p:cNvSpPr/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3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8"/>
              <p:cNvSpPr/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8"/>
              <p:cNvSpPr/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6"/>
          <p:cNvSpPr/>
          <p:nvPr/>
        </p:nvSpPr>
        <p:spPr>
          <a:xfrm>
            <a:off x="1832450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grpSp>
        <p:nvGrpSpPr>
          <p:cNvPr id="78" name="Group 39"/>
          <p:cNvGrpSpPr/>
          <p:nvPr/>
        </p:nvGrpSpPr>
        <p:grpSpPr>
          <a:xfrm>
            <a:off x="2827360" y="3685848"/>
            <a:ext cx="638320" cy="308450"/>
            <a:chOff x="5335910" y="2102683"/>
            <a:chExt cx="638320" cy="308450"/>
          </a:xfrm>
        </p:grpSpPr>
        <p:sp>
          <p:nvSpPr>
            <p:cNvPr id="79" name="TextBox 78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0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39"/>
          <p:cNvGrpSpPr/>
          <p:nvPr/>
        </p:nvGrpSpPr>
        <p:grpSpPr>
          <a:xfrm>
            <a:off x="1159850" y="3685848"/>
            <a:ext cx="638320" cy="308450"/>
            <a:chOff x="5335910" y="2102683"/>
            <a:chExt cx="638320" cy="308450"/>
          </a:xfrm>
        </p:grpSpPr>
        <p:sp>
          <p:nvSpPr>
            <p:cNvPr id="83" name="TextBox 82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4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31"/>
          <p:cNvCxnSpPr/>
          <p:nvPr/>
        </p:nvCxnSpPr>
        <p:spPr bwMode="auto">
          <a:xfrm>
            <a:off x="4947312" y="376402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39"/>
          <p:cNvGrpSpPr/>
          <p:nvPr/>
        </p:nvGrpSpPr>
        <p:grpSpPr>
          <a:xfrm>
            <a:off x="5371034" y="3668550"/>
            <a:ext cx="573990" cy="308450"/>
            <a:chOff x="5400240" y="2102683"/>
            <a:chExt cx="573990" cy="308450"/>
          </a:xfrm>
        </p:grpSpPr>
        <p:sp>
          <p:nvSpPr>
            <p:cNvPr id="90" name="TextBox 8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9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6"/>
          <p:cNvSpPr/>
          <p:nvPr/>
        </p:nvSpPr>
        <p:spPr>
          <a:xfrm>
            <a:off x="3519025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5" name="Rectangle 6"/>
          <p:cNvSpPr/>
          <p:nvPr/>
        </p:nvSpPr>
        <p:spPr>
          <a:xfrm>
            <a:off x="6006152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endParaRPr lang="en-US" sz="1300" dirty="0" smtClean="0">
              <a:solidFill>
                <a:schemeClr val="tx1"/>
              </a:solidFill>
            </a:endParaRPr>
          </a:p>
        </p:txBody>
      </p:sp>
      <p:grpSp>
        <p:nvGrpSpPr>
          <p:cNvPr id="99" name="Group 39"/>
          <p:cNvGrpSpPr/>
          <p:nvPr/>
        </p:nvGrpSpPr>
        <p:grpSpPr>
          <a:xfrm>
            <a:off x="7030584" y="3684178"/>
            <a:ext cx="638320" cy="308450"/>
            <a:chOff x="5335910" y="2102683"/>
            <a:chExt cx="638320" cy="308450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01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3"/>
              <p:cNvSpPr/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8017434" y="3154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104" y="3599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肘形连接符 105"/>
          <p:cNvCxnSpPr>
            <a:stCxn id="67" idx="2"/>
            <a:endCxn id="83" idx="3"/>
          </p:cNvCxnSpPr>
          <p:nvPr/>
        </p:nvCxnSpPr>
        <p:spPr>
          <a:xfrm rot="5400000">
            <a:off x="1285945" y="2775530"/>
            <a:ext cx="1079388" cy="74124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3" idx="2"/>
            <a:endCxn id="79" idx="3"/>
          </p:cNvCxnSpPr>
          <p:nvPr/>
        </p:nvCxnSpPr>
        <p:spPr>
          <a:xfrm rot="16200000" flipH="1">
            <a:off x="2583622" y="3146946"/>
            <a:ext cx="1074906" cy="28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74" idx="2"/>
            <a:endCxn id="17" idx="3"/>
          </p:cNvCxnSpPr>
          <p:nvPr/>
        </p:nvCxnSpPr>
        <p:spPr>
          <a:xfrm rot="16200000" flipH="1">
            <a:off x="3836041" y="2732705"/>
            <a:ext cx="1076687" cy="8331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5" idx="2"/>
            <a:endCxn id="100" idx="3"/>
          </p:cNvCxnSpPr>
          <p:nvPr/>
        </p:nvCxnSpPr>
        <p:spPr>
          <a:xfrm rot="16200000" flipH="1">
            <a:off x="6472778" y="2831208"/>
            <a:ext cx="1081196" cy="6247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848499" y="4518797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</a:t>
            </a:r>
            <a:endParaRPr 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6297093" y="4518797"/>
            <a:ext cx="89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10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Message/Ciphertext: a matrix of 16 byte, called </a:t>
                </a:r>
                <a:r>
                  <a:rPr lang="en-US" b="1" dirty="0" smtClean="0"/>
                  <a:t>state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Key expansion</a:t>
                </a:r>
                <a:r>
                  <a:rPr lang="en-US" dirty="0" smtClean="0"/>
                  <a:t>: 128-bit secret key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11 round keys (128-bit)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1-Round 9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MixColumns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AddRoundKey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10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AddRoundKey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blipFill>
                <a:blip r:embed="rId10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7892" y="2863276"/>
            <a:ext cx="1175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C00000"/>
                </a:solidFill>
              </a:rPr>
              <a:t>AddRoundKey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380430" y="370005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407715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657143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18262" y="1143000"/>
            <a:ext cx="2217738" cy="2057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06400" y="3886200"/>
            <a:ext cx="8229600" cy="4572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Key Expansion</a:t>
            </a:r>
            <a:endParaRPr lang="en-US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400" y="11430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06400" y="15875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400" y="2044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6400" y="2501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63500" y="2057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93700" y="20701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850900" y="20701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028" y="12192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8" y="12192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4800" y="3924300"/>
                <a:ext cx="84455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5      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6       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7      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8      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9                                                                                       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42    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24300"/>
                <a:ext cx="8445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13081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493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225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637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1369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781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3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925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657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5069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218489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759700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25475" y="29845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2675" y="2981325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49400" y="29718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997075" y="29718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 rot="5400000">
            <a:off x="11632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大括号 37"/>
          <p:cNvSpPr/>
          <p:nvPr/>
        </p:nvSpPr>
        <p:spPr>
          <a:xfrm rot="5400000">
            <a:off x="30047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大括号 38"/>
          <p:cNvSpPr/>
          <p:nvPr/>
        </p:nvSpPr>
        <p:spPr>
          <a:xfrm rot="5400000">
            <a:off x="48208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872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93" y="4705929"/>
                <a:ext cx="466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287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93" y="4705929"/>
                <a:ext cx="466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575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93" y="4705929"/>
                <a:ext cx="4667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452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93" y="4705929"/>
                <a:ext cx="466725" cy="369332"/>
              </a:xfrm>
              <a:prstGeom prst="rect">
                <a:avLst/>
              </a:prstGeom>
              <a:blipFill>
                <a:blip r:embed="rId8"/>
                <a:stretch>
                  <a:fillRect r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33475" y="762000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762000"/>
                <a:ext cx="4667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0" y="5036132"/>
                <a:ext cx="91440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4: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𝐒𝐮𝐛𝐖𝐨𝐫𝐝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𝐑𝐨𝐭𝐖𝐨𝐫𝐝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))⊕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𝑅𝑐𝑜𝑛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/4] 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  </a:t>
                </a:r>
                <a:endParaRPr lang="en-US" sz="2000" b="1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𝐑𝐨𝐭𝐖𝐨𝐫𝐝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𝐒𝐮𝐛𝐖𝐨𝐫𝐝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-entry of AES S-Box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36132"/>
                <a:ext cx="9144000" cy="1261884"/>
              </a:xfrm>
              <a:prstGeom prst="rect">
                <a:avLst/>
              </a:prstGeom>
              <a:blipFill>
                <a:blip r:embed="rId10"/>
                <a:stretch>
                  <a:fillRect t="-966" b="-6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111906"/>
            <a:ext cx="4056062" cy="259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220569"/>
            <a:ext cx="15621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47233" y="808167"/>
                <a:ext cx="1193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b="1" dirty="0" smtClean="0"/>
                  <a:t>: AES S-Box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33" y="808167"/>
                <a:ext cx="1193788" cy="276999"/>
              </a:xfrm>
              <a:prstGeom prst="rect">
                <a:avLst/>
              </a:prstGeom>
              <a:blipFill>
                <a:blip r:embed="rId13"/>
                <a:stretch>
                  <a:fillRect l="-6633" t="-28889" r="-1122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417124" y="808167"/>
            <a:ext cx="9420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Constants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11340" y="397436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40" y="3974361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3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" grpId="0" animBg="1"/>
      <p:bldP spid="7" grpId="0"/>
      <p:bldP spid="17" grpId="0" animBg="1"/>
      <p:bldP spid="38" grpId="0" animBg="1"/>
      <p:bldP spid="39" grpId="0" animBg="1"/>
      <p:bldP spid="20" grpId="0"/>
      <p:bldP spid="41" grpId="0"/>
      <p:bldP spid="42" grpId="0"/>
      <p:bldP spid="43" grpId="0"/>
      <p:bldP spid="4" grpId="0"/>
      <p:bldP spid="4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+mn-lt"/>
              </a:rPr>
              <a:t>AddRoundKey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err="1" smtClean="0">
                <a:latin typeface="+mn-lt"/>
              </a:rPr>
              <a:t>SubBytes</a:t>
            </a:r>
            <a:endParaRPr lang="en-US" sz="31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6576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6576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576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576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1877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644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41021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12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28" y="1968500"/>
                <a:ext cx="1828800" cy="1651734"/>
              </a:xfrm>
              <a:prstGeom prst="rect">
                <a:avLst/>
              </a:prstGeom>
              <a:blipFill rotWithShape="0">
                <a:blip r:embed="rId4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图: 或者 21"/>
          <p:cNvSpPr/>
          <p:nvPr/>
        </p:nvSpPr>
        <p:spPr>
          <a:xfrm>
            <a:off x="2990507" y="2578100"/>
            <a:ext cx="438493" cy="470634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AddRoundKey(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XOR the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with the round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3591"/>
              </a:xfrm>
              <a:prstGeom prst="rect">
                <a:avLst/>
              </a:prstGeom>
              <a:blipFill>
                <a:blip r:embed="rId5"/>
                <a:stretch>
                  <a:fillRect l="-1000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64008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64008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008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4008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59309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3881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8453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044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07703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3" y="2489200"/>
                <a:ext cx="682172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47117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3962400"/>
                <a:ext cx="91440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SubBytes(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is any entry of the state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9144000" cy="491417"/>
              </a:xfrm>
              <a:prstGeom prst="rect">
                <a:avLst/>
              </a:prstGeom>
              <a:blipFill>
                <a:blip r:embed="rId8"/>
                <a:stretch>
                  <a:fillRect l="-1000" t="-864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19400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3653972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3653972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53972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653972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3184072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3641272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>
            <a:off x="4098472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657600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711700"/>
                <a:ext cx="1828800" cy="1651734"/>
              </a:xfrm>
              <a:prstGeom prst="rect">
                <a:avLst/>
              </a:prstGeom>
              <a:blipFill rotWithShape="0">
                <a:blip r:embed="rId10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21" y="4495800"/>
            <a:ext cx="3328854" cy="21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79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53" grpId="0"/>
      <p:bldP spid="62" grpId="0"/>
      <p:bldP spid="71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+mn-lt"/>
              </a:rPr>
              <a:t>ShiftRows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err="1" smtClean="0">
                <a:latin typeface="+mn-lt"/>
              </a:rPr>
              <a:t>MixColumns</a:t>
            </a:r>
            <a:endParaRPr lang="en-US" sz="3100" dirty="0"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ShiftRows(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shift the rows of the state to the left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653972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3653972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653972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653972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3184072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36412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40984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直接连接符 166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18028" y="4711700"/>
            <a:ext cx="18288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</a:t>
            </a:r>
            <a:r>
              <a:rPr lang="en-US" sz="1600" dirty="0" smtClean="0"/>
              <a:t>01    </a:t>
            </a:r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01</a:t>
            </a:r>
            <a:endParaRPr lang="en-US" sz="1600" baseline="-25000" dirty="0" smtClean="0"/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03</a:t>
            </a:r>
            <a:endParaRPr lang="en-US" sz="1600" baseline="-25000" dirty="0" smtClean="0"/>
          </a:p>
          <a:p>
            <a:endParaRPr lang="en-US" sz="1600" dirty="0"/>
          </a:p>
          <a:p>
            <a:r>
              <a:rPr lang="en-US" sz="1600" dirty="0" smtClean="0"/>
              <a:t>03     01      01     02</a:t>
            </a:r>
            <a:endParaRPr lang="en-US" sz="16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blipFill>
                <a:blip r:embed="rId7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/>
          <p:cNvSpPr txBox="1"/>
          <p:nvPr/>
        </p:nvSpPr>
        <p:spPr>
          <a:xfrm>
            <a:off x="2819400" y="5333425"/>
            <a:ext cx="68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*</a:t>
            </a:r>
            <a:endParaRPr lang="en-US" sz="3200" dirty="0"/>
          </a:p>
        </p:txBody>
      </p:sp>
      <p:sp>
        <p:nvSpPr>
          <p:cNvPr id="184" name="矩形 183"/>
          <p:cNvSpPr/>
          <p:nvPr/>
        </p:nvSpPr>
        <p:spPr>
          <a:xfrm>
            <a:off x="6400800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直接连接符 184"/>
          <p:cNvCxnSpPr/>
          <p:nvPr/>
        </p:nvCxnSpPr>
        <p:spPr>
          <a:xfrm>
            <a:off x="64008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64008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64008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rot="5400000">
            <a:off x="59309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rot="5400000">
            <a:off x="63881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rot="5400000">
            <a:off x="68453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blipFill rotWithShape="0"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32"/>
          <p:cNvSpPr/>
          <p:nvPr/>
        </p:nvSpPr>
        <p:spPr>
          <a:xfrm>
            <a:off x="3577772" y="4636625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直接连接符 33"/>
          <p:cNvCxnSpPr/>
          <p:nvPr/>
        </p:nvCxnSpPr>
        <p:spPr>
          <a:xfrm>
            <a:off x="3577772" y="50811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34"/>
          <p:cNvCxnSpPr/>
          <p:nvPr/>
        </p:nvCxnSpPr>
        <p:spPr>
          <a:xfrm>
            <a:off x="3577772" y="55383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5"/>
          <p:cNvCxnSpPr/>
          <p:nvPr/>
        </p:nvCxnSpPr>
        <p:spPr>
          <a:xfrm>
            <a:off x="3577772" y="59955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6"/>
          <p:cNvCxnSpPr/>
          <p:nvPr/>
        </p:nvCxnSpPr>
        <p:spPr>
          <a:xfrm rot="5400000">
            <a:off x="3107872" y="55510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/>
          <p:cNvCxnSpPr/>
          <p:nvPr/>
        </p:nvCxnSpPr>
        <p:spPr>
          <a:xfrm rot="5400000">
            <a:off x="35650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8"/>
          <p:cNvCxnSpPr/>
          <p:nvPr/>
        </p:nvCxnSpPr>
        <p:spPr>
          <a:xfrm rot="5400000">
            <a:off x="40222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baseline="-2500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blipFill>
                <a:blip r:embed="rId10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40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73" grpId="0"/>
      <p:bldP spid="174" grpId="0"/>
      <p:bldP spid="175" grpId="0"/>
      <p:bldP spid="184" grpId="0" animBg="1"/>
      <p:bldP spid="191" grpId="0"/>
      <p:bldP spid="192" grpId="0"/>
      <p:bldP spid="48" grpId="0" animBg="1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24426</TotalTime>
  <Words>886</Words>
  <Application>Microsoft Office PowerPoint</Application>
  <PresentationFormat>On-screen Show (4:3)</PresentationFormat>
  <Paragraphs>268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Cryptography (2022 Fall)  double DES, triple DES, AES, congruence</vt:lpstr>
      <vt:lpstr> Double DES</vt:lpstr>
      <vt:lpstr>Triple DES</vt:lpstr>
      <vt:lpstr>PowerPoint Presentation</vt:lpstr>
      <vt:lpstr>Advanced Encryption Standard</vt:lpstr>
      <vt:lpstr>AES Encryption</vt:lpstr>
      <vt:lpstr>Key Expansion</vt:lpstr>
      <vt:lpstr>AddRoundKey and SubBytes</vt:lpstr>
      <vt:lpstr>ShiftRows and MixColumns</vt:lpstr>
      <vt:lpstr>MixColumns</vt:lpstr>
      <vt:lpstr>Analysis of AES</vt:lpstr>
      <vt:lpstr>PowerPoint Presentation</vt:lpstr>
      <vt:lpstr>Divisibility</vt:lpstr>
      <vt:lpstr>Greatest Common Divisor</vt:lpstr>
      <vt:lpstr>Congruence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664</cp:revision>
  <cp:lastPrinted>2022-11-09T01:50:31Z</cp:lastPrinted>
  <dcterms:created xsi:type="dcterms:W3CDTF">2014-04-06T04:43:09Z</dcterms:created>
  <dcterms:modified xsi:type="dcterms:W3CDTF">2022-11-11T06:57:36Z</dcterms:modified>
</cp:coreProperties>
</file>