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4" r:id="rId2"/>
    <p:sldId id="585" r:id="rId3"/>
    <p:sldId id="586" r:id="rId4"/>
    <p:sldId id="587" r:id="rId5"/>
    <p:sldId id="588" r:id="rId6"/>
    <p:sldId id="590" r:id="rId7"/>
    <p:sldId id="591" r:id="rId8"/>
    <p:sldId id="592" r:id="rId9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5332" autoAdjust="0"/>
  </p:normalViewPr>
  <p:slideViewPr>
    <p:cSldViewPr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3888" y="768350"/>
            <a:ext cx="5116512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4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4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9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5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0.png"/><Relationship Id="rId3" Type="http://schemas.openxmlformats.org/officeDocument/2006/relationships/image" Target="../media/image2760.png"/><Relationship Id="rId7" Type="http://schemas.openxmlformats.org/officeDocument/2006/relationships/image" Target="../media/image25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0.png"/><Relationship Id="rId5" Type="http://schemas.openxmlformats.org/officeDocument/2006/relationships/image" Target="../media/image2860.png"/><Relationship Id="rId10" Type="http://schemas.openxmlformats.org/officeDocument/2006/relationships/image" Target="../media/image2601.png"/><Relationship Id="rId4" Type="http://schemas.openxmlformats.org/officeDocument/2006/relationships/image" Target="../media/image2850.png"/><Relationship Id="rId9" Type="http://schemas.openxmlformats.org/officeDocument/2006/relationships/image" Target="../media/image28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066800"/>
                <a:ext cx="9144000" cy="1470025"/>
              </a:xfrm>
            </p:spPr>
            <p:txBody>
              <a:bodyPr>
                <a:normAutofit/>
              </a:bodyPr>
              <a:lstStyle/>
              <a:p>
                <a:r>
                  <a:rPr lang="en-US" sz="4800" dirty="0" smtClean="0"/>
                  <a:t>Cryptography (2022 Fall)</a:t>
                </a:r>
                <a:r>
                  <a:rPr lang="en-US" sz="5000" dirty="0" smtClean="0"/>
                  <a:t/>
                </a:r>
                <a:br>
                  <a:rPr lang="en-US" sz="5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 smtClean="0"/>
                  <a:t>, group, finite field</a:t>
                </a:r>
                <a:endParaRPr lang="en-US" sz="2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066800"/>
                <a:ext cx="9144000" cy="147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+mn-lt"/>
              </a:rPr>
              <a:t>Residue Classes 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143000"/>
                <a:ext cx="9144000" cy="5169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DEFINITION</a:t>
                </a:r>
                <a:r>
                  <a:rPr lang="en-US" altLang="zh-CN" sz="2400" dirty="0"/>
                  <a:t>: 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…,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Define</a:t>
                </a:r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addition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s</a:t>
                </a: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ubtraction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ea typeface="Cambria Math" panose="02040503050406030204" pitchFamily="18" charset="0"/>
                  </a:rPr>
                  <a:t>multiplication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DEFINITION: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is called an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       inverse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ivision</a:t>
                </a:r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define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THEOREM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: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has an inverse iff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,1,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2,3,4,5</m:t>
                        </m:r>
                      </m:e>
                    </m:d>
                  </m:oMath>
                </a14:m>
                <a:endParaRPr lang="en-US" altLang="zh-CN" sz="2400" b="1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080" lvl="1" indent="-34289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1,5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has inverse: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1⋅1=1;5⋅5=1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ea typeface="Cambria Math" panose="02040503050406030204" pitchFamily="18" charset="0"/>
                  </a:rPr>
                  <a:t>DEFINITION: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. 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16949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97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"/>
              <p:cNvSpPr txBox="1"/>
              <p:nvPr/>
            </p:nvSpPr>
            <p:spPr>
              <a:xfrm>
                <a:off x="0" y="1226975"/>
                <a:ext cx="9144000" cy="4869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 set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and a binary operation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form a group if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Closure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Associative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Identity element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Inverse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/>
                  <a:t>such that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zh-CN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A group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,⋆)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is called an 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Abelian group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if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Commutative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is an Abelian group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//+ is addition of residue classes </a:t>
                </a:r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Closure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Associative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Identity element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Inverse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Commutative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i="1" dirty="0" smtClean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26975"/>
                <a:ext cx="9144000" cy="4869025"/>
              </a:xfrm>
              <a:prstGeom prst="rect">
                <a:avLst/>
              </a:prstGeom>
              <a:blipFill>
                <a:blip r:embed="rId3"/>
                <a:stretch>
                  <a:fillRect l="-1000" t="-125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4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Group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447800"/>
                <a:ext cx="9144000" cy="4559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is an Abelian group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//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is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multiplication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of residue classes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Closure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Associative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𝑎𝑏𝑐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Identity element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accent1">
                        <a:lumMod val="50000"/>
                      </a:schemeClr>
                    </a:solidFill>
                  </a:rPr>
                  <a:t>Inverse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,∃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6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Commutative</a:t>
                </a:r>
                <a:r>
                  <a:rPr lang="en-US" altLang="zh-CN" sz="1600" dirty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400" b="1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Additive Abelian Groups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en-US" altLang="zh-CN" sz="2400" b="1" dirty="0"/>
                  <a:t> </a:t>
                </a:r>
                <a:endParaRPr lang="en-US" altLang="zh-CN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Identity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/>
                  <a:t> ; Inverse: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 smtClean="0"/>
                  <a:t>;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Multiplicative </a:t>
                </a:r>
                <a:r>
                  <a:rPr lang="en-US" altLang="zh-CN" sz="2400" b="1" dirty="0">
                    <a:ea typeface="Cambria Math" panose="02040503050406030204" pitchFamily="18" charset="0"/>
                  </a:rPr>
                  <a:t>Abelian Groups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b="1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Identity: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; 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dirty="0"/>
                  <a:t>; </a:t>
                </a:r>
                <a:endParaRPr lang="en-US" altLang="zh-CN" sz="20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55906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4" b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Finite Field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5091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DEFINITION: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A </a:t>
                </a: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finite field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is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a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finite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along with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two binary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     operations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+, ·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for which the following hold: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is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an abelian group with respect to the 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operation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∖{0}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is an abelian group with respect to the operation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ea typeface="Cambria Math" panose="02040503050406030204" pitchFamily="18" charset="0"/>
                  </a:rPr>
                  <a:t>Distributivity</a:t>
                </a:r>
                <a:r>
                  <a:rPr lang="en-US" altLang="zh-CN" sz="2000" dirty="0" smtClean="0"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𝔽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· 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𝑎𝑏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.</a:t>
                </a:r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be a prime. Then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⋅)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a finite field.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is the addition of residue classes modulo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CN" sz="2000" dirty="0" smtClean="0">
                    <a:ea typeface="Cambria Math" panose="02040503050406030204" pitchFamily="18" charset="0"/>
                  </a:rPr>
                  <a:t> is the multiplication of residue classes modulo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REMARK: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,+,⋅)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also a field, but not finite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REMARK: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A finite field always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elements for a prime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and an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    integer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; conversely, for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any prime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and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any 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     there is a finite field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elements. </a:t>
                </a:r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091266"/>
              </a:xfrm>
              <a:prstGeom prst="rect">
                <a:avLst/>
              </a:prstGeom>
              <a:blipFill>
                <a:blip r:embed="rId3"/>
                <a:stretch>
                  <a:fillRect l="-1000" t="-120" b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9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Finite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066800"/>
                <a:ext cx="9144000" cy="487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=0,1,…;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+: 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  : 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 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oefficients modulo 2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ea typeface="Cambria Math" panose="02040503050406030204" pitchFamily="18" charset="0"/>
                  </a:rPr>
                  <a:t>EXAMPLE: </a:t>
                </a:r>
                <a:r>
                  <a:rPr lang="en-US" altLang="zh-CN" sz="2400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000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b="0" i="1" dirty="0" smtClean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ea typeface="Cambria Math" panose="02040503050406030204" pitchFamily="18" charset="0"/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+1 )</m:t>
                    </m:r>
                  </m:oMath>
                </a14:m>
                <a:endParaRPr lang="en-US" altLang="zh-CN" sz="2000" i="1" dirty="0" smtClean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ea typeface="Cambria Math" panose="02040503050406030204" pitchFamily="18" charset="0"/>
                  </a:rPr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000" i="1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m</a:t>
                </a:r>
                <a:r>
                  <a:rPr lang="en-US" altLang="zh-CN" sz="2000" dirty="0" smtClean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ultiples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 smtClean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 are replaced with 0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oefficients modulo 2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 smtClean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,+,⋅)</m:t>
                    </m:r>
                  </m:oMath>
                </a14:m>
                <a:r>
                  <a:rPr lang="en-US" altLang="zh-CN" sz="2400" dirty="0" smtClean="0">
                    <a:ea typeface="Cambria Math" panose="02040503050406030204" pitchFamily="18" charset="0"/>
                  </a:rPr>
                  <a:t> is a finite field.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4876207"/>
              </a:xfrm>
              <a:prstGeom prst="rect">
                <a:avLst/>
              </a:prstGeom>
              <a:blipFill>
                <a:blip r:embed="rId3"/>
                <a:stretch>
                  <a:fillRect l="-1000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3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+mn-lt"/>
              </a:rPr>
              <a:t>ShiftRows</a:t>
            </a:r>
            <a:r>
              <a:rPr lang="en-US" dirty="0" smtClean="0">
                <a:latin typeface="+mn-lt"/>
              </a:rPr>
              <a:t> and </a:t>
            </a:r>
            <a:r>
              <a:rPr lang="en-US" dirty="0" err="1" smtClean="0">
                <a:latin typeface="+mn-lt"/>
              </a:rPr>
              <a:t>MixColumns</a:t>
            </a:r>
            <a:endParaRPr lang="en-US" sz="3100" dirty="0"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14400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直接连接符 33"/>
          <p:cNvCxnSpPr/>
          <p:nvPr/>
        </p:nvCxnSpPr>
        <p:spPr>
          <a:xfrm>
            <a:off x="914400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14400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14400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rot="5400000">
            <a:off x="444500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5400000">
            <a:off x="9017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5400000">
            <a:off x="1358900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28" y="1968500"/>
                <a:ext cx="1828800" cy="1651734"/>
              </a:xfrm>
              <a:prstGeom prst="rect">
                <a:avLst/>
              </a:prstGeom>
              <a:blipFill rotWithShape="0">
                <a:blip r:embed="rId3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0" y="1219200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ShiftRows(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shift the rows of the state to the left</a:t>
                </a:r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82296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1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895600" y="24892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489200"/>
                <a:ext cx="68217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3653972" y="18923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直接连接符 63"/>
          <p:cNvCxnSpPr/>
          <p:nvPr/>
        </p:nvCxnSpPr>
        <p:spPr>
          <a:xfrm>
            <a:off x="3653972" y="23368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653972" y="2794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653972" y="3251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rot="5400000">
            <a:off x="3184072" y="28067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rot="5400000">
            <a:off x="3641272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rot="5400000">
            <a:off x="4098472" y="2819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657600" y="19685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68500"/>
                <a:ext cx="1828800" cy="1651734"/>
              </a:xfrm>
              <a:prstGeom prst="rect">
                <a:avLst/>
              </a:prstGeom>
              <a:blipFill rotWithShape="0">
                <a:blip r:embed="rId6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/>
          <p:cNvSpPr/>
          <p:nvPr/>
        </p:nvSpPr>
        <p:spPr>
          <a:xfrm>
            <a:off x="914400" y="4635500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直接连接符 166"/>
          <p:cNvCxnSpPr/>
          <p:nvPr/>
        </p:nvCxnSpPr>
        <p:spPr>
          <a:xfrm>
            <a:off x="914400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914400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914400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rot="5400000">
            <a:off x="444500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5400000">
            <a:off x="9017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13589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18028" y="4711700"/>
            <a:ext cx="1828800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02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03</a:t>
            </a:r>
            <a:r>
              <a:rPr lang="en-US" sz="1600" baseline="-25000" dirty="0" smtClean="0"/>
              <a:t>          </a:t>
            </a:r>
            <a:r>
              <a:rPr lang="en-US" sz="1600" dirty="0" smtClean="0"/>
              <a:t>01</a:t>
            </a:r>
            <a:r>
              <a:rPr lang="en-US" sz="1600" baseline="-25000" dirty="0" smtClean="0"/>
              <a:t>       </a:t>
            </a:r>
            <a:r>
              <a:rPr lang="en-US" sz="1600" dirty="0" smtClean="0"/>
              <a:t>01    </a:t>
            </a:r>
          </a:p>
          <a:p>
            <a:endParaRPr lang="en-US" sz="1600" baseline="-25000" dirty="0"/>
          </a:p>
          <a:p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02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03</a:t>
            </a:r>
            <a:r>
              <a:rPr lang="en-US" sz="1600" baseline="-25000" dirty="0" smtClean="0"/>
              <a:t>         </a:t>
            </a:r>
            <a:r>
              <a:rPr lang="en-US" sz="1600" dirty="0" smtClean="0"/>
              <a:t>01</a:t>
            </a:r>
            <a:endParaRPr lang="en-US" sz="1600" baseline="-25000" dirty="0" smtClean="0"/>
          </a:p>
          <a:p>
            <a:endParaRPr lang="en-US" sz="1600" baseline="-25000" dirty="0"/>
          </a:p>
          <a:p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01</a:t>
            </a:r>
            <a:r>
              <a:rPr lang="en-US" sz="1600" baseline="-25000" dirty="0" smtClean="0"/>
              <a:t>        </a:t>
            </a:r>
            <a:r>
              <a:rPr lang="en-US" sz="1600" dirty="0" smtClean="0"/>
              <a:t>02</a:t>
            </a:r>
            <a:r>
              <a:rPr lang="en-US" sz="1600" baseline="-25000" dirty="0" smtClean="0"/>
              <a:t>         </a:t>
            </a:r>
            <a:r>
              <a:rPr lang="en-US" sz="1600" dirty="0" smtClean="0"/>
              <a:t>03</a:t>
            </a:r>
            <a:endParaRPr lang="en-US" sz="1600" baseline="-25000" dirty="0" smtClean="0"/>
          </a:p>
          <a:p>
            <a:endParaRPr lang="en-US" sz="1600" dirty="0"/>
          </a:p>
          <a:p>
            <a:r>
              <a:rPr lang="en-US" sz="1600" dirty="0" smtClean="0"/>
              <a:t>03     01      01     02</a:t>
            </a:r>
            <a:endParaRPr lang="en-US" sz="1600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0" y="3962400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MixColumns(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Multiplications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2400"/>
                <a:ext cx="8229600" cy="461665"/>
              </a:xfrm>
              <a:prstGeom prst="rect">
                <a:avLst/>
              </a:prstGeom>
              <a:blipFill>
                <a:blip r:embed="rId7"/>
                <a:stretch>
                  <a:fillRect l="-111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TextBox 174"/>
          <p:cNvSpPr txBox="1"/>
          <p:nvPr/>
        </p:nvSpPr>
        <p:spPr>
          <a:xfrm>
            <a:off x="2819400" y="5333425"/>
            <a:ext cx="682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*</a:t>
            </a:r>
            <a:endParaRPr lang="en-US" sz="3200" dirty="0"/>
          </a:p>
        </p:txBody>
      </p:sp>
      <p:sp>
        <p:nvSpPr>
          <p:cNvPr id="184" name="矩形 183"/>
          <p:cNvSpPr/>
          <p:nvPr/>
        </p:nvSpPr>
        <p:spPr>
          <a:xfrm>
            <a:off x="6400800" y="4635500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5" name="直接连接符 184"/>
          <p:cNvCxnSpPr/>
          <p:nvPr/>
        </p:nvCxnSpPr>
        <p:spPr>
          <a:xfrm>
            <a:off x="6400800" y="50800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6400800" y="55372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6400800" y="59944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rot="5400000">
            <a:off x="5930900" y="55499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rot="5400000">
            <a:off x="63881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rot="5400000">
            <a:off x="6845300" y="5562600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6404428" y="4711700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428" y="4711700"/>
                <a:ext cx="1828800" cy="1651734"/>
              </a:xfrm>
              <a:prstGeom prst="rect">
                <a:avLst/>
              </a:prstGeom>
              <a:blipFill rotWithShape="0">
                <a:blip r:embed="rId8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5642428" y="5232400"/>
                <a:ext cx="6821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428" y="5232400"/>
                <a:ext cx="682172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32"/>
          <p:cNvSpPr/>
          <p:nvPr/>
        </p:nvSpPr>
        <p:spPr>
          <a:xfrm>
            <a:off x="3577772" y="4636625"/>
            <a:ext cx="1828800" cy="1828800"/>
          </a:xfrm>
          <a:prstGeom prst="rect">
            <a:avLst/>
          </a:prstGeom>
          <a:solidFill>
            <a:srgbClr val="E2FDBD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直接连接符 33"/>
          <p:cNvCxnSpPr/>
          <p:nvPr/>
        </p:nvCxnSpPr>
        <p:spPr>
          <a:xfrm>
            <a:off x="3577772" y="50811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34"/>
          <p:cNvCxnSpPr/>
          <p:nvPr/>
        </p:nvCxnSpPr>
        <p:spPr>
          <a:xfrm>
            <a:off x="3577772" y="55383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35"/>
          <p:cNvCxnSpPr/>
          <p:nvPr/>
        </p:nvCxnSpPr>
        <p:spPr>
          <a:xfrm>
            <a:off x="3577772" y="59955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36"/>
          <p:cNvCxnSpPr/>
          <p:nvPr/>
        </p:nvCxnSpPr>
        <p:spPr>
          <a:xfrm rot="5400000">
            <a:off x="3107872" y="55510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37"/>
          <p:cNvCxnSpPr/>
          <p:nvPr/>
        </p:nvCxnSpPr>
        <p:spPr>
          <a:xfrm rot="5400000">
            <a:off x="3565072" y="55637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38"/>
          <p:cNvCxnSpPr/>
          <p:nvPr/>
        </p:nvCxnSpPr>
        <p:spPr>
          <a:xfrm rot="5400000">
            <a:off x="4022272" y="5563725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581400" y="4712825"/>
                <a:ext cx="1828800" cy="1651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baseline="-2500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0,3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16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1600" baseline="-25000" dirty="0" smtClean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3,0      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3,1      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3,2       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baseline="-25000" dirty="0" smtClean="0"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1600" baseline="-250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712825"/>
                <a:ext cx="1828800" cy="1651734"/>
              </a:xfrm>
              <a:prstGeom prst="rect">
                <a:avLst/>
              </a:prstGeom>
              <a:blipFill>
                <a:blip r:embed="rId10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35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+mn-lt"/>
              </a:rPr>
              <a:t>MixColumns</a:t>
            </a:r>
            <a:endParaRPr lang="en-US" sz="31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0" y="1091380"/>
                <a:ext cx="9144000" cy="4892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MixColumns(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smtClean="0"/>
                  <a:t>Multiplications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0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rgbClr val="C00000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// multiplication of polynomials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reduce the coefficients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modulo 2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Row 1 of the left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+1, 1,1)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Column 1 of the state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=(1+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1380"/>
                <a:ext cx="9144000" cy="4892430"/>
              </a:xfrm>
              <a:prstGeom prst="rect">
                <a:avLst/>
              </a:prstGeom>
              <a:blipFill>
                <a:blip r:embed="rId3"/>
                <a:stretch>
                  <a:fillRect l="-1000" t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72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24470</TotalTime>
  <Words>342</Words>
  <Application>Microsoft Office PowerPoint</Application>
  <PresentationFormat>On-screen Show (4:3)</PresentationFormat>
  <Paragraphs>131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Cambria Math</vt:lpstr>
      <vt:lpstr>Office Theme</vt:lpstr>
      <vt:lpstr>Cryptography (2022 Fall) Z_n, Z_n^∗, group, finite field</vt:lpstr>
      <vt:lpstr>Residue Classes </vt:lpstr>
      <vt:lpstr>Group</vt:lpstr>
      <vt:lpstr>Group</vt:lpstr>
      <vt:lpstr>Finite Field</vt:lpstr>
      <vt:lpstr>Finite Field</vt:lpstr>
      <vt:lpstr>ShiftRows and MixColumns</vt:lpstr>
      <vt:lpstr>MixColumns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672</cp:revision>
  <cp:lastPrinted>2022-11-09T01:50:31Z</cp:lastPrinted>
  <dcterms:created xsi:type="dcterms:W3CDTF">2014-04-06T04:43:09Z</dcterms:created>
  <dcterms:modified xsi:type="dcterms:W3CDTF">2022-11-16T04:13:23Z</dcterms:modified>
</cp:coreProperties>
</file>