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0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77" r:id="rId13"/>
    <p:sldId id="365" r:id="rId14"/>
    <p:sldId id="366" r:id="rId15"/>
    <p:sldId id="367" r:id="rId16"/>
    <p:sldId id="368" r:id="rId17"/>
    <p:sldId id="371" r:id="rId18"/>
    <p:sldId id="378" r:id="rId19"/>
    <p:sldId id="379" r:id="rId20"/>
    <p:sldId id="380" r:id="rId21"/>
    <p:sldId id="381" r:id="rId22"/>
    <p:sldId id="382" r:id="rId23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66" autoAdjust="0"/>
    <p:restoredTop sz="94660"/>
  </p:normalViewPr>
  <p:slideViewPr>
    <p:cSldViewPr>
      <p:cViewPr varScale="1">
        <p:scale>
          <a:sx n="88" d="100"/>
          <a:sy n="88" d="100"/>
        </p:scale>
        <p:origin x="9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mtClean="0"/>
                      <a:t>8.2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93D-455B-AE03-42BC589D5B9D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r>
                      <a:rPr lang="en-US" dirty="0" smtClean="0"/>
                      <a:t>7.5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93D-455B-AE03-42BC589D5B9D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r>
                      <a:rPr lang="en-US" smtClean="0"/>
                      <a:t>2.3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93D-455B-AE03-42BC589D5B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Sheet1!$A$2:$A$33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8.1999999999999993</c:v>
                </c:pt>
                <c:pt idx="1">
                  <c:v>1.5</c:v>
                </c:pt>
                <c:pt idx="2">
                  <c:v>2.8</c:v>
                </c:pt>
                <c:pt idx="3">
                  <c:v>4.3</c:v>
                </c:pt>
                <c:pt idx="4">
                  <c:v>12.7</c:v>
                </c:pt>
                <c:pt idx="5">
                  <c:v>2.2000000000000002</c:v>
                </c:pt>
                <c:pt idx="6">
                  <c:v>2</c:v>
                </c:pt>
                <c:pt idx="7">
                  <c:v>6.1</c:v>
                </c:pt>
                <c:pt idx="8">
                  <c:v>7</c:v>
                </c:pt>
                <c:pt idx="9">
                  <c:v>0.2</c:v>
                </c:pt>
                <c:pt idx="10">
                  <c:v>0.8</c:v>
                </c:pt>
                <c:pt idx="11">
                  <c:v>4</c:v>
                </c:pt>
                <c:pt idx="12">
                  <c:v>2.4</c:v>
                </c:pt>
                <c:pt idx="13">
                  <c:v>6.7</c:v>
                </c:pt>
                <c:pt idx="14">
                  <c:v>7.5</c:v>
                </c:pt>
                <c:pt idx="15">
                  <c:v>1.9</c:v>
                </c:pt>
                <c:pt idx="16">
                  <c:v>0.1</c:v>
                </c:pt>
                <c:pt idx="17">
                  <c:v>6</c:v>
                </c:pt>
                <c:pt idx="18">
                  <c:v>6.3</c:v>
                </c:pt>
                <c:pt idx="19">
                  <c:v>9.1</c:v>
                </c:pt>
                <c:pt idx="20">
                  <c:v>2.8</c:v>
                </c:pt>
                <c:pt idx="21">
                  <c:v>1</c:v>
                </c:pt>
                <c:pt idx="22">
                  <c:v>2.4</c:v>
                </c:pt>
                <c:pt idx="23">
                  <c:v>0.2</c:v>
                </c:pt>
                <c:pt idx="24">
                  <c:v>2</c:v>
                </c:pt>
                <c:pt idx="2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93D-455B-AE03-42BC589D5B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4767392"/>
        <c:axId val="194767952"/>
      </c:barChart>
      <c:catAx>
        <c:axId val="19476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767952"/>
        <c:crosses val="autoZero"/>
        <c:auto val="1"/>
        <c:lblAlgn val="ctr"/>
        <c:lblOffset val="100"/>
        <c:noMultiLvlLbl val="0"/>
      </c:catAx>
      <c:valAx>
        <c:axId val="19476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76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 smtClean="0"/>
              <a:t>Frequencies</a:t>
            </a:r>
            <a:r>
              <a:rPr lang="en-US" altLang="zh-CN" b="1" baseline="0" dirty="0" smtClean="0"/>
              <a:t> of Letters in a Normal English text</a:t>
            </a:r>
            <a:endParaRPr lang="en-US" altLang="zh-C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smtClean="0"/>
                      <a:t>8.2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477-4D0C-8AC4-6D32FB5A3CFE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r>
                      <a:rPr lang="en-US" dirty="0" smtClean="0"/>
                      <a:t>7.5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77-4D0C-8AC4-6D32FB5A3CFE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r>
                      <a:rPr lang="en-US" smtClean="0"/>
                      <a:t>2.3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77-4D0C-8AC4-6D32FB5A3CFE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r>
                      <a:rPr lang="en-US" altLang="zh-CN" smtClean="0"/>
                      <a:t>0.1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77-4D0C-8AC4-6D32FB5A3C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Sheet1!$A$2:$A$33</c:f>
              <c:strCache>
                <c:ptCount val="2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  <c:pt idx="12">
                  <c:v>M</c:v>
                </c:pt>
                <c:pt idx="13">
                  <c:v>N</c:v>
                </c:pt>
                <c:pt idx="14">
                  <c:v>O</c:v>
                </c:pt>
                <c:pt idx="15">
                  <c:v>P</c:v>
                </c:pt>
                <c:pt idx="16">
                  <c:v>Q</c:v>
                </c:pt>
                <c:pt idx="17">
                  <c:v>R</c:v>
                </c:pt>
                <c:pt idx="18">
                  <c:v>S</c:v>
                </c:pt>
                <c:pt idx="19">
                  <c:v>T</c:v>
                </c:pt>
                <c:pt idx="20">
                  <c:v>U</c:v>
                </c:pt>
                <c:pt idx="21">
                  <c:v>V</c:v>
                </c:pt>
                <c:pt idx="22">
                  <c:v>W</c:v>
                </c:pt>
                <c:pt idx="23">
                  <c:v>X</c:v>
                </c:pt>
                <c:pt idx="24">
                  <c:v>Y</c:v>
                </c:pt>
                <c:pt idx="25">
                  <c:v>Z</c:v>
                </c:pt>
              </c:strCache>
            </c:str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8.1999999999999993</c:v>
                </c:pt>
                <c:pt idx="1">
                  <c:v>1.5</c:v>
                </c:pt>
                <c:pt idx="2">
                  <c:v>2.8</c:v>
                </c:pt>
                <c:pt idx="3">
                  <c:v>4.3</c:v>
                </c:pt>
                <c:pt idx="4">
                  <c:v>12.7</c:v>
                </c:pt>
                <c:pt idx="5">
                  <c:v>2.2000000000000002</c:v>
                </c:pt>
                <c:pt idx="6">
                  <c:v>2</c:v>
                </c:pt>
                <c:pt idx="7">
                  <c:v>6.1</c:v>
                </c:pt>
                <c:pt idx="8">
                  <c:v>7</c:v>
                </c:pt>
                <c:pt idx="9">
                  <c:v>0.2</c:v>
                </c:pt>
                <c:pt idx="10">
                  <c:v>0.8</c:v>
                </c:pt>
                <c:pt idx="11">
                  <c:v>4</c:v>
                </c:pt>
                <c:pt idx="12">
                  <c:v>2.4</c:v>
                </c:pt>
                <c:pt idx="13">
                  <c:v>6.7</c:v>
                </c:pt>
                <c:pt idx="14">
                  <c:v>7.5</c:v>
                </c:pt>
                <c:pt idx="15">
                  <c:v>1.9</c:v>
                </c:pt>
                <c:pt idx="16">
                  <c:v>0.1</c:v>
                </c:pt>
                <c:pt idx="17">
                  <c:v>6</c:v>
                </c:pt>
                <c:pt idx="18">
                  <c:v>6.3</c:v>
                </c:pt>
                <c:pt idx="19">
                  <c:v>9.1</c:v>
                </c:pt>
                <c:pt idx="20">
                  <c:v>2.8</c:v>
                </c:pt>
                <c:pt idx="21">
                  <c:v>1</c:v>
                </c:pt>
                <c:pt idx="22">
                  <c:v>2.2999999999999998</c:v>
                </c:pt>
                <c:pt idx="23">
                  <c:v>0.1</c:v>
                </c:pt>
                <c:pt idx="24">
                  <c:v>2</c:v>
                </c:pt>
                <c:pt idx="25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477-4D0C-8AC4-6D32FB5A3C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4907360"/>
        <c:axId val="254908480"/>
      </c:barChart>
      <c:catAx>
        <c:axId val="25490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908480"/>
        <c:crosses val="autoZero"/>
        <c:auto val="1"/>
        <c:lblAlgn val="ctr"/>
        <c:lblOffset val="100"/>
        <c:noMultiLvlLbl val="0"/>
      </c:catAx>
      <c:valAx>
        <c:axId val="254908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 smtClean="0"/>
                  <a:t>Probability (%)</a:t>
                </a:r>
                <a:endParaRPr lang="en-US" altLang="zh-C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90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41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13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24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02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49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40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31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33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73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5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4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5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50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52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2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66800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Cryptography (2021 Fall)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/>
              <a:t>mod, shift cipher, sufficient key space principle, substitution cipher, </a:t>
            </a:r>
            <a:br>
              <a:rPr lang="en-US" sz="2200" dirty="0"/>
            </a:br>
            <a:r>
              <a:rPr lang="en-US" sz="2200" dirty="0"/>
              <a:t>letter frequency analysis, </a:t>
            </a:r>
            <a:r>
              <a:rPr lang="en-US" sz="2200" dirty="0" err="1"/>
              <a:t>Vigenère</a:t>
            </a:r>
            <a:r>
              <a:rPr lang="en-US" sz="2200" dirty="0"/>
              <a:t> cipher, </a:t>
            </a:r>
            <a:r>
              <a:rPr lang="en-US" sz="2200" dirty="0" err="1"/>
              <a:t>Kasiski’s</a:t>
            </a:r>
            <a:r>
              <a:rPr lang="en-US" sz="2200" dirty="0"/>
              <a:t> </a:t>
            </a:r>
            <a:r>
              <a:rPr lang="en-US" sz="2200" dirty="0" smtClean="0"/>
              <a:t>method, </a:t>
            </a:r>
            <a:r>
              <a:rPr lang="en-US" altLang="zh-CN" sz="2200" dirty="0"/>
              <a:t>index of coincidence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5052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74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Example</a:t>
            </a:r>
            <a:endParaRPr lang="en-US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219200"/>
                <a:ext cx="9144000" cy="5410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ym typeface="Wingdings" pitchFamily="2" charset="2"/>
                  </a:rPr>
                  <a:t>  </a:t>
                </a:r>
                <a:r>
                  <a:rPr lang="en-US" sz="1600" dirty="0" err="1" smtClean="0">
                    <a:sym typeface="Wingdings" pitchFamily="2" charset="2"/>
                  </a:rPr>
                  <a:t>ODQSOC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OW GIU BOEE QRROHOCS QV GIUR KIA QF Q </a:t>
                </a:r>
                <a:r>
                  <a:rPr lang="en-US" sz="1600" dirty="0" err="1">
                    <a:sym typeface="Wingdings" pitchFamily="2" charset="2"/>
                  </a:rPr>
                  <a:t>DQCQS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WIR </a:t>
                </a:r>
                <a:r>
                  <a:rPr lang="en-US" sz="1600" dirty="0" err="1">
                    <a:sym typeface="Wingdings" pitchFamily="2" charset="2"/>
                  </a:rPr>
                  <a:t>IC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IW CQFQF EIYQE     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    </a:t>
                </a:r>
                <a:r>
                  <a:rPr lang="en-US" sz="1600" dirty="0" smtClean="0">
                    <a:sym typeface="Wingdings" pitchFamily="2" charset="2"/>
                  </a:rPr>
                  <a:t>   </a:t>
                </a:r>
                <a:r>
                  <a:rPr lang="en-US" sz="1600" dirty="0" err="1" smtClean="0">
                    <a:sym typeface="Wingdings" pitchFamily="2" charset="2"/>
                  </a:rPr>
                  <a:t>YIDJUV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 smtClean="0">
                    <a:sym typeface="Wingdings" pitchFamily="2" charset="2"/>
                  </a:rPr>
                  <a:t>R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FGFV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DF</a:t>
                </a:r>
                <a:r>
                  <a:rPr lang="en-US" sz="1600" dirty="0">
                    <a:sym typeface="Wingdings" pitchFamily="2" charset="2"/>
                  </a:rPr>
                  <a:t> GIU </a:t>
                </a:r>
                <a:r>
                  <a:rPr lang="en-US" sz="1600" dirty="0" err="1">
                    <a:sym typeface="Wingdings" pitchFamily="2" charset="2"/>
                  </a:rPr>
                  <a:t>S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V</a:t>
                </a:r>
                <a:r>
                  <a:rPr lang="en-US" sz="1600" dirty="0">
                    <a:sym typeface="Wingdings" pitchFamily="2" charset="2"/>
                  </a:rPr>
                  <a:t> OCVI GIUR </a:t>
                </a:r>
                <a:r>
                  <a:rPr lang="en-US" sz="1600" dirty="0" err="1">
                    <a:sym typeface="Wingdings" pitchFamily="2" charset="2"/>
                  </a:rPr>
                  <a:t>IWWOY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IC VXQV DICPQG DIRCOCS VI WOCP </a:t>
                </a:r>
                <a:r>
                  <a:rPr lang="en-US" sz="1600" dirty="0" err="1">
                    <a:sym typeface="Wingdings" pitchFamily="2" charset="2"/>
                  </a:rPr>
                  <a:t>VX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JXIC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F</a:t>
                </a:r>
                <a:r>
                  <a:rPr lang="en-US" sz="1600" dirty="0">
                    <a:sym typeface="Wingdings" pitchFamily="2" charset="2"/>
                  </a:rPr>
                  <a:t> 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     </a:t>
                </a:r>
                <a:r>
                  <a:rPr lang="en-US" sz="1600" dirty="0" smtClean="0">
                    <a:sym typeface="Wingdings" pitchFamily="2" charset="2"/>
                  </a:rPr>
                  <a:t>  ROCSOCS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H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YQEE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OF Q POFVRQUSXV </a:t>
                </a:r>
                <a:r>
                  <a:rPr lang="en-US" sz="1600" dirty="0" err="1">
                    <a:sym typeface="Wingdings" pitchFamily="2" charset="2"/>
                  </a:rPr>
                  <a:t>YICWUF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P</a:t>
                </a:r>
                <a:r>
                  <a:rPr lang="en-US" sz="1600" dirty="0">
                    <a:sym typeface="Wingdings" pitchFamily="2" charset="2"/>
                  </a:rPr>
                  <a:t> CQFQ </a:t>
                </a:r>
                <a:r>
                  <a:rPr lang="en-US" sz="1600" dirty="0" err="1">
                    <a:sym typeface="Wingdings" pitchFamily="2" charset="2"/>
                  </a:rPr>
                  <a:t>BIRM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QCP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H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YQEE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     </a:t>
                </a:r>
                <a:r>
                  <a:rPr lang="en-US" sz="1600" dirty="0" smtClean="0">
                    <a:sym typeface="Wingdings" pitchFamily="2" charset="2"/>
                  </a:rPr>
                  <a:t>  </a:t>
                </a:r>
                <a:r>
                  <a:rPr lang="en-US" sz="1600" dirty="0" err="1" smtClean="0">
                    <a:sym typeface="Wingdings" pitchFamily="2" charset="2"/>
                  </a:rPr>
                  <a:t>QFFUR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 smtClean="0">
                    <a:sym typeface="Wingdings" pitchFamily="2" charset="2"/>
                  </a:rPr>
                  <a:t>F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GIU VXQV XOF IR </a:t>
                </a:r>
                <a:r>
                  <a:rPr lang="en-US" sz="1600" dirty="0" err="1">
                    <a:sym typeface="Wingdings" pitchFamily="2" charset="2"/>
                  </a:rPr>
                  <a:t>X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WOE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IR QYYIUCVOCS 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YIRP</a:t>
                </a:r>
                <a:r>
                  <a:rPr lang="en-US" sz="1600" dirty="0">
                    <a:sym typeface="Wingdings" pitchFamily="2" charset="2"/>
                  </a:rPr>
                  <a:t> IR 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QRYX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JRIK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YV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H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IC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IW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     </a:t>
                </a:r>
                <a:r>
                  <a:rPr lang="en-US" sz="1600" dirty="0" smtClean="0">
                    <a:sym typeface="Wingdings" pitchFamily="2" charset="2"/>
                  </a:rPr>
                  <a:t>  BXOYX </a:t>
                </a:r>
                <a:r>
                  <a:rPr lang="en-US" sz="1600" dirty="0">
                    <a:sym typeface="Wingdings" pitchFamily="2" charset="2"/>
                  </a:rPr>
                  <a:t>OF DOFFOCS WRID </a:t>
                </a:r>
                <a:r>
                  <a:rPr lang="en-US" sz="1600" dirty="0" err="1">
                    <a:sym typeface="Wingdings" pitchFamily="2" charset="2"/>
                  </a:rPr>
                  <a:t>VX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YIDJUV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FGFV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D</a:t>
                </a:r>
                <a:r>
                  <a:rPr lang="en-US" sz="1600" dirty="0">
                    <a:sym typeface="Wingdings" pitchFamily="2" charset="2"/>
                  </a:rPr>
                  <a:t> OF </a:t>
                </a:r>
                <a:r>
                  <a:rPr lang="en-US" sz="1600" dirty="0" err="1">
                    <a:sym typeface="Wingdings" pitchFamily="2" charset="2"/>
                  </a:rPr>
                  <a:t>QAFIEUV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EG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HOVQE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sym typeface="Wingdings" pitchFamily="2" charset="2"/>
                  </a:rPr>
                  <a:t>Observation 2: </a:t>
                </a:r>
                <a:r>
                  <a:rPr lang="en-US" sz="1600" dirty="0" err="1" smtClean="0">
                    <a:sym typeface="Wingdings" pitchFamily="2" charset="2"/>
                  </a:rPr>
                  <a:t>ICe</a:t>
                </a:r>
                <a:r>
                  <a:rPr lang="en-US" sz="1600" dirty="0" smtClean="0">
                    <a:sym typeface="Wingdings" pitchFamily="2" charset="2"/>
                  </a:rPr>
                  <a:t>, </a:t>
                </a:r>
                <a:r>
                  <a:rPr lang="en-US" sz="1600" dirty="0" err="1" smtClean="0">
                    <a:sym typeface="Wingdings" pitchFamily="2" charset="2"/>
                  </a:rPr>
                  <a:t>VXe</a:t>
                </a:r>
                <a:r>
                  <a:rPr lang="en-US" sz="1600" dirty="0" smtClean="0">
                    <a:sym typeface="Wingdings" pitchFamily="2" charset="2"/>
                  </a:rPr>
                  <a:t>, IC appear in the ciphertext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 smtClean="0">
                    <a:sym typeface="Wingdings" pitchFamily="2" charset="2"/>
                  </a:rPr>
                  <a:t>       Guess: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ICe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the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VX</m:t>
                    </m:r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  <a:sym typeface="Wingdings" pitchFamily="2" charset="2"/>
                      </a:rPr>
                      <m:t>e</m:t>
                    </m:r>
                    <m:r>
                      <a:rPr lang="en-US" sz="1600" i="0"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  <a:sym typeface="Wingdings" pitchFamily="2" charset="2"/>
                      </a:rPr>
                      <m:t>the</m:t>
                    </m:r>
                  </m:oMath>
                </a14:m>
                <a:endParaRPr lang="en-US" sz="16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𝐕𝐗</m:t>
                    </m:r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𝐞</m:t>
                    </m:r>
                    <m:r>
                      <a:rPr lang="en-US" sz="16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𝐭𝐡𝐞</m:t>
                    </m:r>
                  </m:oMath>
                </a14:m>
                <a:endParaRPr lang="en-US" sz="1600" b="1" dirty="0" smtClean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sym typeface="Wingdings" pitchFamily="2" charset="2"/>
                  </a:rPr>
                  <a:t>   </a:t>
                </a:r>
                <a:r>
                  <a:rPr lang="en-US" sz="16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   </a:t>
                </a:r>
                <a:r>
                  <a:rPr lang="en-US" sz="1600" dirty="0" err="1" smtClean="0">
                    <a:sym typeface="Wingdings" pitchFamily="2" charset="2"/>
                  </a:rPr>
                  <a:t>ODQSOC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OW GIU BOEE QRROHOCS </a:t>
                </a:r>
                <a:r>
                  <a:rPr lang="en-US" sz="1600" dirty="0" err="1">
                    <a:sym typeface="Wingdings" pitchFamily="2" charset="2"/>
                  </a:rPr>
                  <a:t>Q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>
                    <a:sym typeface="Wingdings" pitchFamily="2" charset="2"/>
                  </a:rPr>
                  <a:t> GIUR KIA QF Q </a:t>
                </a:r>
                <a:r>
                  <a:rPr lang="en-US" sz="1600" dirty="0" err="1">
                    <a:sym typeface="Wingdings" pitchFamily="2" charset="2"/>
                  </a:rPr>
                  <a:t>DQCQS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WIR </a:t>
                </a:r>
                <a:r>
                  <a:rPr lang="en-US" sz="1600" dirty="0" err="1">
                    <a:sym typeface="Wingdings" pitchFamily="2" charset="2"/>
                  </a:rPr>
                  <a:t>IC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IW CQFQF EIYQE </a:t>
                </a:r>
                <a:endParaRPr lang="en-US" sz="16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</a:t>
                </a:r>
                <a:r>
                  <a:rPr lang="en-US" sz="1600" dirty="0" err="1" smtClean="0">
                    <a:sym typeface="Wingdings" pitchFamily="2" charset="2"/>
                  </a:rPr>
                  <a:t>YIDJU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te</a:t>
                </a:r>
                <a:r>
                  <a:rPr lang="en-US" sz="1600" dirty="0" err="1" smtClean="0">
                    <a:sym typeface="Wingdings" pitchFamily="2" charset="2"/>
                  </a:rPr>
                  <a:t>R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FGF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te</a:t>
                </a:r>
                <a:r>
                  <a:rPr lang="en-US" sz="1600" dirty="0" err="1">
                    <a:sym typeface="Wingdings" pitchFamily="2" charset="2"/>
                  </a:rPr>
                  <a:t>DF</a:t>
                </a:r>
                <a:r>
                  <a:rPr lang="en-US" sz="1600" dirty="0">
                    <a:sym typeface="Wingdings" pitchFamily="2" charset="2"/>
                  </a:rPr>
                  <a:t> GIU S</a:t>
                </a:r>
                <a:r>
                  <a:rPr lang="en-US" sz="1600" dirty="0">
                    <a:solidFill>
                      <a:srgbClr val="C00000"/>
                    </a:solidFill>
                    <a:sym typeface="Wingdings" pitchFamily="2" charset="2"/>
                  </a:rPr>
                  <a:t>et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OC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 err="1">
                    <a:sym typeface="Wingdings" pitchFamily="2" charset="2"/>
                  </a:rPr>
                  <a:t>I</a:t>
                </a:r>
                <a:r>
                  <a:rPr lang="en-US" sz="1600" dirty="0">
                    <a:sym typeface="Wingdings" pitchFamily="2" charset="2"/>
                  </a:rPr>
                  <a:t> GIUR </a:t>
                </a:r>
                <a:r>
                  <a:rPr lang="en-US" sz="1600" dirty="0" err="1">
                    <a:sym typeface="Wingdings" pitchFamily="2" charset="2"/>
                  </a:rPr>
                  <a:t>IWWOY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IC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th</a:t>
                </a:r>
                <a:r>
                  <a:rPr lang="en-US" sz="1600" dirty="0" err="1">
                    <a:sym typeface="Wingdings" pitchFamily="2" charset="2"/>
                  </a:rPr>
                  <a:t>Q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>
                    <a:sym typeface="Wingdings" pitchFamily="2" charset="2"/>
                  </a:rPr>
                  <a:t> DICPQG DIRCOCS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 err="1">
                    <a:sym typeface="Wingdings" pitchFamily="2" charset="2"/>
                  </a:rPr>
                  <a:t>I</a:t>
                </a:r>
                <a:r>
                  <a:rPr lang="en-US" sz="1600" dirty="0">
                    <a:sym typeface="Wingdings" pitchFamily="2" charset="2"/>
                  </a:rPr>
                  <a:t> WOCP </a:t>
                </a:r>
                <a:r>
                  <a:rPr lang="en-US" sz="1600" dirty="0">
                    <a:solidFill>
                      <a:srgbClr val="C00000"/>
                    </a:solidFill>
                    <a:sym typeface="Wingdings" pitchFamily="2" charset="2"/>
                  </a:rPr>
                  <a:t>the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J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h</a:t>
                </a:r>
                <a:r>
                  <a:rPr lang="en-US" sz="1600" dirty="0" err="1">
                    <a:sym typeface="Wingdings" pitchFamily="2" charset="2"/>
                  </a:rPr>
                  <a:t>IC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F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endParaRPr lang="en-US" sz="16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ROCSOCS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H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YQEE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OF Q </a:t>
                </a:r>
                <a:r>
                  <a:rPr lang="en-US" sz="1600" dirty="0" err="1">
                    <a:sym typeface="Wingdings" pitchFamily="2" charset="2"/>
                  </a:rPr>
                  <a:t>POF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 err="1">
                    <a:sym typeface="Wingdings" pitchFamily="2" charset="2"/>
                  </a:rPr>
                  <a:t>RQUS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ht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YICWUF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P</a:t>
                </a:r>
                <a:r>
                  <a:rPr lang="en-US" sz="1600" dirty="0">
                    <a:sym typeface="Wingdings" pitchFamily="2" charset="2"/>
                  </a:rPr>
                  <a:t> CQFQ </a:t>
                </a:r>
                <a:r>
                  <a:rPr lang="en-US" sz="1600" dirty="0" err="1">
                    <a:sym typeface="Wingdings" pitchFamily="2" charset="2"/>
                  </a:rPr>
                  <a:t>BIRM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QCP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H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YQEE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endParaRPr lang="en-US" sz="16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</a:t>
                </a:r>
                <a:r>
                  <a:rPr lang="en-US" sz="1600" dirty="0" err="1" smtClean="0">
                    <a:sym typeface="Wingdings" pitchFamily="2" charset="2"/>
                  </a:rPr>
                  <a:t>QFFUR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 smtClean="0">
                    <a:sym typeface="Wingdings" pitchFamily="2" charset="2"/>
                  </a:rPr>
                  <a:t>F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GIU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th</a:t>
                </a:r>
                <a:r>
                  <a:rPr lang="en-US" sz="1600" dirty="0" err="1">
                    <a:sym typeface="Wingdings" pitchFamily="2" charset="2"/>
                  </a:rPr>
                  <a:t>Q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h</a:t>
                </a:r>
                <a:r>
                  <a:rPr lang="en-US" sz="1600" dirty="0" err="1">
                    <a:sym typeface="Wingdings" pitchFamily="2" charset="2"/>
                  </a:rPr>
                  <a:t>OF</a:t>
                </a:r>
                <a:r>
                  <a:rPr lang="en-US" sz="1600" dirty="0">
                    <a:sym typeface="Wingdings" pitchFamily="2" charset="2"/>
                  </a:rPr>
                  <a:t> IR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he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WOE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IR </a:t>
                </a:r>
                <a:r>
                  <a:rPr lang="en-US" sz="1600" dirty="0" err="1">
                    <a:sym typeface="Wingdings" pitchFamily="2" charset="2"/>
                  </a:rPr>
                  <a:t>QYYIUC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 err="1">
                    <a:sym typeface="Wingdings" pitchFamily="2" charset="2"/>
                  </a:rPr>
                  <a:t>OCS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YIRP</a:t>
                </a:r>
                <a:r>
                  <a:rPr lang="en-US" sz="1600" dirty="0">
                    <a:sym typeface="Wingdings" pitchFamily="2" charset="2"/>
                  </a:rPr>
                  <a:t> IR 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QRY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h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JRIK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Y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H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 err="1">
                    <a:sym typeface="Wingdings" pitchFamily="2" charset="2"/>
                  </a:rPr>
                  <a:t>RG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IC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e</a:t>
                </a:r>
                <a:r>
                  <a:rPr lang="en-US" sz="1600" dirty="0">
                    <a:sym typeface="Wingdings" pitchFamily="2" charset="2"/>
                  </a:rPr>
                  <a:t> IW </a:t>
                </a:r>
                <a:r>
                  <a:rPr lang="en-US" sz="1600" dirty="0" smtClean="0">
                    <a:sym typeface="Wingdings" pitchFamily="2" charset="2"/>
                  </a:rPr>
                  <a:t> 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</a:t>
                </a:r>
                <a:r>
                  <a:rPr lang="en-US" sz="1600" dirty="0" err="1" smtClean="0">
                    <a:sym typeface="Wingdings" pitchFamily="2" charset="2"/>
                  </a:rPr>
                  <a:t>B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h</a:t>
                </a:r>
                <a:r>
                  <a:rPr lang="en-US" sz="1600" dirty="0" err="1" smtClean="0">
                    <a:sym typeface="Wingdings" pitchFamily="2" charset="2"/>
                  </a:rPr>
                  <a:t>OY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h</a:t>
                </a:r>
                <a:r>
                  <a:rPr lang="en-US" sz="1600" dirty="0" smtClean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OF DOFFOCS WRID </a:t>
                </a:r>
                <a:r>
                  <a:rPr lang="en-US" sz="1600" dirty="0">
                    <a:solidFill>
                      <a:srgbClr val="C00000"/>
                    </a:solidFill>
                    <a:sym typeface="Wingdings" pitchFamily="2" charset="2"/>
                  </a:rPr>
                  <a:t>the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YIDJU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te</a:t>
                </a:r>
                <a:r>
                  <a:rPr lang="en-US" sz="1600" dirty="0" err="1">
                    <a:sym typeface="Wingdings" pitchFamily="2" charset="2"/>
                  </a:rPr>
                  <a:t>R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>
                    <a:sym typeface="Wingdings" pitchFamily="2" charset="2"/>
                  </a:rPr>
                  <a:t>FGF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te</a:t>
                </a:r>
                <a:r>
                  <a:rPr lang="en-US" sz="1600" dirty="0" err="1">
                    <a:sym typeface="Wingdings" pitchFamily="2" charset="2"/>
                  </a:rPr>
                  <a:t>D</a:t>
                </a:r>
                <a:r>
                  <a:rPr lang="en-US" sz="1600" dirty="0">
                    <a:sym typeface="Wingdings" pitchFamily="2" charset="2"/>
                  </a:rPr>
                  <a:t> OF </a:t>
                </a:r>
                <a:r>
                  <a:rPr lang="en-US" sz="1600" dirty="0" err="1">
                    <a:sym typeface="Wingdings" pitchFamily="2" charset="2"/>
                  </a:rPr>
                  <a:t>QAFIEU</a:t>
                </a:r>
                <a:r>
                  <a:rPr lang="en-US" sz="1600" dirty="0" err="1">
                    <a:solidFill>
                      <a:srgbClr val="C00000"/>
                    </a:solidFill>
                    <a:sym typeface="Wingdings" pitchFamily="2" charset="2"/>
                  </a:rPr>
                  <a:t>te</a:t>
                </a:r>
                <a:r>
                  <a:rPr lang="en-US" sz="1600" dirty="0" err="1">
                    <a:sym typeface="Wingdings" pitchFamily="2" charset="2"/>
                  </a:rPr>
                  <a:t>EG</a:t>
                </a: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err="1" smtClean="0">
                    <a:sym typeface="Wingdings" pitchFamily="2" charset="2"/>
                  </a:rPr>
                  <a:t>HO</a:t>
                </a:r>
                <a:r>
                  <a:rPr lang="en-US" sz="1600" dirty="0" err="1" smtClean="0">
                    <a:solidFill>
                      <a:srgbClr val="C00000"/>
                    </a:solidFill>
                    <a:sym typeface="Wingdings" pitchFamily="2" charset="2"/>
                  </a:rPr>
                  <a:t>t</a:t>
                </a:r>
                <a:r>
                  <a:rPr lang="en-US" sz="1600" dirty="0" err="1" smtClean="0">
                    <a:sym typeface="Wingdings" pitchFamily="2" charset="2"/>
                  </a:rPr>
                  <a:t>QE</a:t>
                </a:r>
                <a:endParaRPr lang="en-US" sz="1600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pt-BR" sz="1600" b="1" dirty="0">
                    <a:sym typeface="Wingdings" pitchFamily="2" charset="2"/>
                  </a:rPr>
                  <a:t>Observation </a:t>
                </a:r>
                <a:r>
                  <a:rPr lang="pt-BR" sz="1600" b="1" dirty="0" smtClean="0">
                    <a:sym typeface="Wingdings" pitchFamily="2" charset="2"/>
                  </a:rPr>
                  <a:t>3:</a:t>
                </a:r>
                <a:r>
                  <a:rPr lang="en-US" sz="1600" dirty="0" smtClean="0">
                    <a:sym typeface="Wingdings" pitchFamily="2" charset="2"/>
                  </a:rPr>
                  <a:t>  </a:t>
                </a:r>
                <a:r>
                  <a:rPr lang="en-US" sz="1600" dirty="0">
                    <a:sym typeface="Wingdings" pitchFamily="2" charset="2"/>
                  </a:rPr>
                  <a:t>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sym typeface="Wingdings" pitchFamily="2" charset="2"/>
                      </a:rPr>
                      <m:t>Q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” appears as a single word.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</a:t>
                </a:r>
                <a:r>
                  <a:rPr lang="en-US" sz="1600" dirty="0">
                    <a:sym typeface="Wingdings" pitchFamily="2" charset="2"/>
                  </a:rPr>
                  <a:t>Guess: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Q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∈{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a</m:t>
                    </m:r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}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; 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</a:t>
                </a:r>
                <a:r>
                  <a:rPr lang="en-US" sz="1600" dirty="0" err="1" smtClean="0">
                    <a:sym typeface="Wingdings" pitchFamily="2" charset="2"/>
                  </a:rPr>
                  <a:t>thQt</a:t>
                </a:r>
                <a:r>
                  <a:rPr lang="en-US" sz="1600" dirty="0" smtClean="0">
                    <a:sym typeface="Wingdings" pitchFamily="2" charset="2"/>
                  </a:rPr>
                  <a:t> appears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⇒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Q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a</m:t>
                    </m:r>
                  </m:oMath>
                </a14:m>
                <a:endParaRPr lang="en-US" sz="1600" dirty="0">
                  <a:sym typeface="Wingdings" pitchFamily="2" charset="2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16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16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   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19200"/>
                <a:ext cx="9144000" cy="5410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98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Example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0" y="1524000"/>
            <a:ext cx="9144000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ym typeface="Wingdings" pitchFamily="2" charset="2"/>
              </a:rPr>
              <a:t>OD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SOC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>
                <a:sym typeface="Wingdings" pitchFamily="2" charset="2"/>
              </a:rPr>
              <a:t> OW GIU BOEE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RROHOCS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at</a:t>
            </a:r>
            <a:r>
              <a:rPr lang="en-US" sz="1600" dirty="0">
                <a:sym typeface="Wingdings" pitchFamily="2" charset="2"/>
              </a:rPr>
              <a:t> GIUR KIA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D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S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WIR </a:t>
            </a:r>
            <a:r>
              <a:rPr lang="en-US" sz="1600" dirty="0" err="1">
                <a:sym typeface="Wingdings" pitchFamily="2" charset="2"/>
              </a:rPr>
              <a:t>IC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>
                <a:sym typeface="Wingdings" pitchFamily="2" charset="2"/>
              </a:rPr>
              <a:t> IW </a:t>
            </a:r>
            <a:r>
              <a:rPr lang="en-US" sz="1600" dirty="0" err="1">
                <a:sym typeface="Wingdings" pitchFamily="2" charset="2"/>
              </a:rPr>
              <a:t>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EIY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E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YIDJU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FGF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te</a:t>
            </a:r>
            <a:r>
              <a:rPr lang="en-US" sz="1600" dirty="0" err="1">
                <a:sym typeface="Wingdings" pitchFamily="2" charset="2"/>
              </a:rPr>
              <a:t>DF</a:t>
            </a:r>
            <a:r>
              <a:rPr lang="en-US" sz="1600" dirty="0">
                <a:sym typeface="Wingdings" pitchFamily="2" charset="2"/>
              </a:rPr>
              <a:t> GIU S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et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OC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</a:t>
            </a:r>
            <a:r>
              <a:rPr lang="en-US" sz="1600" dirty="0" err="1">
                <a:sym typeface="Wingdings" pitchFamily="2" charset="2"/>
              </a:rPr>
              <a:t>I</a:t>
            </a:r>
            <a:r>
              <a:rPr lang="en-US" sz="1600" dirty="0">
                <a:sym typeface="Wingdings" pitchFamily="2" charset="2"/>
              </a:rPr>
              <a:t> GIUR </a:t>
            </a:r>
            <a:r>
              <a:rPr lang="en-US" sz="1600" dirty="0" err="1">
                <a:sym typeface="Wingdings" pitchFamily="2" charset="2"/>
              </a:rPr>
              <a:t>IWWOY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>
                <a:sym typeface="Wingdings" pitchFamily="2" charset="2"/>
              </a:rPr>
              <a:t> IC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that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DICP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G</a:t>
            </a:r>
            <a:r>
              <a:rPr lang="en-US" sz="1600" dirty="0">
                <a:sym typeface="Wingdings" pitchFamily="2" charset="2"/>
              </a:rPr>
              <a:t> DIRCOCS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</a:t>
            </a:r>
            <a:r>
              <a:rPr lang="en-US" sz="1600" dirty="0" err="1">
                <a:sym typeface="Wingdings" pitchFamily="2" charset="2"/>
              </a:rPr>
              <a:t>I</a:t>
            </a:r>
            <a:r>
              <a:rPr lang="en-US" sz="1600" dirty="0">
                <a:sym typeface="Wingdings" pitchFamily="2" charset="2"/>
              </a:rPr>
              <a:t> WOCP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the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J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</a:t>
            </a:r>
            <a:r>
              <a:rPr lang="en-US" sz="1600" dirty="0" err="1">
                <a:sym typeface="Wingdings" pitchFamily="2" charset="2"/>
              </a:rPr>
              <a:t>IC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>
                <a:sym typeface="Wingdings" pitchFamily="2" charset="2"/>
              </a:rPr>
              <a:t> ROCSOCS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H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RG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EE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OF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POF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US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YICWUF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P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BIRM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CP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H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RG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EE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FFUR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>
                <a:sym typeface="Wingdings" pitchFamily="2" charset="2"/>
              </a:rPr>
              <a:t> GIU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that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</a:t>
            </a:r>
            <a:r>
              <a:rPr lang="en-US" sz="1600" dirty="0" err="1">
                <a:sym typeface="Wingdings" pitchFamily="2" charset="2"/>
              </a:rPr>
              <a:t>OF</a:t>
            </a:r>
            <a:r>
              <a:rPr lang="en-US" sz="1600" dirty="0">
                <a:sym typeface="Wingdings" pitchFamily="2" charset="2"/>
              </a:rPr>
              <a:t> IR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WOE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>
                <a:sym typeface="Wingdings" pitchFamily="2" charset="2"/>
              </a:rPr>
              <a:t> IR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YYIUC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</a:t>
            </a:r>
            <a:r>
              <a:rPr lang="en-US" sz="1600" dirty="0" err="1">
                <a:sym typeface="Wingdings" pitchFamily="2" charset="2"/>
              </a:rPr>
              <a:t>OCS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YIRP</a:t>
            </a:r>
            <a:r>
              <a:rPr lang="en-US" sz="1600" dirty="0">
                <a:sym typeface="Wingdings" pitchFamily="2" charset="2"/>
              </a:rPr>
              <a:t> IR 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ea</a:t>
            </a:r>
            <a:r>
              <a:rPr lang="en-US" sz="1600" dirty="0" err="1">
                <a:sym typeface="Wingdings" pitchFamily="2" charset="2"/>
              </a:rPr>
              <a:t>RY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JRIK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H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 err="1">
                <a:sym typeface="Wingdings" pitchFamily="2" charset="2"/>
              </a:rPr>
              <a:t>RG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IC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e</a:t>
            </a:r>
            <a:r>
              <a:rPr lang="en-US" sz="1600" dirty="0">
                <a:sym typeface="Wingdings" pitchFamily="2" charset="2"/>
              </a:rPr>
              <a:t> IW </a:t>
            </a:r>
            <a:r>
              <a:rPr lang="en-US" sz="1600" dirty="0" err="1">
                <a:sym typeface="Wingdings" pitchFamily="2" charset="2"/>
              </a:rPr>
              <a:t>B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</a:t>
            </a:r>
            <a:r>
              <a:rPr lang="en-US" sz="1600" dirty="0" err="1">
                <a:sym typeface="Wingdings" pitchFamily="2" charset="2"/>
              </a:rPr>
              <a:t>OY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h</a:t>
            </a:r>
            <a:r>
              <a:rPr lang="en-US" sz="1600" dirty="0">
                <a:sym typeface="Wingdings" pitchFamily="2" charset="2"/>
              </a:rPr>
              <a:t> OF DOFFOCS WRID </a:t>
            </a:r>
            <a:r>
              <a:rPr lang="en-US" sz="1600" dirty="0">
                <a:solidFill>
                  <a:srgbClr val="C00000"/>
                </a:solidFill>
                <a:sym typeface="Wingdings" pitchFamily="2" charset="2"/>
              </a:rPr>
              <a:t>the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YIDJU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te</a:t>
            </a:r>
            <a:r>
              <a:rPr lang="en-US" sz="1600" dirty="0" err="1">
                <a:sym typeface="Wingdings" pitchFamily="2" charset="2"/>
              </a:rPr>
              <a:t>R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>
                <a:sym typeface="Wingdings" pitchFamily="2" charset="2"/>
              </a:rPr>
              <a:t>FGF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te</a:t>
            </a:r>
            <a:r>
              <a:rPr lang="en-US" sz="1600" dirty="0" err="1">
                <a:sym typeface="Wingdings" pitchFamily="2" charset="2"/>
              </a:rPr>
              <a:t>D</a:t>
            </a:r>
            <a:r>
              <a:rPr lang="en-US" sz="1600" dirty="0">
                <a:sym typeface="Wingdings" pitchFamily="2" charset="2"/>
              </a:rPr>
              <a:t> OF 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lang="en-US" sz="1600" dirty="0" err="1">
                <a:sym typeface="Wingdings" pitchFamily="2" charset="2"/>
              </a:rPr>
              <a:t>AFIEU</a:t>
            </a:r>
            <a:r>
              <a:rPr lang="en-US" sz="1600" dirty="0" err="1">
                <a:solidFill>
                  <a:srgbClr val="C00000"/>
                </a:solidFill>
                <a:sym typeface="Wingdings" pitchFamily="2" charset="2"/>
              </a:rPr>
              <a:t>te</a:t>
            </a:r>
            <a:r>
              <a:rPr lang="en-US" sz="1600" dirty="0" err="1">
                <a:sym typeface="Wingdings" pitchFamily="2" charset="2"/>
              </a:rPr>
              <a:t>EG</a:t>
            </a: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HO</a:t>
            </a:r>
            <a:r>
              <a:rPr lang="en-US" sz="1600" dirty="0" err="1" smtClean="0">
                <a:solidFill>
                  <a:srgbClr val="C00000"/>
                </a:solidFill>
                <a:sym typeface="Wingdings" pitchFamily="2" charset="2"/>
              </a:rPr>
              <a:t>ta</a:t>
            </a:r>
            <a:r>
              <a:rPr lang="en-US" sz="1600" dirty="0" err="1" smtClean="0">
                <a:sym typeface="Wingdings" pitchFamily="2" charset="2"/>
              </a:rPr>
              <a:t>E</a:t>
            </a:r>
            <a:endParaRPr lang="en-US" sz="1600" dirty="0" smtClean="0">
              <a:sym typeface="Wingdings" pitchFamily="2" charset="2"/>
            </a:endParaRP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ym typeface="Wingdings" pitchFamily="2" charset="2"/>
              </a:rPr>
              <a:t>Plaintext</a:t>
            </a:r>
            <a:r>
              <a:rPr lang="en-US" sz="1600" dirty="0">
                <a:sym typeface="Wingdings" pitchFamily="2" charset="2"/>
              </a:rPr>
              <a:t>:                                                                                                                                    </a:t>
            </a:r>
            <a:endParaRPr lang="en-US" sz="1600" dirty="0" smtClean="0"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  imagine </a:t>
            </a:r>
            <a:r>
              <a:rPr lang="en-US" sz="1600" dirty="0">
                <a:sym typeface="Wingdings" pitchFamily="2" charset="2"/>
              </a:rPr>
              <a:t>if you will arriving at your job as a manager for one of NASAs local computer systems you </a:t>
            </a:r>
            <a:endParaRPr lang="en-US" sz="1600" dirty="0" smtClean="0"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  get </a:t>
            </a:r>
            <a:r>
              <a:rPr lang="en-US" sz="1600" dirty="0">
                <a:sym typeface="Wingdings" pitchFamily="2" charset="2"/>
              </a:rPr>
              <a:t>into your office on that Monday morning to find the phones ringing every caller is a distraught </a:t>
            </a:r>
            <a:r>
              <a:rPr lang="en-US" sz="1600" dirty="0" smtClean="0">
                <a:sym typeface="Wingdings" pitchFamily="2" charset="2"/>
              </a:rPr>
              <a:t> 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  confused </a:t>
            </a:r>
            <a:r>
              <a:rPr lang="en-US" sz="1600" dirty="0">
                <a:sym typeface="Wingdings" pitchFamily="2" charset="2"/>
              </a:rPr>
              <a:t>NASA worker and every caller assures you that his or her file or accounting record or </a:t>
            </a:r>
            <a:endParaRPr lang="en-US" sz="1600" dirty="0" smtClean="0"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</a:t>
            </a:r>
            <a:r>
              <a:rPr lang="en-US" sz="1600" dirty="0" smtClean="0">
                <a:sym typeface="Wingdings" pitchFamily="2" charset="2"/>
              </a:rPr>
              <a:t>     research </a:t>
            </a:r>
            <a:r>
              <a:rPr lang="en-US" sz="1600" dirty="0">
                <a:sym typeface="Wingdings" pitchFamily="2" charset="2"/>
              </a:rPr>
              <a:t>project every one of which is missing from the computer system is absolutely </a:t>
            </a:r>
            <a:r>
              <a:rPr lang="en-US" sz="1600" dirty="0" smtClean="0">
                <a:sym typeface="Wingdings" pitchFamily="2" charset="2"/>
              </a:rPr>
              <a:t>vital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smtClean="0">
                <a:sym typeface="Wingdings" pitchFamily="2" charset="2"/>
              </a:rPr>
              <a:t>Imagine, </a:t>
            </a:r>
            <a:r>
              <a:rPr lang="en-US" sz="1600" dirty="0">
                <a:sym typeface="Wingdings" pitchFamily="2" charset="2"/>
              </a:rPr>
              <a:t>if you </a:t>
            </a:r>
            <a:r>
              <a:rPr lang="en-US" sz="1600" dirty="0" smtClean="0">
                <a:sym typeface="Wingdings" pitchFamily="2" charset="2"/>
              </a:rPr>
              <a:t>will, </a:t>
            </a:r>
            <a:r>
              <a:rPr lang="en-US" sz="1600" dirty="0">
                <a:sym typeface="Wingdings" pitchFamily="2" charset="2"/>
              </a:rPr>
              <a:t>arriving at your job as a manager for one of NASAs local computer </a:t>
            </a:r>
            <a:r>
              <a:rPr lang="en-US" sz="1600" dirty="0" smtClean="0">
                <a:sym typeface="Wingdings" pitchFamily="2" charset="2"/>
              </a:rPr>
              <a:t>systems. </a:t>
            </a:r>
            <a:r>
              <a:rPr lang="en-US" sz="1600" dirty="0">
                <a:sym typeface="Wingdings" pitchFamily="2" charset="2"/>
              </a:rPr>
              <a:t>you 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     get into your office on that Monday morning to find the </a:t>
            </a:r>
            <a:r>
              <a:rPr lang="en-US" sz="1600" dirty="0" smtClean="0">
                <a:sym typeface="Wingdings" pitchFamily="2" charset="2"/>
              </a:rPr>
              <a:t>phones ringing. </a:t>
            </a:r>
            <a:r>
              <a:rPr lang="en-US" sz="1600" dirty="0">
                <a:sym typeface="Wingdings" pitchFamily="2" charset="2"/>
              </a:rPr>
              <a:t>every caller is a </a:t>
            </a:r>
            <a:r>
              <a:rPr lang="en-US" sz="1600" dirty="0" smtClean="0">
                <a:sym typeface="Wingdings" pitchFamily="2" charset="2"/>
              </a:rPr>
              <a:t>distraught,  </a:t>
            </a:r>
            <a:endParaRPr lang="en-US" sz="1600" dirty="0"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     confused NASA </a:t>
            </a:r>
            <a:r>
              <a:rPr lang="en-US" sz="1600" dirty="0" smtClean="0">
                <a:sym typeface="Wingdings" pitchFamily="2" charset="2"/>
              </a:rPr>
              <a:t>worker. </a:t>
            </a:r>
            <a:r>
              <a:rPr lang="en-US" sz="1600" dirty="0">
                <a:sym typeface="Wingdings" pitchFamily="2" charset="2"/>
              </a:rPr>
              <a:t>and every caller assures you that his or her file or accounting record or 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sym typeface="Wingdings" pitchFamily="2" charset="2"/>
              </a:rPr>
              <a:t>      research </a:t>
            </a:r>
            <a:r>
              <a:rPr lang="en-US" sz="1600" dirty="0" smtClean="0">
                <a:sym typeface="Wingdings" pitchFamily="2" charset="2"/>
              </a:rPr>
              <a:t>project-every </a:t>
            </a:r>
            <a:r>
              <a:rPr lang="en-US" sz="1600" dirty="0">
                <a:sym typeface="Wingdings" pitchFamily="2" charset="2"/>
              </a:rPr>
              <a:t>one of which is missing from the computer </a:t>
            </a:r>
            <a:r>
              <a:rPr lang="en-US" sz="1600" dirty="0" smtClean="0">
                <a:sym typeface="Wingdings" pitchFamily="2" charset="2"/>
              </a:rPr>
              <a:t>system-is </a:t>
            </a:r>
            <a:r>
              <a:rPr lang="en-US" sz="1600" dirty="0">
                <a:sym typeface="Wingdings" pitchFamily="2" charset="2"/>
              </a:rPr>
              <a:t>absolutely vital</a:t>
            </a:r>
            <a:endParaRPr lang="en-US" sz="1600" b="1" dirty="0" smtClean="0">
              <a:solidFill>
                <a:srgbClr val="C0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7465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ea typeface="Cambria Math" panose="02040503050406030204" pitchFamily="18" charset="0"/>
              </a:rPr>
              <a:t>Improved Attack of the Shift Cipher</a:t>
            </a:r>
            <a:endParaRPr lang="en-US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143000"/>
                <a:ext cx="9144000" cy="5138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Drawbacks of the Brute-Force Attack of the Shift Cipher: </a:t>
                </a:r>
                <a:r>
                  <a:rPr lang="en-US" sz="2400" dirty="0" smtClean="0">
                    <a:sym typeface="Wingdings" pitchFamily="2" charset="2"/>
                  </a:rPr>
                  <a:t>It </a:t>
                </a:r>
                <a:r>
                  <a:rPr lang="en-US" sz="2400" dirty="0">
                    <a:sym typeface="Wingdings" pitchFamily="2" charset="2"/>
                  </a:rPr>
                  <a:t>is </a:t>
                </a:r>
                <a:r>
                  <a:rPr lang="en-US" sz="2400" dirty="0" smtClean="0">
                    <a:sym typeface="Wingdings" pitchFamily="2" charset="2"/>
                  </a:rPr>
                  <a:t>difficult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>
                    <a:sym typeface="Wingdings" pitchFamily="2" charset="2"/>
                  </a:rPr>
                  <a:t>      for a computer to check whether a given plaintext “makes sense.”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>
                    <a:sym typeface="Wingdings" pitchFamily="2" charset="2"/>
                  </a:rPr>
                  <a:t>      (The key space can be chosen large)</a:t>
                </a:r>
                <a:endParaRPr lang="en-US" sz="2000" dirty="0" smtClean="0">
                  <a:sym typeface="Wingdings" pitchFamily="2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An Improved (automated) Attack: </a:t>
                </a:r>
                <a:r>
                  <a:rPr lang="en-US" sz="2400" dirty="0" smtClean="0">
                    <a:sym typeface="Wingdings" pitchFamily="2" charset="2"/>
                  </a:rPr>
                  <a:t>needs sufficiently long ciphertext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: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the frequency of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th</a:t>
                </a:r>
                <a:r>
                  <a:rPr lang="en-US" sz="2000" dirty="0" smtClean="0">
                    <a:sym typeface="Wingdings" pitchFamily="2" charset="2"/>
                  </a:rPr>
                  <a:t> letter in a normal English text,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=0,1,…,25</m:t>
                    </m:r>
                  </m:oMath>
                </a14:m>
                <a:endParaRPr lang="en-US" sz="2000" dirty="0" smtClean="0">
                  <a:sym typeface="Wingdings" pitchFamily="2" charset="2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00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pt-BR" sz="200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25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000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≈0.065</m:t>
                      </m:r>
                    </m:oMath>
                  </m:oMathPara>
                </a14:m>
                <a:endParaRPr lang="en-US" sz="2000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: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the frequency of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</m:oMath>
                </a14:m>
                <a:r>
                  <a:rPr lang="en-US" sz="2000" dirty="0" err="1" smtClean="0">
                    <a:sym typeface="Wingdings" pitchFamily="2" charset="2"/>
                  </a:rPr>
                  <a:t>th</a:t>
                </a:r>
                <a:r>
                  <a:rPr lang="en-US" sz="2000" dirty="0" smtClean="0">
                    <a:sym typeface="Wingdings" pitchFamily="2" charset="2"/>
                  </a:rPr>
                  <a:t> letter in the ciphertext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0000CC"/>
                    </a:solidFill>
                    <a:sym typeface="Wingdings" pitchFamily="2" charset="2"/>
                  </a:rPr>
                  <a:t>IDEA: If the secret key is equal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𝑘</m:t>
                    </m:r>
                  </m:oMath>
                </a14:m>
                <a:r>
                  <a:rPr lang="en-US" sz="2000" b="0" i="1" dirty="0" smtClean="0">
                    <a:solidFill>
                      <a:srgbClr val="0000CC"/>
                    </a:solidFill>
                    <a:latin typeface="Cambria Math" panose="02040503050406030204" pitchFamily="18" charset="0"/>
                    <a:sym typeface="Wingdings" pitchFamily="2" charset="2"/>
                  </a:rPr>
                  <a:t>,</a:t>
                </a:r>
                <a:r>
                  <a:rPr lang="en-US" sz="2000" b="0" dirty="0" smtClean="0">
                    <a:solidFill>
                      <a:srgbClr val="0000CC"/>
                    </a:solidFill>
                    <a:sym typeface="Wingdings" pitchFamily="2" charset="2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≈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b="0" dirty="0" smtClean="0">
                    <a:solidFill>
                      <a:srgbClr val="0000CC"/>
                    </a:solidFill>
                    <a:sym typeface="Wingdings" pitchFamily="2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=0,1,…,25</m:t>
                    </m:r>
                  </m:oMath>
                </a14:m>
                <a:r>
                  <a:rPr lang="en-US" sz="2000" b="0" dirty="0" smtClean="0">
                    <a:solidFill>
                      <a:srgbClr val="0000CC"/>
                    </a:solidFill>
                    <a:sym typeface="Wingdings" pitchFamily="2" charset="2"/>
                  </a:rPr>
                  <a:t>, and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         </m:t>
                      </m:r>
                      <m:nary>
                        <m:naryPr>
                          <m:chr m:val="∑"/>
                          <m:ctrlPr>
                            <a:rPr lang="pt-BR" altLang="zh-CN" sz="2000" i="1" dirty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naryPr>
                        <m:sub>
                          <m:r>
                            <a:rPr lang="en-US" altLang="zh-CN" sz="2000" i="1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𝑖</m:t>
                          </m:r>
                          <m:r>
                            <a:rPr lang="pt-BR" altLang="zh-CN" sz="2000" i="1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25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𝑖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+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sym typeface="Wingdings" pitchFamily="2" charset="2"/>
                        </a:rPr>
                        <m:t>≈0.065</m:t>
                      </m:r>
                    </m:oMath>
                  </m:oMathPara>
                </a14:m>
                <a:endParaRPr lang="en-US" sz="2000" b="0" i="0" dirty="0" smtClean="0">
                  <a:solidFill>
                    <a:srgbClr val="0000CC"/>
                  </a:solidFill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Output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25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+</m:t>
                            </m:r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(0≤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𝑗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≤25)</m:t>
                    </m:r>
                  </m:oMath>
                </a14:m>
                <a:r>
                  <a:rPr lang="en-US" altLang="zh-CN" sz="2000" dirty="0" smtClean="0">
                    <a:solidFill>
                      <a:srgbClr val="C00000"/>
                    </a:solidFill>
                    <a:sym typeface="Wingdings" pitchFamily="2" charset="2"/>
                  </a:rPr>
                  <a:t> that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closest</m:t>
                    </m:r>
                    <m:r>
                      <a:rPr lang="en-US" altLang="zh-CN" sz="2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to</m:t>
                    </m:r>
                    <m:r>
                      <a:rPr lang="en-US" altLang="zh-CN" sz="2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0.065</m:t>
                    </m:r>
                  </m:oMath>
                </a14:m>
                <a:r>
                  <a:rPr lang="en-US" sz="2000" b="0" i="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sym typeface="Wingdings" pitchFamily="2" charset="2"/>
                  </a:rPr>
                  <a:t>. (heuristic)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5138266"/>
              </a:xfrm>
              <a:prstGeom prst="rect">
                <a:avLst/>
              </a:prstGeom>
              <a:blipFill>
                <a:blip r:embed="rId3"/>
                <a:stretch>
                  <a:fillRect l="-1000" t="-119" r="-67" b="-12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20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68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Vigenère </a:t>
            </a:r>
            <a:r>
              <a:rPr lang="en-US" dirty="0"/>
              <a:t>Cipher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143000"/>
                <a:ext cx="9144000" cy="488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SCHEME: </a:t>
                </a:r>
                <a:r>
                  <a:rPr lang="en-US" sz="2400" dirty="0" smtClean="0"/>
                  <a:t>(The </a:t>
                </a:r>
                <a:r>
                  <a:rPr lang="en-US" altLang="zh-CN" sz="2400" dirty="0"/>
                  <a:t>Vigenère </a:t>
                </a:r>
                <a:r>
                  <a:rPr lang="en-US" altLang="zh-CN" sz="2400" dirty="0" smtClean="0"/>
                  <a:t>Cipher; </a:t>
                </a:r>
                <a:r>
                  <a:rPr lang="en-US" sz="2400" dirty="0" smtClean="0"/>
                  <a:t>appeared in 1553; broken in 1863)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r>
                              <m:rPr>
                                <m:sty m:val="p"/>
                              </m:rP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0,1,…,25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↔{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say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lit/>
                      </m:rP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⋯||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the letter obtained by shifting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forward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positions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Reverse the process of encryption.</a:t>
                </a:r>
              </a:p>
              <a:p>
                <a:r>
                  <a:rPr lang="en-US" sz="2400" b="1" dirty="0" smtClean="0">
                    <a:sym typeface="Wingdings" pitchFamily="2" charset="2"/>
                  </a:rPr>
                  <a:t>REMARKs: </a:t>
                </a:r>
                <a:r>
                  <a:rPr lang="en-US" sz="2400" dirty="0" smtClean="0">
                    <a:sym typeface="Wingdings" pitchFamily="2" charset="2"/>
                  </a:rPr>
                  <a:t> (1) Large </a:t>
                </a:r>
                <a:r>
                  <a:rPr lang="en-US" sz="2400" dirty="0">
                    <a:sym typeface="Wingdings" pitchFamily="2" charset="2"/>
                  </a:rPr>
                  <a:t>key space: infinite in </a:t>
                </a:r>
                <a:r>
                  <a:rPr lang="en-US" sz="2400" dirty="0" smtClean="0">
                    <a:sym typeface="Wingdings" pitchFamily="2" charset="2"/>
                  </a:rPr>
                  <a:t>theory; (2) The same (lower </a:t>
                </a:r>
              </a:p>
              <a:p>
                <a:r>
                  <a:rPr lang="en-US" sz="2400" dirty="0">
                    <a:sym typeface="Wingdings" pitchFamily="2" charset="2"/>
                  </a:rPr>
                  <a:t> </a:t>
                </a:r>
                <a:r>
                  <a:rPr lang="en-US" sz="2400" dirty="0" smtClean="0">
                    <a:sym typeface="Wingdings" pitchFamily="2" charset="2"/>
                  </a:rPr>
                  <a:t>      case) letter in the plaintext </a:t>
                </a:r>
                <a:r>
                  <a:rPr lang="en-US" sz="2400" dirty="0">
                    <a:sym typeface="Wingdings" pitchFamily="2" charset="2"/>
                  </a:rPr>
                  <a:t>can be mapped </a:t>
                </a:r>
                <a:r>
                  <a:rPr lang="en-US" sz="2400" dirty="0" smtClean="0">
                    <a:sym typeface="Wingdings" pitchFamily="2" charset="2"/>
                  </a:rPr>
                  <a:t>into different (upper </a:t>
                </a:r>
              </a:p>
              <a:p>
                <a:r>
                  <a:rPr lang="en-US" sz="2400" dirty="0">
                    <a:sym typeface="Wingdings" pitchFamily="2" charset="2"/>
                  </a:rPr>
                  <a:t> </a:t>
                </a:r>
                <a:r>
                  <a:rPr lang="en-US" sz="2400" dirty="0" smtClean="0">
                    <a:sym typeface="Wingdings" pitchFamily="2" charset="2"/>
                  </a:rPr>
                  <a:t>      case) letters in the ciphertext. </a:t>
                </a:r>
                <a:endParaRPr lang="en-US" sz="24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4000" cy="4881016"/>
              </a:xfrm>
              <a:prstGeom prst="rect">
                <a:avLst/>
              </a:prstGeom>
              <a:blipFill>
                <a:blip r:embed="rId3"/>
                <a:stretch>
                  <a:fillRect l="-1000" t="-125" b="-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343400" y="5562600"/>
            <a:ext cx="214558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altLang="zh-CN" sz="2400" dirty="0" smtClean="0"/>
              <a:t>Still not secure!!!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021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Attacks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914400"/>
                <a:ext cx="9144000" cy="4930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Problem: </a:t>
                </a:r>
                <a:r>
                  <a:rPr lang="en-US" sz="2400" dirty="0" smtClean="0"/>
                  <a:t>Given a ciphertext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sz="2400" dirty="0" smtClean="0"/>
                  <a:t> in the V</a:t>
                </a:r>
                <a:r>
                  <a:rPr lang="en-US" altLang="zh-CN" sz="2400" dirty="0" smtClean="0"/>
                  <a:t>igenère cipher, determine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b="1" dirty="0" smtClean="0"/>
              </a:p>
              <a:p>
                <a:r>
                  <a:rPr lang="en-US" sz="2400" b="1" dirty="0" smtClean="0"/>
                  <a:t>Basic Idea: </a:t>
                </a:r>
                <a:r>
                  <a:rPr lang="en-US" sz="2400" dirty="0" smtClean="0"/>
                  <a:t>If the key length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 of  the cipher is known, it suffices to     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  break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 shift c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iphers by considering the following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sequences: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i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Kasiski’s Method: </a:t>
                </a:r>
                <a:r>
                  <a:rPr lang="en-US" altLang="zh-CN" sz="2400" dirty="0"/>
                  <a:t>(Kasiski 1863; Babbage, 1854) - observations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same segment may appear in the plaintext many times, e.g., “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</a:t>
                </a:r>
                <a:r>
                  <a:rPr lang="en-US" altLang="zh-CN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”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Two identical segments of plaintext may be encrypted to the same ciphertext if</a:t>
                </a:r>
              </a:p>
              <a:p>
                <a:pPr lvl="1" algn="ctr">
                  <a:lnSpc>
                    <a:spcPct val="120000"/>
                  </a:lnSpc>
                </a:pPr>
                <a:r>
                  <a:rPr lang="en-US" altLang="zh-CN" sz="2000" b="1" dirty="0"/>
                  <a:t>their distance is a multiple of the key length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</a:rPr>
                  <a:t>Example: Encrypt </a:t>
                </a:r>
                <a:r>
                  <a:rPr lang="en-US" altLang="zh-CN" b="1" dirty="0" err="1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thefasterthebetter</a:t>
                </a:r>
                <a:r>
                  <a:rPr lang="en-US" altLang="zh-CN" b="1" dirty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50000"/>
                      </a:schemeClr>
                    </a:solidFill>
                    <a:cs typeface="Courier New" panose="02070309020205020404" pitchFamily="49" charset="0"/>
                  </a:rPr>
                  <a:t>with</a:t>
                </a:r>
                <a:r>
                  <a:rPr lang="en-US" altLang="zh-CN" b="1" dirty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𝒌</m:t>
                    </m:r>
                    <m:r>
                      <a:rPr lang="en-US" altLang="zh-CN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altLang="zh-CN" b="1" dirty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yes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 distance between two identical segments in ciphertext is a multiple of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9144000" cy="4930581"/>
              </a:xfrm>
              <a:prstGeom prst="rect">
                <a:avLst/>
              </a:prstGeom>
              <a:blipFill>
                <a:blip r:embed="rId3"/>
                <a:stretch>
                  <a:fillRect l="-1000" t="-989" r="-533" b="-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600" y="5715000"/>
            <a:ext cx="7414801" cy="77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6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Attacks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14400"/>
            <a:ext cx="9144000" cy="578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/>
              <a:t>Kasiski’s Method: </a:t>
            </a:r>
            <a:r>
              <a:rPr lang="en-US" sz="2400" dirty="0" smtClean="0"/>
              <a:t>(Kasiski 1863</a:t>
            </a:r>
            <a:r>
              <a:rPr lang="en-US" sz="2400" dirty="0"/>
              <a:t>;</a:t>
            </a:r>
            <a:r>
              <a:rPr lang="en-US" sz="2400" dirty="0" smtClean="0"/>
              <a:t> Babbage, 1854) - algorithm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Search </a:t>
            </a:r>
            <a:r>
              <a:rPr lang="en-US" sz="2000" dirty="0">
                <a:solidFill>
                  <a:srgbClr val="C00000"/>
                </a:solidFill>
              </a:rPr>
              <a:t>the ciphertext for pairs of </a:t>
            </a:r>
            <a:r>
              <a:rPr lang="en-US" sz="2000" u="sng" dirty="0" smtClean="0">
                <a:solidFill>
                  <a:srgbClr val="C00000"/>
                </a:solidFill>
              </a:rPr>
              <a:t>identical segments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of length at least </a:t>
            </a:r>
            <a:r>
              <a:rPr lang="en-US" sz="2000" dirty="0" smtClean="0">
                <a:solidFill>
                  <a:srgbClr val="C00000"/>
                </a:solidFill>
              </a:rPr>
              <a:t>three;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Record </a:t>
            </a:r>
            <a:r>
              <a:rPr lang="en-US" sz="2000" dirty="0">
                <a:solidFill>
                  <a:srgbClr val="C00000"/>
                </a:solidFill>
              </a:rPr>
              <a:t>the </a:t>
            </a:r>
            <a:r>
              <a:rPr lang="en-US" sz="2000" u="sng" dirty="0" smtClean="0">
                <a:solidFill>
                  <a:srgbClr val="C00000"/>
                </a:solidFill>
              </a:rPr>
              <a:t>distances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between the </a:t>
            </a:r>
            <a:r>
              <a:rPr lang="en-US" sz="2000" dirty="0" smtClean="0">
                <a:solidFill>
                  <a:srgbClr val="C00000"/>
                </a:solidFill>
              </a:rPr>
              <a:t>starting positions </a:t>
            </a:r>
            <a:r>
              <a:rPr lang="en-US" sz="2000" dirty="0">
                <a:solidFill>
                  <a:srgbClr val="C00000"/>
                </a:solidFill>
              </a:rPr>
              <a:t>of </a:t>
            </a:r>
            <a:r>
              <a:rPr lang="en-US" sz="2000" dirty="0" smtClean="0">
                <a:solidFill>
                  <a:srgbClr val="C00000"/>
                </a:solidFill>
              </a:rPr>
              <a:t>any </a:t>
            </a:r>
            <a:r>
              <a:rPr lang="en-US" sz="2000" dirty="0">
                <a:solidFill>
                  <a:srgbClr val="C00000"/>
                </a:solidFill>
              </a:rPr>
              <a:t>two </a:t>
            </a:r>
            <a:r>
              <a:rPr lang="en-US" sz="2000" dirty="0" smtClean="0">
                <a:solidFill>
                  <a:srgbClr val="C00000"/>
                </a:solidFill>
              </a:rPr>
              <a:t>segments;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Output the </a:t>
            </a:r>
            <a:r>
              <a:rPr lang="en-US" sz="2000" u="sng" dirty="0" smtClean="0">
                <a:solidFill>
                  <a:srgbClr val="C00000"/>
                </a:solidFill>
              </a:rPr>
              <a:t>greatest common divisor</a:t>
            </a:r>
            <a:r>
              <a:rPr lang="en-US" sz="2000" dirty="0" smtClean="0">
                <a:solidFill>
                  <a:srgbClr val="C00000"/>
                </a:solidFill>
              </a:rPr>
              <a:t> of these distances.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EXAMPLE: </a:t>
            </a:r>
            <a:r>
              <a:rPr lang="en-US" altLang="zh-CN" sz="2400" dirty="0" smtClean="0"/>
              <a:t>Determine the key length for the following ciphertext.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CHREEVOAHMAERATBIAXXWTNXBEEOPHBSBQMQEQERBW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RVXUOAKXAOSXXWEAHBWGJMMQMNKGRFVGXWTRZXWIAK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LXFPSKAUTEMNDCMGTSXMXBTUIADNGMGPSRELXNJELX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VRVPRTULHDNQWTWDTYGBPHXTFALJHASVBFXNGLLCHR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ZBWELEKMSJIKNBHWRJGNMGJSGLXFEYPHAGNRBIEQJT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AMRVLCRREMNDGLXRRIMGNSNRWCHRQHAEYEVTAQEBBI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PEEWEVKAKOEWADREMXMTBHHCHRTKDNVRZCHRCLQOHP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WQAIIWXNRMGWOIIFKEE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2060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CHR</a:t>
            </a:r>
            <a:r>
              <a:rPr lang="en-US" altLang="zh-CN" sz="2000" dirty="0" smtClean="0">
                <a:solidFill>
                  <a:srgbClr val="002060"/>
                </a:solidFill>
                <a:ea typeface="Cambria Math" panose="02040503050406030204" pitchFamily="18" charset="0"/>
                <a:cs typeface="Courier New" panose="02070309020205020404" pitchFamily="49" charset="0"/>
              </a:rPr>
              <a:t> appear 5 times. 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  <a:ea typeface="Cambria Math" panose="02040503050406030204" pitchFamily="18" charset="0"/>
                <a:cs typeface="Courier New" panose="02070309020205020404" pitchFamily="49" charset="0"/>
              </a:rPr>
              <a:t>Locations: 1,166, 236, 276, 286.</a:t>
            </a:r>
            <a:endParaRPr lang="en-US" altLang="zh-CN" sz="2000" dirty="0" smtClean="0">
              <a:solidFill>
                <a:srgbClr val="002060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429480" y="3008197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7385780" y="4087697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5239480" y="4824297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4960080" y="5192597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6458680" y="5192597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01385" y="5445378"/>
            <a:ext cx="3686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</a:rPr>
              <a:t>Distances 165, 235, 275, 285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</a:rPr>
              <a:t>GCD is 5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2060"/>
                </a:solidFill>
              </a:rPr>
              <a:t>Guess: key length is 5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2395580"/>
                <a:ext cx="9144000" cy="4026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Normal English Text</a:t>
                </a:r>
                <a:r>
                  <a:rPr lang="en-US" altLang="zh-CN" sz="2400" b="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en-US" altLang="zh-CN" sz="2400" b="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be the frequencies of a, b,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</m:oMath>
                </a14:m>
                <a:r>
                  <a:rPr lang="en-US" altLang="zh-CN" sz="2400" b="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z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appear in a normal English text.  Then </a:t>
                </a:r>
                <a:endParaRPr lang="en-US" altLang="zh-CN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0.065</m:t>
                      </m:r>
                    </m:oMath>
                  </m:oMathPara>
                </a14:m>
                <a:endParaRPr lang="en-US" altLang="zh-CN" dirty="0" smtClean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Random English </a:t>
                </a:r>
                <a:r>
                  <a:rPr lang="en-US" altLang="zh-CN" sz="24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Text</a:t>
                </a:r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be the frequencies of </a:t>
                </a:r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A, B,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Z</a:t>
                </a:r>
                <a:endParaRPr lang="en-US" altLang="zh-CN" sz="24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 appear in </a:t>
                </a:r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 text of random English letters.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≈1/26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for all 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=0,1,…,25</m:t>
                    </m:r>
                  </m:oMath>
                </a14:m>
                <a:r>
                  <a:rPr lang="en-US" altLang="zh-CN" sz="24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0.038</m:t>
                          </m:r>
                        </m:e>
                      </m:nary>
                    </m:oMath>
                  </m:oMathPara>
                </a14:m>
                <a:endParaRPr lang="en-US" altLang="zh-CN" sz="24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95580"/>
                <a:ext cx="9144000" cy="4026743"/>
              </a:xfrm>
              <a:prstGeom prst="rect">
                <a:avLst/>
              </a:prstGeom>
              <a:blipFill>
                <a:blip r:embed="rId2"/>
                <a:stretch>
                  <a:fillRect l="-1000" t="-1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Attacks</a:t>
            </a:r>
            <a:endParaRPr lang="en-US" dirty="0">
              <a:latin typeface="+mn-lt"/>
            </a:endParaRPr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800100" y="851311"/>
          <a:ext cx="7543800" cy="154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913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371600"/>
                <a:ext cx="9144000" cy="4182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Index of Coincidence: (</a:t>
                </a:r>
                <a:r>
                  <a:rPr lang="en-US" altLang="zh-CN" sz="2400" dirty="0" smtClean="0"/>
                  <a:t>Friedman, 1920</a:t>
                </a:r>
                <a:r>
                  <a:rPr lang="en-US" altLang="zh-CN" sz="2400" b="1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–algorithm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=1,2,…</m:t>
                    </m:r>
                    <m:r>
                      <a:rPr lang="en-US" altLang="zh-CN" sz="24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split the ciphertext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CN" sz="24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i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sz="2400" b="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2+2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CN" sz="24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i="1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4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then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encrypted using the same letter and thus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≈0.0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65</m:t>
                        </m:r>
                      </m:e>
                    </m:nary>
                  </m:oMath>
                </a14:m>
                <a:r>
                  <a:rPr lang="en-US" altLang="zh-CN" sz="2000" i="1" dirty="0" smtClean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in all of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altLang="zh-CN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then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encrypted using </a:t>
                </a: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different  letters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and thus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≈0.0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38</m:t>
                        </m:r>
                      </m:e>
                    </m:nary>
                  </m:oMath>
                </a14:m>
                <a:r>
                  <a:rPr lang="en-US" altLang="zh-CN" sz="20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in all of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Output the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≈0.0</m:t>
                        </m:r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65</m:t>
                        </m:r>
                      </m:e>
                    </m:nary>
                  </m:oMath>
                </a14:m>
                <a:r>
                  <a:rPr lang="en-US" altLang="zh-CN" sz="24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in all </a:t>
                </a:r>
                <a:r>
                  <a:rPr lang="en-US" altLang="zh-CN" sz="2400" dirty="0" smtClean="0">
                    <a:solidFill>
                      <a:srgbClr val="C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1600"/>
                <a:ext cx="9144000" cy="4182876"/>
              </a:xfrm>
              <a:prstGeom prst="rect">
                <a:avLst/>
              </a:prstGeom>
              <a:blipFill>
                <a:blip r:embed="rId2"/>
                <a:stretch>
                  <a:fillRect l="-1000" t="-1166"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Attacks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8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899296"/>
                <a:ext cx="9144000" cy="5609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EXAMPLE: </a:t>
                </a:r>
                <a:r>
                  <a:rPr lang="en-US" altLang="zh-CN" sz="2400" dirty="0"/>
                  <a:t>Determine the key length for the following ciphertext.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CHREEVOAHMAERATBIAXXWTNXBEEOPHBSBQMQEQERBW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RVXUOAKXAOSXXWEAHBWGJMMQMNKGRFVGXWTRZXWIAK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LXFPSKAUTEMNDCMGTSXMXBTUIADNGMGPSRELXNJELX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VRVPRTULHDNQWTWDTYGBPHXTFALJHASVBFXNGLLCHR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ZBWELEKMSJIKNBHWRJGNMGJSGLXFEYPHAGNRBIEQJT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AMRVLCRREMNDGLXRRIMGNSNRWCHRQHAEYEVTAQEBBI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PEEWEVKAKOEWADREMXMTBHHCHRTKDNVRZCHRCLQOHP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altLang="zh-CN" sz="2000" b="1" dirty="0" smtClean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WQAIIWXNRMGWOIIFKEE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𝜏</m:t>
                    </m:r>
                    <m:r>
                      <a:rPr lang="en-US" altLang="zh-CN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=1: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b="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≈0.045</m:t>
                    </m:r>
                  </m:oMath>
                </a14:m>
                <a:endParaRPr lang="en-US" altLang="zh-CN" dirty="0" smtClean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𝜏</m:t>
                    </m:r>
                    <m:r>
                      <a:rPr lang="en-US" altLang="zh-CN" b="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=2: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b="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≈0.04</m:t>
                    </m:r>
                    <m:r>
                      <a:rPr lang="en-US" altLang="zh-CN" b="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6, 0.041</m:t>
                    </m:r>
                  </m:oMath>
                </a14:m>
                <a:endParaRPr lang="en-US" altLang="zh-CN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𝜏</m:t>
                    </m:r>
                    <m:r>
                      <a:rPr lang="en-US" altLang="zh-CN" b="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=3: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b="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≈0.04</m:t>
                    </m:r>
                    <m:r>
                      <a:rPr lang="en-US" altLang="zh-CN" b="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3, 0.050, 0.047</m:t>
                    </m:r>
                  </m:oMath>
                </a14:m>
                <a:endParaRPr lang="en-US" altLang="zh-CN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𝜏</m:t>
                    </m:r>
                    <m:r>
                      <a:rPr lang="en-US" altLang="zh-CN" b="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=4: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b="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≈0.04</m:t>
                    </m:r>
                    <m:r>
                      <a:rPr lang="en-US" altLang="zh-CN" b="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2, 0.039, 0.045, 0.040</m:t>
                    </m:r>
                  </m:oMath>
                </a14:m>
                <a:endParaRPr lang="en-US" altLang="zh-CN" dirty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𝜏</m:t>
                    </m:r>
                    <m:r>
                      <a:rPr lang="en-US" altLang="zh-CN" b="0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=5: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b="0" i="1" dirty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≈0.0</m:t>
                    </m:r>
                    <m:r>
                      <a:rPr lang="en-US" altLang="zh-CN" b="0" i="1" dirty="0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63, 0.068, 0.069, 0.061, 0.072</m:t>
                    </m:r>
                  </m:oMath>
                </a14:m>
                <a:endParaRPr lang="en-US" altLang="zh-CN" dirty="0" smtClean="0">
                  <a:solidFill>
                    <a:schemeClr val="tx2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2628900" lvl="5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𝜏</m:t>
                    </m:r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=5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, all numbers are close to 0.065;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𝑡</m:t>
                    </m:r>
                  </m:oMath>
                </a14:m>
                <a:r>
                  <a:rPr lang="en-US" altLang="zh-CN" dirty="0" smtClean="0">
                    <a:solidFill>
                      <a:schemeClr val="accent1">
                        <a:lumMod val="50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could be 5!</a:t>
                </a:r>
                <a:endParaRPr lang="en-US" altLang="zh-CN" dirty="0">
                  <a:solidFill>
                    <a:schemeClr val="accent1">
                      <a:lumMod val="50000"/>
                    </a:schemeClr>
                  </a:solidFill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9296"/>
                <a:ext cx="9144000" cy="5609613"/>
              </a:xfrm>
              <a:prstGeom prst="rect">
                <a:avLst/>
              </a:prstGeom>
              <a:blipFill>
                <a:blip r:embed="rId2"/>
                <a:stretch>
                  <a:fillRect l="-1000" t="-10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Attacks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548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mod</m:t>
                      </m:r>
                    </m:oMath>
                  </m:oMathPara>
                </a14:m>
                <a:endParaRPr lang="en-US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447800"/>
                <a:ext cx="9144000" cy="422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ea typeface="Cambria Math" panose="02040503050406030204" pitchFamily="18" charset="0"/>
                  </a:rPr>
                  <a:t>THEOREM: (Division Algorithm)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be integers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/>
                  <a:t>. Then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there are unique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 such that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is defined 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=11,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=3, 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4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=3∗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EXAMPLE: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=−11,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=3,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=(−4)∗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4228850"/>
              </a:xfrm>
              <a:prstGeom prst="rect">
                <a:avLst/>
              </a:prstGeom>
              <a:blipFill>
                <a:blip r:embed="rId4"/>
                <a:stretch>
                  <a:fillRect l="-1000" t="-144" b="-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12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0" y="1110892"/>
                <a:ext cx="9144000" cy="49089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Problem: </a:t>
                </a:r>
                <a:r>
                  <a:rPr lang="en-US" altLang="zh-CN" sz="2400" dirty="0"/>
                  <a:t>Given a ciphertext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2400" dirty="0"/>
                  <a:t> in the </a:t>
                </a:r>
                <a:r>
                  <a:rPr lang="en-US" altLang="zh-CN" sz="2400" dirty="0" err="1"/>
                  <a:t>Vigenère</a:t>
                </a:r>
                <a:r>
                  <a:rPr lang="en-US" altLang="zh-CN" sz="2400" dirty="0"/>
                  <a:t> cipher,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 smtClean="0"/>
                  <a:t> </a:t>
                </a:r>
                <a:r>
                  <a:rPr lang="en-US" altLang="zh-CN" sz="2400" dirty="0"/>
                  <a:t>     </a:t>
                </a:r>
                <a:r>
                  <a:rPr lang="en-US" altLang="zh-CN" sz="2400" dirty="0" smtClean="0">
                    <a:solidFill>
                      <a:srgbClr val="0000CC"/>
                    </a:solidFill>
                  </a:rPr>
                  <a:t>and the key length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, determine </a:t>
                </a:r>
                <a:r>
                  <a:rPr lang="en-US" altLang="zh-CN" sz="2400" dirty="0"/>
                  <a:t>the key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400" dirty="0"/>
                  <a:t>.</a:t>
                </a:r>
                <a:r>
                  <a:rPr lang="en-US" altLang="zh-CN" sz="2400" b="1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Basic Idea: </a:t>
                </a:r>
                <a:r>
                  <a:rPr lang="en-US" altLang="zh-CN" sz="2400" dirty="0" smtClean="0"/>
                  <a:t>Split the ciphertext into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 smtClean="0"/>
                  <a:t> subsequences: </a:t>
                </a:r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2+2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is a shift cipher with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∈{0,1,…,25}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be the frequencies of A, B, …, Z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∈{0,1,…,25}</m:t>
                    </m:r>
                  </m:oMath>
                </a14:m>
                <a:endParaRPr lang="en-US" altLang="zh-CN" sz="20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0.065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10892"/>
                <a:ext cx="9144000" cy="4908908"/>
              </a:xfrm>
              <a:prstGeom prst="rect">
                <a:avLst/>
              </a:prstGeom>
              <a:blipFill>
                <a:blip r:embed="rId2"/>
                <a:stretch>
                  <a:fillRect l="-1000" t="-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Attacks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48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0" y="899296"/>
            <a:ext cx="9144000" cy="5299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/>
              <a:t>EXAMPLE: </a:t>
            </a:r>
            <a:r>
              <a:rPr lang="en-US" altLang="zh-CN" sz="2400" dirty="0"/>
              <a:t>Determine the </a:t>
            </a:r>
            <a:r>
              <a:rPr lang="en-US" altLang="zh-CN" sz="2400" dirty="0" smtClean="0"/>
              <a:t>plaintext </a:t>
            </a:r>
            <a:r>
              <a:rPr lang="en-US" altLang="zh-CN" sz="2400" dirty="0"/>
              <a:t>for the following ciphertext.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CHREEVOAHMAERATBIAXXWTNXBEEOPHBSBQMQEQERBW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RVXUOAKXAOSXXWEAHBWGJMMQMNKGRFVGXWTRZXWIAK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LXFPSKAUTEMNDCMGTSXMXBTUIADNGMGPSRELXNJELX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VRVPRTULHDNQWTWDTYGBPHXTFALJHASVBFXNGLLCHR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ZBWELEKMSJIKNBHWRJGNMGJSGLXFEYPHAGNRBIEQJT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AMRVLCRREMNDGLXRRIMGNSNRWCHRQHAEYEVTAQEBBI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PEEWEVKAKOEWADREMXMTBHHCHRTKDNVRZCHRCLQOHP</a:t>
            </a:r>
          </a:p>
          <a:p>
            <a:pPr lvl="3">
              <a:lnSpc>
                <a:spcPct val="120000"/>
              </a:lnSpc>
            </a:pPr>
            <a:r>
              <a:rPr lang="en-US" altLang="zh-CN" sz="2000" b="1" dirty="0" smtClean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WQAIIWXNRMGWOIIFKEE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  <a:ea typeface="Cambria Math" panose="02040503050406030204" pitchFamily="18" charset="0"/>
                <a:cs typeface="Courier New" panose="02070309020205020404" pitchFamily="49" charset="0"/>
              </a:rPr>
              <a:t>We guess the key length is 5. Split the ciphertext into 5 sequences:</a:t>
            </a:r>
          </a:p>
          <a:p>
            <a:pPr lvl="1"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CVABWEBQBUAWWQRWWXANTBDPXXRDWBFAXCWMNJJFAIACNRNCATBWKDMCDCQQXWK</a:t>
            </a:r>
            <a:endParaRPr lang="en-US" altLang="zh-CN" sz="1600" b="1" dirty="0">
              <a:solidFill>
                <a:schemeClr val="tx2">
                  <a:lumMod val="50000"/>
                </a:schemeClr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HOEITESEWOOEGMFTIFUDSTNSNVTNDPASNHESBGSEGEMRDRSHEAIEORTHNHOANOE</a:t>
            </a:r>
          </a:p>
          <a:p>
            <a:pPr lvl="1">
              <a:lnSpc>
                <a:spcPct val="120000"/>
              </a:lnSpc>
            </a:pPr>
            <a:r>
              <a:rPr lang="en-US" altLang="zh-CN" sz="1600" b="1" dirty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RARANOBQRASAJNVRAPTCXUGRJRUQTHLVGRLJHNGYNQRRGINRYQPVEEBRVRHIRIE</a:t>
            </a:r>
          </a:p>
          <a:p>
            <a:pPr lvl="1"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EHAXXPQEVKXHMKGZKSEMMIMEEVLWYXJBLZEIWMLPRJVELMRQEEEKWMHTRCPIMI</a:t>
            </a:r>
          </a:p>
          <a:p>
            <a:pPr lvl="1">
              <a:lnSpc>
                <a:spcPct val="120000"/>
              </a:lnSpc>
            </a:pPr>
            <a:r>
              <a:rPr lang="en-US" altLang="zh-CN" sz="1600" b="1" dirty="0" smtClean="0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EMTXBHMRXXXBMGXXLKMGXAGLLPHTGTHFLBKKRGXHBTLMXGWHVBEAAXHKZLWWGF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Determine the Key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743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327785" y="953473"/>
              <a:ext cx="6488430" cy="49583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88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 gridSpan="9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Value</a:t>
                          </a:r>
                          <a:r>
                            <a:rPr lang="en-US" altLang="zh-CN" baseline="0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of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en-US" altLang="zh-CN" sz="1800" i="1" smtClean="0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8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solidFill>
                                        <a:schemeClr val="tx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8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18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800" b="0" i="1" smtClean="0">
                                          <a:solidFill>
                                            <a:schemeClr val="tx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.049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.030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.026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.046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.050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.050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.072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.048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  <a:endParaRPr lang="en-US" altLang="zh-CN" b="0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524477"/>
                  </p:ext>
                </p:extLst>
              </p:nvPr>
            </p:nvGraphicFramePr>
            <p:xfrm>
              <a:off x="1327785" y="953473"/>
              <a:ext cx="6488430" cy="49583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488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4884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386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35" t="-109524" r="-898131" b="-1215873"/>
                          </a:stretch>
                        </a:blipFill>
                      </a:tcPr>
                    </a:tc>
                    <a:tc gridSpan="9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1262" t="-109524" r="-209" b="-12158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039</a:t>
                          </a:r>
                          <a:endParaRPr lang="en-US" altLang="zh-CN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.049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.030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068</a:t>
                          </a:r>
                          <a:endParaRPr lang="en-US" altLang="zh-CN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038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.026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065</a:t>
                          </a:r>
                          <a:endParaRPr lang="en-US" altLang="zh-CN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036</a:t>
                          </a:r>
                          <a:endParaRPr lang="en-US" altLang="zh-CN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.046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044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.050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042</a:t>
                          </a:r>
                          <a:endParaRPr lang="en-US" altLang="zh-CN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.060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.039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043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.038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041</a:t>
                          </a:r>
                          <a:endParaRPr lang="en-US" altLang="zh-CN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.050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.033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.072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.044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.031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.048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042</a:t>
                          </a:r>
                          <a:endParaRPr lang="en-US" altLang="zh-CN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.045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.036</a:t>
                          </a:r>
                          <a:endParaRPr lang="en-US" altLang="zh-CN" b="0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</a:t>
                          </a:r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039</a:t>
                          </a:r>
                          <a:endParaRPr lang="en-US" altLang="zh-CN" dirty="0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.037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.042</a:t>
                          </a:r>
                        </a:p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.029</a:t>
                          </a:r>
                          <a:endParaRPr lang="zh-CN" alt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Determine the Key</a:t>
            </a:r>
            <a:endParaRPr lang="en-US" dirty="0">
              <a:latin typeface="+mn-lt"/>
            </a:endParaRPr>
          </a:p>
        </p:txBody>
      </p:sp>
      <p:sp>
        <p:nvSpPr>
          <p:cNvPr id="8" name="Frame 7"/>
          <p:cNvSpPr/>
          <p:nvPr/>
        </p:nvSpPr>
        <p:spPr>
          <a:xfrm>
            <a:off x="2048319" y="1669552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2048319" y="2320715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" name="Frame 9"/>
          <p:cNvSpPr/>
          <p:nvPr/>
        </p:nvSpPr>
        <p:spPr>
          <a:xfrm>
            <a:off x="4657595" y="3507589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4657595" y="4140278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699482" y="5595005"/>
            <a:ext cx="488373" cy="262002"/>
          </a:xfrm>
          <a:prstGeom prst="frame">
            <a:avLst>
              <a:gd name="adj1" fmla="val 2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32787" y="6015481"/>
                <a:ext cx="297831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9,0,13,4,19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b="1" dirty="0" smtClean="0">
                    <a:solidFill>
                      <a:schemeClr val="tx2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JANET</a:t>
                </a:r>
                <a:endParaRPr lang="zh-CN" altLang="en-US" sz="2000" b="1" dirty="0">
                  <a:solidFill>
                    <a:schemeClr val="tx2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787" y="6015481"/>
                <a:ext cx="2978316" cy="307777"/>
              </a:xfrm>
              <a:prstGeom prst="rect">
                <a:avLst/>
              </a:prstGeom>
              <a:blipFill>
                <a:blip r:embed="rId3"/>
                <a:stretch>
                  <a:fillRect l="-2863" t="-24000" r="-4294" b="-5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298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Shift Cipher</a:t>
            </a:r>
            <a:endParaRPr lang="en-US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990600"/>
                <a:ext cx="9144000" cy="5311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ea typeface="Cambria Math" panose="02040503050406030204" pitchFamily="18" charset="0"/>
                  </a:rPr>
                  <a:t>SCHEME: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(</a:t>
                </a:r>
                <a:r>
                  <a:rPr lang="en-US" altLang="zh-CN" sz="2400" dirty="0" smtClean="0"/>
                  <a:t>Shift Cipher, generalization </a:t>
                </a:r>
                <a:r>
                  <a:rPr lang="en-US" altLang="zh-CN" sz="2400" dirty="0"/>
                  <a:t>of Caesar’s </a:t>
                </a:r>
                <a:r>
                  <a:rPr lang="en-US" altLang="zh-CN" sz="2400" dirty="0" smtClean="0"/>
                  <a:t>cipher, &gt;2000yrs ago)</a:t>
                </a:r>
                <a:endParaRPr lang="en-US" sz="2400" b="1" dirty="0" smtClean="0"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={0,1,…,25}</m:t>
                    </m:r>
                  </m:oMath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…,25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 smtClean="0"/>
                  <a:t>: bijections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 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…, 25}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26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;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26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dirty="0" smtClean="0"/>
                  <a:t>: Verify the correctness property of the shift cipher </a:t>
                </a:r>
              </a:p>
              <a:p>
                <a:pPr>
                  <a:lnSpc>
                    <a:spcPct val="120000"/>
                  </a:lnSpc>
                </a:pPr>
                <a:endParaRPr lang="en-US" sz="2400" dirty="0"/>
              </a:p>
              <a:p>
                <a:pPr>
                  <a:lnSpc>
                    <a:spcPct val="120000"/>
                  </a:lnSpc>
                </a:pP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endParaRPr lang="en-US" sz="2400" dirty="0"/>
              </a:p>
              <a:p>
                <a:pPr>
                  <a:lnSpc>
                    <a:spcPct val="120000"/>
                  </a:lnSpc>
                </a:pPr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7,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attack</m:t>
                        </m:r>
                      </m:e>
                    </m:d>
                    <m:r>
                      <a:rPr lang="en-US" sz="20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HAA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HJ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000" dirty="0"/>
                  <a:t>;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dirty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HAA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HJ</m:t>
                        </m:r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sz="20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attack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311454"/>
              </a:xfrm>
              <a:prstGeom prst="rect">
                <a:avLst/>
              </a:prstGeom>
              <a:blipFill>
                <a:blip r:embed="rId3"/>
                <a:stretch>
                  <a:fillRect l="-1000" t="-115" b="-1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5"/>
              <p:cNvSpPr/>
              <p:nvPr/>
            </p:nvSpPr>
            <p:spPr>
              <a:xfrm>
                <a:off x="2010785" y="41148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785" y="4114800"/>
                <a:ext cx="609600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36"/>
              <p:cNvSpPr/>
              <p:nvPr/>
            </p:nvSpPr>
            <p:spPr>
              <a:xfrm>
                <a:off x="1401185" y="41148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185" y="4114800"/>
                <a:ext cx="609600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37"/>
              <p:cNvSpPr/>
              <p:nvPr/>
            </p:nvSpPr>
            <p:spPr>
              <a:xfrm>
                <a:off x="2620385" y="41148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385" y="4114800"/>
                <a:ext cx="609600" cy="609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38"/>
              <p:cNvSpPr/>
              <p:nvPr/>
            </p:nvSpPr>
            <p:spPr>
              <a:xfrm>
                <a:off x="3229985" y="41148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85" y="4114800"/>
                <a:ext cx="609600" cy="609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39"/>
              <p:cNvSpPr/>
              <p:nvPr/>
            </p:nvSpPr>
            <p:spPr>
              <a:xfrm>
                <a:off x="3839585" y="41148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85" y="4114800"/>
                <a:ext cx="609600" cy="609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40"/>
              <p:cNvSpPr/>
              <p:nvPr/>
            </p:nvSpPr>
            <p:spPr>
              <a:xfrm>
                <a:off x="4449185" y="41148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185" y="4114800"/>
                <a:ext cx="609600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41"/>
              <p:cNvSpPr/>
              <p:nvPr/>
            </p:nvSpPr>
            <p:spPr>
              <a:xfrm>
                <a:off x="5744585" y="41148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u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585" y="4114800"/>
                <a:ext cx="609600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42"/>
          <p:cNvSpPr/>
          <p:nvPr/>
        </p:nvSpPr>
        <p:spPr>
          <a:xfrm>
            <a:off x="755726" y="411480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∙∙∙∙∙∙</a:t>
            </a:r>
            <a:endParaRPr lang="en-US" dirty="0"/>
          </a:p>
        </p:txBody>
      </p:sp>
      <p:sp>
        <p:nvSpPr>
          <p:cNvPr id="69" name="矩形 43"/>
          <p:cNvSpPr/>
          <p:nvPr/>
        </p:nvSpPr>
        <p:spPr>
          <a:xfrm>
            <a:off x="5085679" y="411480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∙∙∙∙∙∙</a:t>
            </a:r>
            <a:endParaRPr lang="en-US" dirty="0"/>
          </a:p>
        </p:txBody>
      </p:sp>
      <p:sp>
        <p:nvSpPr>
          <p:cNvPr id="76" name="矩形 44"/>
          <p:cNvSpPr/>
          <p:nvPr/>
        </p:nvSpPr>
        <p:spPr>
          <a:xfrm>
            <a:off x="6380671" y="411480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∙∙∙∙∙∙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45"/>
              <p:cNvSpPr/>
              <p:nvPr/>
            </p:nvSpPr>
            <p:spPr>
              <a:xfrm>
                <a:off x="2776203" y="5181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03" y="5181600"/>
                <a:ext cx="609600" cy="6096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49"/>
              <p:cNvSpPr/>
              <p:nvPr/>
            </p:nvSpPr>
            <p:spPr>
              <a:xfrm>
                <a:off x="2166603" y="5181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03" y="5181600"/>
                <a:ext cx="609600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50"/>
              <p:cNvSpPr/>
              <p:nvPr/>
            </p:nvSpPr>
            <p:spPr>
              <a:xfrm>
                <a:off x="3385803" y="5181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G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803" y="5181600"/>
                <a:ext cx="609600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51"/>
              <p:cNvSpPr/>
              <p:nvPr/>
            </p:nvSpPr>
            <p:spPr>
              <a:xfrm>
                <a:off x="3995403" y="5181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03" y="5181600"/>
                <a:ext cx="609600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52"/>
              <p:cNvSpPr/>
              <p:nvPr/>
            </p:nvSpPr>
            <p:spPr>
              <a:xfrm>
                <a:off x="4605003" y="5181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003" y="5181600"/>
                <a:ext cx="609600" cy="6096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53"/>
              <p:cNvSpPr/>
              <p:nvPr/>
            </p:nvSpPr>
            <p:spPr>
              <a:xfrm>
                <a:off x="5214603" y="5181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03" y="5181600"/>
                <a:ext cx="609600" cy="6096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55"/>
              <p:cNvSpPr/>
              <p:nvPr/>
            </p:nvSpPr>
            <p:spPr>
              <a:xfrm>
                <a:off x="6510003" y="5181600"/>
                <a:ext cx="609600" cy="6096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矩形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3" y="5181600"/>
                <a:ext cx="609600" cy="6096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56"/>
          <p:cNvSpPr/>
          <p:nvPr/>
        </p:nvSpPr>
        <p:spPr>
          <a:xfrm>
            <a:off x="1521144" y="518160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∙∙∙∙∙∙</a:t>
            </a:r>
            <a:endParaRPr lang="en-US" dirty="0"/>
          </a:p>
        </p:txBody>
      </p:sp>
      <p:sp>
        <p:nvSpPr>
          <p:cNvPr id="85" name="矩形 58"/>
          <p:cNvSpPr/>
          <p:nvPr/>
        </p:nvSpPr>
        <p:spPr>
          <a:xfrm>
            <a:off x="5851097" y="518160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∙∙∙∙∙∙</a:t>
            </a:r>
            <a:endParaRPr lang="en-US" dirty="0"/>
          </a:p>
        </p:txBody>
      </p:sp>
      <p:sp>
        <p:nvSpPr>
          <p:cNvPr id="86" name="矩形 59"/>
          <p:cNvSpPr/>
          <p:nvPr/>
        </p:nvSpPr>
        <p:spPr>
          <a:xfrm>
            <a:off x="7162800" y="5181600"/>
            <a:ext cx="609600" cy="6096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∙∙∙∙∙∙</a:t>
            </a:r>
            <a:endParaRPr lang="en-US" dirty="0"/>
          </a:p>
        </p:txBody>
      </p:sp>
      <p:cxnSp>
        <p:nvCxnSpPr>
          <p:cNvPr id="87" name="直接箭头连接符 61"/>
          <p:cNvCxnSpPr>
            <a:stCxn id="47" idx="2"/>
            <a:endCxn id="78" idx="0"/>
          </p:cNvCxnSpPr>
          <p:nvPr/>
        </p:nvCxnSpPr>
        <p:spPr>
          <a:xfrm>
            <a:off x="1705985" y="47244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62"/>
          <p:cNvCxnSpPr>
            <a:stCxn id="35" idx="2"/>
            <a:endCxn id="77" idx="0"/>
          </p:cNvCxnSpPr>
          <p:nvPr/>
        </p:nvCxnSpPr>
        <p:spPr>
          <a:xfrm>
            <a:off x="2315585" y="47244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64"/>
          <p:cNvCxnSpPr>
            <a:stCxn id="48" idx="2"/>
            <a:endCxn id="79" idx="0"/>
          </p:cNvCxnSpPr>
          <p:nvPr/>
        </p:nvCxnSpPr>
        <p:spPr>
          <a:xfrm>
            <a:off x="2925185" y="47244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65"/>
          <p:cNvCxnSpPr>
            <a:stCxn id="49" idx="2"/>
            <a:endCxn id="80" idx="0"/>
          </p:cNvCxnSpPr>
          <p:nvPr/>
        </p:nvCxnSpPr>
        <p:spPr>
          <a:xfrm>
            <a:off x="3534785" y="47244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69"/>
          <p:cNvCxnSpPr>
            <a:stCxn id="55" idx="2"/>
            <a:endCxn id="81" idx="0"/>
          </p:cNvCxnSpPr>
          <p:nvPr/>
        </p:nvCxnSpPr>
        <p:spPr>
          <a:xfrm>
            <a:off x="4144385" y="47244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70"/>
          <p:cNvCxnSpPr>
            <a:stCxn id="58" idx="2"/>
            <a:endCxn id="82" idx="0"/>
          </p:cNvCxnSpPr>
          <p:nvPr/>
        </p:nvCxnSpPr>
        <p:spPr>
          <a:xfrm>
            <a:off x="4753985" y="47244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73"/>
          <p:cNvCxnSpPr>
            <a:stCxn id="61" idx="2"/>
            <a:endCxn id="83" idx="0"/>
          </p:cNvCxnSpPr>
          <p:nvPr/>
        </p:nvCxnSpPr>
        <p:spPr>
          <a:xfrm>
            <a:off x="6049385" y="4724400"/>
            <a:ext cx="765418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01852" y="5334000"/>
                <a:ext cx="615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52" y="5334000"/>
                <a:ext cx="615874" cy="276999"/>
              </a:xfrm>
              <a:prstGeom prst="rect">
                <a:avLst/>
              </a:prstGeom>
              <a:blipFill>
                <a:blip r:embed="rId18"/>
                <a:stretch>
                  <a:fillRect l="-8911" r="-7921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78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7" grpId="0" animBg="1"/>
      <p:bldP spid="48" grpId="0" animBg="1"/>
      <p:bldP spid="49" grpId="0" animBg="1"/>
      <p:bldP spid="55" grpId="0" animBg="1"/>
      <p:bldP spid="58" grpId="0" animBg="1"/>
      <p:bldP spid="61" grpId="0" animBg="1"/>
      <p:bldP spid="64" grpId="0" animBg="1"/>
      <p:bldP spid="69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Security</a:t>
            </a:r>
            <a:endParaRPr lang="en-US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066800"/>
                <a:ext cx="914400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Attack: </a:t>
                </a:r>
                <a:r>
                  <a:rPr lang="en-US" sz="2400" dirty="0" smtClean="0"/>
                  <a:t>Try all possible secret keys until a meaningful plaintext appears             </a:t>
                </a:r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endParaRPr lang="en-US" sz="2400" b="1" dirty="0"/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Brute-Force Attack: </a:t>
                </a:r>
                <a:r>
                  <a:rPr lang="en-US" sz="2400" dirty="0" smtClean="0"/>
                  <a:t>Try </a:t>
                </a:r>
                <a:r>
                  <a:rPr lang="en-US" sz="2400" dirty="0"/>
                  <a:t>all possible secret keys and </a:t>
                </a:r>
                <a:r>
                  <a:rPr lang="en-US" sz="2400" dirty="0" smtClean="0"/>
                  <a:t>find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one used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for encryption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Exhaustive </a:t>
                </a:r>
                <a:r>
                  <a:rPr lang="en-US" sz="2000" dirty="0"/>
                  <a:t>Search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u="sng" dirty="0"/>
                  <a:t>Sufficient Key Space Principle</a:t>
                </a:r>
                <a:r>
                  <a:rPr lang="en-US" sz="2400" b="1" dirty="0" smtClean="0"/>
                  <a:t>: </a:t>
                </a:r>
                <a:r>
                  <a:rPr lang="en-US" sz="2400" dirty="0" smtClean="0"/>
                  <a:t>Any </a:t>
                </a:r>
                <a:r>
                  <a:rPr lang="en-US" sz="2400" dirty="0"/>
                  <a:t>secure encryption scheme must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have </a:t>
                </a:r>
                <a:r>
                  <a:rPr lang="en-US" sz="2400" dirty="0"/>
                  <a:t>a key space that is sufficiently large to make an exhaustive </a:t>
                </a:r>
                <a:endParaRPr lang="en-US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search </a:t>
                </a:r>
                <a:r>
                  <a:rPr lang="en-US" sz="2400" dirty="0"/>
                  <a:t>attack infeasible.</a:t>
                </a:r>
                <a:endParaRPr lang="en-US" sz="2000" dirty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should </a:t>
                </a:r>
                <a:r>
                  <a:rPr lang="en-US" sz="2000" dirty="0"/>
                  <a:t>be large </a:t>
                </a:r>
                <a:r>
                  <a:rPr lang="en-US" sz="2000" dirty="0" smtClean="0"/>
                  <a:t>enough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4000" cy="5262979"/>
              </a:xfrm>
              <a:prstGeom prst="rect">
                <a:avLst/>
              </a:prstGeom>
              <a:blipFill>
                <a:blip r:embed="rId3"/>
                <a:stretch>
                  <a:fillRect l="-1000" t="-116" r="-7933" b="-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11611" y="1556887"/>
                <a:ext cx="309309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HAAHJR</m:t>
                        </m:r>
                      </m:e>
                    </m:d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haahjr</m:t>
                    </m:r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1" y="1556887"/>
                <a:ext cx="3093091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1611" y="1997458"/>
                <a:ext cx="30850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HAAHJR</m:t>
                        </m:r>
                      </m:e>
                    </m:d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gzzgiq</m:t>
                    </m:r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1" y="1997458"/>
                <a:ext cx="3085075" cy="400110"/>
              </a:xfrm>
              <a:prstGeom prst="rect">
                <a:avLst/>
              </a:prstGeom>
              <a:blipFill>
                <a:blip r:embed="rId5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11611" y="2438029"/>
                <a:ext cx="30834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HAAHJR</m:t>
                        </m:r>
                      </m:e>
                    </m:d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fyyfhp</m:t>
                    </m:r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1" y="2438029"/>
                <a:ext cx="3083473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1611" y="2878599"/>
                <a:ext cx="31459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m:rPr>
                            <m:sty m:val="p"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HAAHJR</m:t>
                        </m:r>
                      </m:e>
                    </m:d>
                    <m:r>
                      <a:rPr lang="en-US" altLang="zh-CN" sz="20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dirty="0">
                        <a:latin typeface="Cambria Math" panose="02040503050406030204" pitchFamily="18" charset="0"/>
                      </a:rPr>
                      <m:t>exxego</m:t>
                    </m:r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1" y="2878599"/>
                <a:ext cx="3145989" cy="400110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45543" y="1556887"/>
                <a:ext cx="32886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dirty="0">
                          <a:latin typeface="Cambria Math" panose="02040503050406030204" pitchFamily="18" charset="0"/>
                        </a:rPr>
                        <m:t>𝐃𝐞𝐜</m:t>
                      </m:r>
                      <m:d>
                        <m:dPr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m:rPr>
                              <m:sty m:val="p"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HAAHJR</m:t>
                          </m:r>
                        </m:e>
                      </m:d>
                      <m:r>
                        <a:rPr lang="en-US" altLang="zh-CN" sz="2000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latin typeface="Cambria Math" panose="02040503050406030204" pitchFamily="18" charset="0"/>
                        </a:rPr>
                        <m:t>dwwdfn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543" y="1556887"/>
                <a:ext cx="3288657" cy="400110"/>
              </a:xfrm>
              <a:prstGeom prst="rect">
                <a:avLst/>
              </a:prstGeom>
              <a:blipFill>
                <a:blip r:embed="rId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645543" y="1966680"/>
                <a:ext cx="321171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dirty="0">
                          <a:latin typeface="Cambria Math" panose="02040503050406030204" pitchFamily="18" charset="0"/>
                        </a:rPr>
                        <m:t>𝐃𝐞𝐜</m:t>
                      </m:r>
                      <m:d>
                        <m:dPr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5,</m:t>
                          </m:r>
                          <m:r>
                            <m:rPr>
                              <m:sty m:val="p"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HAAHJR</m:t>
                          </m:r>
                        </m:e>
                      </m:d>
                      <m:r>
                        <a:rPr lang="en-US" altLang="zh-CN" sz="2000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latin typeface="Cambria Math" panose="02040503050406030204" pitchFamily="18" charset="0"/>
                        </a:rPr>
                        <m:t>cvvcem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543" y="1966680"/>
                <a:ext cx="3211713" cy="400110"/>
              </a:xfrm>
              <a:prstGeom prst="rect">
                <a:avLst/>
              </a:prstGeom>
              <a:blipFill>
                <a:blip r:embed="rId9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645543" y="2376473"/>
                <a:ext cx="31604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dirty="0">
                          <a:latin typeface="Cambria Math" panose="02040503050406030204" pitchFamily="18" charset="0"/>
                        </a:rPr>
                        <m:t>𝐃𝐞𝐜</m:t>
                      </m:r>
                      <m:d>
                        <m:dPr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6,</m:t>
                          </m:r>
                          <m:r>
                            <m:rPr>
                              <m:sty m:val="p"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HAAHJR</m:t>
                          </m:r>
                        </m:e>
                      </m:d>
                      <m:r>
                        <a:rPr lang="en-US" altLang="zh-CN" sz="2000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latin typeface="Cambria Math" panose="02040503050406030204" pitchFamily="18" charset="0"/>
                        </a:rPr>
                        <m:t>buubdl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543" y="2376473"/>
                <a:ext cx="316041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645543" y="2847822"/>
                <a:ext cx="30578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dirty="0">
                          <a:latin typeface="Cambria Math" panose="02040503050406030204" pitchFamily="18" charset="0"/>
                        </a:rPr>
                        <m:t>𝐃𝐞𝐜</m:t>
                      </m:r>
                      <m:d>
                        <m:dPr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7,</m:t>
                          </m:r>
                          <m:r>
                            <m:rPr>
                              <m:sty m:val="p"/>
                            </m:rPr>
                            <a:rPr lang="en-US" altLang="zh-CN" sz="2000" dirty="0">
                              <a:latin typeface="Cambria Math" panose="02040503050406030204" pitchFamily="18" charset="0"/>
                            </a:rPr>
                            <m:t>HAAHJR</m:t>
                          </m:r>
                        </m:e>
                      </m:d>
                      <m:r>
                        <a:rPr lang="en-US" altLang="zh-CN" sz="2000" b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dirty="0">
                          <a:latin typeface="Cambria Math" panose="02040503050406030204" pitchFamily="18" charset="0"/>
                        </a:rPr>
                        <m:t>attack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543" y="2847822"/>
                <a:ext cx="3057825" cy="461665"/>
              </a:xfrm>
              <a:prstGeom prst="rect">
                <a:avLst/>
              </a:prstGeom>
              <a:blipFill>
                <a:blip r:embed="rId11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798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43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Substitution Cipher</a:t>
            </a:r>
            <a:endParaRPr lang="en-US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087435"/>
                <a:ext cx="9144000" cy="4903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ea typeface="Cambria Math" panose="02040503050406030204" pitchFamily="18" charset="0"/>
                  </a:rPr>
                  <a:t>SCHEME: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(The Substitution Cipher)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,…,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Z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the set of all </a:t>
                </a:r>
                <a:r>
                  <a:rPr lang="en-US" sz="2400" dirty="0" err="1" smtClean="0"/>
                  <a:t>bijections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: choose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b="1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r>
                      <a:rPr lang="en-US" sz="24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r>
                      <a:rPr lang="en-US" sz="24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: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4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Encrypt the message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ell</m:t>
                    </m:r>
                    <m:r>
                      <a:rPr lang="en-US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him</m:t>
                    </m:r>
                    <m:r>
                      <a:rPr lang="en-US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about</m:t>
                    </m:r>
                    <m:r>
                      <a:rPr lang="en-US" sz="24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me</m:t>
                    </m:r>
                  </m:oMath>
                </a14:m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Randomly choose a secret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  For example,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is as follows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pPr>
                  <a:lnSpc>
                    <a:spcPct val="120000"/>
                  </a:lnSpc>
                </a:pPr>
                <a:endParaRPr lang="en-US" sz="2400" b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i="1" dirty="0" smtClean="0">
                            <a:latin typeface="Cambria Math" panose="02040503050406030204" pitchFamily="18" charset="0"/>
                          </a:rPr>
                          <m:t>tellhimaboutme</m:t>
                        </m:r>
                      </m:e>
                    </m:d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</a:rPr>
                      <m:t>GDOOKVCXEFLGCD</m:t>
                    </m:r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dirty="0"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i="1" dirty="0" smtClean="0">
                            <a:latin typeface="Cambria Math" panose="02040503050406030204" pitchFamily="18" charset="0"/>
                          </a:rPr>
                          <m:t>GDOOKVCXEFLGCD</m:t>
                        </m:r>
                      </m:e>
                    </m:d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</a:rPr>
                      <m:t>tellhimaboutme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7435"/>
                <a:ext cx="9144000" cy="4903650"/>
              </a:xfrm>
              <a:prstGeom prst="rect">
                <a:avLst/>
              </a:prstGeom>
              <a:blipFill>
                <a:blip r:embed="rId3"/>
                <a:stretch>
                  <a:fillRect l="-1000" t="-994" b="-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750308" y="4343400"/>
              <a:ext cx="564338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8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8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28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0968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G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en-US" sz="180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722981"/>
                  </p:ext>
                </p:extLst>
              </p:nvPr>
            </p:nvGraphicFramePr>
            <p:xfrm>
              <a:off x="1750308" y="4343400"/>
              <a:ext cx="5643385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8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8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8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28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20968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215230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632" t="-1613" r="-23421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5405" t="-1613" r="-23054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1613" r="-214473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8108" t="-1613" r="-2102703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7368" t="-1613" r="-194736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55882" t="-1613" r="-207647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5882" t="-1613" r="-197647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34286" t="-1613" r="-182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1111" t="-1613" r="-166944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37143" t="-1613" r="-1617143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7143" t="-1613" r="-1517143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5556" t="-1613" r="-1375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40000" t="-1613" r="-1314286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40000" t="-1613" r="-1214286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00000" t="-1613" r="-1080556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42857" t="-1613" r="-101142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2857" t="-1613" r="-91142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94444" t="-1613" r="-78611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45714" t="-1613" r="-70857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45714" t="-1613" r="-60857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88889" t="-1613" r="-49166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48571" t="-1613" r="-40571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8571" t="-1613" r="-30571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83333" t="-1613" r="-19722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451429" t="-1613" r="-10285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626471" t="-1613" r="-5882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632" t="-103279" r="-2342105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5405" t="-103279" r="-2305405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103279" r="-2144737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8108" t="-103279" r="-210270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7368" t="-103279" r="-1947368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55882" t="-103279" r="-207647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5882" t="-103279" r="-197647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34286" t="-103279" r="-18200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11111" t="-103279" r="-1669444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37143" t="-103279" r="-161714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7143" t="-103279" r="-1517143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05556" t="-103279" r="-1375000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40000" t="-103279" r="-131428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40000" t="-103279" r="-121428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00000" t="-103279" r="-108055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42857" t="-103279" r="-101142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42857" t="-103279" r="-911429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94444" t="-103279" r="-78611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845714" t="-103279" r="-70857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45714" t="-103279" r="-60857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988889" t="-103279" r="-491667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148571" t="-103279" r="-405714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48571" t="-103279" r="-305714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83333" t="-103279" r="-197222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451429" t="-103279" r="-102857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626471" t="-103279" r="-5882" b="-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5058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Security</a:t>
            </a:r>
            <a:endParaRPr lang="en-US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447800"/>
                <a:ext cx="9144000" cy="1920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𝒦</m:t>
                        </m:r>
                      </m:e>
                    </m:d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=26!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≈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88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  <a:sym typeface="Wingdings" pitchFamily="2" charset="2"/>
                  </a:rPr>
                  <a:t>: the key space is large for brute-force attack</a:t>
                </a:r>
                <a:endParaRPr lang="en-US" sz="2400" baseline="30000" dirty="0">
                  <a:solidFill>
                    <a:schemeClr val="tx1"/>
                  </a:solidFill>
                  <a:sym typeface="Wingdings" pitchFamily="2" charset="2"/>
                </a:endParaRP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sym typeface="Wingdings" pitchFamily="2" charset="2"/>
                  </a:rPr>
                  <a:t>Still not secure!!! </a:t>
                </a: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ym typeface="Wingdings" pitchFamily="2" charset="2"/>
                  </a:rPr>
                  <a:t>Every letter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∈{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b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,…,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z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}</m:t>
                    </m:r>
                  </m:oMath>
                </a14:m>
                <a:r>
                  <a:rPr lang="en-US" sz="2000" dirty="0" smtClean="0">
                    <a:sym typeface="Wingdings" pitchFamily="2" charset="2"/>
                  </a:rPr>
                  <a:t> is mapped to a fixed letter</a:t>
                </a:r>
              </a:p>
              <a:p>
                <a:pPr marL="1714500" lvl="3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ym typeface="Wingdings" pitchFamily="2" charset="2"/>
                  </a:rPr>
                  <a:t>The frequencies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 are equal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𝑚</m:t>
                    </m:r>
                  </m:oMath>
                </a14:m>
                <a:endParaRPr lang="en-US" dirty="0" smtClean="0">
                  <a:sym typeface="Wingdings" pitchFamily="2" charset="2"/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ym typeface="Wingdings" pitchFamily="2" charset="2"/>
                  </a:rPr>
                  <a:t>The frequencies of individual letters are known in a normal English text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7800"/>
                <a:ext cx="9144000" cy="1920526"/>
              </a:xfrm>
              <a:prstGeom prst="rect">
                <a:avLst/>
              </a:prstGeom>
              <a:blipFill>
                <a:blip r:embed="rId3"/>
                <a:stretch>
                  <a:fillRect t="-1587" b="-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Chart 25"/>
          <p:cNvGraphicFramePr/>
          <p:nvPr>
            <p:extLst/>
          </p:nvPr>
        </p:nvGraphicFramePr>
        <p:xfrm>
          <a:off x="838200" y="3483648"/>
          <a:ext cx="7543800" cy="2555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7471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ea typeface="Cambria Math" panose="02040503050406030204" pitchFamily="18" charset="0"/>
              </a:rPr>
              <a:t>Letter Frequency Analysis</a:t>
            </a:r>
            <a:endParaRPr lang="en-US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159007"/>
                <a:ext cx="9144000" cy="4936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Most frequent </a:t>
                </a:r>
                <a:r>
                  <a:rPr lang="en-US" sz="2400" b="1" u="sng" dirty="0" smtClean="0">
                    <a:sym typeface="Wingdings" pitchFamily="2" charset="2"/>
                  </a:rPr>
                  <a:t>letters</a:t>
                </a:r>
                <a:r>
                  <a:rPr lang="en-US" sz="2400" b="1" dirty="0" smtClean="0">
                    <a:sym typeface="Wingdings" pitchFamily="2" charset="2"/>
                  </a:rPr>
                  <a:t> in a normal English Text</a:t>
                </a:r>
                <a:r>
                  <a:rPr lang="en-US" sz="2400" dirty="0" smtClean="0">
                    <a:sym typeface="Wingdings" pitchFamily="2" charset="2"/>
                  </a:rPr>
                  <a:t>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</m:t>
                    </m:r>
                  </m:oMath>
                </a14:m>
                <a:r>
                  <a:rPr lang="en-US" sz="2400" dirty="0" smtClean="0">
                    <a:sym typeface="Wingdings" pitchFamily="2" charset="2"/>
                  </a:rPr>
                  <a:t> has probability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0.12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7</m:t>
                    </m:r>
                  </m:oMath>
                </a14:m>
                <a:endParaRPr lang="en-US" sz="2400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o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n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s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h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r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400" dirty="0" smtClean="0">
                    <a:sym typeface="Wingdings" pitchFamily="2" charset="2"/>
                  </a:rPr>
                  <a:t>have probability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[0.06,0.09]</m:t>
                    </m:r>
                  </m:oMath>
                </a14:m>
                <a:endParaRPr lang="en-US" sz="2400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d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l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400" dirty="0" smtClean="0">
                    <a:sym typeface="Wingdings" pitchFamily="2" charset="2"/>
                  </a:rPr>
                  <a:t>have probability around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0.04</m:t>
                    </m:r>
                  </m:oMath>
                </a14:m>
                <a:endParaRPr lang="en-US" sz="2400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c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u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m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w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f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g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y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p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b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400" dirty="0" smtClean="0">
                    <a:sym typeface="Wingdings" pitchFamily="2" charset="2"/>
                  </a:rPr>
                  <a:t>have probability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[0.015,0.028]</m:t>
                    </m:r>
                  </m:oMath>
                </a14:m>
                <a:endParaRPr lang="en-US" sz="2400" dirty="0" smtClean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v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k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j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x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q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z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400" dirty="0" smtClean="0">
                    <a:sym typeface="Wingdings" pitchFamily="2" charset="2"/>
                  </a:rPr>
                  <a:t>have probability less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0.01</m:t>
                    </m:r>
                  </m:oMath>
                </a14:m>
                <a:endParaRPr lang="en-US" sz="2400" dirty="0" smtClean="0">
                  <a:sym typeface="Wingdings" pitchFamily="2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Most frequent </a:t>
                </a:r>
                <a:r>
                  <a:rPr lang="en-US" sz="2400" b="1" u="sng" dirty="0" smtClean="0">
                    <a:sym typeface="Wingdings" pitchFamily="2" charset="2"/>
                  </a:rPr>
                  <a:t>digrams</a:t>
                </a:r>
                <a:r>
                  <a:rPr lang="en-US" sz="2400" b="1" dirty="0" smtClean="0">
                    <a:sym typeface="Wingdings" pitchFamily="2" charset="2"/>
                  </a:rPr>
                  <a:t> in a normal English text</a:t>
                </a:r>
                <a:r>
                  <a:rPr lang="en-US" sz="2400" dirty="0" smtClean="0">
                    <a:sym typeface="Wingdings" pitchFamily="2" charset="2"/>
                  </a:rPr>
                  <a:t>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th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he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in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er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an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re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ed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on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es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st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en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at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to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nt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ha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nd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ou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ea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</m:oMath>
                </a14:m>
                <a:endParaRPr lang="en-US" sz="2400" b="0" dirty="0" smtClean="0">
                  <a:solidFill>
                    <a:srgbClr val="0000CC"/>
                  </a:solidFill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400" b="0" dirty="0" smtClean="0">
                    <a:solidFill>
                      <a:srgbClr val="0000CC"/>
                    </a:solidFill>
                    <a:sym typeface="Wingdings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ng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as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or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ti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is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et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it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ar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te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se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hi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of</m:t>
                    </m:r>
                  </m:oMath>
                </a14:m>
                <a:endParaRPr lang="en-US" sz="2400" dirty="0" smtClean="0">
                  <a:solidFill>
                    <a:srgbClr val="0000CC"/>
                  </a:solidFill>
                  <a:sym typeface="Wingdings" pitchFamily="2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Most frequent </a:t>
                </a:r>
                <a:r>
                  <a:rPr lang="en-US" sz="2400" b="1" u="sng" dirty="0" smtClean="0">
                    <a:sym typeface="Wingdings" pitchFamily="2" charset="2"/>
                  </a:rPr>
                  <a:t>trigrams</a:t>
                </a:r>
                <a:r>
                  <a:rPr lang="en-US" sz="2400" b="1" dirty="0" smtClean="0">
                    <a:sym typeface="Wingdings" pitchFamily="2" charset="2"/>
                  </a:rPr>
                  <a:t> in a normal English text</a:t>
                </a:r>
                <a:r>
                  <a:rPr lang="en-US" sz="2400" dirty="0" smtClean="0">
                    <a:sym typeface="Wingdings" pitchFamily="2" charset="2"/>
                  </a:rPr>
                  <a:t>: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the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ing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and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her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ere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ent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tha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nth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was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eth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for</m:t>
                    </m:r>
                    <m: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dth</m:t>
                    </m:r>
                  </m:oMath>
                </a14:m>
                <a:endParaRPr lang="en-US" sz="2400" dirty="0" smtClean="0">
                  <a:solidFill>
                    <a:srgbClr val="0000CC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9007"/>
                <a:ext cx="9144000" cy="4936993"/>
              </a:xfrm>
              <a:prstGeom prst="rect">
                <a:avLst/>
              </a:prstGeom>
              <a:blipFill>
                <a:blip r:embed="rId3"/>
                <a:stretch>
                  <a:fillRect l="-1000" t="-123" b="-13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33416" y="1588652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200" dirty="0" smtClean="0"/>
              <a:t>√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6756726" y="2024469"/>
            <a:ext cx="20518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3200" dirty="0" smtClean="0"/>
              <a:t>√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7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Example</a:t>
            </a:r>
            <a:endParaRPr lang="en-US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624548"/>
                <a:ext cx="9144000" cy="4081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ym typeface="Wingdings" pitchFamily="2" charset="2"/>
                  </a:rPr>
                  <a:t>EXAMPLE: </a:t>
                </a:r>
                <a:r>
                  <a:rPr lang="en-US" sz="2400" dirty="0" smtClean="0">
                    <a:sym typeface="Wingdings" pitchFamily="2" charset="2"/>
                  </a:rPr>
                  <a:t>Find the plaintext for a ciphertext under substitution cipher</a:t>
                </a:r>
                <a:endParaRPr lang="en-US" sz="6000" dirty="0">
                  <a:sym typeface="Wingdings" pitchFamily="2" charset="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1" dirty="0" smtClean="0">
                    <a:sym typeface="Wingdings" pitchFamily="2" charset="2"/>
                  </a:rPr>
                  <a:t>Ciphertext</a:t>
                </a:r>
                <a:r>
                  <a:rPr lang="en-US" sz="1600" b="1" dirty="0">
                    <a:sym typeface="Wingdings" pitchFamily="2" charset="2"/>
                  </a:rPr>
                  <a:t>: </a:t>
                </a:r>
                <a:r>
                  <a:rPr lang="en-US" sz="1600" b="1" dirty="0" smtClean="0">
                    <a:sym typeface="Wingdings" pitchFamily="2" charset="2"/>
                  </a:rPr>
                  <a:t>                                                                                                                                                       </a:t>
                </a:r>
                <a:r>
                  <a:rPr lang="en-US" sz="1600" dirty="0" smtClean="0">
                    <a:sym typeface="Wingdings" pitchFamily="2" charset="2"/>
                  </a:rPr>
                  <a:t>ODQSOCL </a:t>
                </a:r>
                <a:r>
                  <a:rPr lang="en-US" sz="1600" dirty="0">
                    <a:sym typeface="Wingdings" pitchFamily="2" charset="2"/>
                  </a:rPr>
                  <a:t>OW GIU BOEE QRROHOCS QV GIUR KIA QF Q DQCQSLR </a:t>
                </a:r>
                <a:r>
                  <a:rPr lang="en-US" sz="1600" dirty="0" smtClean="0">
                    <a:sym typeface="Wingdings" pitchFamily="2" charset="2"/>
                  </a:rPr>
                  <a:t>WIR </a:t>
                </a:r>
                <a:r>
                  <a:rPr lang="en-US" sz="1600" dirty="0">
                    <a:sym typeface="Wingdings" pitchFamily="2" charset="2"/>
                  </a:rPr>
                  <a:t>ICL IW CQFQF EIYQE YIDJUVLR FGFVLDF GIU SLV OCVI </a:t>
                </a:r>
                <a:r>
                  <a:rPr lang="en-US" sz="1600" dirty="0" smtClean="0">
                    <a:sym typeface="Wingdings" pitchFamily="2" charset="2"/>
                  </a:rPr>
                  <a:t>GIUR IWWOYL </a:t>
                </a:r>
                <a:r>
                  <a:rPr lang="en-US" sz="1600" dirty="0">
                    <a:sym typeface="Wingdings" pitchFamily="2" charset="2"/>
                  </a:rPr>
                  <a:t>IC VXQV DICPQG DIRCOCS VI WOCP VXL JXICLF </a:t>
                </a:r>
                <a:r>
                  <a:rPr lang="en-US" sz="1600" dirty="0" smtClean="0">
                    <a:sym typeface="Wingdings" pitchFamily="2" charset="2"/>
                  </a:rPr>
                  <a:t>ROCSOCS LHLRG </a:t>
                </a:r>
                <a:r>
                  <a:rPr lang="en-US" sz="1600" dirty="0">
                    <a:sym typeface="Wingdings" pitchFamily="2" charset="2"/>
                  </a:rPr>
                  <a:t>YQEELR OF Q POFVRQUSXV YICWUFLP CQFQ BIRMLR </a:t>
                </a:r>
                <a:r>
                  <a:rPr lang="en-US" sz="1600" dirty="0" smtClean="0">
                    <a:sym typeface="Wingdings" pitchFamily="2" charset="2"/>
                  </a:rPr>
                  <a:t>QCP LHLRG </a:t>
                </a:r>
                <a:r>
                  <a:rPr lang="en-US" sz="1600" dirty="0">
                    <a:sym typeface="Wingdings" pitchFamily="2" charset="2"/>
                  </a:rPr>
                  <a:t>YQEELR QFFURLF GIU VXQV XOF IR XLR WOEL </a:t>
                </a:r>
                <a:r>
                  <a:rPr lang="en-US" sz="1600" dirty="0" smtClean="0">
                    <a:sym typeface="Wingdings" pitchFamily="2" charset="2"/>
                  </a:rPr>
                  <a:t>IR QYYIUCVOCS </a:t>
                </a:r>
                <a:r>
                  <a:rPr lang="en-US" sz="1600" dirty="0">
                    <a:sym typeface="Wingdings" pitchFamily="2" charset="2"/>
                  </a:rPr>
                  <a:t>RLYIRP IR RLFLQRYX JRIKLYV LHLRG ICL IW </a:t>
                </a:r>
                <a:r>
                  <a:rPr lang="en-US" sz="1600" dirty="0" smtClean="0">
                    <a:sym typeface="Wingdings" pitchFamily="2" charset="2"/>
                  </a:rPr>
                  <a:t>BXOYX OF </a:t>
                </a:r>
                <a:r>
                  <a:rPr lang="en-US" sz="1600" dirty="0">
                    <a:sym typeface="Wingdings" pitchFamily="2" charset="2"/>
                  </a:rPr>
                  <a:t>DOFFOCS WRID VXL YIDJUVLR FGFVLD OF QAFIEUVLEG </a:t>
                </a:r>
                <a:r>
                  <a:rPr lang="en-US" sz="1600" dirty="0" smtClean="0">
                    <a:sym typeface="Wingdings" pitchFamily="2" charset="2"/>
                  </a:rPr>
                  <a:t>HOVQE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pt-BR" sz="1600" b="1" dirty="0" smtClean="0">
                    <a:sym typeface="Wingdings" pitchFamily="2" charset="2"/>
                  </a:rPr>
                  <a:t>Observation 1: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pt-BR" sz="1600" b="1" dirty="0" smtClean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 i="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pt-BR" sz="1600" i="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31  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L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31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R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29  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Q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25 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F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23  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O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23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C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21   </m:t>
                    </m:r>
                    <m:r>
                      <m:rPr>
                        <m:sty m:val="p"/>
                      </m:rP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V</m:t>
                    </m:r>
                    <m:r>
                      <a:rPr lang="pt-BR" sz="1600" i="0" dirty="0">
                        <a:latin typeface="Cambria Math" panose="02040503050406030204" pitchFamily="18" charset="0"/>
                        <a:sym typeface="Wingdings" pitchFamily="2" charset="2"/>
                      </a:rPr>
                      <m:t> 20 </m:t>
                    </m:r>
                  </m:oMath>
                </a14:m>
                <a:endParaRPr lang="pt-BR" sz="1600" dirty="0" smtClean="0"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b="0" dirty="0" smtClean="0">
                    <a:sym typeface="Wingdings" pitchFamily="2" charset="2"/>
                  </a:rPr>
                  <a:t>       Guess: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I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L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R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Q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F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O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C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V</m:t>
                        </m:r>
                      </m:e>
                    </m:d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are encryptions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6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e</m:t>
                        </m:r>
                        <m:r>
                          <a:rPr lang="en-US" sz="1600" b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t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a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o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i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s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h</m:t>
                        </m:r>
                        <m: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sym typeface="Wingdings" pitchFamily="2" charset="2"/>
                          </a:rPr>
                          <m:t>r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;</m:t>
                    </m:r>
                  </m:oMath>
                </a14:m>
                <a:endParaRPr lang="en-US" sz="1600" i="1" dirty="0" smtClean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 smtClean="0"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e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 ? /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L</m:t>
                    </m:r>
                    <m: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sym typeface="Wingdings" pitchFamily="2" charset="2"/>
                      </a:rPr>
                      <m:t>e</m:t>
                    </m:r>
                  </m:oMath>
                </a14:m>
                <a:r>
                  <a:rPr lang="en-US" sz="1600" b="1" dirty="0" smtClean="0">
                    <a:sym typeface="Wingdings" pitchFamily="2" charset="2"/>
                  </a:rPr>
                  <a:t>?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1600" dirty="0">
                    <a:sym typeface="Wingdings" pitchFamily="2" charset="2"/>
                  </a:rPr>
                  <a:t> </a:t>
                </a:r>
                <a:r>
                  <a:rPr lang="en-US" sz="1600" dirty="0" smtClean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IC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sym typeface="Wingdings" pitchFamily="2" charset="2"/>
                      </a:rPr>
                      <m:t>⇒</m:t>
                    </m:r>
                    <m:r>
                      <m:rPr>
                        <m:sty m:val="p"/>
                      </m:rPr>
                      <a:rPr lang="en-US" sz="1600" b="0" i="0">
                        <a:latin typeface="Cambria Math" panose="02040503050406030204" pitchFamily="18" charset="0"/>
                        <a:sym typeface="Wingdings" pitchFamily="2" charset="2"/>
                      </a:rPr>
                      <m:t>I</m:t>
                    </m:r>
                    <m:r>
                      <a:rPr lang="en-US" sz="1600" b="0" i="0"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m:rPr>
                        <m:sty m:val="p"/>
                      </m:rPr>
                      <a:rPr lang="en-US" sz="1600" b="0" i="0">
                        <a:latin typeface="Cambria Math" panose="02040503050406030204" pitchFamily="18" charset="0"/>
                        <a:sym typeface="Wingdings" pitchFamily="2" charset="2"/>
                      </a:rPr>
                      <m:t>e</m:t>
                    </m:r>
                  </m:oMath>
                </a14:m>
                <a:r>
                  <a:rPr lang="en-US" sz="1600" dirty="0" smtClean="0">
                    <a:sym typeface="Wingdings" pitchFamily="2" charset="2"/>
                  </a:rPr>
                  <a:t> does not hold </a:t>
                </a:r>
                <a:endParaRPr lang="en-US" sz="1600" b="0" i="1" dirty="0" smtClean="0">
                  <a:latin typeface="Cambria Math" panose="02040503050406030204" pitchFamily="18" charset="0"/>
                  <a:sym typeface="Wingdings" pitchFamily="2" charset="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16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𝐋</m:t>
                    </m:r>
                    <m:r>
                      <a:rPr lang="en-US" sz="16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↔</m:t>
                    </m:r>
                    <m:r>
                      <a:rPr lang="en-US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𝐞</m:t>
                    </m:r>
                  </m:oMath>
                </a14:m>
                <a:r>
                  <a:rPr lang="en-US" sz="1600" b="1" dirty="0" smtClean="0">
                    <a:solidFill>
                      <a:srgbClr val="C00000"/>
                    </a:solidFill>
                    <a:sym typeface="Wingdings" pitchFamily="2" charset="2"/>
                  </a:rPr>
                  <a:t>  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24548"/>
                <a:ext cx="9144000" cy="4081117"/>
              </a:xfrm>
              <a:prstGeom prst="rect">
                <a:avLst/>
              </a:prstGeom>
              <a:blipFill>
                <a:blip r:embed="rId3"/>
                <a:stretch>
                  <a:fillRect l="-1000" t="-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38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22957</TotalTime>
  <Words>1504</Words>
  <Application>Microsoft Office PowerPoint</Application>
  <PresentationFormat>On-screen Show (4:3)</PresentationFormat>
  <Paragraphs>476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宋体</vt:lpstr>
      <vt:lpstr>Arial</vt:lpstr>
      <vt:lpstr>Calibri</vt:lpstr>
      <vt:lpstr>Cambria Math</vt:lpstr>
      <vt:lpstr>Courier New</vt:lpstr>
      <vt:lpstr>Wingdings</vt:lpstr>
      <vt:lpstr>Office Theme</vt:lpstr>
      <vt:lpstr>Cryptography (2021 Fall) mod, shift cipher, sufficient key space principle, substitution cipher,  letter frequency analysis, Vigenère cipher, Kasiski’s method, index of coincidence</vt:lpstr>
      <vt:lpstr>mod</vt:lpstr>
      <vt:lpstr>Shift Cipher</vt:lpstr>
      <vt:lpstr>Security</vt:lpstr>
      <vt:lpstr>PowerPoint Presentation</vt:lpstr>
      <vt:lpstr>Substitution Cipher</vt:lpstr>
      <vt:lpstr>Security</vt:lpstr>
      <vt:lpstr>Letter Frequency Analysis</vt:lpstr>
      <vt:lpstr>Example</vt:lpstr>
      <vt:lpstr>Example</vt:lpstr>
      <vt:lpstr>Example</vt:lpstr>
      <vt:lpstr>Improved Attack of the Shift Cipher</vt:lpstr>
      <vt:lpstr>PowerPoint Presentation</vt:lpstr>
      <vt:lpstr>Vigenère Cipher</vt:lpstr>
      <vt:lpstr>Attacks</vt:lpstr>
      <vt:lpstr>Attacks</vt:lpstr>
      <vt:lpstr>Attacks</vt:lpstr>
      <vt:lpstr>Attacks</vt:lpstr>
      <vt:lpstr>Attacks</vt:lpstr>
      <vt:lpstr>Attacks</vt:lpstr>
      <vt:lpstr>Determine the Key</vt:lpstr>
      <vt:lpstr>Determine the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573</cp:revision>
  <cp:lastPrinted>2021-09-17T00:35:56Z</cp:lastPrinted>
  <dcterms:created xsi:type="dcterms:W3CDTF">2014-04-06T04:43:09Z</dcterms:created>
  <dcterms:modified xsi:type="dcterms:W3CDTF">2022-09-11T13:23:10Z</dcterms:modified>
</cp:coreProperties>
</file>