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4" r:id="rId2"/>
    <p:sldId id="616" r:id="rId3"/>
    <p:sldId id="617" r:id="rId4"/>
    <p:sldId id="618" r:id="rId5"/>
    <p:sldId id="619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6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60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image" Target="../media/image52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0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20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87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0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8.png"/><Relationship Id="rId4" Type="http://schemas.openxmlformats.org/officeDocument/2006/relationships/image" Target="../media/image10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3" Type="http://schemas.openxmlformats.org/officeDocument/2006/relationships/image" Target="../media/image15.png"/><Relationship Id="rId7" Type="http://schemas.openxmlformats.org/officeDocument/2006/relationships/image" Target="../media/image1911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00.png"/><Relationship Id="rId4" Type="http://schemas.openxmlformats.org/officeDocument/2006/relationships/image" Target="../media/image16.png"/><Relationship Id="rId9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301.png"/><Relationship Id="rId5" Type="http://schemas.openxmlformats.org/officeDocument/2006/relationships/image" Target="../media/image1110.png"/><Relationship Id="rId10" Type="http://schemas.openxmlformats.org/officeDocument/2006/relationships/image" Target="../media/image271.png"/><Relationship Id="rId4" Type="http://schemas.openxmlformats.org/officeDocument/2006/relationships/image" Target="../media/image2.png"/><Relationship Id="rId9" Type="http://schemas.openxmlformats.org/officeDocument/2006/relationships/image" Target="../media/image2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2000" dirty="0" smtClean="0"/>
              <a:t>m</a:t>
            </a:r>
            <a:r>
              <a:rPr lang="en-US" sz="2000" dirty="0" smtClean="0"/>
              <a:t>an-in-the-middle attack, public-key encryption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(PriKE)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public-key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eavesdropping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581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rot="10800000" flipH="1">
            <a:off x="3581401" y="2895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4444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5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11" grpId="0"/>
      <p:bldP spid="12" grpId="0"/>
      <p:bldP spid="14" grpId="0"/>
      <p:bldP spid="16" grpId="0"/>
      <p:bldP spid="18" grpId="0"/>
      <p:bldP spid="19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in the presence of an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/>
                  <a:t>How strong is the IND-EAV for public-key encryption</a:t>
                </a:r>
                <a:r>
                  <a:rPr lang="en-US" altLang="zh-CN" sz="2400" dirty="0" smtClean="0"/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as strong as IND-CPA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r="-2600"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(PrivKE)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private-key encryption schemes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55802" y="23622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3520" y="23622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4712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4712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56638" y="28380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56639" y="29038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46247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5663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5663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0218" y="3034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0219" y="3099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021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021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2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29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</a:t>
                </a:r>
                <a:r>
                  <a:rPr lang="en-US" sz="2400" b="1" dirty="0"/>
                  <a:t>under a chosen-plaintext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</a:t>
                </a:r>
                <a:r>
                  <a:rPr lang="en-US" sz="2000" dirty="0" err="1" smtClean="0"/>
                  <a:t>definicition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 smtClean="0"/>
                  <a:t>THEOREM: </a:t>
                </a:r>
                <a:r>
                  <a:rPr lang="en-US" sz="2400" u="sng" dirty="0" smtClean="0"/>
                  <a:t>For public-key encryption, IND-EAV is equivalent to IND-CPA.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suffices to deal with IND-EAV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r="-600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blipFill rotWithShape="0">
                <a:blip r:embed="rId3"/>
                <a:stretch>
                  <a:fillRect l="-133" t="-42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819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819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4444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768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990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952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94" t="-4444" r="-4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610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914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3200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858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349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3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blipFill rotWithShape="0">
                <a:blip r:embed="rId3"/>
                <a:stretch>
                  <a:fillRect l="-133" t="-606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286000"/>
            <a:ext cx="2491317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286000"/>
            <a:ext cx="1330868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222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2383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4605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4228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48" t="-2222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080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384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26704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3284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blipFill rotWithShape="0">
                <a:blip r:embed="rId17"/>
                <a:stretch>
                  <a:fillRect t="-4444" r="-80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rot="10800000" flipH="1">
            <a:off x="4328160" y="281939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  <a:blipFill rotWithShape="0">
                <a:blip r:embed="rId19"/>
                <a:stretch>
                  <a:fillRect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3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4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cca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b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4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-the cyclic group generator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;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62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Correctness: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(A, B output the same key)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blipFill rotWithShape="0">
                <a:blip r:embed="rId4"/>
                <a:stretch>
                  <a:fillRect l="-743" t="-1493" r="-186" b="-19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0"/>
              <p:cNvSpPr/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blipFill rotWithShape="0">
                <a:blip r:embed="rId5"/>
                <a:stretch>
                  <a:fillRect l="-2128" b="-17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0"/>
              <p:cNvSpPr/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blipFill rotWithShape="0">
                <a:blip r:embed="rId6"/>
                <a:stretch>
                  <a:fillRect l="-2128" b="-5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270860" y="4114800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36" t="-2174" r="-725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rot="10800000">
            <a:off x="3276601" y="4648199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608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981200" y="51054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4978" y="51054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23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secure. Then there is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solve the DDH problem: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3493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1" r="-867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0"/>
          <p:cNvSpPr/>
          <p:nvPr/>
        </p:nvSpPr>
        <p:spPr>
          <a:xfrm>
            <a:off x="2618836" y="3505201"/>
            <a:ext cx="2399357" cy="2057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43"/>
          <p:cNvCxnSpPr/>
          <p:nvPr/>
        </p:nvCxnSpPr>
        <p:spPr>
          <a:xfrm rot="10800000" flipH="1">
            <a:off x="5135159" y="4934824"/>
            <a:ext cx="125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4"/>
              <p:cNvSpPr txBox="1"/>
              <p:nvPr/>
            </p:nvSpPr>
            <p:spPr>
              <a:xfrm>
                <a:off x="5099265" y="4657825"/>
                <a:ext cx="104227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65" y="4657825"/>
                <a:ext cx="1042273" cy="291811"/>
              </a:xfrm>
              <a:prstGeom prst="rect">
                <a:avLst/>
              </a:prstGeom>
              <a:blipFill rotWithShape="0">
                <a:blip r:embed="rId4"/>
                <a:stretch>
                  <a:fillRect l="-7602" t="-16667" r="-2163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45"/>
          <p:cNvCxnSpPr/>
          <p:nvPr/>
        </p:nvCxnSpPr>
        <p:spPr>
          <a:xfrm flipH="1">
            <a:off x="5135159" y="5246643"/>
            <a:ext cx="125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6"/>
              <p:cNvSpPr txBox="1"/>
              <p:nvPr/>
            </p:nvSpPr>
            <p:spPr>
              <a:xfrm>
                <a:off x="5632665" y="496262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665" y="4962625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0"/>
          <p:cNvSpPr/>
          <p:nvPr/>
        </p:nvSpPr>
        <p:spPr>
          <a:xfrm>
            <a:off x="6470865" y="3514826"/>
            <a:ext cx="1530135" cy="204777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50"/>
              <p:cNvSpPr txBox="1"/>
              <p:nvPr/>
            </p:nvSpPr>
            <p:spPr>
              <a:xfrm>
                <a:off x="7058384" y="5541701"/>
                <a:ext cx="2969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84" y="5541701"/>
                <a:ext cx="2969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408" r="-1428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85"/>
              <p:cNvSpPr txBox="1"/>
              <p:nvPr/>
            </p:nvSpPr>
            <p:spPr>
              <a:xfrm>
                <a:off x="3734311" y="5541701"/>
                <a:ext cx="2401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311" y="5541701"/>
                <a:ext cx="24019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8462" r="-1025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4"/>
              <p:cNvSpPr/>
              <p:nvPr/>
            </p:nvSpPr>
            <p:spPr>
              <a:xfrm>
                <a:off x="2578530" y="4176231"/>
                <a:ext cx="2622898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30" y="4176231"/>
                <a:ext cx="2622898" cy="6801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43"/>
          <p:cNvCxnSpPr/>
          <p:nvPr/>
        </p:nvCxnSpPr>
        <p:spPr>
          <a:xfrm rot="10800000" flipH="1">
            <a:off x="359508" y="3819624"/>
            <a:ext cx="22312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4"/>
              <p:cNvSpPr txBox="1"/>
              <p:nvPr/>
            </p:nvSpPr>
            <p:spPr>
              <a:xfrm>
                <a:off x="413857" y="3542625"/>
                <a:ext cx="2176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7" y="3542625"/>
                <a:ext cx="217694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61" t="-2174" r="-336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66825" y="3840918"/>
                <a:ext cx="1985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" y="3840918"/>
                <a:ext cx="1985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43"/>
          <p:cNvCxnSpPr/>
          <p:nvPr/>
        </p:nvCxnSpPr>
        <p:spPr>
          <a:xfrm flipH="1">
            <a:off x="381000" y="5285143"/>
            <a:ext cx="22312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496098" y="5001125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98" y="5001125"/>
                <a:ext cx="25410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037246" y="5846802"/>
                <a:ext cx="1627818" cy="55399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46" y="5846802"/>
                <a:ext cx="1627818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487" r="-743" b="-107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6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3" grpId="0" animBg="1"/>
      <p:bldP spid="24" grpId="0"/>
      <p:bldP spid="25" grpId="0"/>
      <p:bldP spid="29" grpId="0"/>
      <p:bldP spid="31" grpId="0"/>
      <p:bldP spid="32" grpId="0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572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0|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)=1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)=1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solves the DDH problem 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a contradiction.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72060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7" r="-867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7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Man-in-the-middle </a:t>
            </a:r>
            <a:r>
              <a:rPr lang="en-US" dirty="0" smtClean="0"/>
              <a:t>attack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66800"/>
            <a:ext cx="9144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 smtClean="0"/>
              <a:t>Diffie</a:t>
            </a:r>
            <a:r>
              <a:rPr lang="en-US" sz="2400" b="1" dirty="0" smtClean="0"/>
              <a:t>-Hellman key exchange requires an </a:t>
            </a:r>
            <a:r>
              <a:rPr lang="en-US" sz="2400" b="1" u="sng" dirty="0" smtClean="0"/>
              <a:t>authenticated</a:t>
            </a:r>
            <a:r>
              <a:rPr lang="en-US" sz="2400" b="1" dirty="0" smtClean="0"/>
              <a:t> channel:</a:t>
            </a:r>
            <a:r>
              <a:rPr lang="en-US" sz="2000" dirty="0" smtClean="0"/>
              <a:t>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Modification to the communication should be detectable.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Otherwise, there is a man-in-the-middle attack.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Man-in-the-middle attack</a:t>
            </a:r>
            <a:r>
              <a:rPr lang="en-US" sz="2400" dirty="0" smtClean="0"/>
              <a:t>: A and B output different keys (known to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0"/>
              <p:cNvSpPr/>
              <p:nvPr/>
            </p:nvSpPr>
            <p:spPr>
              <a:xfrm>
                <a:off x="609600" y="2819398"/>
                <a:ext cx="1981200" cy="3276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19398"/>
                <a:ext cx="1981200" cy="32766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0"/>
              <p:cNvSpPr/>
              <p:nvPr/>
            </p:nvSpPr>
            <p:spPr>
              <a:xfrm>
                <a:off x="3867750" y="2819399"/>
                <a:ext cx="1517844" cy="327660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50" y="2819399"/>
                <a:ext cx="1517844" cy="32766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2619675" y="3962400"/>
            <a:ext cx="121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4177" y="61722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19569" y="6172200"/>
            <a:ext cx="6572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Charlie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04868" y="368374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8" y="3683744"/>
                <a:ext cx="9858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90" r="-248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0"/>
              <p:cNvSpPr/>
              <p:nvPr/>
            </p:nvSpPr>
            <p:spPr>
              <a:xfrm>
                <a:off x="6781800" y="2819399"/>
                <a:ext cx="1600200" cy="3276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819399"/>
                <a:ext cx="1600200" cy="32765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7479909" y="61722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421322" y="4648200"/>
            <a:ext cx="1313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524498" y="4340806"/>
                <a:ext cx="993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8" y="4340806"/>
                <a:ext cx="99341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r="-18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rot="10800000">
            <a:off x="5421322" y="5191225"/>
            <a:ext cx="13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861690" y="4914226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90" y="4914226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rot="10800000">
            <a:off x="2640814" y="5334000"/>
            <a:ext cx="1193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079990" y="5066626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90" y="5066626"/>
                <a:ext cx="30899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16" grpId="0"/>
      <p:bldP spid="17" grpId="0"/>
      <p:bldP spid="29" grpId="0" animBg="1"/>
      <p:bldP spid="30" grpId="0"/>
      <p:bldP spid="33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954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4193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5846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84623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9275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5691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569145"/>
                <a:ext cx="4547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774913" y="1560209"/>
                <a:ext cx="182171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4913" y="1560209"/>
                <a:ext cx="182171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4193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5811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81150"/>
                <a:ext cx="762000" cy="685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9240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06471" y="2812018"/>
                <a:ext cx="17944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471" y="2812018"/>
                <a:ext cx="179446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672318"/>
                <a:ext cx="4991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672318"/>
                <a:ext cx="499176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9240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86200"/>
                <a:ext cx="9144000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 smtClean="0"/>
                  <a:t>: plaintext (message), ciphertext,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public/private</a:t>
                </a:r>
                <a:r>
                  <a:rPr lang="en-US" sz="2400" dirty="0" smtClean="0"/>
                  <a:t>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2365328"/>
              </a:xfrm>
              <a:prstGeom prst="rect">
                <a:avLst/>
              </a:prstGeom>
              <a:blipFill>
                <a:blip r:embed="rId11"/>
                <a:stretch>
                  <a:fillRect t="-258" b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1930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193018"/>
                <a:ext cx="762000" cy="68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2704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2669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41481" y="2672318"/>
                <a:ext cx="47833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81" y="2672318"/>
                <a:ext cx="4783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4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25506"/>
                <a:ext cx="9144000" cy="562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Private-Key Encryption:</a:t>
                </a:r>
                <a:endParaRPr lang="en-US" sz="2400" b="1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 smtClean="0"/>
                  <a:t> use the same key      //symmetric-key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must be </a:t>
                </a:r>
                <a:r>
                  <a:rPr lang="en-US" altLang="zh-CN" sz="2000" dirty="0" smtClean="0"/>
                  <a:t>secret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key distribution: physical meeting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key </a:t>
                </a:r>
                <a:r>
                  <a:rPr lang="en-US" sz="2000" dirty="0"/>
                  <a:t>storage: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000" dirty="0"/>
                  <a:t> keys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users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 </a:t>
                </a:r>
                <a:r>
                  <a:rPr lang="en-US" altLang="zh-CN" sz="2000" dirty="0"/>
                  <a:t>sender, 1 </a:t>
                </a:r>
                <a:r>
                  <a:rPr lang="en-US" altLang="zh-CN" sz="2000" dirty="0" smtClean="0"/>
                  <a:t>receiver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idirectional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encryption speed: fast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Public-Key Encryption: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altLang="zh-CN" sz="2000" dirty="0"/>
                  <a:t> use </a:t>
                </a:r>
                <a:r>
                  <a:rPr lang="en-US" altLang="zh-CN" sz="2000" dirty="0" smtClean="0"/>
                  <a:t>different keys     </a:t>
                </a:r>
                <a:r>
                  <a:rPr lang="en-US" sz="2000" dirty="0" smtClean="0"/>
                  <a:t>//asymmetric-key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sz="2000" dirty="0"/>
                  <a:t> is public,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secret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 distribution: make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public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storage: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public keys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private keys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users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many senders, 1 receiver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</a:t>
                </a:r>
                <a:r>
                  <a:rPr lang="en-US" sz="2000" dirty="0" smtClean="0"/>
                  <a:t>nidirectional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ncryption speed: 100-1000 times slower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506"/>
                <a:ext cx="9144000" cy="56276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42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8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7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24580</TotalTime>
  <Words>775</Words>
  <Application>Microsoft Office PowerPoint</Application>
  <PresentationFormat>On-screen Show (4:3)</PresentationFormat>
  <Paragraphs>299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Tahoma</vt:lpstr>
      <vt:lpstr>Office Theme</vt:lpstr>
      <vt:lpstr>Cryptography (2022 Fall) man-in-the-middle attack, public-key encryption</vt:lpstr>
      <vt:lpstr>Diffie-Hellman Key Exchange</vt:lpstr>
      <vt:lpstr>Security</vt:lpstr>
      <vt:lpstr>Security</vt:lpstr>
      <vt:lpstr>Man-in-the-middle attack</vt:lpstr>
      <vt:lpstr>PowerPoint Presentation</vt:lpstr>
      <vt:lpstr>Public-Key Encryption</vt:lpstr>
      <vt:lpstr>Comparisons</vt:lpstr>
      <vt:lpstr>PowerPoint Presentation</vt:lpstr>
      <vt:lpstr>IND-EAV (PriKE)</vt:lpstr>
      <vt:lpstr>IND-EAV (PubKE)</vt:lpstr>
      <vt:lpstr>IND-EAV</vt:lpstr>
      <vt:lpstr>IND-CPA (PrivKE)</vt:lpstr>
      <vt:lpstr>IND-CPA (PubKE)</vt:lpstr>
      <vt:lpstr>IND-CPA (PubKE)</vt:lpstr>
      <vt:lpstr>IND-CPA</vt:lpstr>
      <vt:lpstr>CCA (PrivKE)</vt:lpstr>
      <vt:lpstr>CCA (PubKE)</vt:lpstr>
      <vt:lpstr>IND-CCA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674</cp:revision>
  <cp:lastPrinted>2022-11-09T01:50:31Z</cp:lastPrinted>
  <dcterms:created xsi:type="dcterms:W3CDTF">2014-04-06T04:43:09Z</dcterms:created>
  <dcterms:modified xsi:type="dcterms:W3CDTF">2022-11-23T06:53:58Z</dcterms:modified>
</cp:coreProperties>
</file>