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4" r:id="rId2"/>
    <p:sldId id="637" r:id="rId3"/>
    <p:sldId id="638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0" r:id="rId16"/>
    <p:sldId id="651" r:id="rId1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5332" autoAdjust="0"/>
  </p:normalViewPr>
  <p:slideViewPr>
    <p:cSldViewPr>
      <p:cViewPr varScale="1">
        <p:scale>
          <a:sx n="88" d="100"/>
          <a:sy n="88" d="100"/>
        </p:scale>
        <p:origin x="110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1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2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3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0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6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96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79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7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07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3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0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16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6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2.png"/><Relationship Id="rId5" Type="http://schemas.openxmlformats.org/officeDocument/2006/relationships/image" Target="../media/image157.png"/><Relationship Id="rId10" Type="http://schemas.openxmlformats.org/officeDocument/2006/relationships/image" Target="../media/image161.png"/><Relationship Id="rId4" Type="http://schemas.openxmlformats.org/officeDocument/2006/relationships/image" Target="../media/image156.png"/><Relationship Id="rId9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4.png"/><Relationship Id="rId7" Type="http://schemas.openxmlformats.org/officeDocument/2006/relationships/image" Target="../media/image16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3.png"/><Relationship Id="rId10" Type="http://schemas.openxmlformats.org/officeDocument/2006/relationships/image" Target="../media/image169.png"/><Relationship Id="rId4" Type="http://schemas.openxmlformats.org/officeDocument/2006/relationships/image" Target="../media/image2.png"/><Relationship Id="rId9" Type="http://schemas.openxmlformats.org/officeDocument/2006/relationships/image" Target="../media/image1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3" Type="http://schemas.openxmlformats.org/officeDocument/2006/relationships/image" Target="../media/image171.png"/><Relationship Id="rId7" Type="http://schemas.openxmlformats.org/officeDocument/2006/relationships/image" Target="../media/image1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7.png"/><Relationship Id="rId5" Type="http://schemas.openxmlformats.org/officeDocument/2006/relationships/image" Target="../media/image173.png"/><Relationship Id="rId10" Type="http://schemas.openxmlformats.org/officeDocument/2006/relationships/image" Target="../media/image176.png"/><Relationship Id="rId4" Type="http://schemas.openxmlformats.org/officeDocument/2006/relationships/image" Target="../media/image172.png"/><Relationship Id="rId9" Type="http://schemas.openxmlformats.org/officeDocument/2006/relationships/image" Target="../media/image17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290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41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611.png"/><Relationship Id="rId4" Type="http://schemas.openxmlformats.org/officeDocument/2006/relationships/image" Target="../media/image5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Cryptography (2022 Fall)</a:t>
            </a:r>
            <a:br>
              <a:rPr lang="en-US" sz="4800" dirty="0" smtClean="0"/>
            </a:br>
            <a:r>
              <a:rPr lang="en-US" altLang="zh-CN" sz="2000" dirty="0" smtClean="0"/>
              <a:t>generalized OTP, </a:t>
            </a:r>
            <a:r>
              <a:rPr lang="en-US" altLang="zh-CN" sz="2000" dirty="0" err="1" smtClean="0"/>
              <a:t>ElGamal</a:t>
            </a:r>
            <a:r>
              <a:rPr lang="en-US" altLang="zh-CN" sz="2000" dirty="0" smtClean="0"/>
              <a:t> encryption, RSA, RSA-OAEP, digital signature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5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Message Authentication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4202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sz="2400" b="1" dirty="0" smtClean="0"/>
                  <a:t>message authentication code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(MAC) </a:t>
                </a:r>
                <a:r>
                  <a:rPr lang="en-US" sz="2400" dirty="0" smtClean="0"/>
                  <a:t>is a tuple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of three PPT algorithms,  where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: key-generation,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tag-generation,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verification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Correctness</a:t>
                </a:r>
                <a:r>
                  <a:rPr lang="en-US" sz="2000" dirty="0" smtClean="0"/>
                  <a:t>: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𝐌𝐚𝐜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202561"/>
              </a:xfrm>
              <a:prstGeom prst="rect">
                <a:avLst/>
              </a:prstGeom>
              <a:blipFill rotWithShape="0">
                <a:blip r:embed="rId3"/>
                <a:stretch>
                  <a:fillRect l="-1000" b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1066800" y="2181983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181983"/>
                <a:ext cx="43255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7818700" y="2165165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8700" y="2165165"/>
                <a:ext cx="43255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286000" y="2395998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2895600" y="1995948"/>
                <a:ext cx="2590800" cy="2857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essage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1995948"/>
                <a:ext cx="2590800" cy="285750"/>
              </a:xfrm>
              <a:prstGeom prst="rect">
                <a:avLst/>
              </a:prstGeom>
              <a:blipFill rotWithShape="0">
                <a:blip r:embed="rId6"/>
                <a:stretch>
                  <a:fillRect t="-22449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5583239" y="1995948"/>
                <a:ext cx="533400" cy="2857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tag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3239" y="1995948"/>
                <a:ext cx="533400" cy="285750"/>
              </a:xfrm>
              <a:prstGeom prst="rect">
                <a:avLst/>
              </a:prstGeom>
              <a:blipFill rotWithShape="0">
                <a:blip r:embed="rId7"/>
                <a:stretch>
                  <a:fillRect l="-16854" t="-22449" r="-3371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837198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75" y="1786398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96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1441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Idea: </a:t>
                </a:r>
                <a:r>
                  <a:rPr lang="en-US" sz="2000" dirty="0" smtClean="0"/>
                  <a:t>learn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should be hard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unknown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 not observed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for any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message authentication experiment: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Mac</m:t>
                    </m:r>
                  </m:oMath>
                </a14:m>
                <a:r>
                  <a:rPr lang="en-US" sz="2400" b="1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forg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44142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24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/>
          <p:nvPr/>
        </p:nvSpPr>
        <p:spPr>
          <a:xfrm>
            <a:off x="1761786" y="2819400"/>
            <a:ext cx="2220232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6"/>
          <p:cNvSpPr/>
          <p:nvPr/>
        </p:nvSpPr>
        <p:spPr>
          <a:xfrm>
            <a:off x="5658419" y="2819400"/>
            <a:ext cx="1330868" cy="295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/>
              <p:cNvSpPr txBox="1"/>
              <p:nvPr/>
            </p:nvSpPr>
            <p:spPr>
              <a:xfrm>
                <a:off x="2065481" y="2844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81" y="28440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6"/>
          <p:cNvCxnSpPr/>
          <p:nvPr/>
        </p:nvCxnSpPr>
        <p:spPr>
          <a:xfrm flipH="1">
            <a:off x="3982019" y="47471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5"/>
              <p:cNvSpPr txBox="1"/>
              <p:nvPr/>
            </p:nvSpPr>
            <p:spPr>
              <a:xfrm>
                <a:off x="4469519" y="4463153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519" y="4463153"/>
                <a:ext cx="62677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621" t="-2174" r="-126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19328" y="5024512"/>
                <a:ext cx="2111988" cy="749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Mac</m:t>
                      </m:r>
                      <m:r>
                        <m:rPr>
                          <m:nor/>
                        </m:rPr>
                        <a:rPr lang="en-US" sz="1600" b="1" dirty="0"/>
                        <m:t>−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forg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iff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28" y="5024512"/>
                <a:ext cx="2111988" cy="749436"/>
              </a:xfrm>
              <a:prstGeom prst="rect">
                <a:avLst/>
              </a:prstGeom>
              <a:blipFill rotWithShape="0">
                <a:blip r:embed="rId6"/>
                <a:stretch>
                  <a:fillRect l="-5476" r="-2017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942061" y="4289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2061" y="4289459"/>
                <a:ext cx="12359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451629" y="4241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51629" y="4241830"/>
                <a:ext cx="14501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991537" y="36436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"/>
              <p:cNvSpPr txBox="1"/>
              <p:nvPr/>
            </p:nvSpPr>
            <p:spPr>
              <a:xfrm>
                <a:off x="4019401" y="33528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01" y="3352800"/>
                <a:ext cx="163826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1"/>
              <p:cNvSpPr txBox="1"/>
              <p:nvPr/>
            </p:nvSpPr>
            <p:spPr>
              <a:xfrm>
                <a:off x="4382928" y="3747608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𝐌𝐚𝐜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928" y="3747608"/>
                <a:ext cx="9300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882" t="-2222" r="-84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2"/>
          <p:cNvCxnSpPr/>
          <p:nvPr/>
        </p:nvCxnSpPr>
        <p:spPr>
          <a:xfrm rot="10800000" flipH="1">
            <a:off x="3991538" y="37094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5600" y="5943600"/>
                <a:ext cx="38327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set of messages queried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943600"/>
                <a:ext cx="3832716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862" t="-26000" r="-79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7" grpId="0"/>
      <p:bldP spid="18" grpId="0"/>
      <p:bldP spid="19" grpId="0"/>
      <p:bldP spid="20" grpId="0"/>
      <p:bldP spid="22" grpId="0"/>
      <p:bldP spid="23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524000"/>
                <a:ext cx="9143999" cy="430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The Security from Using MAC: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d</a:t>
                </a:r>
                <a:r>
                  <a:rPr lang="en-CA" sz="2000" b="1" dirty="0" smtClean="0"/>
                  <a:t>ata integrity</a:t>
                </a:r>
                <a:r>
                  <a:rPr lang="en-CA" sz="2000" dirty="0" smtClean="0"/>
                  <a:t>: unauthorized modification of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000" dirty="0" smtClean="0"/>
                  <a:t> can be detected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without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it is hard to come up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its tag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a</a:t>
                </a:r>
                <a:r>
                  <a:rPr lang="en-CA" sz="2000" b="1" dirty="0" smtClean="0"/>
                  <a:t>uthenticity</a:t>
                </a:r>
                <a:r>
                  <a:rPr lang="en-CA" sz="2000" dirty="0" smtClean="0"/>
                  <a:t>: one user of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 smtClean="0"/>
                  <a:t> can verify if he is talking with another user of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without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, it is hard to come up </a:t>
                </a: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its tag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Disadvantages of Using MAC for message integrity: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altLang="zh-CN" sz="2000" b="1" dirty="0"/>
                  <a:t>no non-repudiation</a:t>
                </a:r>
                <a:r>
                  <a:rPr lang="en-CA" altLang="zh-CN" sz="2000" dirty="0"/>
                  <a:t>:   the sender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000" dirty="0"/>
                  <a:t> can deny the existence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don’t make </a:t>
                </a:r>
                <a14:m>
                  <m:oMath xmlns:m="http://schemas.openxmlformats.org/officeDocument/2006/math">
                    <m:r>
                      <a:rPr lang="en-CA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public: a 3</a:t>
                </a:r>
                <a:r>
                  <a:rPr lang="en-CA" altLang="zh-CN" sz="2000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rd</a:t>
                </a:r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party cannot verify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make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public: the sender can deny </a:t>
                </a:r>
                <a14:m>
                  <m:oMath xmlns:m="http://schemas.openxmlformats.org/officeDocument/2006/math">
                    <m:r>
                      <a:rPr lang="en-CA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  <a:r>
                  <a:rPr lang="en-CA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deny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from him</a:t>
                </a:r>
                <a:endParaRPr lang="en-CA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key distribution, key storage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common drawbacks of private-key cryptography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3999" cy="430271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2" b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64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Digital Signature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349753"/>
                <a:ext cx="9144000" cy="2861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DEFINITION: </a:t>
                </a:r>
                <a:r>
                  <a:rPr lang="en-CA" sz="2400" dirty="0" smtClean="0"/>
                  <a:t>A </a:t>
                </a:r>
                <a:r>
                  <a:rPr lang="en-CA" sz="2400" b="1" dirty="0" smtClean="0"/>
                  <a:t>digital signature </a:t>
                </a:r>
                <a:r>
                  <a:rPr lang="en-CA" sz="2400" dirty="0" smtClean="0"/>
                  <a:t>scheme is a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 i="0">
                            <a:latin typeface="Cambria Math"/>
                          </a:rPr>
                          <m:t>𝐆𝐞𝐧</m:t>
                        </m:r>
                        <m:r>
                          <a:rPr lang="en-CA" sz="2400" b="1" i="0">
                            <a:latin typeface="Cambria Math"/>
                          </a:rPr>
                          <m:t>,  </m:t>
                        </m:r>
                        <m:r>
                          <a:rPr lang="en-CA" sz="2400" b="1" i="0" smtClean="0">
                            <a:latin typeface="Cambria Math"/>
                          </a:rPr>
                          <m:t>𝐒𝐢𝐠𝐧</m:t>
                        </m:r>
                        <m:r>
                          <a:rPr lang="en-CA" sz="2400" b="1" i="0" smtClean="0">
                            <a:latin typeface="Cambria Math"/>
                          </a:rPr>
                          <m:t>, </m:t>
                        </m:r>
                        <m:r>
                          <a:rPr lang="en-CA" sz="2400" b="1" i="0">
                            <a:latin typeface="Cambria Math"/>
                          </a:rPr>
                          <m:t>𝐕𝐫𝐟𝐲</m:t>
                        </m:r>
                      </m:e>
                    </m:d>
                  </m:oMath>
                </a14:m>
                <a:r>
                  <a:rPr lang="en-CA" sz="2400" dirty="0" smtClean="0"/>
                  <a:t> of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400" dirty="0"/>
                  <a:t> </a:t>
                </a:r>
                <a:r>
                  <a:rPr lang="en-CA" sz="2400" dirty="0" smtClean="0"/>
                  <a:t>      three PPT algorithms: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</a:rPr>
                      <m:t>(</m:t>
                    </m:r>
                    <m:r>
                      <a:rPr lang="en-CA" sz="2400" b="0" i="1" smtClean="0">
                        <a:latin typeface="Cambria Math"/>
                      </a:rPr>
                      <m:t>𝑝𝑘</m:t>
                    </m:r>
                    <m:r>
                      <a:rPr lang="en-CA" sz="2400" b="0" i="1" smtClean="0">
                        <a:latin typeface="Cambria Math"/>
                      </a:rPr>
                      <m:t>,</m:t>
                    </m:r>
                    <m:r>
                      <a:rPr lang="en-CA" sz="2400" b="0" i="1" smtClean="0">
                        <a:latin typeface="Cambria Math"/>
                      </a:rPr>
                      <m:t>𝑠𝑘</m:t>
                    </m:r>
                    <m:r>
                      <a:rPr lang="en-CA" sz="2400" b="0" i="1" smtClean="0">
                        <a:latin typeface="Cambria Math"/>
                      </a:rPr>
                      <m:t>)←</m:t>
                    </m:r>
                    <m:r>
                      <a:rPr lang="en-CA" sz="2400" b="1" i="0" smtClean="0">
                        <a:latin typeface="Cambria Math"/>
                        <a:ea typeface="Cambria Math"/>
                      </a:rPr>
                      <m:t>𝐆𝐞𝐧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2400" dirty="0" smtClean="0"/>
                  <a:t>: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400" dirty="0" smtClean="0"/>
                  <a:t> for verification;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400" dirty="0" smtClean="0"/>
                  <a:t> for signing</a:t>
                </a:r>
                <a:endParaRPr lang="en-CA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400" b="1" i="0" smtClean="0">
                        <a:latin typeface="Cambria Math"/>
                        <a:ea typeface="Cambria Math"/>
                      </a:rPr>
                      <m:t>𝐒𝐢𝐠𝐧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𝑠𝑘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CA" sz="2400" dirty="0" smtClean="0"/>
                  <a:t>: signing algorithm;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sz="2400" dirty="0" smtClean="0"/>
                  <a:t>, </a:t>
                </a:r>
                <a:r>
                  <a:rPr lang="en-CA" sz="2400" b="1" dirty="0" smtClean="0"/>
                  <a:t>signature</a:t>
                </a:r>
                <a:r>
                  <a:rPr lang="en-CA" sz="2400" dirty="0" smtClean="0"/>
                  <a:t>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sz="24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  <a:ea typeface="Cambria Math"/>
                      </a:rPr>
                      <m:t>{0, 1}</m:t>
                    </m:r>
                    <m:r>
                      <a:rPr lang="en-CA" sz="2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400" b="1" i="0" smtClean="0">
                        <a:latin typeface="Cambria Math"/>
                        <a:ea typeface="Cambria Math"/>
                      </a:rPr>
                      <m:t>𝐕𝐫𝐟𝐲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𝑝𝑘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CA" sz="2400" dirty="0" smtClean="0"/>
                  <a:t>: verification algorithm; 1, </a:t>
                </a:r>
                <a14:m>
                  <m:oMath xmlns:m="http://schemas.openxmlformats.org/officeDocument/2006/math">
                    <m:r>
                      <a:rPr lang="en-CA" altLang="zh-CN" sz="24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CA" altLang="zh-CN" sz="2400" b="1" i="1" dirty="0" smtClean="0"/>
                  <a:t> </a:t>
                </a:r>
                <a:r>
                  <a:rPr lang="en-CA" altLang="zh-CN" sz="2400" dirty="0" smtClean="0"/>
                  <a:t>is </a:t>
                </a:r>
                <a:r>
                  <a:rPr lang="en-CA" altLang="zh-CN" sz="2400" b="1" dirty="0" smtClean="0"/>
                  <a:t>valid</a:t>
                </a:r>
                <a:endParaRPr lang="en-CA" sz="2400" dirty="0" smtClean="0"/>
              </a:p>
              <a:p>
                <a:r>
                  <a:rPr lang="en-CA" sz="2400" b="1" dirty="0" smtClean="0">
                    <a:solidFill>
                      <a:schemeClr val="tx1"/>
                    </a:solidFill>
                  </a:rPr>
                  <a:t>Correctness: </a:t>
                </a:r>
                <a14:m>
                  <m:oMath xmlns:m="http://schemas.openxmlformats.org/officeDocument/2006/math">
                    <m:r>
                      <a:rPr lang="en-CA" sz="2400" b="1" i="0" smtClean="0">
                        <a:solidFill>
                          <a:schemeClr val="tx1"/>
                        </a:solidFill>
                        <a:latin typeface="Cambria Math"/>
                      </a:rPr>
                      <m:t>𝐕𝐫𝐟𝐲</m:t>
                    </m:r>
                    <m:d>
                      <m:d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𝑝𝑘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CA" sz="24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𝐒𝐢𝐠𝐧</m:t>
                            </m:r>
                            <m:d>
                              <m:dPr>
                                <m:ctrlP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𝑠𝑘</m:t>
                                </m:r>
                                <m: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CA" sz="2400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9753"/>
                <a:ext cx="9144000" cy="286104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3" r="-1000" b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0" y="4366476"/>
            <a:ext cx="543877" cy="81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69995"/>
            <a:ext cx="526962" cy="79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4358" y="5279208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2134056" y="4331167"/>
                <a:ext cx="94820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US" sz="2000" i="1" dirty="0" smtClean="0">
                          <a:latin typeface="Cambria Math"/>
                        </a:rPr>
                        <m:t>𝑚</m:t>
                      </m:r>
                      <m:r>
                        <a:rPr lang="en-US" sz="2000" i="1" dirty="0" smtClean="0">
                          <a:latin typeface="Cambria Math"/>
                        </a:rPr>
                        <m:t>, </m:t>
                      </m:r>
                      <m:r>
                        <a:rPr lang="en-US" sz="2000" i="1" dirty="0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4056" y="4331167"/>
                <a:ext cx="948208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564" b="-181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114800" y="5276417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724400" y="4819217"/>
                <a:ext cx="2728311" cy="43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0" dirty="0" smtClean="0">
                          <a:latin typeface="Cambria Math"/>
                        </a:rPr>
                        <m:t>?</m:t>
                      </m:r>
                      <m:r>
                        <a:rPr lang="en-US" sz="2000" b="1" i="0" dirty="0" smtClean="0">
                          <a:latin typeface="Cambria Math"/>
                        </a:rPr>
                        <m:t>𝐕𝐫𝐟𝐲</m:t>
                      </m:r>
                      <m:d>
                        <m:d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 smtClean="0">
                              <a:latin typeface="Cambria Math"/>
                            </a:rPr>
                            <m:t>𝑝𝑘</m:t>
                          </m:r>
                          <m:r>
                            <a:rPr lang="en-US" sz="2000" i="1" dirty="0" smtClean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000" i="1" dirty="0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</m:d>
                        </m:e>
                      </m:d>
                      <m:r>
                        <a:rPr lang="en-CA" sz="2000" b="0" i="0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4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4819217"/>
                <a:ext cx="2728311" cy="439736"/>
              </a:xfrm>
              <a:prstGeom prst="rect">
                <a:avLst/>
              </a:prstGeom>
              <a:blipFill rotWithShape="0">
                <a:blip r:embed="rId7"/>
                <a:stretch>
                  <a:fillRect b="-97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27"/>
          <p:cNvCxnSpPr>
            <a:cxnSpLocks noChangeShapeType="1"/>
          </p:cNvCxnSpPr>
          <p:nvPr/>
        </p:nvCxnSpPr>
        <p:spPr bwMode="auto">
          <a:xfrm flipV="1">
            <a:off x="1453983" y="4783908"/>
            <a:ext cx="2563091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2782" y="5568554"/>
                <a:ext cx="293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82" y="5568554"/>
                <a:ext cx="2936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0833" r="-187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21630" y="5565762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630" y="5565762"/>
                <a:ext cx="31451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490" t="-2222" r="-2745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2362200" y="4931153"/>
                <a:ext cx="106901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CA" sz="2000" b="0" i="1" dirty="0" smtClean="0">
                          <a:latin typeface="Cambria Math"/>
                        </a:rPr>
                        <m:t>𝑚</m:t>
                      </m:r>
                      <m:r>
                        <a:rPr lang="en-CA" sz="2000" b="0" i="1" dirty="0" smtClean="0">
                          <a:latin typeface="Cambria Math"/>
                        </a:rPr>
                        <m:t>′, </m:t>
                      </m:r>
                      <m:r>
                        <a:rPr lang="en-US" sz="2000" i="1" dirty="0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CA" sz="2000" b="0" i="1" dirty="0" smtClean="0"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7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4931153"/>
                <a:ext cx="1069011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2857"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曲线连接符 20"/>
          <p:cNvCxnSpPr>
            <a:stCxn id="19" idx="0"/>
          </p:cNvCxnSpPr>
          <p:nvPr/>
        </p:nvCxnSpPr>
        <p:spPr>
          <a:xfrm rot="5400000" flipH="1" flipV="1">
            <a:off x="2662611" y="4309162"/>
            <a:ext cx="710944" cy="199798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5983" y="5663625"/>
            <a:ext cx="686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Calligraphy" pitchFamily="66" charset="0"/>
              </a:rPr>
              <a:t>A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99340" y="5366512"/>
                <a:ext cx="4116060" cy="8666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 smtClean="0"/>
                  <a:t>Forgery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i="1" dirty="0">
                            <a:latin typeface="Cambria Math"/>
                          </a:rPr>
                          <m:t>𝑚</m:t>
                        </m:r>
                        <m:r>
                          <a:rPr lang="en-CA" altLang="zh-CN" i="1" dirty="0">
                            <a:latin typeface="Cambria Math"/>
                          </a:rPr>
                          <m:t>′, 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altLang="zh-CN" i="1" dirty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never signed by the holder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endParaRPr lang="en-US" altLang="zh-CN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/>
                      </a:rPr>
                      <m:t>𝐕𝐫𝐟𝐲</m:t>
                    </m:r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𝑝𝑘</m:t>
                        </m:r>
                        <m:r>
                          <a:rPr lang="en-US" altLang="zh-CN" i="1" dirty="0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 dirty="0">
                                <a:latin typeface="Cambria Math"/>
                              </a:rPr>
                              <m:t>𝑚</m:t>
                            </m:r>
                            <m:r>
                              <a:rPr lang="en-CA" altLang="zh-CN" i="1" dirty="0">
                                <a:latin typeface="Cambria Math"/>
                              </a:rPr>
                              <m:t>′, </m:t>
                            </m:r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en-CA" altLang="zh-CN" i="1" dirty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CA" altLang="zh-CN" dirty="0">
                        <a:latin typeface="Cambria Math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340" y="5366512"/>
                <a:ext cx="4116060" cy="866648"/>
              </a:xfrm>
              <a:prstGeom prst="rect">
                <a:avLst/>
              </a:prstGeom>
              <a:blipFill rotWithShape="0">
                <a:blip r:embed="rId11"/>
                <a:stretch>
                  <a:fillRect l="-3245" t="-8276" r="-590" b="-1034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19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4" grpId="0"/>
      <p:bldP spid="7" grpId="0"/>
      <p:bldP spid="15" grpId="0"/>
      <p:bldP spid="17" grpId="0"/>
      <p:bldP spid="19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" y="1676617"/>
                <a:ext cx="9144000" cy="532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The Signature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forg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676617"/>
                <a:ext cx="9144000" cy="532453"/>
              </a:xfrm>
              <a:prstGeom prst="rect">
                <a:avLst/>
              </a:prstGeom>
              <a:blipFill rotWithShape="0">
                <a:blip r:embed="rId3"/>
                <a:stretch>
                  <a:fillRect l="-1000" b="-22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Security</a:t>
            </a:r>
            <a:endParaRPr lang="en-US" sz="3100" dirty="0"/>
          </a:p>
        </p:txBody>
      </p:sp>
      <p:sp>
        <p:nvSpPr>
          <p:cNvPr id="15" name="Rectangle 14"/>
          <p:cNvSpPr/>
          <p:nvPr/>
        </p:nvSpPr>
        <p:spPr>
          <a:xfrm>
            <a:off x="1102267" y="2362200"/>
            <a:ext cx="2601232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79900" y="2362200"/>
            <a:ext cx="1330868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33475" y="2386858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2386858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703500" y="4495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91000" y="4211782"/>
                <a:ext cx="670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211782"/>
                <a:ext cx="67005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927" t="-2222" r="-119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44636" y="4543552"/>
                <a:ext cx="2495712" cy="866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only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never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endParaRPr lang="en-US" b="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36" y="4543552"/>
                <a:ext cx="2495712" cy="866648"/>
              </a:xfrm>
              <a:prstGeom prst="rect">
                <a:avLst/>
              </a:prstGeom>
              <a:blipFill rotWithShape="0">
                <a:blip r:embed="rId6"/>
                <a:stretch>
                  <a:fillRect l="-5379" r="-6357"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16200000">
                <a:off x="282542" y="3527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2542" y="3527459"/>
                <a:ext cx="12359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5400000">
                <a:off x="6160410" y="3479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60410" y="3479830"/>
                <a:ext cx="14501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3713018" y="34150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40882" y="31242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882" y="3124200"/>
                <a:ext cx="157575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04409" y="3519008"/>
                <a:ext cx="1064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𝐒𝐢𝐠𝐧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409" y="3519008"/>
                <a:ext cx="106471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6857" t="-2174" r="-74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rot="10800000" flipH="1">
            <a:off x="3713019" y="34808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H="1">
            <a:off x="3714750" y="27154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09602" y="2438400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02" y="2438400"/>
                <a:ext cx="31451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5000" t="-2222" r="-250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4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/>
      <p:bldP spid="27" grpId="0"/>
      <p:bldP spid="31" grpId="0"/>
      <p:bldP spid="34" grpId="0"/>
      <p:bldP spid="3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0" y="1351560"/>
                <a:ext cx="9144000" cy="3562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existentially unforgeable under an adaptive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message attack (EUF-CMA)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/>
                  <a:t>if for 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,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negligible </a:t>
                </a:r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Sig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</a:t>
                </a:r>
                <a:r>
                  <a:rPr lang="en-US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and the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</a:t>
                </a:r>
                <a:r>
                  <a:rPr lang="en-US" sz="2400" dirty="0"/>
                  <a:t>coins used in the experiment</a:t>
                </a:r>
                <a:r>
                  <a:rPr lang="en-US" sz="2400" dirty="0" smtClean="0"/>
                  <a:t>.</a:t>
                </a:r>
                <a:r>
                  <a:rPr lang="en-CA" altLang="zh-CN" sz="2400" b="1" dirty="0"/>
                  <a:t> </a:t>
                </a:r>
                <a:endParaRPr lang="en-CA" altLang="zh-CN" sz="2400" b="1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altLang="zh-CN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CA" altLang="zh-CN" sz="2000" dirty="0"/>
                  <a:t> is a signature scheme for messages of length</a:t>
                </a:r>
                <a:r>
                  <a:rPr lang="en-CA" altLang="zh-CN" sz="2000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000" i="1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b="1" dirty="0" smtClean="0"/>
                  <a:t>replay </a:t>
                </a:r>
                <a:r>
                  <a:rPr lang="en-CA" altLang="zh-CN" sz="2000" b="1" dirty="0"/>
                  <a:t>attack</a:t>
                </a:r>
                <a:r>
                  <a:rPr lang="en-CA" altLang="zh-CN" sz="2000" dirty="0"/>
                  <a:t>: still </a:t>
                </a:r>
                <a:r>
                  <a:rPr lang="en-CA" altLang="zh-CN" sz="2000" dirty="0" smtClean="0"/>
                  <a:t>possible</a:t>
                </a:r>
                <a:r>
                  <a:rPr lang="en-CA" altLang="zh-CN" sz="2000" dirty="0"/>
                  <a:t>, not </a:t>
                </a:r>
                <a:r>
                  <a:rPr lang="en-CA" altLang="zh-CN" sz="2000" dirty="0" smtClean="0"/>
                  <a:t>discussed in cryptography</a:t>
                </a:r>
                <a:endParaRPr lang="en-CA" altLang="zh-CN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1560"/>
                <a:ext cx="9144000" cy="356257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7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EUF-CMA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1496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Generalized OTP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72381"/>
                <a:ext cx="9144000" cy="5228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is an Abelian group of order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: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baseline="30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The generalized OTP is perfectly secret.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Diffie-Hellman Key Exchange</a:t>
                </a:r>
                <a:r>
                  <a:rPr lang="en-US" sz="2400" dirty="0" smtClean="0"/>
                  <a:t>: a pair (Alice, Bob)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 smtClean="0"/>
                  <a:t>; send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to Bob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dirty="0" smtClean="0"/>
                  <a:t>;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/>
                  <a:t> to Alice;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Security</a:t>
                </a:r>
                <a:r>
                  <a:rPr lang="en-US" sz="2000" dirty="0" smtClean="0"/>
                  <a:t>: based on DDH assumption- Adversary cannot distinguish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2381"/>
                <a:ext cx="9144000" cy="522841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7" b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91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ElGamal Encryption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43000"/>
                <a:ext cx="9144000" cy="5080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CONSTRUCTION: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0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Correctness: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𝑦𝑥</m:t>
                        </m:r>
                      </m:sup>
                    </m:s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Basic Idea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use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as secret key in the generalized OTP </a:t>
                </a: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Security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IND-CPA assuming that DDH problem is hard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=11,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and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={4,5,9,3,1}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 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,4, 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,4, 9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⋅5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=(5, 9)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=9/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=9⋅3=5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080814"/>
              </a:xfrm>
              <a:prstGeom prst="rect">
                <a:avLst/>
              </a:prstGeom>
              <a:blipFill>
                <a:blip r:embed="rId3"/>
                <a:stretch>
                  <a:fillRect l="-100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70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90600"/>
                <a:ext cx="9144000" cy="253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ElGamal encryption is IND-CPA assuming that DDH is hard.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ElGamal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encryption is not IND-CPA. Then there is a PPT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for some non-negligible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// why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eav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? IND-EAV=IND-CPA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Construct a DDH solver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that runs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as subroutine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253441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41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68797" y="3601589"/>
            <a:ext cx="2007008" cy="2723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21087" y="3601589"/>
            <a:ext cx="1010509" cy="2723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06979" y="432261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4179" y="40386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79" y="4038600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0800000" flipH="1">
            <a:off x="5106979" y="492519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55373" y="464820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73" y="4648200"/>
                <a:ext cx="1660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5106979" y="536161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2779" y="507759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779" y="5077599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838200" y="3802388"/>
            <a:ext cx="2231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0" y="3525389"/>
                <a:ext cx="2204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25389"/>
                <a:ext cx="22047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05" t="-2174" r="-331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0800000" flipH="1">
            <a:off x="5117461" y="398258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69542" y="3705590"/>
                <a:ext cx="1764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42" y="3705590"/>
                <a:ext cx="176477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152" t="-2222" r="-48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56734" y="4356667"/>
                <a:ext cx="16398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34" y="4356667"/>
                <a:ext cx="1639873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5204" t="-2198" r="-2974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98088" y="5445613"/>
                <a:ext cx="15520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88" y="5445613"/>
                <a:ext cx="1552028" cy="553998"/>
              </a:xfrm>
              <a:prstGeom prst="rect">
                <a:avLst/>
              </a:prstGeom>
              <a:blipFill rotWithShape="0">
                <a:blip r:embed="rId10"/>
                <a:stretch>
                  <a:fillRect l="-5490" t="-14286" r="-3922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92779" y="6352401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79" y="6352401"/>
                <a:ext cx="26712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2727" r="-1590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3876" y="6349048"/>
                <a:ext cx="216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76" y="6349048"/>
                <a:ext cx="21698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8571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38349" y="3827930"/>
                <a:ext cx="13583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49" y="3827930"/>
                <a:ext cx="1358321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3587" t="-25714" r="-2691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1380565" y="6142453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66365" y="5858435"/>
                <a:ext cx="313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65" y="5858435"/>
                <a:ext cx="31341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9608" r="-196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72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90600"/>
                <a:ext cx="9144000" cy="2317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ElGamal encryption is IND-CPA assuming that DDH is hard.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ANALYSIS: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non-negligible?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 difference 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non-negligible, DDH problem is solved by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231730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63" b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68797" y="3601589"/>
            <a:ext cx="2007008" cy="2723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21087" y="3601589"/>
            <a:ext cx="1010509" cy="2723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06979" y="432261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4179" y="40386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79" y="4038600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0800000" flipH="1">
            <a:off x="5106979" y="492519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55373" y="464820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73" y="4648200"/>
                <a:ext cx="1660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5106979" y="536161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2779" y="507759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779" y="5077599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838200" y="3802388"/>
            <a:ext cx="2231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0" y="3525389"/>
                <a:ext cx="2204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25389"/>
                <a:ext cx="22047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05" t="-2174" r="-331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0800000" flipH="1">
            <a:off x="5117461" y="398258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69542" y="3705590"/>
                <a:ext cx="1764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42" y="3705590"/>
                <a:ext cx="176477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152" t="-2222" r="-48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56734" y="4356667"/>
                <a:ext cx="16398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34" y="4356667"/>
                <a:ext cx="1639873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5204" t="-2198" r="-2974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98088" y="5445613"/>
                <a:ext cx="15520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88" y="5445613"/>
                <a:ext cx="1552028" cy="553998"/>
              </a:xfrm>
              <a:prstGeom prst="rect">
                <a:avLst/>
              </a:prstGeom>
              <a:blipFill rotWithShape="0">
                <a:blip r:embed="rId10"/>
                <a:stretch>
                  <a:fillRect l="-5490" t="-14286" r="-3922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92779" y="6352401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79" y="6352401"/>
                <a:ext cx="26712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2727" r="-1590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3876" y="6349048"/>
                <a:ext cx="216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76" y="6349048"/>
                <a:ext cx="21698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8571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38349" y="3827930"/>
                <a:ext cx="13583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49" y="3827930"/>
                <a:ext cx="1358321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3587" t="-25714" r="-2691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1380565" y="6142453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66365" y="5858435"/>
                <a:ext cx="313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65" y="5858435"/>
                <a:ext cx="31341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9608" r="-196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25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79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Plain RSA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066800"/>
                <a:ext cx="9144000" cy="539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 smtClean="0">
                    <a:latin typeface="+mj-lt"/>
                    <a:ea typeface="Cambria Math" panose="02040503050406030204" pitchFamily="18" charset="0"/>
                  </a:rPr>
                  <a:t>the message space is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 smtClean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sz="2400" dirty="0" smtClean="0"/>
                  <a:t> //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 smtClean="0"/>
                  <a:t> in the textbook</a:t>
                </a: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en-US" sz="2000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𝐆𝐞𝐧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hoose two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sz="2000" b="0" dirty="0" smtClean="0">
                    <a:solidFill>
                      <a:srgbClr val="C00000"/>
                    </a:solidFill>
                    <a:latin typeface="+mj-lt"/>
                  </a:rPr>
                  <a:t>bit primes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𝐄𝐧𝐜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𝑝𝑘</m:t>
                        </m:r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𝐃𝐞𝐜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Correctness: </a:t>
                </a:r>
                <a:r>
                  <a:rPr lang="en-US" sz="2400" dirty="0" smtClean="0"/>
                  <a:t>need to show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// Euler’s Theorem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39397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7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Plain RSA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5400"/>
                <a:ext cx="9144000" cy="4703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EXAMPLE: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this is a toy example because all numbers are ver</a:t>
                </a:r>
                <a:r>
                  <a:rPr lang="en-US" sz="2400" dirty="0" smtClean="0"/>
                  <a:t>y small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  <m: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𝐆𝐞𝐧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CA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=7,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𝑞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=13,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=91</m:t>
                    </m:r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CA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72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𝑒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=5,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𝑑</m:t>
                    </m:r>
                    <m:r>
                      <a:rPr lang="en-CA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//extended Euclidean algorithm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=(91, 5) 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=(91, 29)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𝐄𝐧𝐜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=82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mod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91)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//square-and-multiply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𝐃𝐞𝐜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=10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p>
                    </m:sSup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mod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91)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82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//square-and-multiply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How Large is the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in practice?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=2048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recommended from present to 2030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=3072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recommended after 2030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70314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0" b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92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RSA-OAEP</a:t>
            </a:r>
            <a:endParaRPr lang="en-US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9144000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RSA Optimal Asymmetric Encryption Padding</a:t>
            </a:r>
            <a:r>
              <a:rPr lang="en-US" sz="2400" dirty="0" smtClean="0"/>
              <a:t>: Variant of padded RSA,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 part of the RSA </a:t>
            </a:r>
            <a:r>
              <a:rPr lang="en-US" sz="2400" dirty="0"/>
              <a:t>PKCS #1 since version </a:t>
            </a:r>
            <a:r>
              <a:rPr lang="en-US" sz="2400" dirty="0" smtClean="0"/>
              <a:t>2.0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59064"/>
            <a:ext cx="4419599" cy="3322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410200" y="1913965"/>
                <a:ext cx="2819400" cy="3200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Cambria Math" panose="02040503050406030204" pitchFamily="18" charset="0"/>
                  </a:rPr>
                  <a:t>Encryption process: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Cambria Math" panose="02040503050406030204" pitchFamily="18" charset="0"/>
                  </a:rPr>
                  <a:t>Security: </a:t>
                </a:r>
                <a:r>
                  <a:rPr lang="en-US" dirty="0">
                    <a:latin typeface="Cambria Math" panose="02040503050406030204" pitchFamily="18" charset="0"/>
                  </a:rPr>
                  <a:t>IND-CCA under </a:t>
                </a:r>
                <a:r>
                  <a:rPr lang="en-US" dirty="0" smtClean="0">
                    <a:latin typeface="Cambria Math" panose="02040503050406030204" pitchFamily="18" charset="0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     RSA </a:t>
                </a:r>
                <a:r>
                  <a:rPr lang="en-US" dirty="0">
                    <a:latin typeface="Cambria Math" panose="02040503050406030204" pitchFamily="18" charset="0"/>
                  </a:rPr>
                  <a:t>assumption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13965"/>
                <a:ext cx="2819400" cy="3200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400" y="5181600"/>
                <a:ext cx="978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181600"/>
                <a:ext cx="978153" cy="276999"/>
              </a:xfrm>
              <a:prstGeom prst="rect">
                <a:avLst/>
              </a:prstGeom>
              <a:blipFill>
                <a:blip r:embed="rId5"/>
                <a:stretch>
                  <a:fillRect l="-8750" t="-28889" r="-1500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0" y="5181600"/>
                <a:ext cx="628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181600"/>
                <a:ext cx="628314" cy="276999"/>
              </a:xfrm>
              <a:prstGeom prst="rect">
                <a:avLst/>
              </a:prstGeom>
              <a:blipFill>
                <a:blip r:embed="rId6"/>
                <a:stretch>
                  <a:fillRect l="-13592" t="-28889" r="-2330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-2028" y="5571190"/>
                <a:ext cx="9146028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1" dirty="0" smtClean="0"/>
                  <a:t>   RSA Assumption</a:t>
                </a:r>
                <a:r>
                  <a:rPr lang="en-US" sz="2000" dirty="0" smtClean="0"/>
                  <a:t>: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/>
                  <a:t>, it is hard to learn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8" y="5571190"/>
                <a:ext cx="914602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2028" y="5894828"/>
            <a:ext cx="9146028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THEOREM: </a:t>
            </a:r>
            <a:r>
              <a:rPr lang="en-US" sz="2400" dirty="0"/>
              <a:t>RSA-OAEP is IND-CCA secure under the RSA assumption. 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3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24634</TotalTime>
  <Words>509</Words>
  <Application>Microsoft Office PowerPoint</Application>
  <PresentationFormat>On-screen Show (4:3)</PresentationFormat>
  <Paragraphs>206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宋体</vt:lpstr>
      <vt:lpstr>Arial</vt:lpstr>
      <vt:lpstr>Arial Black</vt:lpstr>
      <vt:lpstr>Calibri</vt:lpstr>
      <vt:lpstr>Cambria Math</vt:lpstr>
      <vt:lpstr>Lucida Calligraphy</vt:lpstr>
      <vt:lpstr>Tahoma</vt:lpstr>
      <vt:lpstr>Office Theme</vt:lpstr>
      <vt:lpstr>Cryptography (2022 Fall) generalized OTP, ElGamal encryption, RSA, RSA-OAEP, digital signature</vt:lpstr>
      <vt:lpstr>Generalized OTP</vt:lpstr>
      <vt:lpstr>ElGamal Encryption</vt:lpstr>
      <vt:lpstr>Security</vt:lpstr>
      <vt:lpstr>Security</vt:lpstr>
      <vt:lpstr>PowerPoint Presentation</vt:lpstr>
      <vt:lpstr>Plain RSA</vt:lpstr>
      <vt:lpstr>Plain RSA</vt:lpstr>
      <vt:lpstr>RSA-OAEP</vt:lpstr>
      <vt:lpstr>PowerPoint Presentation</vt:lpstr>
      <vt:lpstr>Message Authentication Code</vt:lpstr>
      <vt:lpstr>Security</vt:lpstr>
      <vt:lpstr>Security</vt:lpstr>
      <vt:lpstr>Digital Signature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681</cp:revision>
  <cp:lastPrinted>2022-11-25T01:37:48Z</cp:lastPrinted>
  <dcterms:created xsi:type="dcterms:W3CDTF">2014-04-06T04:43:09Z</dcterms:created>
  <dcterms:modified xsi:type="dcterms:W3CDTF">2022-11-25T04:27:50Z</dcterms:modified>
</cp:coreProperties>
</file>