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4" r:id="rId2"/>
    <p:sldId id="657" r:id="rId3"/>
    <p:sldId id="654" r:id="rId4"/>
    <p:sldId id="655" r:id="rId5"/>
    <p:sldId id="656" r:id="rId6"/>
    <p:sldId id="659" r:id="rId7"/>
    <p:sldId id="675" r:id="rId8"/>
    <p:sldId id="660" r:id="rId9"/>
    <p:sldId id="661" r:id="rId10"/>
    <p:sldId id="662" r:id="rId11"/>
    <p:sldId id="663" r:id="rId12"/>
    <p:sldId id="664" r:id="rId13"/>
    <p:sldId id="665" r:id="rId14"/>
    <p:sldId id="666" r:id="rId15"/>
    <p:sldId id="667" r:id="rId16"/>
    <p:sldId id="668" r:id="rId17"/>
    <p:sldId id="669" r:id="rId18"/>
    <p:sldId id="670" r:id="rId19"/>
    <p:sldId id="671" r:id="rId20"/>
    <p:sldId id="672" r:id="rId21"/>
    <p:sldId id="673" r:id="rId22"/>
    <p:sldId id="674" r:id="rId23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5332" autoAdjust="0"/>
  </p:normalViewPr>
  <p:slideViewPr>
    <p:cSldViewPr>
      <p:cViewPr varScale="1">
        <p:scale>
          <a:sx n="83" d="100"/>
          <a:sy n="83" d="100"/>
        </p:scale>
        <p:origin x="1253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23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9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46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12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61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14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38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9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23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16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9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13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67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6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5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6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27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41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00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1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0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3" Type="http://schemas.openxmlformats.org/officeDocument/2006/relationships/image" Target="../media/image37.png"/><Relationship Id="rId21" Type="http://schemas.openxmlformats.org/officeDocument/2006/relationships/image" Target="../media/image630.png"/><Relationship Id="rId7" Type="http://schemas.openxmlformats.org/officeDocument/2006/relationships/image" Target="../media/image49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80.png"/><Relationship Id="rId20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530.png"/><Relationship Id="rId5" Type="http://schemas.openxmlformats.org/officeDocument/2006/relationships/image" Target="../media/image3.emf"/><Relationship Id="rId15" Type="http://schemas.openxmlformats.org/officeDocument/2006/relationships/image" Target="../media/image570.png"/><Relationship Id="rId10" Type="http://schemas.openxmlformats.org/officeDocument/2006/relationships/image" Target="../media/image520.png"/><Relationship Id="rId19" Type="http://schemas.openxmlformats.org/officeDocument/2006/relationships/image" Target="../media/image610.png"/><Relationship Id="rId4" Type="http://schemas.openxmlformats.org/officeDocument/2006/relationships/image" Target="../media/image38.png"/><Relationship Id="rId9" Type="http://schemas.openxmlformats.org/officeDocument/2006/relationships/image" Target="../media/image510.png"/><Relationship Id="rId14" Type="http://schemas.openxmlformats.org/officeDocument/2006/relationships/image" Target="../media/image560.png"/><Relationship Id="rId22" Type="http://schemas.openxmlformats.org/officeDocument/2006/relationships/image" Target="../media/image6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57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57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62.png"/><Relationship Id="rId1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png"/><Relationship Id="rId20" Type="http://schemas.openxmlformats.org/officeDocument/2006/relationships/image" Target="../media/image56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44.png"/><Relationship Id="rId11" Type="http://schemas.openxmlformats.org/officeDocument/2006/relationships/image" Target="../media/image61.png"/><Relationship Id="rId5" Type="http://schemas.openxmlformats.org/officeDocument/2006/relationships/image" Target="../media/image58.png"/><Relationship Id="rId15" Type="http://schemas.openxmlformats.org/officeDocument/2006/relationships/image" Target="../media/image51.png"/><Relationship Id="rId10" Type="http://schemas.openxmlformats.org/officeDocument/2006/relationships/image" Target="../media/image60.png"/><Relationship Id="rId19" Type="http://schemas.openxmlformats.org/officeDocument/2006/relationships/image" Target="../media/image55.png"/><Relationship Id="rId4" Type="http://schemas.openxmlformats.org/officeDocument/2006/relationships/image" Target="../media/image42.png"/><Relationship Id="rId9" Type="http://schemas.openxmlformats.org/officeDocument/2006/relationships/image" Target="../media/image59.png"/><Relationship Id="rId1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42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10.png"/><Relationship Id="rId3" Type="http://schemas.openxmlformats.org/officeDocument/2006/relationships/image" Target="../media/image631.png"/><Relationship Id="rId21" Type="http://schemas.openxmlformats.org/officeDocument/2006/relationships/image" Target="../media/image5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8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7.png"/><Relationship Id="rId28" Type="http://schemas.openxmlformats.org/officeDocument/2006/relationships/image" Target="../media/image98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21.png"/><Relationship Id="rId4" Type="http://schemas.openxmlformats.org/officeDocument/2006/relationships/image" Target="../media/image3.emf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6.png"/><Relationship Id="rId27" Type="http://schemas.openxmlformats.org/officeDocument/2006/relationships/image" Target="../media/image11.png"/><Relationship Id="rId30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11.png"/><Relationship Id="rId3" Type="http://schemas.openxmlformats.org/officeDocument/2006/relationships/image" Target="../media/image3.emf"/><Relationship Id="rId21" Type="http://schemas.openxmlformats.org/officeDocument/2006/relationships/image" Target="../media/image6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87.png"/><Relationship Id="rId20" Type="http://schemas.openxmlformats.org/officeDocument/2006/relationships/image" Target="../media/image5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8.png"/><Relationship Id="rId28" Type="http://schemas.openxmlformats.org/officeDocument/2006/relationships/image" Target="../media/image20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7.png"/><Relationship Id="rId27" Type="http://schemas.openxmlformats.org/officeDocument/2006/relationships/image" Target="../media/image12.png"/><Relationship Id="rId30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11.png"/><Relationship Id="rId3" Type="http://schemas.openxmlformats.org/officeDocument/2006/relationships/image" Target="../media/image3.emf"/><Relationship Id="rId21" Type="http://schemas.openxmlformats.org/officeDocument/2006/relationships/image" Target="../media/image6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87.png"/><Relationship Id="rId20" Type="http://schemas.openxmlformats.org/officeDocument/2006/relationships/image" Target="../media/image5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8.png"/><Relationship Id="rId28" Type="http://schemas.openxmlformats.org/officeDocument/2006/relationships/image" Target="../media/image20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7.png"/><Relationship Id="rId27" Type="http://schemas.openxmlformats.org/officeDocument/2006/relationships/image" Target="../media/image12.png"/><Relationship Id="rId30" Type="http://schemas.openxmlformats.org/officeDocument/2006/relationships/image" Target="../media/image1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11.png"/><Relationship Id="rId3" Type="http://schemas.openxmlformats.org/officeDocument/2006/relationships/image" Target="../media/image3.emf"/><Relationship Id="rId21" Type="http://schemas.openxmlformats.org/officeDocument/2006/relationships/image" Target="../media/image6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87.png"/><Relationship Id="rId20" Type="http://schemas.openxmlformats.org/officeDocument/2006/relationships/image" Target="../media/image5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8.png"/><Relationship Id="rId28" Type="http://schemas.openxmlformats.org/officeDocument/2006/relationships/image" Target="../media/image20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7.png"/><Relationship Id="rId27" Type="http://schemas.openxmlformats.org/officeDocument/2006/relationships/image" Target="../media/image12.png"/><Relationship Id="rId30" Type="http://schemas.openxmlformats.org/officeDocument/2006/relationships/image" Target="../media/image1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11.png"/><Relationship Id="rId3" Type="http://schemas.openxmlformats.org/officeDocument/2006/relationships/image" Target="../media/image3.emf"/><Relationship Id="rId21" Type="http://schemas.openxmlformats.org/officeDocument/2006/relationships/image" Target="../media/image6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87.png"/><Relationship Id="rId20" Type="http://schemas.openxmlformats.org/officeDocument/2006/relationships/image" Target="../media/image5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8.png"/><Relationship Id="rId28" Type="http://schemas.openxmlformats.org/officeDocument/2006/relationships/image" Target="../media/image20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7.png"/><Relationship Id="rId27" Type="http://schemas.openxmlformats.org/officeDocument/2006/relationships/image" Target="../media/image12.png"/><Relationship Id="rId30" Type="http://schemas.openxmlformats.org/officeDocument/2006/relationships/image" Target="../media/image1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Cryptography (2022 Fall)</a:t>
            </a:r>
            <a:br>
              <a:rPr lang="en-US" sz="5300" dirty="0" smtClean="0"/>
            </a:br>
            <a:r>
              <a:rPr lang="en-US" sz="2200" dirty="0" smtClean="0"/>
              <a:t>plain RSA signature, RSA-FDH, hash-and-sign, </a:t>
            </a:r>
            <a:br>
              <a:rPr lang="en-US" sz="2200" dirty="0" smtClean="0"/>
            </a:br>
            <a:r>
              <a:rPr lang="en-US" sz="2200" dirty="0" smtClean="0"/>
              <a:t>garbled circuit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1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Yao’s Garbled Circuit for 2PC 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4"/>
              <p:cNvSpPr txBox="1"/>
              <p:nvPr/>
            </p:nvSpPr>
            <p:spPr>
              <a:xfrm>
                <a:off x="0" y="2514600"/>
                <a:ext cx="9144000" cy="3886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Inputs and Outputs of the two parties (Alice and Bob): </a:t>
                </a:r>
                <a:r>
                  <a:rPr lang="en-US" altLang="zh-CN" sz="2400" dirty="0" smtClean="0"/>
                  <a:t> 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Alice’s input: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;  Bob’s </a:t>
                </a:r>
                <a:r>
                  <a:rPr lang="en-US" altLang="zh-CN" sz="2000" dirty="0"/>
                  <a:t>input</a:t>
                </a:r>
                <a:r>
                  <a:rPr lang="en-US" altLang="zh-CN" sz="2000" dirty="0" smtClean="0"/>
                  <a:t>: 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public function:</a:t>
                </a:r>
                <a:r>
                  <a:rPr lang="en-US" altLang="zh-CN" sz="2000" i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,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</a:t>
                </a:r>
                <a:endParaRPr lang="en-US" altLang="zh-CN" sz="20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Alice’s output: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; Bob’s </a:t>
                </a:r>
                <a:r>
                  <a:rPr lang="en-US" altLang="zh-CN" sz="2000" dirty="0"/>
                  <a:t>output: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Representation of the public function as a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b="1" dirty="0"/>
                  <a:t>B</a:t>
                </a:r>
                <a:r>
                  <a:rPr lang="en-US" altLang="zh-CN" sz="2400" b="1" dirty="0" smtClean="0"/>
                  <a:t>oolean circuit:</a:t>
                </a:r>
                <a:endParaRPr lang="en-US" altLang="zh-CN" sz="2400" b="1" dirty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, we have that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2000" b="1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𝐆𝐄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400" dirty="0" smtClean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=1:</m:t>
                    </m:r>
                  </m:oMath>
                </a14:m>
                <a:r>
                  <a:rPr lang="en-US" altLang="zh-CN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𝐆𝐄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=0:</m:t>
                    </m:r>
                    <m:r>
                      <a:rPr lang="en-US" altLang="zh-CN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𝐆𝐄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zh-CN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𝐆𝐄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=¬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𝐆𝐄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altLang="zh-CN" sz="16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and only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=(0,1)</m:t>
                    </m:r>
                  </m:oMath>
                </a14:m>
                <a:endParaRPr lang="en-US" altLang="zh-CN" sz="16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14600"/>
                <a:ext cx="9144000" cy="3886962"/>
              </a:xfrm>
              <a:prstGeom prst="rect">
                <a:avLst/>
              </a:prstGeom>
              <a:blipFill>
                <a:blip r:embed="rId3"/>
                <a:stretch>
                  <a:fillRect l="-1000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87" y="11430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10668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33987" y="21907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465248" y="2190750"/>
            <a:ext cx="575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Bob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54341" y="1667453"/>
            <a:ext cx="80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12088" y="1300144"/>
                <a:ext cx="1135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88" y="1300144"/>
                <a:ext cx="11351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rot="10800000">
            <a:off x="7160213" y="1667454"/>
            <a:ext cx="1069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82274" y="1295400"/>
                <a:ext cx="11175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74" y="1295400"/>
                <a:ext cx="11175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7190508" y="1819854"/>
            <a:ext cx="1069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1025354" y="1819854"/>
            <a:ext cx="80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39724" y="1752600"/>
                <a:ext cx="1079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𝐆𝐄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24" y="1752600"/>
                <a:ext cx="107991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201093" y="1761836"/>
                <a:ext cx="1079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𝐆𝐄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093" y="1761836"/>
                <a:ext cx="107991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4" idx="3"/>
          </p:cNvCxnSpPr>
          <p:nvPr/>
        </p:nvCxnSpPr>
        <p:spPr>
          <a:xfrm>
            <a:off x="2581687" y="1685925"/>
            <a:ext cx="37429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1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 smtClean="0"/>
                  <a:t>(1) Alice: 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600" dirty="0" smtClean="0"/>
                  <a:t> Boolean 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 smtClean="0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4"/>
              <p:cNvSpPr txBox="1"/>
              <p:nvPr/>
            </p:nvSpPr>
            <p:spPr>
              <a:xfrm>
                <a:off x="0" y="1219200"/>
                <a:ext cx="9144000" cy="474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smtClean="0">
                          <a:latin typeface="Cambria Math" panose="02040503050406030204" pitchFamily="18" charset="0"/>
                        </a:rPr>
                        <m:t>𝐆𝐄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∧¬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∧¬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∧¬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3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74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1819172"/>
            <a:ext cx="3352800" cy="3790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62400" y="5638800"/>
                <a:ext cx="895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𝐆𝐄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638800"/>
                <a:ext cx="895245" cy="276999"/>
              </a:xfrm>
              <a:prstGeom prst="rect">
                <a:avLst/>
              </a:prstGeom>
              <a:blipFill>
                <a:blip r:embed="rId6"/>
                <a:stretch>
                  <a:fillRect l="-4762" t="-2222" r="-8163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45238" y="212293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238" y="2122932"/>
                <a:ext cx="105798" cy="161583"/>
              </a:xfrm>
              <a:prstGeom prst="rect">
                <a:avLst/>
              </a:prstGeom>
              <a:blipFill rotWithShape="0">
                <a:blip r:embed="rId7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247860" y="212293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60" y="2122932"/>
                <a:ext cx="105798" cy="161583"/>
              </a:xfrm>
              <a:prstGeom prst="rect">
                <a:avLst/>
              </a:prstGeom>
              <a:blipFill rotWithShape="0">
                <a:blip r:embed="rId8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008120" y="212293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20" y="2122932"/>
                <a:ext cx="105798" cy="161583"/>
              </a:xfrm>
              <a:prstGeom prst="rect">
                <a:avLst/>
              </a:prstGeom>
              <a:blipFill rotWithShape="0">
                <a:blip r:embed="rId9"/>
                <a:stretch>
                  <a:fillRect l="-35294" r="-2352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374750" y="212293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750" y="2122932"/>
                <a:ext cx="105798" cy="161583"/>
              </a:xfrm>
              <a:prstGeom prst="rect">
                <a:avLst/>
              </a:prstGeom>
              <a:blipFill rotWithShape="0">
                <a:blip r:embed="rId10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227320" y="212293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20" y="2122932"/>
                <a:ext cx="105798" cy="161583"/>
              </a:xfrm>
              <a:prstGeom prst="rect">
                <a:avLst/>
              </a:prstGeom>
              <a:blipFill rotWithShape="0">
                <a:blip r:embed="rId11"/>
                <a:stretch>
                  <a:fillRect l="-41176" r="-2941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131268" y="212293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268" y="2122932"/>
                <a:ext cx="105798" cy="161583"/>
              </a:xfrm>
              <a:prstGeom prst="rect">
                <a:avLst/>
              </a:prstGeom>
              <a:blipFill rotWithShape="0">
                <a:blip r:embed="rId12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048000" y="2757101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757101"/>
                <a:ext cx="105798" cy="161583"/>
              </a:xfrm>
              <a:prstGeom prst="rect">
                <a:avLst/>
              </a:prstGeom>
              <a:blipFill rotWithShape="0">
                <a:blip r:embed="rId13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543260" y="2757101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60" y="2757101"/>
                <a:ext cx="105798" cy="161583"/>
              </a:xfrm>
              <a:prstGeom prst="rect">
                <a:avLst/>
              </a:prstGeom>
              <a:blipFill rotWithShape="0">
                <a:blip r:embed="rId14"/>
                <a:stretch>
                  <a:fillRect l="-33333" r="-2222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005430" y="2757101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430" y="2757101"/>
                <a:ext cx="105798" cy="161583"/>
              </a:xfrm>
              <a:prstGeom prst="rect">
                <a:avLst/>
              </a:prstGeom>
              <a:blipFill rotWithShape="0">
                <a:blip r:embed="rId15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419600" y="3441377"/>
                <a:ext cx="1811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441377"/>
                <a:ext cx="181140" cy="161583"/>
              </a:xfrm>
              <a:prstGeom prst="rect">
                <a:avLst/>
              </a:prstGeom>
              <a:blipFill rotWithShape="0">
                <a:blip r:embed="rId16"/>
                <a:stretch>
                  <a:fillRect l="-16667" r="-1666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504688" y="3441377"/>
                <a:ext cx="1811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688" y="3441377"/>
                <a:ext cx="181140" cy="161583"/>
              </a:xfrm>
              <a:prstGeom prst="rect">
                <a:avLst/>
              </a:prstGeom>
              <a:blipFill rotWithShape="0">
                <a:blip r:embed="rId17"/>
                <a:stretch>
                  <a:fillRect l="-16667" r="-1666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724400" y="3959721"/>
                <a:ext cx="1811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959721"/>
                <a:ext cx="181140" cy="161583"/>
              </a:xfrm>
              <a:prstGeom prst="rect">
                <a:avLst/>
              </a:prstGeom>
              <a:blipFill rotWithShape="0">
                <a:blip r:embed="rId18"/>
                <a:stretch>
                  <a:fillRect l="-16667" r="-1666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172456" y="3959721"/>
                <a:ext cx="1811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456" y="3959721"/>
                <a:ext cx="181140" cy="161583"/>
              </a:xfrm>
              <a:prstGeom prst="rect">
                <a:avLst/>
              </a:prstGeom>
              <a:blipFill rotWithShape="0">
                <a:blip r:embed="rId19"/>
                <a:stretch>
                  <a:fillRect l="-17241" r="-1724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825240" y="4636377"/>
                <a:ext cx="1811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40" y="4636377"/>
                <a:ext cx="181140" cy="161583"/>
              </a:xfrm>
              <a:prstGeom prst="rect">
                <a:avLst/>
              </a:prstGeom>
              <a:blipFill rotWithShape="0">
                <a:blip r:embed="rId20"/>
                <a:stretch>
                  <a:fillRect l="-17241" r="-1724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663440" y="4636377"/>
                <a:ext cx="1811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4636377"/>
                <a:ext cx="181140" cy="161583"/>
              </a:xfrm>
              <a:prstGeom prst="rect">
                <a:avLst/>
              </a:prstGeom>
              <a:blipFill rotWithShape="0">
                <a:blip r:embed="rId21"/>
                <a:stretch>
                  <a:fillRect l="-16667" r="-1666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308340" y="5340465"/>
                <a:ext cx="1811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340" y="5340465"/>
                <a:ext cx="181140" cy="161583"/>
              </a:xfrm>
              <a:prstGeom prst="rect">
                <a:avLst/>
              </a:prstGeom>
              <a:blipFill rotWithShape="0">
                <a:blip r:embed="rId22"/>
                <a:stretch>
                  <a:fillRect l="-17241" r="-2069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5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600" dirty="0" smtClean="0"/>
                  <a:t>(2</a:t>
                </a:r>
                <a:r>
                  <a:rPr lang="en-US" altLang="zh-CN" sz="3600" dirty="0"/>
                  <a:t>)</a:t>
                </a:r>
                <a:r>
                  <a:rPr lang="en-US" altLang="zh-CN" sz="3600" dirty="0" smtClean="0"/>
                  <a:t> Alice: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3600" dirty="0" smtClean="0"/>
                  <a:t>Garbled 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GC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4"/>
              <p:cNvSpPr txBox="1"/>
              <p:nvPr/>
            </p:nvSpPr>
            <p:spPr>
              <a:xfrm>
                <a:off x="0" y="838200"/>
                <a:ext cx="9144000" cy="6002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Special Private-Key Encryption for Constructing GC </a:t>
                </a:r>
                <a:endParaRPr lang="en-US" altLang="zh-CN" sz="24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Elusive Range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 without knowing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, it is difficult to find a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is a ciphertext of encrypting some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using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Efficiently Verifiable Range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 Given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and any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, it is easy to </a:t>
                </a:r>
                <a:r>
                  <a:rPr lang="en-US" altLang="zh-CN" sz="2000" dirty="0" smtClean="0"/>
                  <a:t>decide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whether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is a ciphertext of encrypting some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using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Candidate for the Private-Key Encryption: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a PRF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lit/>
                              </m:r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If the last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>
                    <a:solidFill>
                      <a:srgbClr val="C00000"/>
                    </a:solidFill>
                  </a:rPr>
                  <a:t> bits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 smtClean="0">
                    <a:solidFill>
                      <a:srgbClr val="C00000"/>
                    </a:solidFill>
                  </a:rPr>
                  <a:t> is not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C00000"/>
                    </a:solidFill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altLang="zh-CN" dirty="0" smtClean="0">
                    <a:solidFill>
                      <a:srgbClr val="C00000"/>
                    </a:solidFill>
                  </a:rPr>
                  <a:t> (decryption fails)</a:t>
                </a: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Otherwise, output the first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>
                    <a:solidFill>
                      <a:srgbClr val="C00000"/>
                    </a:solidFill>
                  </a:rPr>
                  <a:t> bits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/>
                  <a:t>The Transformation from Boolean Circuits to Garbled Circuits: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For each wire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2000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choose two labels (secret keys)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000" dirty="0"/>
                  <a:t> </a:t>
                </a: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=0,1,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means that the value 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For each gate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convert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/>
                  <a:t> to a garbled gate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GC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which is a table 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For each gate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use a  random permutation to permute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GC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GC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all permuted </a:t>
                </a:r>
                <a:r>
                  <a:rPr lang="en-US" altLang="zh-CN" sz="2000" dirty="0" smtClean="0"/>
                  <a:t>tables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8200"/>
                <a:ext cx="9144000" cy="6002734"/>
              </a:xfrm>
              <a:prstGeom prst="rect">
                <a:avLst/>
              </a:prstGeom>
              <a:blipFill>
                <a:blip r:embed="rId4"/>
                <a:stretch>
                  <a:fillRect l="-1000" t="-508" r="-133" b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66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600" dirty="0" smtClean="0"/>
                  <a:t>(2</a:t>
                </a:r>
                <a:r>
                  <a:rPr lang="en-US" altLang="zh-CN" sz="3600" dirty="0"/>
                  <a:t>)</a:t>
                </a:r>
                <a:r>
                  <a:rPr lang="en-US" altLang="zh-CN" sz="3600" dirty="0" smtClean="0"/>
                  <a:t> Alice: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3600" dirty="0" smtClean="0"/>
                  <a:t>Garbled 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GC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600200" y="3186500"/>
                <a:ext cx="10786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AND gate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186500"/>
                <a:ext cx="1078693" cy="276999"/>
              </a:xfrm>
              <a:prstGeom prst="rect">
                <a:avLst/>
              </a:prstGeom>
              <a:blipFill>
                <a:blip r:embed="rId5"/>
                <a:stretch>
                  <a:fillRect l="-13636" t="-28889" r="-6818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1623147" y="5438001"/>
            <a:ext cx="1026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187702" y="3186500"/>
            <a:ext cx="12904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Choose labels</a:t>
            </a:r>
            <a:endParaRPr 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121318" y="5438001"/>
            <a:ext cx="14057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Encrypted gate</a:t>
            </a:r>
            <a:endParaRPr 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064275" y="5438001"/>
            <a:ext cx="23939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Permuted Encrypted gate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600864" y="1066800"/>
                <a:ext cx="13207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GC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64" y="1066800"/>
                <a:ext cx="132074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 flipV="1">
            <a:off x="7261237" y="1620064"/>
            <a:ext cx="0" cy="139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4349584" y="1877199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9584" y="1877199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78084" y="3694110"/>
              <a:ext cx="2057400" cy="16763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4202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4202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  <a:tr h="4155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394541"/>
                      </a:ext>
                    </a:extLst>
                  </a:tr>
                  <a:tr h="4202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439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0262596"/>
                  </p:ext>
                </p:extLst>
              </p:nvPr>
            </p:nvGraphicFramePr>
            <p:xfrm>
              <a:off x="3778084" y="3694110"/>
              <a:ext cx="2057400" cy="16763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42026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295" t="-1449" r="-590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42026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295" t="-101449" r="-590" b="-2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  <a:tr h="4155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295" t="-201449" r="-590" b="-1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394541"/>
                      </a:ext>
                    </a:extLst>
                  </a:tr>
                  <a:tr h="42026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295" t="-301449" r="-590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39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69982" y="3694110"/>
              <a:ext cx="2491527" cy="167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509">
                      <a:extLst>
                        <a:ext uri="{9D8B030D-6E8A-4147-A177-3AD203B41FA5}">
                          <a16:colId xmlns:a16="http://schemas.microsoft.com/office/drawing/2014/main" val="3523324129"/>
                        </a:ext>
                      </a:extLst>
                    </a:gridCol>
                    <a:gridCol w="830509">
                      <a:extLst>
                        <a:ext uri="{9D8B030D-6E8A-4147-A177-3AD203B41FA5}">
                          <a16:colId xmlns:a16="http://schemas.microsoft.com/office/drawing/2014/main" val="1116906042"/>
                        </a:ext>
                      </a:extLst>
                    </a:gridCol>
                    <a:gridCol w="830509">
                      <a:extLst>
                        <a:ext uri="{9D8B030D-6E8A-4147-A177-3AD203B41FA5}">
                          <a16:colId xmlns:a16="http://schemas.microsoft.com/office/drawing/2014/main" val="1137118804"/>
                        </a:ext>
                      </a:extLst>
                    </a:gridCol>
                  </a:tblGrid>
                  <a:tr h="2365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9022597"/>
                      </a:ext>
                    </a:extLst>
                  </a:tr>
                  <a:tr h="2365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206947"/>
                      </a:ext>
                    </a:extLst>
                  </a:tr>
                  <a:tr h="2365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361651"/>
                      </a:ext>
                    </a:extLst>
                  </a:tr>
                  <a:tr h="2365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5652943"/>
                      </a:ext>
                    </a:extLst>
                  </a:tr>
                  <a:tr h="2365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0729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2711884"/>
                  </p:ext>
                </p:extLst>
              </p:nvPr>
            </p:nvGraphicFramePr>
            <p:xfrm>
              <a:off x="869982" y="3694110"/>
              <a:ext cx="2491527" cy="167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509">
                      <a:extLst>
                        <a:ext uri="{9D8B030D-6E8A-4147-A177-3AD203B41FA5}">
                          <a16:colId xmlns:a16="http://schemas.microsoft.com/office/drawing/2014/main" val="3523324129"/>
                        </a:ext>
                      </a:extLst>
                    </a:gridCol>
                    <a:gridCol w="830509">
                      <a:extLst>
                        <a:ext uri="{9D8B030D-6E8A-4147-A177-3AD203B41FA5}">
                          <a16:colId xmlns:a16="http://schemas.microsoft.com/office/drawing/2014/main" val="1116906042"/>
                        </a:ext>
                      </a:extLst>
                    </a:gridCol>
                    <a:gridCol w="830509">
                      <a:extLst>
                        <a:ext uri="{9D8B030D-6E8A-4147-A177-3AD203B41FA5}">
                          <a16:colId xmlns:a16="http://schemas.microsoft.com/office/drawing/2014/main" val="113711880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1818" r="-200730" b="-4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1471" t="-1818" r="-102206" b="-4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1818" r="-1460" b="-40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902259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101818" r="-200730" b="-3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1471" t="-101818" r="-102206" b="-3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101818" r="-1460" b="-30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20694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198214" r="-200730" b="-2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1471" t="-198214" r="-102206" b="-2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198214" r="-1460" b="-2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36165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303636" r="-200730" b="-1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1471" t="-303636" r="-102206" b="-1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303636" r="-1460" b="-1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565294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403636" r="-200730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1471" t="-403636" r="-102206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403636" r="-1460" b="-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07290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32537" y="3694108"/>
              <a:ext cx="2057400" cy="167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419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394541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439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3875275"/>
                  </p:ext>
                </p:extLst>
              </p:nvPr>
            </p:nvGraphicFramePr>
            <p:xfrm>
              <a:off x="6232537" y="3694108"/>
              <a:ext cx="2057400" cy="167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419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296" t="-1449" r="-592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296" t="-101449" r="-592" b="-2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296" t="-201449" r="-592" b="-1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394541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296" t="-301449" r="-592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39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1943100" y="1877199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" y="1877199"/>
                <a:ext cx="381000" cy="381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26" idx="1"/>
          </p:cNvCxnSpPr>
          <p:nvPr/>
        </p:nvCxnSpPr>
        <p:spPr>
          <a:xfrm>
            <a:off x="1409700" y="1419999"/>
            <a:ext cx="589196" cy="5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6" idx="7"/>
          </p:cNvCxnSpPr>
          <p:nvPr/>
        </p:nvCxnSpPr>
        <p:spPr>
          <a:xfrm flipH="1">
            <a:off x="2268304" y="1419999"/>
            <a:ext cx="589196" cy="5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4"/>
          </p:cNvCxnSpPr>
          <p:nvPr/>
        </p:nvCxnSpPr>
        <p:spPr>
          <a:xfrm>
            <a:off x="2133600" y="225819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306679" y="1143000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79" y="1143000"/>
                <a:ext cx="191783" cy="276999"/>
              </a:xfrm>
              <a:prstGeom prst="rect">
                <a:avLst/>
              </a:prstGeom>
              <a:blipFill>
                <a:blip r:embed="rId13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761007" y="1143000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007" y="1143000"/>
                <a:ext cx="184666" cy="276999"/>
              </a:xfrm>
              <a:prstGeom prst="rect">
                <a:avLst/>
              </a:prstGeom>
              <a:blipFill>
                <a:blip r:embed="rId14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024771" y="27432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771" y="2743200"/>
                <a:ext cx="229550" cy="276999"/>
              </a:xfrm>
              <a:prstGeom prst="rect">
                <a:avLst/>
              </a:prstGeom>
              <a:blipFill>
                <a:blip r:embed="rId15"/>
                <a:stretch>
                  <a:fillRect l="-15789"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4627518" y="1877199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518" y="1877199"/>
                <a:ext cx="381000" cy="381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endCxn id="35" idx="1"/>
          </p:cNvCxnSpPr>
          <p:nvPr/>
        </p:nvCxnSpPr>
        <p:spPr>
          <a:xfrm>
            <a:off x="4094118" y="1419999"/>
            <a:ext cx="589196" cy="5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5" idx="7"/>
          </p:cNvCxnSpPr>
          <p:nvPr/>
        </p:nvCxnSpPr>
        <p:spPr>
          <a:xfrm flipH="1">
            <a:off x="4952722" y="1419999"/>
            <a:ext cx="589196" cy="5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4"/>
          </p:cNvCxnSpPr>
          <p:nvPr/>
        </p:nvCxnSpPr>
        <p:spPr>
          <a:xfrm>
            <a:off x="4818018" y="225819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696256" y="1143000"/>
                <a:ext cx="300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256" y="1143000"/>
                <a:ext cx="300980" cy="276999"/>
              </a:xfrm>
              <a:prstGeom prst="rect">
                <a:avLst/>
              </a:prstGeom>
              <a:blipFill>
                <a:blip r:embed="rId17"/>
                <a:stretch>
                  <a:fillRect l="-20000" t="-4444" r="-60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77256" y="1143000"/>
                <a:ext cx="300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256" y="1143000"/>
                <a:ext cx="300980" cy="276999"/>
              </a:xfrm>
              <a:prstGeom prst="rect">
                <a:avLst/>
              </a:prstGeom>
              <a:blipFill>
                <a:blip r:embed="rId18"/>
                <a:stretch>
                  <a:fillRect l="-20408" t="-4444" r="-4082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202838" y="1143000"/>
                <a:ext cx="300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838" y="1143000"/>
                <a:ext cx="300980" cy="276999"/>
              </a:xfrm>
              <a:prstGeom prst="rect">
                <a:avLst/>
              </a:prstGeom>
              <a:blipFill>
                <a:blip r:embed="rId19"/>
                <a:stretch>
                  <a:fillRect l="-18000" t="-4444" r="-80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583838" y="1143000"/>
                <a:ext cx="300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838" y="1143000"/>
                <a:ext cx="300980" cy="276999"/>
              </a:xfrm>
              <a:prstGeom prst="rect">
                <a:avLst/>
              </a:prstGeom>
              <a:blipFill>
                <a:blip r:embed="rId20"/>
                <a:stretch>
                  <a:fillRect l="-18367" t="-4444" r="-6122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96768" y="2743200"/>
                <a:ext cx="660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768" y="2743200"/>
                <a:ext cx="660886" cy="276999"/>
              </a:xfrm>
              <a:prstGeom prst="rect">
                <a:avLst/>
              </a:prstGeom>
              <a:blipFill>
                <a:blip r:embed="rId21"/>
                <a:stretch>
                  <a:fillRect l="-8333" t="-4444" r="-92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25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35" grpId="0" animBg="1"/>
      <p:bldP spid="39" grpId="0"/>
      <p:bldP spid="40" grpId="0"/>
      <p:bldP spid="41" grpId="0"/>
      <p:bldP spid="4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600" dirty="0" smtClean="0"/>
                  <a:t>(2</a:t>
                </a:r>
                <a:r>
                  <a:rPr lang="en-US" altLang="zh-CN" sz="3600" dirty="0"/>
                  <a:t>)</a:t>
                </a:r>
                <a:r>
                  <a:rPr lang="en-US" altLang="zh-CN" sz="3600" dirty="0" smtClean="0"/>
                  <a:t> Alice: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3600" dirty="0" smtClean="0"/>
                  <a:t>Garbled 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GC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661163" y="3186500"/>
                <a:ext cx="931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OR gate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163" y="3186500"/>
                <a:ext cx="931217" cy="276999"/>
              </a:xfrm>
              <a:prstGeom prst="rect">
                <a:avLst/>
              </a:prstGeom>
              <a:blipFill>
                <a:blip r:embed="rId5"/>
                <a:stretch>
                  <a:fillRect l="-15789" t="-28889" r="-7895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1623147" y="5438001"/>
            <a:ext cx="1026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187702" y="3186500"/>
            <a:ext cx="12904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Choose labels</a:t>
            </a:r>
            <a:endParaRPr 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121318" y="5438001"/>
            <a:ext cx="14057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Encrypted gate</a:t>
            </a:r>
            <a:endParaRPr 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064275" y="5438001"/>
            <a:ext cx="23939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Permuted Encrypted gate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600864" y="1066800"/>
                <a:ext cx="13207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GC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64" y="1066800"/>
                <a:ext cx="132074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 flipV="1">
            <a:off x="7261237" y="1620064"/>
            <a:ext cx="0" cy="139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4349584" y="1877199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9584" y="1877199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78084" y="3694110"/>
              <a:ext cx="2057400" cy="167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419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394541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439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5720129"/>
                  </p:ext>
                </p:extLst>
              </p:nvPr>
            </p:nvGraphicFramePr>
            <p:xfrm>
              <a:off x="3778084" y="3694110"/>
              <a:ext cx="2057400" cy="167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419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295" t="-1449" r="-590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295" t="-101449" r="-590" b="-2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295" t="-201449" r="-590" b="-1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394541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295" t="-301449" r="-590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39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69982" y="3694110"/>
              <a:ext cx="2491527" cy="167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509">
                      <a:extLst>
                        <a:ext uri="{9D8B030D-6E8A-4147-A177-3AD203B41FA5}">
                          <a16:colId xmlns:a16="http://schemas.microsoft.com/office/drawing/2014/main" val="3523324129"/>
                        </a:ext>
                      </a:extLst>
                    </a:gridCol>
                    <a:gridCol w="830509">
                      <a:extLst>
                        <a:ext uri="{9D8B030D-6E8A-4147-A177-3AD203B41FA5}">
                          <a16:colId xmlns:a16="http://schemas.microsoft.com/office/drawing/2014/main" val="1116906042"/>
                        </a:ext>
                      </a:extLst>
                    </a:gridCol>
                    <a:gridCol w="830509">
                      <a:extLst>
                        <a:ext uri="{9D8B030D-6E8A-4147-A177-3AD203B41FA5}">
                          <a16:colId xmlns:a16="http://schemas.microsoft.com/office/drawing/2014/main" val="1137118804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902259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20694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36165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565294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0729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7225049"/>
                  </p:ext>
                </p:extLst>
              </p:nvPr>
            </p:nvGraphicFramePr>
            <p:xfrm>
              <a:off x="869982" y="3694110"/>
              <a:ext cx="2491527" cy="167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509">
                      <a:extLst>
                        <a:ext uri="{9D8B030D-6E8A-4147-A177-3AD203B41FA5}">
                          <a16:colId xmlns:a16="http://schemas.microsoft.com/office/drawing/2014/main" val="3523324129"/>
                        </a:ext>
                      </a:extLst>
                    </a:gridCol>
                    <a:gridCol w="830509">
                      <a:extLst>
                        <a:ext uri="{9D8B030D-6E8A-4147-A177-3AD203B41FA5}">
                          <a16:colId xmlns:a16="http://schemas.microsoft.com/office/drawing/2014/main" val="1116906042"/>
                        </a:ext>
                      </a:extLst>
                    </a:gridCol>
                    <a:gridCol w="830509">
                      <a:extLst>
                        <a:ext uri="{9D8B030D-6E8A-4147-A177-3AD203B41FA5}">
                          <a16:colId xmlns:a16="http://schemas.microsoft.com/office/drawing/2014/main" val="113711880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1818" r="-200730" b="-4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1471" t="-1818" r="-102206" b="-4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1818" r="-1460" b="-40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902259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101818" r="-200730" b="-3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1471" t="-101818" r="-102206" b="-3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101818" r="-1460" b="-30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20694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198214" r="-200730" b="-2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1471" t="-198214" r="-102206" b="-2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198214" r="-1460" b="-2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36165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303636" r="-200730" b="-1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1471" t="-303636" r="-102206" b="-1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303636" r="-1460" b="-1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565294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403636" r="-200730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1471" t="-403636" r="-102206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403636" r="-1460" b="-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07290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32537" y="3694110"/>
              <a:ext cx="2057400" cy="167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419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394541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439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3749237"/>
                  </p:ext>
                </p:extLst>
              </p:nvPr>
            </p:nvGraphicFramePr>
            <p:xfrm>
              <a:off x="6232537" y="3694110"/>
              <a:ext cx="2057400" cy="167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419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296" t="-1449" r="-592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296" t="-101449" r="-592" b="-2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296" t="-201449" r="-592" b="-1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394541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296" t="-301449" r="-592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39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1943100" y="1877199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" y="1877199"/>
                <a:ext cx="381000" cy="381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26" idx="1"/>
          </p:cNvCxnSpPr>
          <p:nvPr/>
        </p:nvCxnSpPr>
        <p:spPr>
          <a:xfrm>
            <a:off x="1409700" y="1419999"/>
            <a:ext cx="589196" cy="5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6" idx="7"/>
          </p:cNvCxnSpPr>
          <p:nvPr/>
        </p:nvCxnSpPr>
        <p:spPr>
          <a:xfrm flipH="1">
            <a:off x="2268304" y="1419999"/>
            <a:ext cx="589196" cy="5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4"/>
          </p:cNvCxnSpPr>
          <p:nvPr/>
        </p:nvCxnSpPr>
        <p:spPr>
          <a:xfrm>
            <a:off x="2133600" y="225819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306679" y="1143000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79" y="1143000"/>
                <a:ext cx="191783" cy="276999"/>
              </a:xfrm>
              <a:prstGeom prst="rect">
                <a:avLst/>
              </a:prstGeom>
              <a:blipFill>
                <a:blip r:embed="rId13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761007" y="1143000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007" y="1143000"/>
                <a:ext cx="184666" cy="276999"/>
              </a:xfrm>
              <a:prstGeom prst="rect">
                <a:avLst/>
              </a:prstGeom>
              <a:blipFill>
                <a:blip r:embed="rId14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024771" y="27432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771" y="2743200"/>
                <a:ext cx="229550" cy="276999"/>
              </a:xfrm>
              <a:prstGeom prst="rect">
                <a:avLst/>
              </a:prstGeom>
              <a:blipFill>
                <a:blip r:embed="rId15"/>
                <a:stretch>
                  <a:fillRect l="-15789"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4627518" y="1877199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518" y="1877199"/>
                <a:ext cx="381000" cy="381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endCxn id="35" idx="1"/>
          </p:cNvCxnSpPr>
          <p:nvPr/>
        </p:nvCxnSpPr>
        <p:spPr>
          <a:xfrm>
            <a:off x="4094118" y="1419999"/>
            <a:ext cx="589196" cy="5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5" idx="7"/>
          </p:cNvCxnSpPr>
          <p:nvPr/>
        </p:nvCxnSpPr>
        <p:spPr>
          <a:xfrm flipH="1">
            <a:off x="4952722" y="1419999"/>
            <a:ext cx="589196" cy="5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4"/>
          </p:cNvCxnSpPr>
          <p:nvPr/>
        </p:nvCxnSpPr>
        <p:spPr>
          <a:xfrm>
            <a:off x="4818018" y="225819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696256" y="1143000"/>
                <a:ext cx="300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256" y="1143000"/>
                <a:ext cx="300980" cy="276999"/>
              </a:xfrm>
              <a:prstGeom prst="rect">
                <a:avLst/>
              </a:prstGeom>
              <a:blipFill>
                <a:blip r:embed="rId17"/>
                <a:stretch>
                  <a:fillRect l="-20000" t="-4444" r="-60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77256" y="1143000"/>
                <a:ext cx="300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256" y="1143000"/>
                <a:ext cx="300980" cy="276999"/>
              </a:xfrm>
              <a:prstGeom prst="rect">
                <a:avLst/>
              </a:prstGeom>
              <a:blipFill>
                <a:blip r:embed="rId18"/>
                <a:stretch>
                  <a:fillRect l="-20408" t="-4444" r="-4082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202838" y="1143000"/>
                <a:ext cx="300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838" y="1143000"/>
                <a:ext cx="300980" cy="276999"/>
              </a:xfrm>
              <a:prstGeom prst="rect">
                <a:avLst/>
              </a:prstGeom>
              <a:blipFill>
                <a:blip r:embed="rId19"/>
                <a:stretch>
                  <a:fillRect l="-18000" t="-4444" r="-80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583838" y="1143000"/>
                <a:ext cx="300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838" y="1143000"/>
                <a:ext cx="300980" cy="276999"/>
              </a:xfrm>
              <a:prstGeom prst="rect">
                <a:avLst/>
              </a:prstGeom>
              <a:blipFill>
                <a:blip r:embed="rId20"/>
                <a:stretch>
                  <a:fillRect l="-18367" t="-4444" r="-6122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96768" y="2743200"/>
                <a:ext cx="660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768" y="2743200"/>
                <a:ext cx="660886" cy="276999"/>
              </a:xfrm>
              <a:prstGeom prst="rect">
                <a:avLst/>
              </a:prstGeom>
              <a:blipFill>
                <a:blip r:embed="rId21"/>
                <a:stretch>
                  <a:fillRect l="-8333" t="-4444" r="-92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44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35" grpId="0" animBg="1"/>
      <p:bldP spid="39" grpId="0"/>
      <p:bldP spid="40" grpId="0"/>
      <p:bldP spid="41" grpId="0"/>
      <p:bldP spid="42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600" dirty="0" smtClean="0"/>
                  <a:t>(2</a:t>
                </a:r>
                <a:r>
                  <a:rPr lang="en-US" altLang="zh-CN" sz="3600" dirty="0"/>
                  <a:t>)</a:t>
                </a:r>
                <a:r>
                  <a:rPr lang="en-US" altLang="zh-CN" sz="3600" dirty="0" smtClean="0"/>
                  <a:t> Alice: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3600" dirty="0" smtClean="0"/>
                  <a:t>Garbled 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GC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254036" y="3186500"/>
                <a:ext cx="1061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NOT gate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036" y="3186500"/>
                <a:ext cx="1061253" cy="276999"/>
              </a:xfrm>
              <a:prstGeom prst="rect">
                <a:avLst/>
              </a:prstGeom>
              <a:blipFill>
                <a:blip r:embed="rId4"/>
                <a:stretch>
                  <a:fillRect l="-13793" t="-28889" r="-689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3832829" y="3186500"/>
            <a:ext cx="12904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Choose labels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245991" y="1066800"/>
                <a:ext cx="13207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GC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91" y="1066800"/>
                <a:ext cx="132074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 flipV="1">
            <a:off x="6906364" y="1620064"/>
            <a:ext cx="0" cy="139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1588227" y="1877199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¬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27" y="1877199"/>
                <a:ext cx="381000" cy="381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4"/>
          </p:cNvCxnSpPr>
          <p:nvPr/>
        </p:nvCxnSpPr>
        <p:spPr>
          <a:xfrm>
            <a:off x="1778727" y="225819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682836" y="1143000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836" y="1143000"/>
                <a:ext cx="191783" cy="276999"/>
              </a:xfrm>
              <a:prstGeom prst="rect">
                <a:avLst/>
              </a:prstGeom>
              <a:blipFill>
                <a:blip r:embed="rId7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69898" y="27432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898" y="2743200"/>
                <a:ext cx="229550" cy="276999"/>
              </a:xfrm>
              <a:prstGeom prst="rect">
                <a:avLst/>
              </a:prstGeom>
              <a:blipFill>
                <a:blip r:embed="rId8"/>
                <a:stretch>
                  <a:fillRect l="-15789"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30" idx="2"/>
            <a:endCxn id="26" idx="0"/>
          </p:cNvCxnSpPr>
          <p:nvPr/>
        </p:nvCxnSpPr>
        <p:spPr>
          <a:xfrm flipH="1">
            <a:off x="1778727" y="1419999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16"/>
          <p:cNvSpPr txBox="1"/>
          <p:nvPr/>
        </p:nvSpPr>
        <p:spPr>
          <a:xfrm>
            <a:off x="1273056" y="5285506"/>
            <a:ext cx="1026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45" name="文本框 18"/>
          <p:cNvSpPr txBox="1"/>
          <p:nvPr/>
        </p:nvSpPr>
        <p:spPr>
          <a:xfrm>
            <a:off x="3798361" y="5285506"/>
            <a:ext cx="14057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Encrypted gate</a:t>
            </a:r>
            <a:endParaRPr lang="en-US" dirty="0"/>
          </a:p>
        </p:txBody>
      </p:sp>
      <p:sp>
        <p:nvSpPr>
          <p:cNvPr id="46" name="文本框 20"/>
          <p:cNvSpPr txBox="1"/>
          <p:nvPr/>
        </p:nvSpPr>
        <p:spPr>
          <a:xfrm>
            <a:off x="5759475" y="5285506"/>
            <a:ext cx="23939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Permuted Encrypted gate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472545" y="3962400"/>
              <a:ext cx="2057400" cy="11112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6010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5102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1666320"/>
                  </p:ext>
                </p:extLst>
              </p:nvPr>
            </p:nvGraphicFramePr>
            <p:xfrm>
              <a:off x="3472545" y="3962400"/>
              <a:ext cx="2057400" cy="11112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6010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9"/>
                          <a:stretch>
                            <a:fillRect l="-295" t="-2020" r="-590" b="-86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5102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9"/>
                          <a:stretch>
                            <a:fillRect l="-295" t="-120238" r="-590" b="-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5764" y="3959747"/>
              <a:ext cx="1661018" cy="11138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509">
                      <a:extLst>
                        <a:ext uri="{9D8B030D-6E8A-4147-A177-3AD203B41FA5}">
                          <a16:colId xmlns:a16="http://schemas.microsoft.com/office/drawing/2014/main" val="3523324129"/>
                        </a:ext>
                      </a:extLst>
                    </a:gridCol>
                    <a:gridCol w="830509">
                      <a:extLst>
                        <a:ext uri="{9D8B030D-6E8A-4147-A177-3AD203B41FA5}">
                          <a16:colId xmlns:a16="http://schemas.microsoft.com/office/drawing/2014/main" val="1137118804"/>
                        </a:ext>
                      </a:extLst>
                    </a:gridCol>
                  </a:tblGrid>
                  <a:tr h="3712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9022597"/>
                      </a:ext>
                    </a:extLst>
                  </a:tr>
                  <a:tr h="3712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206947"/>
                      </a:ext>
                    </a:extLst>
                  </a:tr>
                  <a:tr h="3712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3616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196222"/>
                  </p:ext>
                </p:extLst>
              </p:nvPr>
            </p:nvGraphicFramePr>
            <p:xfrm>
              <a:off x="955764" y="3959747"/>
              <a:ext cx="1661018" cy="11138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509">
                      <a:extLst>
                        <a:ext uri="{9D8B030D-6E8A-4147-A177-3AD203B41FA5}">
                          <a16:colId xmlns:a16="http://schemas.microsoft.com/office/drawing/2014/main" val="3523324129"/>
                        </a:ext>
                      </a:extLst>
                    </a:gridCol>
                    <a:gridCol w="830509">
                      <a:extLst>
                        <a:ext uri="{9D8B030D-6E8A-4147-A177-3AD203B41FA5}">
                          <a16:colId xmlns:a16="http://schemas.microsoft.com/office/drawing/2014/main" val="1137118804"/>
                        </a:ext>
                      </a:extLst>
                    </a:gridCol>
                  </a:tblGrid>
                  <a:tr h="37129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1639" r="-10146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0730" t="-1639" r="-146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9022597"/>
                      </a:ext>
                    </a:extLst>
                  </a:tr>
                  <a:tr h="37129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100000" r="-10146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0730" t="-100000" r="-1460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206947"/>
                      </a:ext>
                    </a:extLst>
                  </a:tr>
                  <a:tr h="37129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203279" r="-10146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0730" t="-203279" r="-146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3616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27737" y="3962399"/>
              <a:ext cx="2057400" cy="11112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5583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5529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663047"/>
                  </p:ext>
                </p:extLst>
              </p:nvPr>
            </p:nvGraphicFramePr>
            <p:xfrm>
              <a:off x="5927737" y="3962399"/>
              <a:ext cx="2057400" cy="11112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5583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11"/>
                          <a:stretch>
                            <a:fillRect l="-296" t="-1087" r="-592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55292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11"/>
                          <a:stretch>
                            <a:fillRect l="-296" t="-101087" r="-592" b="-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/>
              <p:cNvSpPr/>
              <p:nvPr/>
            </p:nvSpPr>
            <p:spPr>
              <a:xfrm>
                <a:off x="4267200" y="1877199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¬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877199"/>
                <a:ext cx="381000" cy="381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50" idx="4"/>
          </p:cNvCxnSpPr>
          <p:nvPr/>
        </p:nvCxnSpPr>
        <p:spPr>
          <a:xfrm>
            <a:off x="4457700" y="225819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164873" y="1143000"/>
                <a:ext cx="600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873" y="1143000"/>
                <a:ext cx="600356" cy="276999"/>
              </a:xfrm>
              <a:prstGeom prst="rect">
                <a:avLst/>
              </a:prstGeom>
              <a:blipFill>
                <a:blip r:embed="rId13"/>
                <a:stretch>
                  <a:fillRect l="-9091" t="-4444" r="-303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 flipH="1">
            <a:off x="4457700" y="1527149"/>
            <a:ext cx="1" cy="37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132218" y="2743200"/>
                <a:ext cx="660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218" y="2743200"/>
                <a:ext cx="660886" cy="276999"/>
              </a:xfrm>
              <a:prstGeom prst="rect">
                <a:avLst/>
              </a:prstGeom>
              <a:blipFill>
                <a:blip r:embed="rId14"/>
                <a:stretch>
                  <a:fillRect l="-8333" t="-4444" r="-92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10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44" grpId="0"/>
      <p:bldP spid="45" grpId="0"/>
      <p:bldP spid="46" grpId="0"/>
      <p:bldP spid="50" grpId="0" animBg="1"/>
      <p:bldP spid="52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CN" sz="4000" dirty="0" smtClean="0"/>
                  <a:t>(3) Alice: Send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 b="0" i="0" smtClean="0">
                        <a:latin typeface="Cambria Math" panose="02040503050406030204" pitchFamily="18" charset="0"/>
                      </a:rPr>
                      <m:t>GC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 smtClean="0"/>
                  <a:t> and Input Labels to Bob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446" y="914400"/>
            <a:ext cx="4921518" cy="5563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4"/>
              <p:cNvSpPr txBox="1"/>
              <p:nvPr/>
            </p:nvSpPr>
            <p:spPr>
              <a:xfrm>
                <a:off x="838200" y="1341317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41317"/>
                <a:ext cx="651164" cy="280333"/>
              </a:xfrm>
              <a:prstGeom prst="rect">
                <a:avLst/>
              </a:prstGeom>
              <a:blipFill>
                <a:blip r:embed="rId5"/>
                <a:stretch>
                  <a:fillRect r="-377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8"/>
              <p:cNvSpPr txBox="1"/>
              <p:nvPr/>
            </p:nvSpPr>
            <p:spPr>
              <a:xfrm>
                <a:off x="1762991" y="1275508"/>
                <a:ext cx="651164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991" y="1275508"/>
                <a:ext cx="651164" cy="280718"/>
              </a:xfrm>
              <a:prstGeom prst="rect">
                <a:avLst/>
              </a:prstGeom>
              <a:blipFill>
                <a:blip r:embed="rId6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9"/>
              <p:cNvSpPr txBox="1"/>
              <p:nvPr/>
            </p:nvSpPr>
            <p:spPr>
              <a:xfrm>
                <a:off x="2351809" y="1573382"/>
                <a:ext cx="651164" cy="28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809" y="1573382"/>
                <a:ext cx="651164" cy="281616"/>
              </a:xfrm>
              <a:prstGeom prst="rect">
                <a:avLst/>
              </a:prstGeom>
              <a:blipFill>
                <a:blip r:embed="rId7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0"/>
              <p:cNvSpPr txBox="1"/>
              <p:nvPr/>
            </p:nvSpPr>
            <p:spPr>
              <a:xfrm>
                <a:off x="3276600" y="1199308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199308"/>
                <a:ext cx="651164" cy="279948"/>
              </a:xfrm>
              <a:prstGeom prst="rect">
                <a:avLst/>
              </a:prstGeom>
              <a:blipFill>
                <a:blip r:embed="rId8"/>
                <a:stretch>
                  <a:fillRect r="-377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1"/>
              <p:cNvSpPr txBox="1"/>
              <p:nvPr/>
            </p:nvSpPr>
            <p:spPr>
              <a:xfrm>
                <a:off x="4191000" y="1528575"/>
                <a:ext cx="651164" cy="29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528575"/>
                <a:ext cx="651164" cy="295530"/>
              </a:xfrm>
              <a:prstGeom prst="rect">
                <a:avLst/>
              </a:prstGeom>
              <a:blipFill>
                <a:blip r:embed="rId9"/>
                <a:stretch>
                  <a:fillRect r="-3774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2"/>
              <p:cNvSpPr txBox="1"/>
              <p:nvPr/>
            </p:nvSpPr>
            <p:spPr>
              <a:xfrm>
                <a:off x="5476009" y="1254726"/>
                <a:ext cx="651164" cy="28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009" y="1254726"/>
                <a:ext cx="651164" cy="281872"/>
              </a:xfrm>
              <a:prstGeom prst="rect">
                <a:avLst/>
              </a:prstGeom>
              <a:blipFill>
                <a:blip r:embed="rId10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3"/>
              <p:cNvSpPr txBox="1"/>
              <p:nvPr/>
            </p:nvSpPr>
            <p:spPr>
              <a:xfrm>
                <a:off x="5888182" y="2397948"/>
                <a:ext cx="651164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182" y="2397948"/>
                <a:ext cx="651164" cy="281680"/>
              </a:xfrm>
              <a:prstGeom prst="rect">
                <a:avLst/>
              </a:prstGeom>
              <a:blipFill>
                <a:blip r:embed="rId11"/>
                <a:stretch>
                  <a:fillRect r="-2804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4"/>
              <p:cNvSpPr txBox="1"/>
              <p:nvPr/>
            </p:nvSpPr>
            <p:spPr>
              <a:xfrm>
                <a:off x="3622964" y="2508784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964" y="2508784"/>
                <a:ext cx="651164" cy="280333"/>
              </a:xfrm>
              <a:prstGeom prst="rect">
                <a:avLst/>
              </a:prstGeom>
              <a:blipFill>
                <a:blip r:embed="rId12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5"/>
              <p:cNvSpPr txBox="1"/>
              <p:nvPr/>
            </p:nvSpPr>
            <p:spPr>
              <a:xfrm>
                <a:off x="1084119" y="2723308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19" y="2723308"/>
                <a:ext cx="651164" cy="279948"/>
              </a:xfrm>
              <a:prstGeom prst="rect">
                <a:avLst/>
              </a:prstGeom>
              <a:blipFill>
                <a:blip r:embed="rId13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6"/>
              <p:cNvSpPr txBox="1"/>
              <p:nvPr/>
            </p:nvSpPr>
            <p:spPr>
              <a:xfrm>
                <a:off x="3539836" y="3225757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836" y="3225757"/>
                <a:ext cx="651164" cy="280333"/>
              </a:xfrm>
              <a:prstGeom prst="rect">
                <a:avLst/>
              </a:prstGeom>
              <a:blipFill>
                <a:blip r:embed="rId14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7"/>
              <p:cNvSpPr txBox="1"/>
              <p:nvPr/>
            </p:nvSpPr>
            <p:spPr>
              <a:xfrm>
                <a:off x="4714009" y="325670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009" y="3256708"/>
                <a:ext cx="651164" cy="280333"/>
              </a:xfrm>
              <a:prstGeom prst="rect">
                <a:avLst/>
              </a:prstGeom>
              <a:blipFill>
                <a:blip r:embed="rId15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8"/>
              <p:cNvSpPr txBox="1"/>
              <p:nvPr/>
            </p:nvSpPr>
            <p:spPr>
              <a:xfrm>
                <a:off x="3470564" y="40431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564" y="4043175"/>
                <a:ext cx="651164" cy="280333"/>
              </a:xfrm>
              <a:prstGeom prst="rect">
                <a:avLst/>
              </a:prstGeom>
              <a:blipFill>
                <a:blip r:embed="rId16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9"/>
              <p:cNvSpPr txBox="1"/>
              <p:nvPr/>
            </p:nvSpPr>
            <p:spPr>
              <a:xfrm>
                <a:off x="4658591" y="4070663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591" y="4070663"/>
                <a:ext cx="651164" cy="280333"/>
              </a:xfrm>
              <a:prstGeom prst="rect">
                <a:avLst/>
              </a:prstGeom>
              <a:blipFill>
                <a:blip r:embed="rId17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20"/>
              <p:cNvSpPr txBox="1"/>
              <p:nvPr/>
            </p:nvSpPr>
            <p:spPr>
              <a:xfrm>
                <a:off x="2185555" y="51099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55" y="5109975"/>
                <a:ext cx="651164" cy="280333"/>
              </a:xfrm>
              <a:prstGeom prst="rect">
                <a:avLst/>
              </a:prstGeom>
              <a:blipFill>
                <a:blip r:embed="rId18"/>
                <a:stretch>
                  <a:fillRect r="-2075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1"/>
              <p:cNvSpPr txBox="1"/>
              <p:nvPr/>
            </p:nvSpPr>
            <p:spPr>
              <a:xfrm>
                <a:off x="3463636" y="4859155"/>
                <a:ext cx="651164" cy="28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36" y="4859155"/>
                <a:ext cx="651164" cy="284501"/>
              </a:xfrm>
              <a:prstGeom prst="rect">
                <a:avLst/>
              </a:prstGeom>
              <a:blipFill>
                <a:blip r:embed="rId19"/>
                <a:stretch>
                  <a:fillRect r="-20561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2"/>
              <p:cNvSpPr txBox="1"/>
              <p:nvPr/>
            </p:nvSpPr>
            <p:spPr>
              <a:xfrm>
                <a:off x="3425537" y="61005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37" y="6100575"/>
                <a:ext cx="651164" cy="280333"/>
              </a:xfrm>
              <a:prstGeom prst="rect">
                <a:avLst/>
              </a:prstGeom>
              <a:blipFill>
                <a:blip r:embed="rId20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94" y="2438400"/>
            <a:ext cx="1190042" cy="1043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39" y="2637588"/>
            <a:ext cx="1190042" cy="10437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990351"/>
            <a:ext cx="1190042" cy="10388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19" y="4340347"/>
            <a:ext cx="1190042" cy="10437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06" y="5107872"/>
            <a:ext cx="1190042" cy="104372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99" y="1831373"/>
            <a:ext cx="770601" cy="46333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56" y="3581400"/>
            <a:ext cx="770601" cy="468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14"/>
              <p:cNvSpPr txBox="1"/>
              <p:nvPr/>
            </p:nvSpPr>
            <p:spPr>
              <a:xfrm>
                <a:off x="5410200" y="4419600"/>
                <a:ext cx="3581400" cy="11497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000" b="1" dirty="0" smtClean="0"/>
                  <a:t>Garbled 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GC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: 10 tables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000" b="1" dirty="0" smtClean="0"/>
                  <a:t>Input Labels for Alice’s </a:t>
                </a:r>
                <a:r>
                  <a:rPr lang="en-US" altLang="zh-CN" sz="2000" b="1" dirty="0"/>
                  <a:t>i</a:t>
                </a:r>
                <a:r>
                  <a:rPr lang="en-US" altLang="zh-CN" sz="2000" b="1" dirty="0" smtClean="0"/>
                  <a:t>nputs: 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58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419600"/>
                <a:ext cx="3581400" cy="1149738"/>
              </a:xfrm>
              <a:prstGeom prst="rect">
                <a:avLst/>
              </a:prstGeom>
              <a:blipFill>
                <a:blip r:embed="rId28"/>
                <a:stretch>
                  <a:fillRect l="-1523" t="-518" b="-2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5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55" y="3611074"/>
            <a:ext cx="770601" cy="4730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40" y="1928208"/>
            <a:ext cx="775478" cy="47309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71" y="1855159"/>
            <a:ext cx="770601" cy="4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(4) Bob: Collect input labels from Alice</a:t>
            </a:r>
            <a:endParaRPr lang="en-US" sz="4000" dirty="0"/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46" y="914400"/>
            <a:ext cx="4921518" cy="5563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4"/>
              <p:cNvSpPr txBox="1"/>
              <p:nvPr/>
            </p:nvSpPr>
            <p:spPr>
              <a:xfrm>
                <a:off x="838200" y="1341317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41317"/>
                <a:ext cx="651164" cy="280333"/>
              </a:xfrm>
              <a:prstGeom prst="rect">
                <a:avLst/>
              </a:prstGeom>
              <a:blipFill>
                <a:blip r:embed="rId4"/>
                <a:stretch>
                  <a:fillRect r="-377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8"/>
              <p:cNvSpPr txBox="1"/>
              <p:nvPr/>
            </p:nvSpPr>
            <p:spPr>
              <a:xfrm>
                <a:off x="1762991" y="1275508"/>
                <a:ext cx="651164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991" y="1275508"/>
                <a:ext cx="651164" cy="280718"/>
              </a:xfrm>
              <a:prstGeom prst="rect">
                <a:avLst/>
              </a:prstGeom>
              <a:blipFill>
                <a:blip r:embed="rId5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9"/>
              <p:cNvSpPr txBox="1"/>
              <p:nvPr/>
            </p:nvSpPr>
            <p:spPr>
              <a:xfrm>
                <a:off x="2351809" y="1573382"/>
                <a:ext cx="651164" cy="28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809" y="1573382"/>
                <a:ext cx="651164" cy="281616"/>
              </a:xfrm>
              <a:prstGeom prst="rect">
                <a:avLst/>
              </a:prstGeom>
              <a:blipFill>
                <a:blip r:embed="rId6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0"/>
              <p:cNvSpPr txBox="1"/>
              <p:nvPr/>
            </p:nvSpPr>
            <p:spPr>
              <a:xfrm>
                <a:off x="3276600" y="1199308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199308"/>
                <a:ext cx="651164" cy="279948"/>
              </a:xfrm>
              <a:prstGeom prst="rect">
                <a:avLst/>
              </a:prstGeom>
              <a:blipFill>
                <a:blip r:embed="rId7"/>
                <a:stretch>
                  <a:fillRect r="-377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1"/>
              <p:cNvSpPr txBox="1"/>
              <p:nvPr/>
            </p:nvSpPr>
            <p:spPr>
              <a:xfrm>
                <a:off x="4191000" y="1528575"/>
                <a:ext cx="651164" cy="29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528575"/>
                <a:ext cx="651164" cy="295530"/>
              </a:xfrm>
              <a:prstGeom prst="rect">
                <a:avLst/>
              </a:prstGeom>
              <a:blipFill>
                <a:blip r:embed="rId8"/>
                <a:stretch>
                  <a:fillRect r="-3774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2"/>
              <p:cNvSpPr txBox="1"/>
              <p:nvPr/>
            </p:nvSpPr>
            <p:spPr>
              <a:xfrm>
                <a:off x="5476009" y="1254726"/>
                <a:ext cx="651164" cy="28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009" y="1254726"/>
                <a:ext cx="651164" cy="281872"/>
              </a:xfrm>
              <a:prstGeom prst="rect">
                <a:avLst/>
              </a:prstGeom>
              <a:blipFill>
                <a:blip r:embed="rId9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3"/>
              <p:cNvSpPr txBox="1"/>
              <p:nvPr/>
            </p:nvSpPr>
            <p:spPr>
              <a:xfrm>
                <a:off x="5888182" y="2397948"/>
                <a:ext cx="651164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182" y="2397948"/>
                <a:ext cx="651164" cy="281680"/>
              </a:xfrm>
              <a:prstGeom prst="rect">
                <a:avLst/>
              </a:prstGeom>
              <a:blipFill>
                <a:blip r:embed="rId10"/>
                <a:stretch>
                  <a:fillRect r="-2804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4"/>
              <p:cNvSpPr txBox="1"/>
              <p:nvPr/>
            </p:nvSpPr>
            <p:spPr>
              <a:xfrm>
                <a:off x="3622964" y="2508784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964" y="2508784"/>
                <a:ext cx="651164" cy="280333"/>
              </a:xfrm>
              <a:prstGeom prst="rect">
                <a:avLst/>
              </a:prstGeom>
              <a:blipFill>
                <a:blip r:embed="rId11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5"/>
              <p:cNvSpPr txBox="1"/>
              <p:nvPr/>
            </p:nvSpPr>
            <p:spPr>
              <a:xfrm>
                <a:off x="1084119" y="2723308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19" y="2723308"/>
                <a:ext cx="651164" cy="279948"/>
              </a:xfrm>
              <a:prstGeom prst="rect">
                <a:avLst/>
              </a:prstGeom>
              <a:blipFill>
                <a:blip r:embed="rId12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6"/>
              <p:cNvSpPr txBox="1"/>
              <p:nvPr/>
            </p:nvSpPr>
            <p:spPr>
              <a:xfrm>
                <a:off x="3539836" y="3225757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836" y="3225757"/>
                <a:ext cx="651164" cy="280333"/>
              </a:xfrm>
              <a:prstGeom prst="rect">
                <a:avLst/>
              </a:prstGeom>
              <a:blipFill>
                <a:blip r:embed="rId13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7"/>
              <p:cNvSpPr txBox="1"/>
              <p:nvPr/>
            </p:nvSpPr>
            <p:spPr>
              <a:xfrm>
                <a:off x="4714009" y="325670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009" y="3256708"/>
                <a:ext cx="651164" cy="280333"/>
              </a:xfrm>
              <a:prstGeom prst="rect">
                <a:avLst/>
              </a:prstGeom>
              <a:blipFill>
                <a:blip r:embed="rId14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8"/>
              <p:cNvSpPr txBox="1"/>
              <p:nvPr/>
            </p:nvSpPr>
            <p:spPr>
              <a:xfrm>
                <a:off x="3470564" y="40431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564" y="4043175"/>
                <a:ext cx="651164" cy="280333"/>
              </a:xfrm>
              <a:prstGeom prst="rect">
                <a:avLst/>
              </a:prstGeom>
              <a:blipFill>
                <a:blip r:embed="rId15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9"/>
              <p:cNvSpPr txBox="1"/>
              <p:nvPr/>
            </p:nvSpPr>
            <p:spPr>
              <a:xfrm>
                <a:off x="4658591" y="4070663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591" y="4070663"/>
                <a:ext cx="651164" cy="280333"/>
              </a:xfrm>
              <a:prstGeom prst="rect">
                <a:avLst/>
              </a:prstGeom>
              <a:blipFill>
                <a:blip r:embed="rId16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20"/>
              <p:cNvSpPr txBox="1"/>
              <p:nvPr/>
            </p:nvSpPr>
            <p:spPr>
              <a:xfrm>
                <a:off x="2185555" y="51099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55" y="5109975"/>
                <a:ext cx="651164" cy="280333"/>
              </a:xfrm>
              <a:prstGeom prst="rect">
                <a:avLst/>
              </a:prstGeom>
              <a:blipFill>
                <a:blip r:embed="rId17"/>
                <a:stretch>
                  <a:fillRect r="-2075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1"/>
              <p:cNvSpPr txBox="1"/>
              <p:nvPr/>
            </p:nvSpPr>
            <p:spPr>
              <a:xfrm>
                <a:off x="3463636" y="4859155"/>
                <a:ext cx="651164" cy="28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36" y="4859155"/>
                <a:ext cx="651164" cy="284501"/>
              </a:xfrm>
              <a:prstGeom prst="rect">
                <a:avLst/>
              </a:prstGeom>
              <a:blipFill>
                <a:blip r:embed="rId18"/>
                <a:stretch>
                  <a:fillRect r="-20561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2"/>
              <p:cNvSpPr txBox="1"/>
              <p:nvPr/>
            </p:nvSpPr>
            <p:spPr>
              <a:xfrm>
                <a:off x="3425537" y="61005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37" y="6100575"/>
                <a:ext cx="651164" cy="280333"/>
              </a:xfrm>
              <a:prstGeom prst="rect">
                <a:avLst/>
              </a:prstGeom>
              <a:blipFill>
                <a:blip r:embed="rId19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94" y="2438400"/>
            <a:ext cx="1190042" cy="1043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39" y="2637588"/>
            <a:ext cx="1190042" cy="10437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990351"/>
            <a:ext cx="1190042" cy="10388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19" y="4340347"/>
            <a:ext cx="1190042" cy="10437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06" y="5107872"/>
            <a:ext cx="1190042" cy="104372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99" y="1831373"/>
            <a:ext cx="770601" cy="46333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56" y="3581400"/>
            <a:ext cx="770601" cy="46821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55" y="3611074"/>
            <a:ext cx="770601" cy="4730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40" y="1928208"/>
            <a:ext cx="775478" cy="47309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71" y="1855159"/>
            <a:ext cx="770601" cy="473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4"/>
              <p:cNvSpPr txBox="1"/>
              <p:nvPr/>
            </p:nvSpPr>
            <p:spPr>
              <a:xfrm>
                <a:off x="5410200" y="4419600"/>
                <a:ext cx="3581400" cy="18639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000" b="1" dirty="0" smtClean="0"/>
                  <a:t>Input Labels for Bob’s </a:t>
                </a:r>
                <a:r>
                  <a:rPr lang="en-US" altLang="zh-CN" sz="2000" b="1" dirty="0"/>
                  <a:t>i</a:t>
                </a:r>
                <a:r>
                  <a:rPr lang="en-US" altLang="zh-CN" sz="2000" b="1" dirty="0" smtClean="0"/>
                  <a:t>nputs: 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sz="20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000" b="1" dirty="0" smtClean="0"/>
                  <a:t>How? Execute 1-out-of-2 </a:t>
                </a:r>
                <a:r>
                  <a:rPr lang="en-US" altLang="zh-CN" sz="2000" b="1" dirty="0" smtClean="0">
                    <a:solidFill>
                      <a:srgbClr val="0000CC"/>
                    </a:solidFill>
                  </a:rPr>
                  <a:t>OT</a:t>
                </a:r>
                <a:r>
                  <a:rPr lang="en-US" altLang="zh-CN" sz="2000" b="1" dirty="0" smtClean="0"/>
                  <a:t> 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Alice: sender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Bob: receiver</a:t>
                </a:r>
              </a:p>
            </p:txBody>
          </p:sp>
        </mc:Choice>
        <mc:Fallback xmlns="">
          <p:sp>
            <p:nvSpPr>
              <p:cNvPr id="32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419600"/>
                <a:ext cx="3581400" cy="1863908"/>
              </a:xfrm>
              <a:prstGeom prst="rect">
                <a:avLst/>
              </a:prstGeom>
              <a:blipFill>
                <a:blip r:embed="rId30"/>
                <a:stretch>
                  <a:fillRect l="-1523" t="-32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48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(5) Bob: Evaluate the Garbled Circuit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0" y="914400"/>
                <a:ext cx="9144000" cy="4088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EXAMPLE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: How to decrypt </a:t>
                </a:r>
                <a:r>
                  <a:rPr lang="en-US" altLang="zh-CN" sz="2400" dirty="0" smtClean="0"/>
                  <a:t>the permuted encrypted table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EXAMPLE</a:t>
                </a:r>
                <a:r>
                  <a:rPr lang="en-US" altLang="zh-CN" sz="2400" dirty="0"/>
                  <a:t>: How to decrypt the permuted encrypted table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4088940"/>
              </a:xfrm>
              <a:prstGeom prst="rect">
                <a:avLst/>
              </a:prstGeom>
              <a:blipFill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92011" y="1828800"/>
              <a:ext cx="20574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394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439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1826519"/>
                  </p:ext>
                </p:extLst>
              </p:nvPr>
            </p:nvGraphicFramePr>
            <p:xfrm>
              <a:off x="1892011" y="1828800"/>
              <a:ext cx="20574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6" t="-185246" r="-592" b="-473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6" t="-285246" r="-592" b="-373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6" t="-385246" r="-592" b="-273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394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6" t="-485246" r="-592" b="-173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39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85801" y="2367989"/>
                <a:ext cx="1261627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367989"/>
                <a:ext cx="1261627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25611" y="2431981"/>
                <a:ext cx="325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611" y="2431981"/>
                <a:ext cx="325410" cy="276999"/>
              </a:xfrm>
              <a:prstGeom prst="rect">
                <a:avLst/>
              </a:prstGeom>
              <a:blipFill>
                <a:blip r:embed="rId6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06611" y="1828800"/>
              <a:ext cx="3822989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22989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𝐃𝐞𝐜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𝐃𝐞𝐜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))))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𝐃𝐞𝐜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𝐃𝐞𝐜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))))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𝐃𝐞𝐜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𝐃𝐞𝐜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))))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394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𝐃𝐞𝐜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𝐃𝐞𝐜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))))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439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2343003"/>
                  </p:ext>
                </p:extLst>
              </p:nvPr>
            </p:nvGraphicFramePr>
            <p:xfrm>
              <a:off x="4406611" y="1828800"/>
              <a:ext cx="3822989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22989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59" t="-188525" r="-478" b="-4786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59" t="-288525" r="-478" b="-3786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59" t="-388525" r="-478" b="-2786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394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59" t="-488525" r="-478" b="-1786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39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92011" y="4832373"/>
              <a:ext cx="2057400" cy="11112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5583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5529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0706731"/>
                  </p:ext>
                </p:extLst>
              </p:nvPr>
            </p:nvGraphicFramePr>
            <p:xfrm>
              <a:off x="1892011" y="4832373"/>
              <a:ext cx="2057400" cy="11112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5583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296" t="-120652" r="-592" b="-22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55292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296" t="-223077" r="-592" b="-124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56965" y="5203320"/>
                <a:ext cx="71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65" y="5203320"/>
                <a:ext cx="7192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25611" y="5249487"/>
                <a:ext cx="325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611" y="5249487"/>
                <a:ext cx="325410" cy="276999"/>
              </a:xfrm>
              <a:prstGeom prst="rect">
                <a:avLst/>
              </a:prstGeom>
              <a:blipFill>
                <a:blip r:embed="rId10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06611" y="4832373"/>
              <a:ext cx="3276600" cy="11112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766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5583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𝐃𝐞𝐜</m:t>
                                </m:r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5529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𝐃𝐞𝐜</m:t>
                                </m:r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121735"/>
                  </p:ext>
                </p:extLst>
              </p:nvPr>
            </p:nvGraphicFramePr>
            <p:xfrm>
              <a:off x="4406611" y="4832373"/>
              <a:ext cx="3276600" cy="11112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766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5583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11"/>
                          <a:stretch>
                            <a:fillRect l="-186" t="-120652" r="-371" b="-22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55292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11"/>
                          <a:stretch>
                            <a:fillRect l="-186" t="-223077" r="-371" b="-124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/>
              <p:cNvSpPr txBox="1"/>
              <p:nvPr/>
            </p:nvSpPr>
            <p:spPr>
              <a:xfrm>
                <a:off x="0" y="4419600"/>
                <a:ext cx="9144000" cy="192899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chemeClr val="tx1"/>
                    </a:solidFill>
                  </a:rPr>
                  <a:t>Only one of the decryption is successful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The </a:t>
                </a:r>
                <a:r>
                  <a:rPr lang="en-US" altLang="zh-CN" sz="2400" dirty="0"/>
                  <a:t>successful decryption gives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Bob performs the decryption until </a:t>
                </a:r>
                <a:r>
                  <a:rPr lang="en-US" altLang="zh-CN" sz="2400" dirty="0"/>
                  <a:t>the output wire is </a:t>
                </a:r>
                <a:r>
                  <a:rPr lang="en-US" altLang="zh-CN" sz="2400" dirty="0" smtClean="0"/>
                  <a:t>reached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Bob sends the </a:t>
                </a:r>
                <a:r>
                  <a:rPr lang="en-US" altLang="zh-CN" sz="2400" dirty="0"/>
                  <a:t>output label to </a:t>
                </a:r>
                <a:r>
                  <a:rPr lang="en-US" altLang="zh-CN" sz="2400" dirty="0" smtClean="0"/>
                  <a:t>Alice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19600"/>
                <a:ext cx="9144000" cy="19289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04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  <p:bldP spid="13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Plain RSA Signature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1" y="1105926"/>
                <a:ext cx="9144001" cy="5599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>
                    <a:solidFill>
                      <a:schemeClr val="tx1"/>
                    </a:solidFill>
                  </a:rPr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𝐆𝐞𝐧</m:t>
                        </m:r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r>
                          <a:rPr lang="en-CA" sz="2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𝐒𝐢𝐠𝐧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CA" sz="2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𝐕𝐫𝐟𝐲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CA" sz="2400" b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CA" sz="2400" dirty="0" smtClean="0">
                    <a:solidFill>
                      <a:schemeClr val="tx1"/>
                    </a:solidFill>
                  </a:rPr>
                  <a:t>based on plain RSA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)←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𝐆𝐞𝐧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as in the key generation of RSA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𝐒𝐢𝐠𝐧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𝑠𝑘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{0, 1}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𝐕𝐫𝐟𝐲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𝑝𝑘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(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rgbClr val="C00000"/>
                    </a:solidFill>
                  </a:rPr>
                  <a:t>o</a:t>
                </a:r>
                <a:r>
                  <a:rPr lang="en-CA" sz="2000" dirty="0" smtClean="0">
                    <a:solidFill>
                      <a:srgbClr val="C00000"/>
                    </a:solidFill>
                  </a:rPr>
                  <a:t>utput 1 if and only if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b="1" dirty="0" smtClean="0">
                    <a:solidFill>
                      <a:schemeClr val="tx1"/>
                    </a:solidFill>
                  </a:rPr>
                  <a:t>Correctness: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CA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4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CA" sz="24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𝑑𝑒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Security</a:t>
                </a:r>
                <a:r>
                  <a:rPr lang="en-CA" sz="2400" dirty="0" smtClean="0"/>
                  <a:t>: plain RSA signature is not EUF-CMA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 smtClean="0">
                    <a:solidFill>
                      <a:schemeClr val="tx1"/>
                    </a:solidFill>
                  </a:rPr>
                  <a:t>No query attack</a:t>
                </a:r>
                <a:r>
                  <a:rPr lang="en-CA" sz="20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dirty="0" smtClean="0">
                    <a:solidFill>
                      <a:srgbClr val="C00000"/>
                    </a:solidFill>
                  </a:rPr>
                  <a:t>Input:  </a:t>
                </a:r>
                <a14:m>
                  <m:oMath xmlns:m="http://schemas.openxmlformats.org/officeDocument/2006/math"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CA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dirty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altLang="zh-CN" sz="2000" dirty="0">
                    <a:solidFill>
                      <a:srgbClr val="C00000"/>
                    </a:solidFill>
                  </a:rPr>
                  <a:t>. Compute </a:t>
                </a:r>
                <a14:m>
                  <m:oMath xmlns:m="http://schemas.openxmlformats.org/officeDocument/2006/math"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altLang="zh-CN" sz="2000" i="1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dirty="0">
                    <a:solidFill>
                      <a:srgbClr val="C00000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,  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CA" altLang="zh-CN" sz="2000" dirty="0">
                    <a:solidFill>
                      <a:srgbClr val="C00000"/>
                    </a:solidFill>
                  </a:rPr>
                  <a:t>   </a:t>
                </a:r>
                <a:endParaRPr lang="en-CA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05926"/>
                <a:ext cx="9144001" cy="559967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9" b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0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(5) Bob: Evaluate the Garbled Circuit</a:t>
            </a:r>
            <a:endParaRPr lang="en-US" sz="4000" dirty="0"/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46" y="914400"/>
            <a:ext cx="4921518" cy="5563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4"/>
              <p:cNvSpPr txBox="1"/>
              <p:nvPr/>
            </p:nvSpPr>
            <p:spPr>
              <a:xfrm>
                <a:off x="838200" y="1341317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41317"/>
                <a:ext cx="651164" cy="280333"/>
              </a:xfrm>
              <a:prstGeom prst="rect">
                <a:avLst/>
              </a:prstGeom>
              <a:blipFill>
                <a:blip r:embed="rId4"/>
                <a:stretch>
                  <a:fillRect r="-377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8"/>
              <p:cNvSpPr txBox="1"/>
              <p:nvPr/>
            </p:nvSpPr>
            <p:spPr>
              <a:xfrm>
                <a:off x="1762991" y="1275508"/>
                <a:ext cx="651164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991" y="1275508"/>
                <a:ext cx="651164" cy="280718"/>
              </a:xfrm>
              <a:prstGeom prst="rect">
                <a:avLst/>
              </a:prstGeom>
              <a:blipFill>
                <a:blip r:embed="rId5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9"/>
              <p:cNvSpPr txBox="1"/>
              <p:nvPr/>
            </p:nvSpPr>
            <p:spPr>
              <a:xfrm>
                <a:off x="2351809" y="1573382"/>
                <a:ext cx="651164" cy="28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809" y="1573382"/>
                <a:ext cx="651164" cy="281616"/>
              </a:xfrm>
              <a:prstGeom prst="rect">
                <a:avLst/>
              </a:prstGeom>
              <a:blipFill>
                <a:blip r:embed="rId6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0"/>
              <p:cNvSpPr txBox="1"/>
              <p:nvPr/>
            </p:nvSpPr>
            <p:spPr>
              <a:xfrm>
                <a:off x="3276600" y="1199308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199308"/>
                <a:ext cx="651164" cy="279948"/>
              </a:xfrm>
              <a:prstGeom prst="rect">
                <a:avLst/>
              </a:prstGeom>
              <a:blipFill>
                <a:blip r:embed="rId7"/>
                <a:stretch>
                  <a:fillRect r="-377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1"/>
              <p:cNvSpPr txBox="1"/>
              <p:nvPr/>
            </p:nvSpPr>
            <p:spPr>
              <a:xfrm>
                <a:off x="4191000" y="1528575"/>
                <a:ext cx="651164" cy="29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528575"/>
                <a:ext cx="651164" cy="295530"/>
              </a:xfrm>
              <a:prstGeom prst="rect">
                <a:avLst/>
              </a:prstGeom>
              <a:blipFill>
                <a:blip r:embed="rId8"/>
                <a:stretch>
                  <a:fillRect r="-3774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2"/>
              <p:cNvSpPr txBox="1"/>
              <p:nvPr/>
            </p:nvSpPr>
            <p:spPr>
              <a:xfrm>
                <a:off x="5476009" y="1254726"/>
                <a:ext cx="651164" cy="28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009" y="1254726"/>
                <a:ext cx="651164" cy="281872"/>
              </a:xfrm>
              <a:prstGeom prst="rect">
                <a:avLst/>
              </a:prstGeom>
              <a:blipFill>
                <a:blip r:embed="rId9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3"/>
              <p:cNvSpPr txBox="1"/>
              <p:nvPr/>
            </p:nvSpPr>
            <p:spPr>
              <a:xfrm>
                <a:off x="5888182" y="2397948"/>
                <a:ext cx="651164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182" y="2397948"/>
                <a:ext cx="651164" cy="281680"/>
              </a:xfrm>
              <a:prstGeom prst="rect">
                <a:avLst/>
              </a:prstGeom>
              <a:blipFill>
                <a:blip r:embed="rId10"/>
                <a:stretch>
                  <a:fillRect r="-2804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4"/>
              <p:cNvSpPr txBox="1"/>
              <p:nvPr/>
            </p:nvSpPr>
            <p:spPr>
              <a:xfrm>
                <a:off x="3622964" y="2508784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964" y="2508784"/>
                <a:ext cx="651164" cy="280333"/>
              </a:xfrm>
              <a:prstGeom prst="rect">
                <a:avLst/>
              </a:prstGeom>
              <a:blipFill>
                <a:blip r:embed="rId11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5"/>
              <p:cNvSpPr txBox="1"/>
              <p:nvPr/>
            </p:nvSpPr>
            <p:spPr>
              <a:xfrm>
                <a:off x="1084119" y="2723308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19" y="2723308"/>
                <a:ext cx="651164" cy="279948"/>
              </a:xfrm>
              <a:prstGeom prst="rect">
                <a:avLst/>
              </a:prstGeom>
              <a:blipFill>
                <a:blip r:embed="rId12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6"/>
              <p:cNvSpPr txBox="1"/>
              <p:nvPr/>
            </p:nvSpPr>
            <p:spPr>
              <a:xfrm>
                <a:off x="3539836" y="3225757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836" y="3225757"/>
                <a:ext cx="651164" cy="280333"/>
              </a:xfrm>
              <a:prstGeom prst="rect">
                <a:avLst/>
              </a:prstGeom>
              <a:blipFill>
                <a:blip r:embed="rId13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7"/>
              <p:cNvSpPr txBox="1"/>
              <p:nvPr/>
            </p:nvSpPr>
            <p:spPr>
              <a:xfrm>
                <a:off x="4714009" y="325670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009" y="3256708"/>
                <a:ext cx="651164" cy="280333"/>
              </a:xfrm>
              <a:prstGeom prst="rect">
                <a:avLst/>
              </a:prstGeom>
              <a:blipFill>
                <a:blip r:embed="rId14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8"/>
              <p:cNvSpPr txBox="1"/>
              <p:nvPr/>
            </p:nvSpPr>
            <p:spPr>
              <a:xfrm>
                <a:off x="3470564" y="40431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564" y="4043175"/>
                <a:ext cx="651164" cy="280333"/>
              </a:xfrm>
              <a:prstGeom prst="rect">
                <a:avLst/>
              </a:prstGeom>
              <a:blipFill>
                <a:blip r:embed="rId15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9"/>
              <p:cNvSpPr txBox="1"/>
              <p:nvPr/>
            </p:nvSpPr>
            <p:spPr>
              <a:xfrm>
                <a:off x="4658591" y="4070663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591" y="4070663"/>
                <a:ext cx="651164" cy="280333"/>
              </a:xfrm>
              <a:prstGeom prst="rect">
                <a:avLst/>
              </a:prstGeom>
              <a:blipFill>
                <a:blip r:embed="rId16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20"/>
              <p:cNvSpPr txBox="1"/>
              <p:nvPr/>
            </p:nvSpPr>
            <p:spPr>
              <a:xfrm>
                <a:off x="2185555" y="51099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55" y="5109975"/>
                <a:ext cx="651164" cy="280333"/>
              </a:xfrm>
              <a:prstGeom prst="rect">
                <a:avLst/>
              </a:prstGeom>
              <a:blipFill>
                <a:blip r:embed="rId17"/>
                <a:stretch>
                  <a:fillRect r="-2075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1"/>
              <p:cNvSpPr txBox="1"/>
              <p:nvPr/>
            </p:nvSpPr>
            <p:spPr>
              <a:xfrm>
                <a:off x="3463636" y="4859155"/>
                <a:ext cx="651164" cy="28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36" y="4859155"/>
                <a:ext cx="651164" cy="284501"/>
              </a:xfrm>
              <a:prstGeom prst="rect">
                <a:avLst/>
              </a:prstGeom>
              <a:blipFill>
                <a:blip r:embed="rId18"/>
                <a:stretch>
                  <a:fillRect r="-20561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2"/>
              <p:cNvSpPr txBox="1"/>
              <p:nvPr/>
            </p:nvSpPr>
            <p:spPr>
              <a:xfrm>
                <a:off x="3425537" y="61005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37" y="6100575"/>
                <a:ext cx="651164" cy="280333"/>
              </a:xfrm>
              <a:prstGeom prst="rect">
                <a:avLst/>
              </a:prstGeom>
              <a:blipFill>
                <a:blip r:embed="rId19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94" y="2438400"/>
            <a:ext cx="1190042" cy="1043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39" y="2637588"/>
            <a:ext cx="1190042" cy="10437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990351"/>
            <a:ext cx="1190042" cy="10388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19" y="4340347"/>
            <a:ext cx="1190042" cy="10437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06" y="5107872"/>
            <a:ext cx="1190042" cy="104372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99" y="1831373"/>
            <a:ext cx="770601" cy="46333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56" y="3581400"/>
            <a:ext cx="770601" cy="46821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55" y="3611074"/>
            <a:ext cx="770601" cy="4730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40" y="1928208"/>
            <a:ext cx="775478" cy="47309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71" y="1855159"/>
            <a:ext cx="770601" cy="473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4"/>
              <p:cNvSpPr txBox="1"/>
              <p:nvPr/>
            </p:nvSpPr>
            <p:spPr>
              <a:xfrm>
                <a:off x="5410200" y="4419600"/>
                <a:ext cx="3581400" cy="11079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000" b="1" dirty="0" smtClean="0"/>
                  <a:t>EXAMPLE: 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altLang="zh-CN" sz="2000" b="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=01</m:t>
                    </m:r>
                  </m:oMath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32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419600"/>
                <a:ext cx="3581400" cy="1107996"/>
              </a:xfrm>
              <a:prstGeom prst="rect">
                <a:avLst/>
              </a:prstGeom>
              <a:blipFill>
                <a:blip r:embed="rId30"/>
                <a:stretch>
                  <a:fillRect l="-1523" t="-538" b="-3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图文框 3"/>
          <p:cNvSpPr/>
          <p:nvPr/>
        </p:nvSpPr>
        <p:spPr>
          <a:xfrm>
            <a:off x="955764" y="137160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图文框 3"/>
          <p:cNvSpPr/>
          <p:nvPr/>
        </p:nvSpPr>
        <p:spPr>
          <a:xfrm>
            <a:off x="1877624" y="130463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图文框 3"/>
          <p:cNvSpPr/>
          <p:nvPr/>
        </p:nvSpPr>
        <p:spPr>
          <a:xfrm>
            <a:off x="4541520" y="154939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图文框 3"/>
          <p:cNvSpPr/>
          <p:nvPr/>
        </p:nvSpPr>
        <p:spPr>
          <a:xfrm>
            <a:off x="2717073" y="160020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图文框 3"/>
          <p:cNvSpPr/>
          <p:nvPr/>
        </p:nvSpPr>
        <p:spPr>
          <a:xfrm>
            <a:off x="3627120" y="122843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图文框 3"/>
          <p:cNvSpPr/>
          <p:nvPr/>
        </p:nvSpPr>
        <p:spPr>
          <a:xfrm>
            <a:off x="5580018" y="1286164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图文框 3"/>
          <p:cNvSpPr/>
          <p:nvPr/>
        </p:nvSpPr>
        <p:spPr>
          <a:xfrm>
            <a:off x="1110345" y="2069262"/>
            <a:ext cx="806957" cy="206988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图文框 3"/>
          <p:cNvSpPr/>
          <p:nvPr/>
        </p:nvSpPr>
        <p:spPr>
          <a:xfrm>
            <a:off x="3621748" y="2165970"/>
            <a:ext cx="806957" cy="204939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图文框 3"/>
          <p:cNvSpPr/>
          <p:nvPr/>
        </p:nvSpPr>
        <p:spPr>
          <a:xfrm>
            <a:off x="5813734" y="1863636"/>
            <a:ext cx="806957" cy="204939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图文框 3"/>
          <p:cNvSpPr/>
          <p:nvPr/>
        </p:nvSpPr>
        <p:spPr>
          <a:xfrm>
            <a:off x="2414454" y="2963091"/>
            <a:ext cx="1217266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图文框 3"/>
          <p:cNvSpPr/>
          <p:nvPr/>
        </p:nvSpPr>
        <p:spPr>
          <a:xfrm>
            <a:off x="5401491" y="2908701"/>
            <a:ext cx="1236538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图文框 3"/>
          <p:cNvSpPr/>
          <p:nvPr/>
        </p:nvSpPr>
        <p:spPr>
          <a:xfrm>
            <a:off x="1411458" y="3995055"/>
            <a:ext cx="1254150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图文框 3"/>
          <p:cNvSpPr/>
          <p:nvPr/>
        </p:nvSpPr>
        <p:spPr>
          <a:xfrm>
            <a:off x="1437640" y="2759067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图文框 3"/>
          <p:cNvSpPr/>
          <p:nvPr/>
        </p:nvSpPr>
        <p:spPr>
          <a:xfrm>
            <a:off x="3733800" y="254635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图文框 3"/>
          <p:cNvSpPr/>
          <p:nvPr/>
        </p:nvSpPr>
        <p:spPr>
          <a:xfrm>
            <a:off x="6240780" y="243205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图文框 3"/>
          <p:cNvSpPr/>
          <p:nvPr/>
        </p:nvSpPr>
        <p:spPr>
          <a:xfrm>
            <a:off x="3683727" y="327025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图文框 3"/>
          <p:cNvSpPr/>
          <p:nvPr/>
        </p:nvSpPr>
        <p:spPr>
          <a:xfrm>
            <a:off x="5131527" y="328930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图文框 3"/>
          <p:cNvSpPr/>
          <p:nvPr/>
        </p:nvSpPr>
        <p:spPr>
          <a:xfrm>
            <a:off x="2606040" y="5153017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图文框 3"/>
          <p:cNvSpPr/>
          <p:nvPr/>
        </p:nvSpPr>
        <p:spPr>
          <a:xfrm>
            <a:off x="3886200" y="4089399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图文框 3"/>
          <p:cNvSpPr/>
          <p:nvPr/>
        </p:nvSpPr>
        <p:spPr>
          <a:xfrm>
            <a:off x="3468520" y="3826165"/>
            <a:ext cx="806957" cy="186308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图文框 3"/>
          <p:cNvSpPr/>
          <p:nvPr/>
        </p:nvSpPr>
        <p:spPr>
          <a:xfrm>
            <a:off x="4603243" y="3852819"/>
            <a:ext cx="806957" cy="186308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图文框 3"/>
          <p:cNvSpPr/>
          <p:nvPr/>
        </p:nvSpPr>
        <p:spPr>
          <a:xfrm>
            <a:off x="4807996" y="410633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图文框 3"/>
          <p:cNvSpPr/>
          <p:nvPr/>
        </p:nvSpPr>
        <p:spPr>
          <a:xfrm>
            <a:off x="4140927" y="4602697"/>
            <a:ext cx="1299613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图文框 3"/>
          <p:cNvSpPr/>
          <p:nvPr/>
        </p:nvSpPr>
        <p:spPr>
          <a:xfrm>
            <a:off x="3606214" y="4896901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图文框 3"/>
          <p:cNvSpPr/>
          <p:nvPr/>
        </p:nvSpPr>
        <p:spPr>
          <a:xfrm>
            <a:off x="2909719" y="5375609"/>
            <a:ext cx="1236538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图文框 3"/>
          <p:cNvSpPr/>
          <p:nvPr/>
        </p:nvSpPr>
        <p:spPr>
          <a:xfrm>
            <a:off x="3844836" y="614996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0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62" grpId="0" animBg="1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(6) Alice: Decide the Output</a:t>
            </a:r>
            <a:endParaRPr lang="en-US" sz="4000" dirty="0"/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46" y="914400"/>
            <a:ext cx="4921518" cy="5563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4"/>
              <p:cNvSpPr txBox="1"/>
              <p:nvPr/>
            </p:nvSpPr>
            <p:spPr>
              <a:xfrm>
                <a:off x="838200" y="1341317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41317"/>
                <a:ext cx="651164" cy="280333"/>
              </a:xfrm>
              <a:prstGeom prst="rect">
                <a:avLst/>
              </a:prstGeom>
              <a:blipFill>
                <a:blip r:embed="rId4"/>
                <a:stretch>
                  <a:fillRect r="-377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8"/>
              <p:cNvSpPr txBox="1"/>
              <p:nvPr/>
            </p:nvSpPr>
            <p:spPr>
              <a:xfrm>
                <a:off x="1762991" y="1275508"/>
                <a:ext cx="651164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991" y="1275508"/>
                <a:ext cx="651164" cy="280718"/>
              </a:xfrm>
              <a:prstGeom prst="rect">
                <a:avLst/>
              </a:prstGeom>
              <a:blipFill>
                <a:blip r:embed="rId5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9"/>
              <p:cNvSpPr txBox="1"/>
              <p:nvPr/>
            </p:nvSpPr>
            <p:spPr>
              <a:xfrm>
                <a:off x="2351809" y="1573382"/>
                <a:ext cx="651164" cy="28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809" y="1573382"/>
                <a:ext cx="651164" cy="281616"/>
              </a:xfrm>
              <a:prstGeom prst="rect">
                <a:avLst/>
              </a:prstGeom>
              <a:blipFill>
                <a:blip r:embed="rId6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0"/>
              <p:cNvSpPr txBox="1"/>
              <p:nvPr/>
            </p:nvSpPr>
            <p:spPr>
              <a:xfrm>
                <a:off x="3276600" y="1199308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199308"/>
                <a:ext cx="651164" cy="279948"/>
              </a:xfrm>
              <a:prstGeom prst="rect">
                <a:avLst/>
              </a:prstGeom>
              <a:blipFill>
                <a:blip r:embed="rId7"/>
                <a:stretch>
                  <a:fillRect r="-377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1"/>
              <p:cNvSpPr txBox="1"/>
              <p:nvPr/>
            </p:nvSpPr>
            <p:spPr>
              <a:xfrm>
                <a:off x="4191000" y="1528575"/>
                <a:ext cx="651164" cy="29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528575"/>
                <a:ext cx="651164" cy="295530"/>
              </a:xfrm>
              <a:prstGeom prst="rect">
                <a:avLst/>
              </a:prstGeom>
              <a:blipFill>
                <a:blip r:embed="rId8"/>
                <a:stretch>
                  <a:fillRect r="-3774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2"/>
              <p:cNvSpPr txBox="1"/>
              <p:nvPr/>
            </p:nvSpPr>
            <p:spPr>
              <a:xfrm>
                <a:off x="5476009" y="1254726"/>
                <a:ext cx="651164" cy="28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009" y="1254726"/>
                <a:ext cx="651164" cy="281872"/>
              </a:xfrm>
              <a:prstGeom prst="rect">
                <a:avLst/>
              </a:prstGeom>
              <a:blipFill>
                <a:blip r:embed="rId9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3"/>
              <p:cNvSpPr txBox="1"/>
              <p:nvPr/>
            </p:nvSpPr>
            <p:spPr>
              <a:xfrm>
                <a:off x="5888182" y="2397948"/>
                <a:ext cx="651164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182" y="2397948"/>
                <a:ext cx="651164" cy="281680"/>
              </a:xfrm>
              <a:prstGeom prst="rect">
                <a:avLst/>
              </a:prstGeom>
              <a:blipFill>
                <a:blip r:embed="rId10"/>
                <a:stretch>
                  <a:fillRect r="-2804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4"/>
              <p:cNvSpPr txBox="1"/>
              <p:nvPr/>
            </p:nvSpPr>
            <p:spPr>
              <a:xfrm>
                <a:off x="3622964" y="2508784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964" y="2508784"/>
                <a:ext cx="651164" cy="280333"/>
              </a:xfrm>
              <a:prstGeom prst="rect">
                <a:avLst/>
              </a:prstGeom>
              <a:blipFill>
                <a:blip r:embed="rId11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5"/>
              <p:cNvSpPr txBox="1"/>
              <p:nvPr/>
            </p:nvSpPr>
            <p:spPr>
              <a:xfrm>
                <a:off x="1084119" y="2723308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19" y="2723308"/>
                <a:ext cx="651164" cy="279948"/>
              </a:xfrm>
              <a:prstGeom prst="rect">
                <a:avLst/>
              </a:prstGeom>
              <a:blipFill>
                <a:blip r:embed="rId12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6"/>
              <p:cNvSpPr txBox="1"/>
              <p:nvPr/>
            </p:nvSpPr>
            <p:spPr>
              <a:xfrm>
                <a:off x="3539836" y="3225757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836" y="3225757"/>
                <a:ext cx="651164" cy="280333"/>
              </a:xfrm>
              <a:prstGeom prst="rect">
                <a:avLst/>
              </a:prstGeom>
              <a:blipFill>
                <a:blip r:embed="rId13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7"/>
              <p:cNvSpPr txBox="1"/>
              <p:nvPr/>
            </p:nvSpPr>
            <p:spPr>
              <a:xfrm>
                <a:off x="4714009" y="325670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009" y="3256708"/>
                <a:ext cx="651164" cy="280333"/>
              </a:xfrm>
              <a:prstGeom prst="rect">
                <a:avLst/>
              </a:prstGeom>
              <a:blipFill>
                <a:blip r:embed="rId14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8"/>
              <p:cNvSpPr txBox="1"/>
              <p:nvPr/>
            </p:nvSpPr>
            <p:spPr>
              <a:xfrm>
                <a:off x="3470564" y="40431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564" y="4043175"/>
                <a:ext cx="651164" cy="280333"/>
              </a:xfrm>
              <a:prstGeom prst="rect">
                <a:avLst/>
              </a:prstGeom>
              <a:blipFill>
                <a:blip r:embed="rId15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9"/>
              <p:cNvSpPr txBox="1"/>
              <p:nvPr/>
            </p:nvSpPr>
            <p:spPr>
              <a:xfrm>
                <a:off x="4658591" y="4070663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591" y="4070663"/>
                <a:ext cx="651164" cy="280333"/>
              </a:xfrm>
              <a:prstGeom prst="rect">
                <a:avLst/>
              </a:prstGeom>
              <a:blipFill>
                <a:blip r:embed="rId16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20"/>
              <p:cNvSpPr txBox="1"/>
              <p:nvPr/>
            </p:nvSpPr>
            <p:spPr>
              <a:xfrm>
                <a:off x="2185555" y="51099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55" y="5109975"/>
                <a:ext cx="651164" cy="280333"/>
              </a:xfrm>
              <a:prstGeom prst="rect">
                <a:avLst/>
              </a:prstGeom>
              <a:blipFill>
                <a:blip r:embed="rId17"/>
                <a:stretch>
                  <a:fillRect r="-2075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1"/>
              <p:cNvSpPr txBox="1"/>
              <p:nvPr/>
            </p:nvSpPr>
            <p:spPr>
              <a:xfrm>
                <a:off x="3463636" y="4859155"/>
                <a:ext cx="651164" cy="28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36" y="4859155"/>
                <a:ext cx="651164" cy="284501"/>
              </a:xfrm>
              <a:prstGeom prst="rect">
                <a:avLst/>
              </a:prstGeom>
              <a:blipFill>
                <a:blip r:embed="rId18"/>
                <a:stretch>
                  <a:fillRect r="-20561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2"/>
              <p:cNvSpPr txBox="1"/>
              <p:nvPr/>
            </p:nvSpPr>
            <p:spPr>
              <a:xfrm>
                <a:off x="3425537" y="61005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37" y="6100575"/>
                <a:ext cx="651164" cy="280333"/>
              </a:xfrm>
              <a:prstGeom prst="rect">
                <a:avLst/>
              </a:prstGeom>
              <a:blipFill>
                <a:blip r:embed="rId19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94" y="2438400"/>
            <a:ext cx="1190042" cy="1043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39" y="2637588"/>
            <a:ext cx="1190042" cy="10437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990351"/>
            <a:ext cx="1190042" cy="10388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19" y="4340347"/>
            <a:ext cx="1190042" cy="10437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06" y="5107872"/>
            <a:ext cx="1190042" cy="104372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99" y="1831373"/>
            <a:ext cx="770601" cy="46333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56" y="3581400"/>
            <a:ext cx="770601" cy="46821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55" y="3611074"/>
            <a:ext cx="770601" cy="4730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40" y="1928208"/>
            <a:ext cx="775478" cy="47309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71" y="1855159"/>
            <a:ext cx="770601" cy="473090"/>
          </a:xfrm>
          <a:prstGeom prst="rect">
            <a:avLst/>
          </a:prstGeom>
        </p:spPr>
      </p:pic>
      <p:sp>
        <p:nvSpPr>
          <p:cNvPr id="33" name="图文框 3"/>
          <p:cNvSpPr/>
          <p:nvPr/>
        </p:nvSpPr>
        <p:spPr>
          <a:xfrm>
            <a:off x="955764" y="137160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图文框 3"/>
          <p:cNvSpPr/>
          <p:nvPr/>
        </p:nvSpPr>
        <p:spPr>
          <a:xfrm>
            <a:off x="1877624" y="130463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图文框 3"/>
          <p:cNvSpPr/>
          <p:nvPr/>
        </p:nvSpPr>
        <p:spPr>
          <a:xfrm>
            <a:off x="4541520" y="154939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图文框 3"/>
          <p:cNvSpPr/>
          <p:nvPr/>
        </p:nvSpPr>
        <p:spPr>
          <a:xfrm>
            <a:off x="2717073" y="160020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图文框 3"/>
          <p:cNvSpPr/>
          <p:nvPr/>
        </p:nvSpPr>
        <p:spPr>
          <a:xfrm>
            <a:off x="3627120" y="122843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图文框 3"/>
          <p:cNvSpPr/>
          <p:nvPr/>
        </p:nvSpPr>
        <p:spPr>
          <a:xfrm>
            <a:off x="5580018" y="1286164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图文框 3"/>
          <p:cNvSpPr/>
          <p:nvPr/>
        </p:nvSpPr>
        <p:spPr>
          <a:xfrm>
            <a:off x="1110345" y="2069262"/>
            <a:ext cx="806957" cy="206988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图文框 3"/>
          <p:cNvSpPr/>
          <p:nvPr/>
        </p:nvSpPr>
        <p:spPr>
          <a:xfrm>
            <a:off x="3621748" y="2165970"/>
            <a:ext cx="806957" cy="204939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图文框 3"/>
          <p:cNvSpPr/>
          <p:nvPr/>
        </p:nvSpPr>
        <p:spPr>
          <a:xfrm>
            <a:off x="5813734" y="1863636"/>
            <a:ext cx="806957" cy="204939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图文框 3"/>
          <p:cNvSpPr/>
          <p:nvPr/>
        </p:nvSpPr>
        <p:spPr>
          <a:xfrm>
            <a:off x="2414454" y="2963091"/>
            <a:ext cx="1217266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图文框 3"/>
          <p:cNvSpPr/>
          <p:nvPr/>
        </p:nvSpPr>
        <p:spPr>
          <a:xfrm>
            <a:off x="5401491" y="2908701"/>
            <a:ext cx="1236538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图文框 3"/>
          <p:cNvSpPr/>
          <p:nvPr/>
        </p:nvSpPr>
        <p:spPr>
          <a:xfrm>
            <a:off x="1411458" y="3995055"/>
            <a:ext cx="1254150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图文框 3"/>
          <p:cNvSpPr/>
          <p:nvPr/>
        </p:nvSpPr>
        <p:spPr>
          <a:xfrm>
            <a:off x="1437640" y="2759067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图文框 3"/>
          <p:cNvSpPr/>
          <p:nvPr/>
        </p:nvSpPr>
        <p:spPr>
          <a:xfrm>
            <a:off x="3733800" y="254635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图文框 3"/>
          <p:cNvSpPr/>
          <p:nvPr/>
        </p:nvSpPr>
        <p:spPr>
          <a:xfrm>
            <a:off x="6240780" y="243205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图文框 3"/>
          <p:cNvSpPr/>
          <p:nvPr/>
        </p:nvSpPr>
        <p:spPr>
          <a:xfrm>
            <a:off x="3683727" y="327025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图文框 3"/>
          <p:cNvSpPr/>
          <p:nvPr/>
        </p:nvSpPr>
        <p:spPr>
          <a:xfrm>
            <a:off x="5131527" y="328930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图文框 3"/>
          <p:cNvSpPr/>
          <p:nvPr/>
        </p:nvSpPr>
        <p:spPr>
          <a:xfrm>
            <a:off x="2606040" y="5153017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图文框 3"/>
          <p:cNvSpPr/>
          <p:nvPr/>
        </p:nvSpPr>
        <p:spPr>
          <a:xfrm>
            <a:off x="3886200" y="4089399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图文框 3"/>
          <p:cNvSpPr/>
          <p:nvPr/>
        </p:nvSpPr>
        <p:spPr>
          <a:xfrm>
            <a:off x="3468520" y="3826165"/>
            <a:ext cx="806957" cy="186308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图文框 3"/>
          <p:cNvSpPr/>
          <p:nvPr/>
        </p:nvSpPr>
        <p:spPr>
          <a:xfrm>
            <a:off x="4603243" y="3852819"/>
            <a:ext cx="806957" cy="186308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图文框 3"/>
          <p:cNvSpPr/>
          <p:nvPr/>
        </p:nvSpPr>
        <p:spPr>
          <a:xfrm>
            <a:off x="4807996" y="410633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图文框 3"/>
          <p:cNvSpPr/>
          <p:nvPr/>
        </p:nvSpPr>
        <p:spPr>
          <a:xfrm>
            <a:off x="4140927" y="4602697"/>
            <a:ext cx="1299613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图文框 3"/>
          <p:cNvSpPr/>
          <p:nvPr/>
        </p:nvSpPr>
        <p:spPr>
          <a:xfrm>
            <a:off x="3606214" y="4896901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图文框 3"/>
          <p:cNvSpPr/>
          <p:nvPr/>
        </p:nvSpPr>
        <p:spPr>
          <a:xfrm>
            <a:off x="2909719" y="5375609"/>
            <a:ext cx="1236538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图文框 3"/>
          <p:cNvSpPr/>
          <p:nvPr/>
        </p:nvSpPr>
        <p:spPr>
          <a:xfrm>
            <a:off x="3844836" y="614996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14"/>
              <p:cNvSpPr txBox="1"/>
              <p:nvPr/>
            </p:nvSpPr>
            <p:spPr>
              <a:xfrm>
                <a:off x="5410200" y="4419600"/>
                <a:ext cx="3581400" cy="11314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Alice: </a:t>
                </a:r>
                <a:r>
                  <a:rPr lang="en-US" altLang="zh-CN" sz="2000" dirty="0" smtClean="0"/>
                  <a:t>Receive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000" dirty="0" smtClean="0"/>
                  <a:t> from Bob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Alice: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000" dirty="0" smtClean="0"/>
                  <a:t> stands for 1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Alice: </a:t>
                </a:r>
                <a:r>
                  <a:rPr lang="en-US" altLang="zh-CN" sz="2000" dirty="0" smtClean="0"/>
                  <a:t>Sends 1 to Bob</a:t>
                </a:r>
              </a:p>
            </p:txBody>
          </p:sp>
        </mc:Choice>
        <mc:Fallback xmlns="">
          <p:sp>
            <p:nvSpPr>
              <p:cNvPr id="58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419600"/>
                <a:ext cx="3581400" cy="1131464"/>
              </a:xfrm>
              <a:prstGeom prst="rect">
                <a:avLst/>
              </a:prstGeom>
              <a:blipFill>
                <a:blip r:embed="rId30"/>
                <a:stretch>
                  <a:fillRect l="-1184" b="-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9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Analysis</a:t>
            </a:r>
            <a:endParaRPr lang="en-US" sz="4000" dirty="0"/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46" y="914400"/>
            <a:ext cx="4921518" cy="5563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4"/>
              <p:cNvSpPr txBox="1"/>
              <p:nvPr/>
            </p:nvSpPr>
            <p:spPr>
              <a:xfrm>
                <a:off x="838200" y="1341317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41317"/>
                <a:ext cx="651164" cy="280333"/>
              </a:xfrm>
              <a:prstGeom prst="rect">
                <a:avLst/>
              </a:prstGeom>
              <a:blipFill>
                <a:blip r:embed="rId4"/>
                <a:stretch>
                  <a:fillRect r="-377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8"/>
              <p:cNvSpPr txBox="1"/>
              <p:nvPr/>
            </p:nvSpPr>
            <p:spPr>
              <a:xfrm>
                <a:off x="1762991" y="1275508"/>
                <a:ext cx="651164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991" y="1275508"/>
                <a:ext cx="651164" cy="280718"/>
              </a:xfrm>
              <a:prstGeom prst="rect">
                <a:avLst/>
              </a:prstGeom>
              <a:blipFill>
                <a:blip r:embed="rId5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9"/>
              <p:cNvSpPr txBox="1"/>
              <p:nvPr/>
            </p:nvSpPr>
            <p:spPr>
              <a:xfrm>
                <a:off x="2351809" y="1573382"/>
                <a:ext cx="651164" cy="28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809" y="1573382"/>
                <a:ext cx="651164" cy="281616"/>
              </a:xfrm>
              <a:prstGeom prst="rect">
                <a:avLst/>
              </a:prstGeom>
              <a:blipFill>
                <a:blip r:embed="rId6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0"/>
              <p:cNvSpPr txBox="1"/>
              <p:nvPr/>
            </p:nvSpPr>
            <p:spPr>
              <a:xfrm>
                <a:off x="3276600" y="1199308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199308"/>
                <a:ext cx="651164" cy="279948"/>
              </a:xfrm>
              <a:prstGeom prst="rect">
                <a:avLst/>
              </a:prstGeom>
              <a:blipFill>
                <a:blip r:embed="rId7"/>
                <a:stretch>
                  <a:fillRect r="-377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1"/>
              <p:cNvSpPr txBox="1"/>
              <p:nvPr/>
            </p:nvSpPr>
            <p:spPr>
              <a:xfrm>
                <a:off x="4191000" y="1528575"/>
                <a:ext cx="651164" cy="29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528575"/>
                <a:ext cx="651164" cy="295530"/>
              </a:xfrm>
              <a:prstGeom prst="rect">
                <a:avLst/>
              </a:prstGeom>
              <a:blipFill>
                <a:blip r:embed="rId8"/>
                <a:stretch>
                  <a:fillRect r="-3774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2"/>
              <p:cNvSpPr txBox="1"/>
              <p:nvPr/>
            </p:nvSpPr>
            <p:spPr>
              <a:xfrm>
                <a:off x="5476009" y="1254726"/>
                <a:ext cx="651164" cy="28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009" y="1254726"/>
                <a:ext cx="651164" cy="281872"/>
              </a:xfrm>
              <a:prstGeom prst="rect">
                <a:avLst/>
              </a:prstGeom>
              <a:blipFill>
                <a:blip r:embed="rId9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3"/>
              <p:cNvSpPr txBox="1"/>
              <p:nvPr/>
            </p:nvSpPr>
            <p:spPr>
              <a:xfrm>
                <a:off x="5888182" y="2397948"/>
                <a:ext cx="651164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182" y="2397948"/>
                <a:ext cx="651164" cy="281680"/>
              </a:xfrm>
              <a:prstGeom prst="rect">
                <a:avLst/>
              </a:prstGeom>
              <a:blipFill>
                <a:blip r:embed="rId10"/>
                <a:stretch>
                  <a:fillRect r="-2804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4"/>
              <p:cNvSpPr txBox="1"/>
              <p:nvPr/>
            </p:nvSpPr>
            <p:spPr>
              <a:xfrm>
                <a:off x="3622964" y="2508784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964" y="2508784"/>
                <a:ext cx="651164" cy="280333"/>
              </a:xfrm>
              <a:prstGeom prst="rect">
                <a:avLst/>
              </a:prstGeom>
              <a:blipFill>
                <a:blip r:embed="rId11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5"/>
              <p:cNvSpPr txBox="1"/>
              <p:nvPr/>
            </p:nvSpPr>
            <p:spPr>
              <a:xfrm>
                <a:off x="1084119" y="2723308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19" y="2723308"/>
                <a:ext cx="651164" cy="279948"/>
              </a:xfrm>
              <a:prstGeom prst="rect">
                <a:avLst/>
              </a:prstGeom>
              <a:blipFill>
                <a:blip r:embed="rId12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6"/>
              <p:cNvSpPr txBox="1"/>
              <p:nvPr/>
            </p:nvSpPr>
            <p:spPr>
              <a:xfrm>
                <a:off x="3539836" y="3225757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836" y="3225757"/>
                <a:ext cx="651164" cy="280333"/>
              </a:xfrm>
              <a:prstGeom prst="rect">
                <a:avLst/>
              </a:prstGeom>
              <a:blipFill>
                <a:blip r:embed="rId13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7"/>
              <p:cNvSpPr txBox="1"/>
              <p:nvPr/>
            </p:nvSpPr>
            <p:spPr>
              <a:xfrm>
                <a:off x="4714009" y="325670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009" y="3256708"/>
                <a:ext cx="651164" cy="280333"/>
              </a:xfrm>
              <a:prstGeom prst="rect">
                <a:avLst/>
              </a:prstGeom>
              <a:blipFill>
                <a:blip r:embed="rId14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8"/>
              <p:cNvSpPr txBox="1"/>
              <p:nvPr/>
            </p:nvSpPr>
            <p:spPr>
              <a:xfrm>
                <a:off x="3470564" y="40431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564" y="4043175"/>
                <a:ext cx="651164" cy="280333"/>
              </a:xfrm>
              <a:prstGeom prst="rect">
                <a:avLst/>
              </a:prstGeom>
              <a:blipFill>
                <a:blip r:embed="rId15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9"/>
              <p:cNvSpPr txBox="1"/>
              <p:nvPr/>
            </p:nvSpPr>
            <p:spPr>
              <a:xfrm>
                <a:off x="4658591" y="4070663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591" y="4070663"/>
                <a:ext cx="651164" cy="280333"/>
              </a:xfrm>
              <a:prstGeom prst="rect">
                <a:avLst/>
              </a:prstGeom>
              <a:blipFill>
                <a:blip r:embed="rId16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20"/>
              <p:cNvSpPr txBox="1"/>
              <p:nvPr/>
            </p:nvSpPr>
            <p:spPr>
              <a:xfrm>
                <a:off x="2185555" y="51099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55" y="5109975"/>
                <a:ext cx="651164" cy="280333"/>
              </a:xfrm>
              <a:prstGeom prst="rect">
                <a:avLst/>
              </a:prstGeom>
              <a:blipFill>
                <a:blip r:embed="rId17"/>
                <a:stretch>
                  <a:fillRect r="-2075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1"/>
              <p:cNvSpPr txBox="1"/>
              <p:nvPr/>
            </p:nvSpPr>
            <p:spPr>
              <a:xfrm>
                <a:off x="3463636" y="4859155"/>
                <a:ext cx="651164" cy="28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36" y="4859155"/>
                <a:ext cx="651164" cy="284501"/>
              </a:xfrm>
              <a:prstGeom prst="rect">
                <a:avLst/>
              </a:prstGeom>
              <a:blipFill>
                <a:blip r:embed="rId18"/>
                <a:stretch>
                  <a:fillRect r="-20561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2"/>
              <p:cNvSpPr txBox="1"/>
              <p:nvPr/>
            </p:nvSpPr>
            <p:spPr>
              <a:xfrm>
                <a:off x="3425537" y="61005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37" y="6100575"/>
                <a:ext cx="651164" cy="280333"/>
              </a:xfrm>
              <a:prstGeom prst="rect">
                <a:avLst/>
              </a:prstGeom>
              <a:blipFill>
                <a:blip r:embed="rId19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94" y="2438400"/>
            <a:ext cx="1190042" cy="1043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39" y="2637588"/>
            <a:ext cx="1190042" cy="10437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990351"/>
            <a:ext cx="1190042" cy="10388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19" y="4340347"/>
            <a:ext cx="1190042" cy="10437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06" y="5107872"/>
            <a:ext cx="1190042" cy="104372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99" y="1831373"/>
            <a:ext cx="770601" cy="46333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56" y="3581400"/>
            <a:ext cx="770601" cy="46821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55" y="3611074"/>
            <a:ext cx="770601" cy="4730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40" y="1928208"/>
            <a:ext cx="775478" cy="47309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71" y="1855159"/>
            <a:ext cx="770601" cy="473090"/>
          </a:xfrm>
          <a:prstGeom prst="rect">
            <a:avLst/>
          </a:prstGeom>
        </p:spPr>
      </p:pic>
      <p:sp>
        <p:nvSpPr>
          <p:cNvPr id="33" name="图文框 3"/>
          <p:cNvSpPr/>
          <p:nvPr/>
        </p:nvSpPr>
        <p:spPr>
          <a:xfrm>
            <a:off x="955764" y="137160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图文框 3"/>
          <p:cNvSpPr/>
          <p:nvPr/>
        </p:nvSpPr>
        <p:spPr>
          <a:xfrm>
            <a:off x="1877624" y="130463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图文框 3"/>
          <p:cNvSpPr/>
          <p:nvPr/>
        </p:nvSpPr>
        <p:spPr>
          <a:xfrm>
            <a:off x="4541520" y="154939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图文框 3"/>
          <p:cNvSpPr/>
          <p:nvPr/>
        </p:nvSpPr>
        <p:spPr>
          <a:xfrm>
            <a:off x="2717073" y="160020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图文框 3"/>
          <p:cNvSpPr/>
          <p:nvPr/>
        </p:nvSpPr>
        <p:spPr>
          <a:xfrm>
            <a:off x="3627120" y="122843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图文框 3"/>
          <p:cNvSpPr/>
          <p:nvPr/>
        </p:nvSpPr>
        <p:spPr>
          <a:xfrm>
            <a:off x="5580018" y="1286164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图文框 3"/>
          <p:cNvSpPr/>
          <p:nvPr/>
        </p:nvSpPr>
        <p:spPr>
          <a:xfrm>
            <a:off x="1110345" y="2069262"/>
            <a:ext cx="806957" cy="206988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图文框 3"/>
          <p:cNvSpPr/>
          <p:nvPr/>
        </p:nvSpPr>
        <p:spPr>
          <a:xfrm>
            <a:off x="3621748" y="2165970"/>
            <a:ext cx="806957" cy="204939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图文框 3"/>
          <p:cNvSpPr/>
          <p:nvPr/>
        </p:nvSpPr>
        <p:spPr>
          <a:xfrm>
            <a:off x="5813734" y="1863636"/>
            <a:ext cx="806957" cy="204939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图文框 3"/>
          <p:cNvSpPr/>
          <p:nvPr/>
        </p:nvSpPr>
        <p:spPr>
          <a:xfrm>
            <a:off x="2414454" y="2963091"/>
            <a:ext cx="1217266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图文框 3"/>
          <p:cNvSpPr/>
          <p:nvPr/>
        </p:nvSpPr>
        <p:spPr>
          <a:xfrm>
            <a:off x="5401491" y="2908701"/>
            <a:ext cx="1236538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图文框 3"/>
          <p:cNvSpPr/>
          <p:nvPr/>
        </p:nvSpPr>
        <p:spPr>
          <a:xfrm>
            <a:off x="1411458" y="3995055"/>
            <a:ext cx="1254150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图文框 3"/>
          <p:cNvSpPr/>
          <p:nvPr/>
        </p:nvSpPr>
        <p:spPr>
          <a:xfrm>
            <a:off x="1437640" y="2759067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图文框 3"/>
          <p:cNvSpPr/>
          <p:nvPr/>
        </p:nvSpPr>
        <p:spPr>
          <a:xfrm>
            <a:off x="3733800" y="254635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图文框 3"/>
          <p:cNvSpPr/>
          <p:nvPr/>
        </p:nvSpPr>
        <p:spPr>
          <a:xfrm>
            <a:off x="6240780" y="243205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图文框 3"/>
          <p:cNvSpPr/>
          <p:nvPr/>
        </p:nvSpPr>
        <p:spPr>
          <a:xfrm>
            <a:off x="3683727" y="327025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图文框 3"/>
          <p:cNvSpPr/>
          <p:nvPr/>
        </p:nvSpPr>
        <p:spPr>
          <a:xfrm>
            <a:off x="5131527" y="328930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图文框 3"/>
          <p:cNvSpPr/>
          <p:nvPr/>
        </p:nvSpPr>
        <p:spPr>
          <a:xfrm>
            <a:off x="2606040" y="5153017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图文框 3"/>
          <p:cNvSpPr/>
          <p:nvPr/>
        </p:nvSpPr>
        <p:spPr>
          <a:xfrm>
            <a:off x="3886200" y="4089399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图文框 3"/>
          <p:cNvSpPr/>
          <p:nvPr/>
        </p:nvSpPr>
        <p:spPr>
          <a:xfrm>
            <a:off x="3468520" y="3826165"/>
            <a:ext cx="806957" cy="186308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图文框 3"/>
          <p:cNvSpPr/>
          <p:nvPr/>
        </p:nvSpPr>
        <p:spPr>
          <a:xfrm>
            <a:off x="4603243" y="3852819"/>
            <a:ext cx="806957" cy="186308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图文框 3"/>
          <p:cNvSpPr/>
          <p:nvPr/>
        </p:nvSpPr>
        <p:spPr>
          <a:xfrm>
            <a:off x="4807996" y="410633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图文框 3"/>
          <p:cNvSpPr/>
          <p:nvPr/>
        </p:nvSpPr>
        <p:spPr>
          <a:xfrm>
            <a:off x="4140927" y="4602697"/>
            <a:ext cx="1299613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图文框 3"/>
          <p:cNvSpPr/>
          <p:nvPr/>
        </p:nvSpPr>
        <p:spPr>
          <a:xfrm>
            <a:off x="3606214" y="4896901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图文框 3"/>
          <p:cNvSpPr/>
          <p:nvPr/>
        </p:nvSpPr>
        <p:spPr>
          <a:xfrm>
            <a:off x="2909719" y="5375609"/>
            <a:ext cx="1236538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图文框 3"/>
          <p:cNvSpPr/>
          <p:nvPr/>
        </p:nvSpPr>
        <p:spPr>
          <a:xfrm>
            <a:off x="3844836" y="614996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14"/>
              <p:cNvSpPr txBox="1"/>
              <p:nvPr/>
            </p:nvSpPr>
            <p:spPr>
              <a:xfrm>
                <a:off x="5410200" y="4419600"/>
                <a:ext cx="3581400" cy="1785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Alice and Bob learn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Alice cannot learn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OT receiver’s privacy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Bob cannot learn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Labels are chosen by Alice</a:t>
                </a:r>
              </a:p>
            </p:txBody>
          </p:sp>
        </mc:Choice>
        <mc:Fallback xmlns="">
          <p:sp>
            <p:nvSpPr>
              <p:cNvPr id="64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419600"/>
                <a:ext cx="3581400" cy="1785104"/>
              </a:xfrm>
              <a:prstGeom prst="rect">
                <a:avLst/>
              </a:prstGeom>
              <a:blipFill>
                <a:blip r:embed="rId30"/>
                <a:stretch>
                  <a:fillRect l="-1184" t="-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48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Plain RSA Signature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" y="1219200"/>
                <a:ext cx="9143999" cy="5128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Two-Query Attack: </a:t>
                </a:r>
                <a:r>
                  <a:rPr lang="en-CA" sz="2400" dirty="0" smtClean="0"/>
                  <a:t>represent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sz="2400" dirty="0" smtClean="0"/>
                  <a:t> as the product of two messages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 and any message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←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 and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altLang="zh-CN" sz="2000" dirty="0">
                    <a:solidFill>
                      <a:srgbClr val="C00000"/>
                    </a:solidFill>
                  </a:rPr>
                  <a:t> </a:t>
                </a:r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𝐒𝐢𝐠𝐧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, .)</m:t>
                    </m:r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 and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altLang="zh-CN" sz="2000" dirty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CA" altLang="zh-CN" sz="2000" b="1">
                        <a:solidFill>
                          <a:srgbClr val="C00000"/>
                        </a:solidFill>
                        <a:latin typeface="Cambria Math"/>
                      </a:rPr>
                      <m:t>𝐒𝐢𝐠𝐧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, .)</m:t>
                    </m:r>
                  </m:oMath>
                </a14:m>
                <a:r>
                  <a:rPr lang="en-CA" altLang="zh-CN" sz="2000" dirty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altLang="zh-CN" sz="2000" dirty="0">
                    <a:solidFill>
                      <a:srgbClr val="C00000"/>
                    </a:solidFill>
                  </a:rPr>
                  <a:t> and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altLang="zh-CN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,  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CA" sz="2000" b="1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p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p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 smtClean="0"/>
                  <a:t>Generalization</a:t>
                </a:r>
                <a:r>
                  <a:rPr lang="en-CA" sz="2000" dirty="0" smtClean="0"/>
                  <a:t>: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CA" sz="2000" dirty="0" smtClean="0"/>
                  <a:t>, one can produce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CA" sz="2000" dirty="0" smtClean="0"/>
                  <a:t> forgeries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219200"/>
                <a:ext cx="9143999" cy="512807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9" b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9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RSA-FDH (full-domain hash)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43000"/>
                <a:ext cx="9143999" cy="5212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>
                    <a:solidFill>
                      <a:schemeClr val="tx1"/>
                    </a:solidFill>
                  </a:rPr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𝐆𝐞𝐧</m:t>
                        </m:r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r>
                          <a:rPr lang="en-CA" sz="2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𝐒𝐢𝐠𝐧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CA" sz="2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𝐕𝐫𝐟𝐲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400" b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CA" sz="2400" dirty="0" smtClean="0">
                    <a:solidFill>
                      <a:schemeClr val="tx1"/>
                    </a:solidFill>
                  </a:rPr>
                  <a:t>plain RSA sig + FDH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)←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𝐆𝐞𝐧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as in the key generation of RSA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rgbClr val="C00000"/>
                    </a:solidFill>
                  </a:rPr>
                  <a:t>c</a:t>
                </a:r>
                <a:r>
                  <a:rPr lang="en-CA" sz="2000" dirty="0" smtClean="0">
                    <a:solidFill>
                      <a:srgbClr val="C00000"/>
                    </a:solidFill>
                    <a:effectLst/>
                  </a:rPr>
                  <a:t>hoose a function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effectLst/>
                        <a:latin typeface="Cambria Math"/>
                      </a:rPr>
                      <m:t>𝐻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effectLst/>
                        <a:latin typeface="Cambria Math"/>
                      </a:rPr>
                      <m:t>: 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CA" sz="2000" b="0" i="1" smtClean="0">
                        <a:solidFill>
                          <a:srgbClr val="C00000"/>
                        </a:solidFill>
                        <a:effectLst/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CA" sz="2000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  <a:effectLst/>
                  </a:rPr>
                  <a:t> (modeled as a random oracle)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𝐻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𝐒𝐢𝐠𝐧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𝑠𝑘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{0, 1}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𝐕𝐫𝐟𝐲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𝑝𝑘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(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rgbClr val="C00000"/>
                    </a:solidFill>
                  </a:rPr>
                  <a:t>o</a:t>
                </a:r>
                <a:r>
                  <a:rPr lang="en-CA" sz="2000" dirty="0" smtClean="0">
                    <a:solidFill>
                      <a:srgbClr val="C00000"/>
                    </a:solidFill>
                  </a:rPr>
                  <a:t>utput 1 if and only if </a:t>
                </a:r>
                <a14:m>
                  <m:oMath xmlns:m="http://schemas.openxmlformats.org/officeDocument/2006/math"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b="1" dirty="0" smtClean="0">
                    <a:solidFill>
                      <a:schemeClr val="tx1"/>
                    </a:solidFill>
                  </a:rPr>
                  <a:t>Correctness: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CA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CA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000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CA" sz="20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CA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altLang="zh-CN" sz="2400" b="1" dirty="0"/>
                  <a:t>THEOREM:</a:t>
                </a:r>
                <a:r>
                  <a:rPr lang="en-CA" altLang="zh-CN" sz="2400" dirty="0"/>
                  <a:t> If the RSA problem is hard and</a:t>
                </a:r>
                <a14:m>
                  <m:oMath xmlns:m="http://schemas.openxmlformats.org/officeDocument/2006/math">
                    <m:r>
                      <a:rPr lang="en-CA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altLang="zh-CN" sz="240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altLang="zh-CN" sz="2400" dirty="0"/>
                  <a:t>is modeled as a random 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altLang="zh-CN" sz="2400" dirty="0"/>
                  <a:t>       oracle, then RSA-FDH is EUF-CMA. </a:t>
                </a:r>
                <a:endParaRPr lang="en-CA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3999" cy="521232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7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41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Hash-and-Sign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19200"/>
                <a:ext cx="9144000" cy="516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>
                    <a:solidFill>
                      <a:schemeClr val="tx1"/>
                    </a:solidFill>
                  </a:rPr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dirty="0">
                        <a:latin typeface="Cambria Math"/>
                        <a:ea typeface="Cambria Math"/>
                      </a:rPr>
                      <m:t>Π</m:t>
                    </m:r>
                    <m:r>
                      <a:rPr lang="en-CA" altLang="zh-CN" sz="2400" i="1" dirty="0">
                        <a:latin typeface="Cambria Math"/>
                        <a:ea typeface="Cambria Math"/>
                      </a:rPr>
                      <m:t>′</m:t>
                    </m:r>
                    <m:r>
                      <m:rPr>
                        <m:nor/>
                      </m:rPr>
                      <a:rPr lang="en-CA" altLang="zh-CN" sz="2400" dirty="0"/>
                      <m:t>=</m:t>
                    </m:r>
                    <m:r>
                      <a:rPr lang="en-CA" altLang="zh-CN" sz="2400" i="1">
                        <a:latin typeface="Cambria Math"/>
                      </a:rPr>
                      <m:t>(</m:t>
                    </m:r>
                    <m:r>
                      <a:rPr lang="en-CA" altLang="zh-CN" sz="2400" b="1">
                        <a:latin typeface="Cambria Math"/>
                      </a:rPr>
                      <m:t>𝐆𝐞𝐧</m:t>
                    </m:r>
                    <m:r>
                      <a:rPr lang="en-CA" altLang="zh-CN" sz="2400" i="1">
                        <a:latin typeface="Cambria Math"/>
                      </a:rPr>
                      <m:t>′,  </m:t>
                    </m:r>
                    <m:r>
                      <a:rPr lang="en-CA" altLang="zh-CN" sz="2400" b="1">
                        <a:latin typeface="Cambria Math"/>
                      </a:rPr>
                      <m:t>𝐒𝐢𝐠𝐧</m:t>
                    </m:r>
                    <m:r>
                      <a:rPr lang="en-CA" altLang="zh-CN" sz="2400" i="1">
                        <a:latin typeface="Cambria Math"/>
                      </a:rPr>
                      <m:t>′, </m:t>
                    </m:r>
                    <m:r>
                      <a:rPr lang="en-CA" altLang="zh-CN" sz="2400" b="1">
                        <a:latin typeface="Cambria Math"/>
                      </a:rPr>
                      <m:t>𝐕𝐫𝐟𝐲</m:t>
                    </m:r>
                    <m:r>
                      <a:rPr lang="en-CA" altLang="zh-CN" sz="2400" i="1">
                        <a:latin typeface="Cambria Math"/>
                      </a:rPr>
                      <m:t>′)</m:t>
                    </m:r>
                    <m:r>
                      <m:rPr>
                        <m:nor/>
                      </m:rPr>
                      <a:rPr lang="en-CA" altLang="zh-CN" sz="2400" dirty="0"/>
                      <m:t>+</m:t>
                    </m:r>
                    <m:sSup>
                      <m:sSupPr>
                        <m:ctrlPr>
                          <a:rPr lang="en-CA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400" i="1" dirty="0"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CA" altLang="zh-CN" sz="2400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CA" sz="2400" b="1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Π</m:t>
                    </m:r>
                    <m:r>
                      <m:rPr>
                        <m:nor/>
                      </m:rPr>
                      <a:rPr lang="en-CA" sz="2000" dirty="0">
                        <a:solidFill>
                          <a:schemeClr val="tx1"/>
                        </a:solidFill>
                      </a:rPr>
                      <m:t>=</m:t>
                    </m:r>
                    <m:d>
                      <m:dPr>
                        <m:ctrlPr>
                          <a:rPr lang="en-CA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𝐆𝐞𝐧</m:t>
                        </m:r>
                        <m:r>
                          <a:rPr lang="en-CA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r>
                          <a:rPr lang="en-CA" sz="20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𝐒𝐢𝐠𝐧</m:t>
                        </m:r>
                        <m:r>
                          <a:rPr lang="en-CA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CA" sz="20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𝐕𝐫𝐟𝐲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schemeClr val="tx1"/>
                    </a:solidFill>
                  </a:rPr>
                  <a:t> , a signature scheme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000" dirty="0" smtClean="0">
                    <a:solidFill>
                      <a:schemeClr val="tx1"/>
                    </a:solidFill>
                  </a:rPr>
                  <a:t>-bit messages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CA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m:rPr>
                        <m:nor/>
                      </m:rPr>
                      <a:rPr lang="en-CA" sz="2000" dirty="0">
                        <a:solidFill>
                          <a:schemeClr val="tx1"/>
                        </a:solidFill>
                      </a:rPr>
                      <m:t>=</m:t>
                    </m:r>
                    <m:r>
                      <a:rPr lang="en-CA" sz="20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𝐆𝐞𝐧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a:rPr lang="en-CA" sz="20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CA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r>
                      <a:rPr lang="en-CA" sz="20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CA" sz="2000" dirty="0" smtClean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CA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</m:oMath>
                </a14:m>
                <a:r>
                  <a:rPr lang="en-CA" sz="2000" dirty="0" smtClean="0">
                    <a:solidFill>
                      <a:schemeClr val="tx1"/>
                    </a:solidFill>
                  </a:rPr>
                  <a:t> a hash function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𝑃𝐾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)←</m:t>
                    </m:r>
                    <m:r>
                      <a:rPr lang="en-CA" sz="2000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𝐆𝐞𝐧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′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</m:d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𝐆𝐞𝐧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e>
                      <m:sup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en-CA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𝐆𝐞𝐧</m:t>
                        </m:r>
                      </m:e>
                      <m:sub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a:rPr lang="en-CA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e>
                      <m:sup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CA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𝑃𝐾</m:t>
                    </m:r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𝐒𝐢𝐠𝐧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′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𝑆𝐾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∈</m:t>
                    </m:r>
                    <m:sSup>
                      <m:sSupPr>
                        <m:ctrlPr>
                          <a:rPr lang="en-CA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{0,1}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 </a:t>
                </a:r>
                <a:r>
                  <a:rPr lang="en-CA" sz="20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𝐒𝐢𝐠𝐧</m:t>
                    </m:r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𝑠𝑘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sup>
                    </m:sSup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{0, 1}←</m:t>
                    </m:r>
                    <m:r>
                      <a:rPr lang="en-CA" sz="2000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𝐕𝐫𝐟𝐲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′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𝑃𝐾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(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rgbClr val="C00000"/>
                    </a:solidFill>
                  </a:rPr>
                  <a:t>o</a:t>
                </a:r>
                <a:r>
                  <a:rPr lang="en-CA" sz="2000" dirty="0" smtClean="0">
                    <a:solidFill>
                      <a:srgbClr val="C00000"/>
                    </a:solidFill>
                  </a:rPr>
                  <a:t>utput 1 </a:t>
                </a:r>
                <a:r>
                  <a:rPr lang="en-CA" sz="2000" dirty="0" err="1" smtClean="0">
                    <a:solidFill>
                      <a:srgbClr val="C00000"/>
                    </a:solidFill>
                  </a:rPr>
                  <a:t>iff</a:t>
                </a:r>
                <a:r>
                  <a:rPr lang="en-CA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𝐕𝐫𝐟𝐲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THEOREM:  </a:t>
                </a:r>
                <a:r>
                  <a:rPr lang="en-CA" altLang="zh-CN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Π</m:t>
                    </m:r>
                  </m:oMath>
                </a14:m>
                <a:r>
                  <a:rPr lang="en-CA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en-CA" altLang="zh-CN" sz="2400" dirty="0" smtClean="0">
                    <a:solidFill>
                      <a:schemeClr val="tx1"/>
                    </a:solidFill>
                  </a:rPr>
                  <a:t>is EUF-CMA </a:t>
                </a:r>
                <a:r>
                  <a:rPr lang="en-CA" altLang="zh-CN" sz="2400" dirty="0">
                    <a:solidFill>
                      <a:schemeClr val="tx1"/>
                    </a:solidFill>
                  </a:rPr>
                  <a:t>for messages of length</a:t>
                </a:r>
                <a14:m>
                  <m:oMath xmlns:m="http://schemas.openxmlformats.org/officeDocument/2006/math">
                    <m:r>
                      <a:rPr lang="en-CA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CA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altLang="zh-CN" sz="24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CA" altLang="zh-CN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CA" altLang="zh-CN" sz="2400" dirty="0">
                    <a:solidFill>
                      <a:schemeClr val="tx1"/>
                    </a:solidFill>
                  </a:rPr>
                  <a:t> is collision </a:t>
                </a:r>
                <a:endParaRPr lang="en-CA" altLang="zh-CN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altLang="zh-CN" sz="2400" dirty="0"/>
                  <a:t> </a:t>
                </a:r>
                <a:r>
                  <a:rPr lang="en-CA" altLang="zh-CN" sz="2400" dirty="0" smtClean="0"/>
                  <a:t>      </a:t>
                </a:r>
                <a:r>
                  <a:rPr lang="en-CA" altLang="zh-CN" sz="2400" dirty="0" smtClean="0">
                    <a:solidFill>
                      <a:schemeClr val="tx1"/>
                    </a:solidFill>
                  </a:rPr>
                  <a:t>resistant</a:t>
                </a:r>
                <a:r>
                  <a:rPr lang="en-CA" altLang="zh-CN" sz="2400" dirty="0">
                    <a:solidFill>
                      <a:schemeClr val="tx1"/>
                    </a:solidFill>
                  </a:rPr>
                  <a:t>, </a:t>
                </a:r>
                <a:r>
                  <a:rPr lang="en-CA" altLang="zh-CN" sz="2400" dirty="0" smtClean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altLang="zh-CN" sz="2400" dirty="0">
                    <a:solidFill>
                      <a:schemeClr val="tx1"/>
                    </a:solidFill>
                  </a:rPr>
                  <a:t> is </a:t>
                </a:r>
                <a:r>
                  <a:rPr lang="en-CA" altLang="zh-CN" sz="2400" dirty="0" smtClean="0">
                    <a:solidFill>
                      <a:schemeClr val="tx1"/>
                    </a:solidFill>
                  </a:rPr>
                  <a:t>EUF-CMA.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Proof:  similar to hash-and-MAC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16942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8" b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7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7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Secure Communication</a:t>
            </a:r>
            <a:endParaRPr lang="en-US" dirty="0"/>
          </a:p>
        </p:txBody>
      </p:sp>
      <p:sp>
        <p:nvSpPr>
          <p:cNvPr id="33" name="TextBox 14"/>
          <p:cNvSpPr txBox="1"/>
          <p:nvPr/>
        </p:nvSpPr>
        <p:spPr>
          <a:xfrm>
            <a:off x="0" y="3352800"/>
            <a:ext cx="9144000" cy="2581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There are two parties, Alice and Bob, who want to </a:t>
            </a:r>
            <a:r>
              <a:rPr lang="en-US" sz="2000" u="sng" dirty="0" smtClean="0"/>
              <a:t>communicate securely</a:t>
            </a:r>
            <a:r>
              <a:rPr lang="en-US" sz="2000" dirty="0" smtClean="0"/>
              <a:t>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There is an adversary Charlie, who may </a:t>
            </a:r>
            <a:r>
              <a:rPr lang="en-US" sz="2000" u="sng" dirty="0" smtClean="0"/>
              <a:t>wiretap or tamper with</a:t>
            </a:r>
            <a:r>
              <a:rPr lang="en-US" sz="2000" dirty="0" smtClean="0"/>
              <a:t> the channel.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To ensure secure communication, </a:t>
            </a:r>
            <a:r>
              <a:rPr lang="en-US" sz="2000" u="sng" dirty="0" smtClean="0"/>
              <a:t>two fundamental properties</a:t>
            </a:r>
            <a:r>
              <a:rPr lang="en-US" sz="2000" dirty="0" smtClean="0"/>
              <a:t> are required: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Confidentiality</a:t>
            </a:r>
            <a:r>
              <a:rPr lang="en-US" altLang="zh-CN" sz="2000" dirty="0"/>
              <a:t>: private communication </a:t>
            </a:r>
            <a:r>
              <a:rPr lang="en-US" altLang="zh-CN" sz="2000" dirty="0" smtClean="0"/>
              <a:t>channel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Symmetric-key Cryptosystem and Public-key Cryptosystem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Integrity</a:t>
            </a:r>
            <a:r>
              <a:rPr lang="en-US" altLang="zh-CN" sz="2000" dirty="0"/>
              <a:t>: authenticated communication </a:t>
            </a:r>
            <a:r>
              <a:rPr lang="en-US" altLang="zh-CN" sz="2000" dirty="0" smtClean="0"/>
              <a:t>channel</a:t>
            </a:r>
            <a:endParaRPr lang="en-US" sz="2000" dirty="0" smtClean="0"/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Message Authentication Codes and Digital Signatures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308067" y="1511618"/>
            <a:ext cx="39076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“Transfer $1000 from Alice to David”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12" name="Straight Arrow Connector 27"/>
          <p:cNvCxnSpPr>
            <a:cxnSpLocks noChangeShapeType="1"/>
          </p:cNvCxnSpPr>
          <p:nvPr/>
        </p:nvCxnSpPr>
        <p:spPr bwMode="auto">
          <a:xfrm flipV="1">
            <a:off x="1536701" y="1883093"/>
            <a:ext cx="5485074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4755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27135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066800" y="239530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978653" y="2395300"/>
            <a:ext cx="1317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Bob (bank)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17" name="曲线连接符 44"/>
          <p:cNvCxnSpPr>
            <a:stCxn id="11" idx="2"/>
            <a:endCxn id="18" idx="0"/>
          </p:cNvCxnSpPr>
          <p:nvPr/>
        </p:nvCxnSpPr>
        <p:spPr>
          <a:xfrm rot="16200000" flipH="1">
            <a:off x="4354439" y="1788383"/>
            <a:ext cx="1031557" cy="121669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40942" y="2912507"/>
            <a:ext cx="8752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Charlie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6601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Millionaires’ </a:t>
            </a:r>
            <a:r>
              <a:rPr lang="en-US" altLang="zh-CN" dirty="0" smtClean="0"/>
              <a:t>Problem</a:t>
            </a:r>
            <a:endParaRPr lang="en-US" sz="2000" dirty="0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192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719532" y="1447800"/>
            <a:ext cx="16939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Who </a:t>
            </a:r>
            <a:r>
              <a:rPr lang="en-US" dirty="0"/>
              <a:t>is wealthier?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570388" y="1744339"/>
                <a:ext cx="215854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388" y="1744339"/>
                <a:ext cx="2158540" cy="617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942445" y="2418693"/>
                <a:ext cx="14141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445" y="2418693"/>
                <a:ext cx="141417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819407" y="2398060"/>
            <a:ext cx="14300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Millionaire Bob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72086" y="2398060"/>
            <a:ext cx="1513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Millionaire Alice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781800" y="2657129"/>
                <a:ext cx="150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million dollars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657129"/>
                <a:ext cx="150528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691" t="-28889" r="-935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076158" y="2657129"/>
                <a:ext cx="150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million dollars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58" y="2657129"/>
                <a:ext cx="150528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065" t="-28889" r="-894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766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004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40"/>
          <p:cNvSpPr txBox="1"/>
          <p:nvPr/>
        </p:nvSpPr>
        <p:spPr>
          <a:xfrm>
            <a:off x="6819407" y="4379260"/>
            <a:ext cx="14300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Millionaire Bob</a:t>
            </a:r>
            <a:endParaRPr lang="en-US" dirty="0"/>
          </a:p>
        </p:txBody>
      </p:sp>
      <p:sp>
        <p:nvSpPr>
          <p:cNvPr id="16" name="TextBox 2"/>
          <p:cNvSpPr txBox="1"/>
          <p:nvPr/>
        </p:nvSpPr>
        <p:spPr>
          <a:xfrm>
            <a:off x="1072086" y="4379260"/>
            <a:ext cx="1513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Millionaire Alice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42"/>
              <p:cNvSpPr txBox="1"/>
              <p:nvPr/>
            </p:nvSpPr>
            <p:spPr>
              <a:xfrm>
                <a:off x="6781800" y="4638329"/>
                <a:ext cx="150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million dollars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638329"/>
                <a:ext cx="150528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691" t="-28889" r="-935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1"/>
              <p:cNvSpPr txBox="1"/>
              <p:nvPr/>
            </p:nvSpPr>
            <p:spPr>
              <a:xfrm>
                <a:off x="1076158" y="4638329"/>
                <a:ext cx="150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million dollars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58" y="4638329"/>
                <a:ext cx="150528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065" t="-28889" r="-894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2286000" y="3738306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4"/>
              <p:cNvSpPr txBox="1"/>
              <p:nvPr/>
            </p:nvSpPr>
            <p:spPr>
              <a:xfrm>
                <a:off x="3547330" y="3446930"/>
                <a:ext cx="2114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I have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million dollars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330" y="3446930"/>
                <a:ext cx="211474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916" t="-28261" r="-576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8"/>
          <p:cNvSpPr>
            <a:spLocks noChangeShapeType="1"/>
          </p:cNvSpPr>
          <p:nvPr/>
        </p:nvSpPr>
        <p:spPr bwMode="auto">
          <a:xfrm rot="10800000">
            <a:off x="2277036" y="3890706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6"/>
              <p:cNvSpPr txBox="1"/>
              <p:nvPr/>
            </p:nvSpPr>
            <p:spPr>
              <a:xfrm>
                <a:off x="4019111" y="3908636"/>
                <a:ext cx="1324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1" y="3908636"/>
                <a:ext cx="132408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211" r="-321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9"/>
          <p:cNvSpPr txBox="1"/>
          <p:nvPr/>
        </p:nvSpPr>
        <p:spPr>
          <a:xfrm>
            <a:off x="2807713" y="4362236"/>
            <a:ext cx="365099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Alice: </a:t>
            </a:r>
            <a:r>
              <a:rPr lang="en-US" dirty="0" smtClean="0">
                <a:solidFill>
                  <a:srgbClr val="FF0000"/>
                </a:solidFill>
              </a:rPr>
              <a:t>Bob learns too much about me?!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20"/>
              <p:cNvSpPr txBox="1"/>
              <p:nvPr/>
            </p:nvSpPr>
            <p:spPr>
              <a:xfrm>
                <a:off x="2687060" y="4694837"/>
                <a:ext cx="38154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CC"/>
                    </a:solidFill>
                  </a:rPr>
                  <a:t>Can we learn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GE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CC"/>
                    </a:solidFill>
                  </a:rPr>
                  <a:t> without revealing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rgbClr val="0000CC"/>
                    </a:solidFill>
                  </a:rPr>
                  <a:t> or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00CC"/>
                    </a:solidFill>
                  </a:rPr>
                  <a:t>to the other person?</a:t>
                </a:r>
              </a:p>
            </p:txBody>
          </p:sp>
        </mc:Choice>
        <mc:Fallback xmlns="">
          <p:sp>
            <p:nvSpPr>
              <p:cNvPr id="36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60" y="4694837"/>
                <a:ext cx="3815468" cy="553998"/>
              </a:xfrm>
              <a:prstGeom prst="rect">
                <a:avLst/>
              </a:prstGeom>
              <a:blipFill rotWithShape="0">
                <a:blip r:embed="rId11"/>
                <a:stretch>
                  <a:fillRect l="-3355" t="-14286" r="-3035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2"/>
          <p:cNvSpPr txBox="1"/>
          <p:nvPr/>
        </p:nvSpPr>
        <p:spPr>
          <a:xfrm>
            <a:off x="3825722" y="5257800"/>
            <a:ext cx="14491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0000CC"/>
                </a:solidFill>
              </a:rPr>
              <a:t>A.C.C. Yao 1982</a:t>
            </a:r>
          </a:p>
        </p:txBody>
      </p:sp>
      <p:sp>
        <p:nvSpPr>
          <p:cNvPr id="40" name="Rectangle 3"/>
          <p:cNvSpPr/>
          <p:nvPr/>
        </p:nvSpPr>
        <p:spPr>
          <a:xfrm>
            <a:off x="3560873" y="5566209"/>
            <a:ext cx="197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0000CC"/>
                </a:solidFill>
              </a:rPr>
              <a:t>Turing Award 2000</a:t>
            </a:r>
          </a:p>
        </p:txBody>
      </p:sp>
    </p:spTree>
    <p:extLst>
      <p:ext uri="{BB962C8B-B14F-4D97-AF65-F5344CB8AC3E}">
        <p14:creationId xmlns:p14="http://schemas.microsoft.com/office/powerpoint/2010/main" val="21705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31" grpId="0"/>
      <p:bldP spid="34" grpId="0"/>
      <p:bldP spid="15" grpId="0"/>
      <p:bldP spid="16" grpId="0"/>
      <p:bldP spid="17" grpId="0"/>
      <p:bldP spid="18" grpId="0"/>
      <p:bldP spid="19" grpId="0" animBg="1"/>
      <p:bldP spid="20" grpId="0"/>
      <p:bldP spid="21" grpId="0" animBg="1"/>
      <p:bldP spid="25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Secure Computation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4"/>
              <p:cNvSpPr txBox="1"/>
              <p:nvPr/>
            </p:nvSpPr>
            <p:spPr>
              <a:xfrm>
                <a:off x="0" y="1829812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b="1" dirty="0" smtClean="0"/>
                  <a:t>-party Computation Problem: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b="1" dirty="0" smtClean="0"/>
                  <a:t> </a:t>
                </a:r>
                <a:r>
                  <a:rPr lang="en-US" altLang="zh-CN" sz="2400" dirty="0" smtClean="0"/>
                  <a:t>parties jointly compute a function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There </a:t>
                </a:r>
                <a:r>
                  <a:rPr lang="en-US" altLang="zh-CN" sz="2000" dirty="0"/>
                  <a:t>are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parties: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/>
                  <a:t>; Each party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has an </a:t>
                </a:r>
                <a:r>
                  <a:rPr lang="en-US" altLang="zh-CN" sz="2000" u="sng" dirty="0"/>
                  <a:t>input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parties </a:t>
                </a:r>
                <a:r>
                  <a:rPr lang="en-US" altLang="zh-CN" sz="2000" u="sng" dirty="0" smtClean="0"/>
                  <a:t>can communicate securely</a:t>
                </a:r>
                <a:r>
                  <a:rPr lang="en-US" altLang="zh-CN" sz="2000" dirty="0" smtClean="0"/>
                  <a:t>.</a:t>
                </a:r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There is a </a:t>
                </a:r>
                <a:r>
                  <a:rPr lang="en-US" altLang="zh-CN" sz="2000" u="sng" dirty="0"/>
                  <a:t>public </a:t>
                </a:r>
                <a:r>
                  <a:rPr lang="en-US" altLang="zh-CN" sz="2000" u="sng" dirty="0" smtClean="0"/>
                  <a:t>function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…,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For every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, each party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wants to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 </a:t>
                </a:r>
                <a:r>
                  <a:rPr lang="en-US" altLang="zh-CN" sz="2000" u="sng" dirty="0" smtClean="0"/>
                  <a:t>curious party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may want to learn more about the other parties’ input except what can be learned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Every party wants </a:t>
                </a:r>
                <a:r>
                  <a:rPr lang="en-US" altLang="zh-CN" dirty="0"/>
                  <a:t>to keep </a:t>
                </a:r>
                <a:r>
                  <a:rPr lang="en-US" altLang="zh-CN" dirty="0" smtClean="0"/>
                  <a:t>its secret </a:t>
                </a:r>
                <a:r>
                  <a:rPr lang="en-US" altLang="zh-CN" dirty="0"/>
                  <a:t>from all other </a:t>
                </a:r>
                <a:r>
                  <a:rPr lang="en-US" altLang="zh-CN" dirty="0" smtClean="0"/>
                  <a:t>parties</a:t>
                </a:r>
              </a:p>
            </p:txBody>
          </p:sp>
        </mc:Choice>
        <mc:Fallback xmlns="">
          <p:sp>
            <p:nvSpPr>
              <p:cNvPr id="33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9812"/>
                <a:ext cx="9144000" cy="3046988"/>
              </a:xfrm>
              <a:prstGeom prst="rect">
                <a:avLst/>
              </a:prstGeom>
              <a:blipFill>
                <a:blip r:embed="rId3"/>
                <a:stretch>
                  <a:fillRect l="-1000" t="-200" r="-600" b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48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24674</TotalTime>
  <Words>1021</Words>
  <Application>Microsoft Office PowerPoint</Application>
  <PresentationFormat>On-screen Show (4:3)</PresentationFormat>
  <Paragraphs>410</Paragraphs>
  <Slides>22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宋体</vt:lpstr>
      <vt:lpstr>Arial</vt:lpstr>
      <vt:lpstr>Calibri</vt:lpstr>
      <vt:lpstr>Cambria Math</vt:lpstr>
      <vt:lpstr>Tahoma</vt:lpstr>
      <vt:lpstr>Office Theme</vt:lpstr>
      <vt:lpstr>Equation</vt:lpstr>
      <vt:lpstr>Cryptography (2022 Fall) plain RSA signature, RSA-FDH, hash-and-sign,  garbled circuit</vt:lpstr>
      <vt:lpstr>Plain RSA Signature</vt:lpstr>
      <vt:lpstr>Plain RSA Signature</vt:lpstr>
      <vt:lpstr>RSA-FDH (full-domain hash)</vt:lpstr>
      <vt:lpstr>Hash-and-Sign</vt:lpstr>
      <vt:lpstr>PowerPoint Presentation</vt:lpstr>
      <vt:lpstr>Secure Communication</vt:lpstr>
      <vt:lpstr>Millionaires’ Problem</vt:lpstr>
      <vt:lpstr>Secure Computation</vt:lpstr>
      <vt:lpstr>PowerPoint Presentation</vt:lpstr>
      <vt:lpstr>Yao’s Garbled Circuit for 2PC </vt:lpstr>
      <vt:lpstr>(1) Alice:  f → Boolean Circuit BC(f)</vt:lpstr>
      <vt:lpstr>(2) Alice: BC(f)→Garbled Circuit GC(f)</vt:lpstr>
      <vt:lpstr>(2) Alice: BC(f)→Garbled Circuit GC(f)</vt:lpstr>
      <vt:lpstr>(2) Alice: BC(f)→Garbled Circuit GC(f)</vt:lpstr>
      <vt:lpstr>(2) Alice: BC(f)→Garbled Circuit GC(f)</vt:lpstr>
      <vt:lpstr>(3) Alice: Send GC(f) and Input Labels to Bob</vt:lpstr>
      <vt:lpstr>(4) Bob: Collect input labels from Alice</vt:lpstr>
      <vt:lpstr>(5) Bob: Evaluate the Garbled Circuit</vt:lpstr>
      <vt:lpstr>(5) Bob: Evaluate the Garbled Circuit</vt:lpstr>
      <vt:lpstr>(6) Alice: Decide the Output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682</cp:revision>
  <cp:lastPrinted>2022-11-25T01:37:48Z</cp:lastPrinted>
  <dcterms:created xsi:type="dcterms:W3CDTF">2014-04-06T04:43:09Z</dcterms:created>
  <dcterms:modified xsi:type="dcterms:W3CDTF">2022-11-30T04:05:23Z</dcterms:modified>
</cp:coreProperties>
</file>