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4" r:id="rId2"/>
    <p:sldId id="335" r:id="rId3"/>
    <p:sldId id="336" r:id="rId4"/>
    <p:sldId id="337" r:id="rId5"/>
    <p:sldId id="338" r:id="rId6"/>
    <p:sldId id="339" r:id="rId7"/>
    <p:sldId id="340" r:id="rId8"/>
    <p:sldId id="367" r:id="rId9"/>
    <p:sldId id="358" r:id="rId10"/>
    <p:sldId id="359" r:id="rId11"/>
    <p:sldId id="360" r:id="rId12"/>
    <p:sldId id="361" r:id="rId13"/>
    <p:sldId id="362" r:id="rId14"/>
    <p:sldId id="363" r:id="rId15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66" autoAdjust="0"/>
    <p:restoredTop sz="94660"/>
  </p:normalViewPr>
  <p:slideViewPr>
    <p:cSldViewPr>
      <p:cViewPr varScale="1">
        <p:scale>
          <a:sx n="88" d="100"/>
          <a:sy n="88" d="100"/>
        </p:scale>
        <p:origin x="9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2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21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43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8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1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9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02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2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44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64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02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60.png"/><Relationship Id="rId5" Type="http://schemas.openxmlformats.org/officeDocument/2006/relationships/image" Target="../media/image150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Cryptography (2022 Fall)</a:t>
            </a:r>
            <a:br>
              <a:rPr lang="en-US" sz="5300" dirty="0" smtClean="0"/>
            </a:br>
            <a:r>
              <a:rPr lang="en-US" altLang="zh-CN" sz="2200" dirty="0"/>
              <a:t>principles of modern cryptography</a:t>
            </a:r>
            <a:r>
              <a:rPr lang="en-US" altLang="zh-CN" sz="2200" dirty="0" smtClean="0"/>
              <a:t>, security </a:t>
            </a:r>
            <a:r>
              <a:rPr lang="en-US" altLang="zh-CN" sz="2200" dirty="0"/>
              <a:t>guarantee, threat model, </a:t>
            </a:r>
            <a:r>
              <a:rPr lang="en-US" altLang="zh-CN" sz="2200" dirty="0" smtClean="0"/>
              <a:t/>
            </a:r>
            <a:br>
              <a:rPr lang="en-US" altLang="zh-CN" sz="2200" dirty="0" smtClean="0"/>
            </a:br>
            <a:r>
              <a:rPr lang="en-US" altLang="zh-CN" sz="2200" dirty="0" smtClean="0"/>
              <a:t>COA</a:t>
            </a:r>
            <a:r>
              <a:rPr lang="en-US" altLang="zh-CN" sz="2200" dirty="0"/>
              <a:t>, KPA, CPA, </a:t>
            </a:r>
            <a:r>
              <a:rPr lang="en-US" altLang="zh-CN" sz="2200" dirty="0" smtClean="0"/>
              <a:t>CCA, p</a:t>
            </a:r>
            <a:r>
              <a:rPr lang="en-US" sz="2200" dirty="0" smtClean="0"/>
              <a:t>erfect secrecy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Private-Key Encryption (</a:t>
            </a:r>
            <a:r>
              <a:rPr lang="en-US" b="1" dirty="0" err="1" smtClean="0"/>
              <a:t>PrivKE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239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75" y="1143000"/>
            <a:ext cx="7715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66800" y="2266950"/>
            <a:ext cx="656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2362200" y="1432223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1432223"/>
                <a:ext cx="762000" cy="685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1725706" y="1775123"/>
            <a:ext cx="6364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1823774" y="1416745"/>
                <a:ext cx="45474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774" y="1416745"/>
                <a:ext cx="45474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3836627" y="1407809"/>
                <a:ext cx="169828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𝐄𝐧𝐜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5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6627" y="1407809"/>
                <a:ext cx="169828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7350041" y="2266950"/>
            <a:ext cx="5747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5943600" y="1428750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1428750"/>
                <a:ext cx="762000" cy="68580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6754906" y="1771650"/>
            <a:ext cx="41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6754561" y="2659618"/>
                <a:ext cx="169828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𝐃𝐞𝐜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3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54561" y="2659618"/>
                <a:ext cx="169828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39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71100" y="2519918"/>
                <a:ext cx="37093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100" y="2519918"/>
                <a:ext cx="37093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27"/>
          <p:cNvCxnSpPr>
            <a:cxnSpLocks noChangeShapeType="1"/>
            <a:stCxn id="22" idx="3"/>
            <a:endCxn id="28" idx="1"/>
          </p:cNvCxnSpPr>
          <p:nvPr/>
        </p:nvCxnSpPr>
        <p:spPr bwMode="auto">
          <a:xfrm flipV="1">
            <a:off x="3124200" y="1771650"/>
            <a:ext cx="2819400" cy="347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0" y="3733800"/>
                <a:ext cx="9144000" cy="2776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𝐃𝐞𝐜</m:t>
                    </m:r>
                  </m:oMath>
                </a14:m>
                <a:r>
                  <a:rPr lang="en-US" sz="2400" dirty="0" smtClean="0"/>
                  <a:t>: key generation, encryption, decryption</a:t>
                </a: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Probabilistic algorithms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: secret key;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 smtClean="0"/>
                  <a:t>: plaintext (message), ciphertext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400" dirty="0" smtClean="0"/>
                  <a:t> : key space;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400" dirty="0" smtClean="0"/>
                  <a:t>: plaintext space, ciphertext space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𝐏𝐫𝐢𝐯𝐊𝐄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dirty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ea typeface="Cambria Math" panose="02040503050406030204" pitchFamily="18" charset="0"/>
                  </a:rPr>
                  <a:t>Correctness</a:t>
                </a:r>
                <a:r>
                  <a:rPr lang="en-US" sz="2000" dirty="0" smtClean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 smtClean="0"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ea typeface="Cambria Math" panose="02040503050406030204" pitchFamily="18" charset="0"/>
                  </a:rPr>
                  <a:t>Security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3800"/>
                <a:ext cx="9144000" cy="2776658"/>
              </a:xfrm>
              <a:prstGeom prst="rect">
                <a:avLst/>
              </a:prstGeom>
              <a:blipFill rotWithShape="0">
                <a:blip r:embed="rId11"/>
                <a:stretch>
                  <a:fillRect t="-1099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365328" y="3040618"/>
                <a:ext cx="762000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dirty="0" smtClean="0">
                          <a:latin typeface="Cambria Math" panose="02040503050406030204" pitchFamily="18" charset="0"/>
                        </a:rPr>
                        <m:t>𝐆𝐞𝐧</m:t>
                      </m:r>
                    </m:oMath>
                  </m:oMathPara>
                </a14:m>
                <a:endParaRPr lang="en-US" b="1" dirty="0"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6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5328" y="3040618"/>
                <a:ext cx="762000" cy="6858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>
            <a:stCxn id="26" idx="0"/>
            <a:endCxn id="22" idx="2"/>
          </p:cNvCxnSpPr>
          <p:nvPr/>
        </p:nvCxnSpPr>
        <p:spPr>
          <a:xfrm flipH="1" flipV="1">
            <a:off x="2743200" y="2118023"/>
            <a:ext cx="3128" cy="9225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26" idx="3"/>
            <a:endCxn id="28" idx="2"/>
          </p:cNvCxnSpPr>
          <p:nvPr/>
        </p:nvCxnSpPr>
        <p:spPr>
          <a:xfrm flipV="1">
            <a:off x="3127328" y="2114550"/>
            <a:ext cx="3197272" cy="126896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35000" y="2519918"/>
                <a:ext cx="370935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00" y="2519918"/>
                <a:ext cx="37093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79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Distributions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066800"/>
                <a:ext cx="9144000" cy="5189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Secret Key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 smtClean="0"/>
                  <a:t>: the output of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𝐆𝐞𝐧</m:t>
                    </m:r>
                  </m:oMath>
                </a14:m>
                <a:r>
                  <a:rPr lang="en-US" sz="2400" b="1" dirty="0" smtClean="0"/>
                  <a:t>,</a:t>
                </a:r>
                <a:r>
                  <a:rPr lang="en-US" sz="2400" dirty="0" smtClean="0"/>
                  <a:t> a random variable taking values in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/>
                  <a:t> the probability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is output by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𝐆𝐞𝐧</m:t>
                    </m:r>
                  </m:oMath>
                </a14:m>
                <a:endParaRPr lang="en-US" sz="20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Determined by the key generation algorithm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>
                    <a:solidFill>
                      <a:schemeClr val="tx2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is uniform in shift cipher and substitution cipher</a:t>
                </a:r>
                <a:endParaRPr lang="en-US" sz="200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Plaintext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: </a:t>
                </a:r>
                <a:r>
                  <a:rPr lang="en-US" sz="2400" dirty="0" smtClean="0"/>
                  <a:t> the message being encrypted, taking values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the probability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will be encrypted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determined by the sender’s preference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>
                    <a:solidFill>
                      <a:schemeClr val="tx2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attack</m:t>
                            </m:r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if you are well-prepared for a war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b="1" dirty="0" smtClean="0">
                    <a:solidFill>
                      <a:schemeClr val="tx2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attack</m:t>
                            </m:r>
                            <m:r>
                              <a:rPr lang="en-US" sz="2000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</a:rPr>
                  <a:t> if you are </a:t>
                </a:r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not well-prepared</a:t>
                </a:r>
                <a:endParaRPr lang="en-US" sz="200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Ciphertext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 smtClean="0"/>
                  <a:t>:  the output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, </a:t>
                </a:r>
                <a:r>
                  <a:rPr lang="en-US" sz="2400" dirty="0" smtClean="0"/>
                  <a:t>taking values in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the probability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is output by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endParaRPr lang="en-US" sz="20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determined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𝐄𝐧𝐜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rgbClr val="0000CC"/>
                    </a:solidFill>
                  </a:rPr>
                  <a:t>Fundamental Assumption</a:t>
                </a:r>
                <a:r>
                  <a:rPr lang="en-US" sz="2400" b="1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 smtClean="0"/>
                  <a:t> are independent random variables</a:t>
                </a:r>
                <a:r>
                  <a:rPr lang="en-US" sz="2400" dirty="0"/>
                  <a:t>.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189113"/>
              </a:xfrm>
              <a:prstGeom prst="rect">
                <a:avLst/>
              </a:prstGeom>
              <a:blipFill>
                <a:blip r:embed="rId4"/>
                <a:stretch>
                  <a:fillRect l="-1000" t="-118" b="-1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89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Secrecy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447800"/>
                <a:ext cx="9144000" cy="3933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is </a:t>
                </a:r>
                <a:r>
                  <a:rPr lang="en-US" sz="2400" b="1" dirty="0" smtClean="0"/>
                  <a:t>perfectly secret</a:t>
                </a:r>
                <a:r>
                  <a:rPr lang="en-US" sz="2400" dirty="0" smtClean="0"/>
                  <a:t> if f</a:t>
                </a:r>
                <a:r>
                  <a:rPr lang="en-US" sz="2400" b="0" dirty="0" smtClean="0"/>
                  <a:t>or any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</a:t>
                </a:r>
                <a:r>
                  <a:rPr lang="en-US" sz="2400" b="0" dirty="0" smtClean="0"/>
                  <a:t>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 smtClean="0"/>
                  <a:t>,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 and any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 smtClean="0"/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>
                    <a:solidFill>
                      <a:schemeClr val="tx2">
                        <a:lumMod val="50000"/>
                      </a:schemeClr>
                    </a:solidFill>
                  </a:rPr>
                  <a:t>This kind of security requires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are independent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For simplicity, we always assume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Threat Model: </a:t>
                </a:r>
                <a:r>
                  <a:rPr lang="en-US" sz="2400" dirty="0" smtClean="0"/>
                  <a:t>(1) The adversary has </a:t>
                </a:r>
                <a:r>
                  <a:rPr lang="en-US" sz="2400" dirty="0"/>
                  <a:t>unlimited computational </a:t>
                </a:r>
                <a:r>
                  <a:rPr lang="en-US" sz="2400" dirty="0" smtClean="0"/>
                  <a:t>power;    </a:t>
                </a:r>
                <a:endParaRPr lang="en-US" sz="2400" dirty="0"/>
              </a:p>
              <a:p>
                <a:pPr lvl="1">
                  <a:lnSpc>
                    <a:spcPct val="120000"/>
                  </a:lnSpc>
                </a:pPr>
                <a:r>
                  <a:rPr lang="en-US" sz="2400" dirty="0" smtClean="0"/>
                  <a:t>(2) The adversary observes </a:t>
                </a:r>
                <a:r>
                  <a:rPr lang="en-US" sz="2400" dirty="0"/>
                  <a:t>only one ciphertext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Security Guarantee: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sz="2400" dirty="0">
                    <a:solidFill>
                      <a:schemeClr val="tx1"/>
                    </a:solidFill>
                  </a:rPr>
                  <a:t>adversary learns no additional information 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0" lvl="1"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     about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i.e.,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 smtClean="0">
                    <a:solidFill>
                      <a:schemeClr val="tx1"/>
                    </a:solidFill>
                  </a:rPr>
                  <a:t>.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3933384"/>
              </a:xfrm>
              <a:prstGeom prst="rect">
                <a:avLst/>
              </a:prstGeom>
              <a:blipFill>
                <a:blip r:embed="rId3"/>
                <a:stretch>
                  <a:fillRect l="-1000" t="-155" b="-1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05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Secrecy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308844"/>
                <a:ext cx="9144000" cy="4558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is perfectly secret if and only if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?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2000" b="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2000" i="1" dirty="0" smtClean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08844"/>
                <a:ext cx="9144000" cy="455855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4" b="-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46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Perfect Secrecy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308844"/>
                <a:ext cx="9144000" cy="416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 smtClean="0"/>
                  <a:t> is perfectly secret if and only if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b="1" dirty="0"/>
                  <a:t> </a:t>
                </a:r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endParaRPr lang="en-US" sz="200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08844"/>
                <a:ext cx="9144000" cy="416331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46" b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26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Classical &amp; Modern </a:t>
            </a:r>
            <a:r>
              <a:rPr lang="en-US" altLang="zh-CN" dirty="0"/>
              <a:t>Cryptography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1600200"/>
                <a:ext cx="9144000" cy="4007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20000"/>
                  </a:lnSpc>
                </a:pPr>
                <a:r>
                  <a:rPr lang="en-US" sz="2400" b="1" dirty="0"/>
                  <a:t>All historical </a:t>
                </a:r>
                <a:r>
                  <a:rPr lang="en-US" sz="2400" b="1" dirty="0" smtClean="0"/>
                  <a:t>ciphers have been BADLY broken</a:t>
                </a:r>
                <a:endParaRPr lang="en-US" sz="2400" b="1" dirty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The adversary learns only one ciphertext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The adversary can recover both the message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) and the secret key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400" b="1" dirty="0" smtClean="0"/>
                  <a:t>Lessons of Classical Cryptography: it is an art, not a science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No formal definition of security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/>
                  <a:t>No proof of security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400" b="1" dirty="0" smtClean="0"/>
                  <a:t>Principles of Modern Cryptography (a science)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 smtClean="0"/>
                  <a:t>Formal Definitions of Security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 smtClean="0"/>
                  <a:t>Precise Assumptions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 smtClean="0"/>
                  <a:t>Proofs of Security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9144000" cy="4007251"/>
              </a:xfrm>
              <a:prstGeom prst="rect">
                <a:avLst/>
              </a:prstGeom>
              <a:blipFill>
                <a:blip r:embed="rId3"/>
                <a:stretch>
                  <a:fillRect t="-152" b="-1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6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Formal Definitions of 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1295400"/>
                <a:ext cx="9144000" cy="463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Security Guarantee: </a:t>
                </a:r>
                <a:r>
                  <a:rPr lang="en-US" sz="2400" dirty="0" smtClean="0"/>
                  <a:t>What the scheme is intended to prevent the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adversary from doing?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What is a successful attack? (from the adversary’s view)</a:t>
                </a:r>
              </a:p>
              <a:p>
                <a:pPr marL="0" lvl="1">
                  <a:lnSpc>
                    <a:spcPct val="120000"/>
                  </a:lnSpc>
                </a:pPr>
                <a:r>
                  <a:rPr lang="en-US" sz="2400" b="1" dirty="0" smtClean="0"/>
                  <a:t>EXAMPLE:</a:t>
                </a:r>
                <a:r>
                  <a:rPr lang="en-US" sz="2400" dirty="0" smtClean="0"/>
                  <a:t> Private-Key Encryption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</a:rPr>
                      <m:t>𝐏𝐫𝐢𝐯𝐊𝐄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dirty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It </a:t>
                </a:r>
                <a:r>
                  <a:rPr lang="en-US" altLang="zh-CN" sz="2000" dirty="0">
                    <a:solidFill>
                      <a:schemeClr val="tx2">
                        <a:lumMod val="50000"/>
                      </a:schemeClr>
                    </a:solidFill>
                  </a:rPr>
                  <a:t>should be impossible for an </a:t>
                </a:r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adversary (</a:t>
                </a:r>
                <a:r>
                  <a:rPr lang="en-US" altLang="zh-CN" sz="2000" dirty="0" err="1" smtClean="0">
                    <a:solidFill>
                      <a:schemeClr val="tx2">
                        <a:lumMod val="50000"/>
                      </a:schemeClr>
                    </a:solidFill>
                  </a:rPr>
                  <a:t>Adv</a:t>
                </a:r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) </a:t>
                </a:r>
                <a:r>
                  <a:rPr lang="en-US" altLang="zh-CN" sz="2000" dirty="0">
                    <a:solidFill>
                      <a:schemeClr val="tx2">
                        <a:lumMod val="50000"/>
                      </a:schemeClr>
                    </a:solidFill>
                  </a:rPr>
                  <a:t>to </a:t>
                </a:r>
                <a:r>
                  <a:rPr lang="en-US" altLang="zh-CN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recover the secret key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sz="200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It should be impossible for an adversary to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</a:rPr>
                  <a:t>recover </a:t>
                </a:r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the entire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The disclosed fraction may be sensitive, </a:t>
                </a:r>
                <a:r>
                  <a:rPr lang="en-US" dirty="0">
                    <a:solidFill>
                      <a:srgbClr val="FF0000"/>
                    </a:solidFill>
                  </a:rPr>
                  <a:t>E.g., financial data, medical data.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It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</a:rPr>
                  <a:t>should be impossible for </a:t>
                </a:r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an adversary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</a:rPr>
                  <a:t>to recover any character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dirty="0" smtClean="0">
                    <a:solidFill>
                      <a:srgbClr val="FF0000"/>
                    </a:solidFill>
                  </a:rPr>
                  <a:t>The scheme may disclose partial information, </a:t>
                </a:r>
                <a:r>
                  <a:rPr lang="en-US" dirty="0">
                    <a:solidFill>
                      <a:srgbClr val="FF0000"/>
                    </a:solidFill>
                  </a:rPr>
                  <a:t>E.g., your bid&gt;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It should be impossible for an adversary to learn </a:t>
                </a:r>
                <a:r>
                  <a:rPr lang="en-US" sz="2000" dirty="0">
                    <a:solidFill>
                      <a:schemeClr val="tx2">
                        <a:lumMod val="50000"/>
                      </a:schemeClr>
                    </a:solidFill>
                  </a:rPr>
                  <a:t>any additional information </a:t>
                </a:r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>
                    <a:solidFill>
                      <a:schemeClr val="tx2">
                        <a:lumMod val="50000"/>
                      </a:schemeClr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i="1" dirty="0" smtClean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4000" cy="4635115"/>
              </a:xfrm>
              <a:prstGeom prst="rect">
                <a:avLst/>
              </a:prstGeom>
              <a:blipFill>
                <a:blip r:embed="rId3"/>
                <a:stretch>
                  <a:fillRect l="-1000" t="-132" b="-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971800" y="3425238"/>
            <a:ext cx="549554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nsecure! The entire plaintext is disclosed to the adversary.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36006" y="5545932"/>
            <a:ext cx="31693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lvl="2"/>
            <a:r>
              <a:rPr lang="en-US" dirty="0">
                <a:solidFill>
                  <a:srgbClr val="C00000"/>
                </a:solidFill>
              </a:rPr>
              <a:t>This is a good security guarantee. </a:t>
            </a:r>
          </a:p>
        </p:txBody>
      </p:sp>
    </p:spTree>
    <p:extLst>
      <p:ext uri="{BB962C8B-B14F-4D97-AF65-F5344CB8AC3E}">
        <p14:creationId xmlns:p14="http://schemas.microsoft.com/office/powerpoint/2010/main" val="325199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Formal Definitions of Security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371600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Threat Model: </a:t>
            </a:r>
            <a:r>
              <a:rPr lang="en-US" altLang="zh-CN" sz="2400" dirty="0" smtClean="0"/>
              <a:t>What </a:t>
            </a:r>
            <a:r>
              <a:rPr lang="en-US" altLang="zh-CN" sz="2400" dirty="0"/>
              <a:t>actions the </a:t>
            </a:r>
            <a:r>
              <a:rPr lang="en-US" altLang="zh-CN" sz="2400" dirty="0" smtClean="0"/>
              <a:t>adversary </a:t>
            </a:r>
            <a:r>
              <a:rPr lang="en-US" altLang="zh-CN" sz="2400" dirty="0"/>
              <a:t>is </a:t>
            </a:r>
            <a:r>
              <a:rPr lang="en-US" altLang="zh-CN" sz="2400" dirty="0" smtClean="0"/>
              <a:t>assumed able </a:t>
            </a:r>
            <a:r>
              <a:rPr lang="en-US" altLang="zh-CN" sz="2400" dirty="0"/>
              <a:t>to carry </a:t>
            </a:r>
            <a:r>
              <a:rPr lang="en-US" altLang="zh-CN" sz="2400" dirty="0" smtClean="0"/>
              <a:t>out</a:t>
            </a:r>
            <a:endParaRPr lang="en-US" sz="2400" b="1" dirty="0" smtClean="0"/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defines the power </a:t>
            </a:r>
            <a:r>
              <a:rPr lang="en-US" sz="2000" dirty="0"/>
              <a:t>of </a:t>
            </a:r>
            <a:r>
              <a:rPr lang="en-US" sz="2000" dirty="0" smtClean="0"/>
              <a:t>the adversary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EXAMPLE:  The typical threat models for private-key encryption</a:t>
            </a:r>
            <a:endParaRPr lang="en-US" sz="2400" b="1" dirty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Ciphertext-Only Attack (COA)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adversary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observes a ciphertext (or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multiple ciphertexts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It  tries to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determine information about the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underlying plaintext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(or plaintexts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).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chemeClr val="tx2">
                    <a:lumMod val="50000"/>
                  </a:schemeClr>
                </a:solidFill>
              </a:rPr>
              <a:t>Shift cipher, substitution cipher and </a:t>
            </a:r>
            <a:r>
              <a:rPr lang="en-US" sz="1600" u="sng" dirty="0" err="1">
                <a:solidFill>
                  <a:schemeClr val="tx2">
                    <a:lumMod val="50000"/>
                  </a:schemeClr>
                </a:solidFill>
              </a:rPr>
              <a:t>Vigenère</a:t>
            </a:r>
            <a:r>
              <a:rPr lang="en-US" sz="1600" u="sng" dirty="0">
                <a:solidFill>
                  <a:schemeClr val="tx2">
                    <a:lumMod val="50000"/>
                  </a:schemeClr>
                </a:solidFill>
              </a:rPr>
              <a:t> Cipher are all broken with COA.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Known-Plaintext Attack (KPA)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adversary learns one or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more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pairs of plaintext and ciphertext generated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using some key.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It tries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to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determine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information about the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underlying plaintext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of some other ciphertext produced using the same key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u="sng" dirty="0" smtClean="0">
                <a:solidFill>
                  <a:schemeClr val="tx2">
                    <a:lumMod val="50000"/>
                  </a:schemeClr>
                </a:solidFill>
              </a:rPr>
              <a:t>All historical ciphers are trivial to break with KPA.</a:t>
            </a:r>
            <a:endParaRPr lang="en-US" u="sng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22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Formal Definitions of Security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1600200"/>
            <a:ext cx="9144000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Chosen-Plaintext Attack (CPA)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adversary obtains plaintext/ciphertext pairs for plaintexts of its choice.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It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tries to determine information about the underlying plaintext of some other ciphertext produced using the same key. 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Chosen-Ciphertext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Attack (CCA)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The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adversary obtains plaintext/ciphertext pairs for plaintexts of its choice and ciphertext/plaintext pairs for ciphertexts of its choice. 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It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tries to determine information about the underlying plaintext of some other ciphertext produced using the same key. 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b="1" dirty="0" smtClean="0"/>
              <a:t>A Security Definition Looks Like</a:t>
            </a:r>
            <a:r>
              <a:rPr lang="en-US" sz="2400" dirty="0" smtClean="0"/>
              <a:t>: A </a:t>
            </a:r>
            <a:r>
              <a:rPr lang="en-US" sz="2400" dirty="0"/>
              <a:t>cryptographic scheme for a given 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task is secure </a:t>
            </a:r>
            <a:r>
              <a:rPr lang="en-US" sz="2400" dirty="0"/>
              <a:t>if no adversary of a </a:t>
            </a:r>
            <a:r>
              <a:rPr lang="en-US" sz="2400" u="sng" dirty="0"/>
              <a:t>specific power</a:t>
            </a:r>
            <a:r>
              <a:rPr lang="en-US" sz="2400" dirty="0"/>
              <a:t> </a:t>
            </a:r>
            <a:r>
              <a:rPr lang="en-US" sz="2400" dirty="0" smtClean="0"/>
              <a:t>can achieve </a:t>
            </a:r>
            <a:r>
              <a:rPr lang="en-US" sz="2400" dirty="0"/>
              <a:t>a </a:t>
            </a: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</a:t>
            </a:r>
            <a:r>
              <a:rPr lang="en-US" sz="2400" u="sng" dirty="0" smtClean="0"/>
              <a:t>specified </a:t>
            </a:r>
            <a:r>
              <a:rPr lang="en-US" sz="2400" u="sng" dirty="0"/>
              <a:t>break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430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marL="457200" lvl="1" algn="ctr">
              <a:lnSpc>
                <a:spcPct val="120000"/>
              </a:lnSpc>
            </a:pPr>
            <a:r>
              <a:rPr lang="en-US" altLang="zh-CN" sz="4400" dirty="0" smtClean="0">
                <a:latin typeface="+mj-lt"/>
              </a:rPr>
              <a:t>Precise Assumptions</a:t>
            </a:r>
            <a:endParaRPr lang="en-US" altLang="zh-CN" sz="4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524000"/>
            <a:ext cx="9144000" cy="393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Assumption: </a:t>
            </a:r>
            <a:r>
              <a:rPr lang="en-US" sz="2400" dirty="0" smtClean="0"/>
              <a:t>Statements that are not proven but conjectured to be true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EXAMPLE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: The integer factoring problem is hard.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RSA public encryption; Paillier’s Encryption; …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EXAMPLE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: The discrete logarithm problem is hard.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chemeClr val="tx2">
                    <a:lumMod val="50000"/>
                  </a:schemeClr>
                </a:solidFill>
              </a:rPr>
              <a:t>ElGamal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 encryption; BGN encryption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Modern cryptographic constructions are based on assumptions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Why </a:t>
            </a:r>
            <a:r>
              <a:rPr lang="en-US" sz="2400" b="1" dirty="0" smtClean="0">
                <a:solidFill>
                  <a:srgbClr val="C00000"/>
                </a:solidFill>
              </a:rPr>
              <a:t>Precise</a:t>
            </a:r>
            <a:r>
              <a:rPr lang="en-US" sz="2400" b="1" dirty="0" smtClean="0"/>
              <a:t> Assumptions: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Not precise, cannot be studied well, cannot establish confidence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Facilitate the comparison of schemes with different assumptions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Understanding the necessary assumptions</a:t>
            </a:r>
          </a:p>
        </p:txBody>
      </p:sp>
    </p:spTree>
    <p:extLst>
      <p:ext uri="{BB962C8B-B14F-4D97-AF65-F5344CB8AC3E}">
        <p14:creationId xmlns:p14="http://schemas.microsoft.com/office/powerpoint/2010/main" val="209458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Proofs of Security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371600"/>
            <a:ext cx="9144000" cy="356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Provable Security: </a:t>
            </a:r>
            <a:r>
              <a:rPr lang="en-US" sz="2400" dirty="0" smtClean="0"/>
              <a:t>If the designed cryptographic scheme can be broken 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</a:t>
            </a:r>
            <a:r>
              <a:rPr lang="en-US" sz="2400" dirty="0" smtClean="0"/>
              <a:t>      by an adversary, then the underlying assumption is false. </a:t>
            </a:r>
            <a:endParaRPr lang="en-US" sz="2000" dirty="0" smtClean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Proof is relative to the </a:t>
            </a:r>
            <a:r>
              <a:rPr lang="en-US" sz="2000" u="sng" dirty="0" smtClean="0"/>
              <a:t>security definition</a:t>
            </a:r>
            <a:r>
              <a:rPr lang="en-US" sz="2000" dirty="0" smtClean="0"/>
              <a:t> and the </a:t>
            </a:r>
            <a:r>
              <a:rPr lang="en-US" sz="2000" u="sng" dirty="0" smtClean="0"/>
              <a:t>assumption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A </a:t>
            </a:r>
            <a:r>
              <a:rPr lang="en-US" altLang="zh-CN" sz="2400" b="1" dirty="0"/>
              <a:t>Theorem </a:t>
            </a:r>
            <a:r>
              <a:rPr lang="en-US" altLang="zh-CN" sz="2400" b="1" dirty="0" smtClean="0"/>
              <a:t>Looks </a:t>
            </a:r>
            <a:r>
              <a:rPr lang="en-US" altLang="zh-CN" sz="2400" b="1" dirty="0"/>
              <a:t>like</a:t>
            </a:r>
            <a:r>
              <a:rPr lang="en-US" altLang="zh-CN" sz="2400" dirty="0"/>
              <a:t>: Assume that X is </a:t>
            </a:r>
            <a:r>
              <a:rPr lang="en-US" altLang="zh-CN" sz="2400" dirty="0" smtClean="0"/>
              <a:t>true (e.g</a:t>
            </a:r>
            <a:r>
              <a:rPr lang="en-US" altLang="zh-CN" sz="2400" dirty="0"/>
              <a:t>., certain problem is 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hard</a:t>
            </a:r>
            <a:r>
              <a:rPr lang="en-US" altLang="zh-CN" sz="2400" dirty="0"/>
              <a:t>), </a:t>
            </a:r>
            <a:r>
              <a:rPr lang="en-US" altLang="zh-CN" sz="2400" dirty="0" smtClean="0"/>
              <a:t>scheme </a:t>
            </a:r>
            <a:r>
              <a:rPr lang="en-US" altLang="zh-CN" sz="2400" dirty="0"/>
              <a:t>Y </a:t>
            </a:r>
            <a:r>
              <a:rPr lang="en-US" altLang="zh-CN" sz="2400" dirty="0" smtClean="0"/>
              <a:t>is secure </a:t>
            </a:r>
            <a:r>
              <a:rPr lang="en-US" altLang="zh-CN" sz="2400" dirty="0"/>
              <a:t>according to the given </a:t>
            </a:r>
            <a:r>
              <a:rPr lang="en-US" altLang="zh-CN" sz="2400" dirty="0" smtClean="0"/>
              <a:t>definition.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A Proof Looks like</a:t>
            </a:r>
            <a:r>
              <a:rPr lang="en-US" altLang="zh-CN" sz="2400" dirty="0" smtClean="0"/>
              <a:t>: </a:t>
            </a:r>
            <a:r>
              <a:rPr lang="en-US" altLang="zh-CN" sz="2400" dirty="0"/>
              <a:t>Given an adversary A </a:t>
            </a:r>
            <a:r>
              <a:rPr lang="en-US" altLang="zh-CN" sz="2400" dirty="0" smtClean="0"/>
              <a:t>that breaks the scheme Y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according </a:t>
            </a:r>
            <a:r>
              <a:rPr lang="en-US" altLang="zh-CN" sz="2400" dirty="0"/>
              <a:t>to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definition, using A </a:t>
            </a:r>
            <a:r>
              <a:rPr lang="en-US" altLang="zh-CN" sz="2400" dirty="0" smtClean="0"/>
              <a:t>we can </a:t>
            </a:r>
            <a:r>
              <a:rPr lang="en-US" altLang="zh-CN" sz="2400" dirty="0"/>
              <a:t>construct </a:t>
            </a:r>
            <a:r>
              <a:rPr lang="en-US" altLang="zh-CN" sz="2400" dirty="0" smtClean="0"/>
              <a:t>something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that </a:t>
            </a:r>
            <a:r>
              <a:rPr lang="en-US" altLang="zh-CN" sz="2400" dirty="0"/>
              <a:t>falsifies </a:t>
            </a:r>
            <a:r>
              <a:rPr lang="en-US" altLang="zh-CN" sz="2400" dirty="0" smtClean="0"/>
              <a:t>X (solve the problem related to X).</a:t>
            </a:r>
          </a:p>
        </p:txBody>
      </p:sp>
    </p:spTree>
    <p:extLst>
      <p:ext uri="{BB962C8B-B14F-4D97-AF65-F5344CB8AC3E}">
        <p14:creationId xmlns:p14="http://schemas.microsoft.com/office/powerpoint/2010/main" val="393252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61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066800"/>
                <a:ext cx="9144000" cy="5210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Useful Notions: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experiment, sample space, event, union, intersection,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complementary events, </a:t>
                </a:r>
                <a:r>
                  <a:rPr lang="en-US" sz="2400" dirty="0">
                    <a:solidFill>
                      <a:schemeClr val="tx1"/>
                    </a:solidFill>
                  </a:rPr>
                  <a:t>f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inite probability,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discrete probability,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probability distribution, uniform distribution, conditional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      probability, independent, random variable.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Useful Facts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 smtClean="0">
                    <a:solidFill>
                      <a:schemeClr val="tx1"/>
                    </a:solidFill>
                  </a:rPr>
                  <a:t>(The Union Bound</a:t>
                </a:r>
                <a:r>
                  <a:rPr lang="en-US" altLang="zh-CN" sz="2400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 </a:t>
                </a:r>
                <a:endParaRPr lang="en-US" altLang="zh-CN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limLoc m:val="subSup"/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func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∩⋯∩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b="1" dirty="0"/>
                  <a:t>(Bayes’ Theorem)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. </a:t>
                </a:r>
              </a:p>
              <a:p>
                <a:pPr marL="800100" lvl="1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2400" b="1" dirty="0" smtClean="0">
                    <a:solidFill>
                      <a:schemeClr val="tx1"/>
                    </a:solidFill>
                  </a:rPr>
                  <a:t>Total Probability Theorem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)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⨄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⨄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then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210722"/>
              </a:xfrm>
              <a:prstGeom prst="rect">
                <a:avLst/>
              </a:prstGeom>
              <a:blipFill>
                <a:blip r:embed="rId3"/>
                <a:stretch>
                  <a:fillRect l="-1000" t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46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23639</TotalTime>
  <Words>766</Words>
  <Application>Microsoft Office PowerPoint</Application>
  <PresentationFormat>On-screen Show (4:3)</PresentationFormat>
  <Paragraphs>160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宋体</vt:lpstr>
      <vt:lpstr>Arial</vt:lpstr>
      <vt:lpstr>Calibri</vt:lpstr>
      <vt:lpstr>Cambria Math</vt:lpstr>
      <vt:lpstr>Tahoma</vt:lpstr>
      <vt:lpstr>Office Theme</vt:lpstr>
      <vt:lpstr>Cryptography (2022 Fall) principles of modern cryptography, security guarantee, threat model,  COA, KPA, CPA, CCA, perfect secrecy</vt:lpstr>
      <vt:lpstr>Classical &amp; Modern Cryptography</vt:lpstr>
      <vt:lpstr>Formal Definitions of Security</vt:lpstr>
      <vt:lpstr>Formal Definitions of Security</vt:lpstr>
      <vt:lpstr>Formal Definitions of Security</vt:lpstr>
      <vt:lpstr>Precise Assumptions</vt:lpstr>
      <vt:lpstr>Proofs of Security</vt:lpstr>
      <vt:lpstr>PowerPoint Presentation</vt:lpstr>
      <vt:lpstr>Probability</vt:lpstr>
      <vt:lpstr>Private-Key Encryption (PrivKE)</vt:lpstr>
      <vt:lpstr>Distributions on K,M,C</vt:lpstr>
      <vt:lpstr>Perfect Secrecy</vt:lpstr>
      <vt:lpstr>Perfect Secrecy</vt:lpstr>
      <vt:lpstr>Perfect Secrecy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600</cp:revision>
  <cp:lastPrinted>2021-09-22T02:09:35Z</cp:lastPrinted>
  <dcterms:created xsi:type="dcterms:W3CDTF">2014-04-06T04:43:09Z</dcterms:created>
  <dcterms:modified xsi:type="dcterms:W3CDTF">2022-09-14T09:14:33Z</dcterms:modified>
</cp:coreProperties>
</file>