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4" r:id="rId2"/>
    <p:sldId id="365" r:id="rId3"/>
    <p:sldId id="366" r:id="rId4"/>
    <p:sldId id="368" r:id="rId5"/>
    <p:sldId id="375" r:id="rId6"/>
    <p:sldId id="369" r:id="rId7"/>
    <p:sldId id="370" r:id="rId8"/>
    <p:sldId id="371" r:id="rId9"/>
    <p:sldId id="372" r:id="rId10"/>
    <p:sldId id="373" r:id="rId11"/>
    <p:sldId id="374" r:id="rId1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46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7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52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5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6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56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89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8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6.png"/><Relationship Id="rId3" Type="http://schemas.openxmlformats.org/officeDocument/2006/relationships/image" Target="../media/image41.png"/><Relationship Id="rId7" Type="http://schemas.openxmlformats.org/officeDocument/2006/relationships/image" Target="../media/image13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51.png"/><Relationship Id="rId9" Type="http://schemas.openxmlformats.org/officeDocument/2006/relationships/image" Target="../media/image15.png"/><Relationship Id="rId1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0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0.png"/><Relationship Id="rId5" Type="http://schemas.openxmlformats.org/officeDocument/2006/relationships/image" Target="../media/image80.png"/><Relationship Id="rId10" Type="http://schemas.openxmlformats.org/officeDocument/2006/relationships/image" Target="../media/image212.png"/><Relationship Id="rId4" Type="http://schemas.openxmlformats.org/officeDocument/2006/relationships/image" Target="../media/image70.png"/><Relationship Id="rId9" Type="http://schemas.openxmlformats.org/officeDocument/2006/relationships/image" Target="../media/image20.png"/><Relationship Id="rId14" Type="http://schemas.openxmlformats.org/officeDocument/2006/relationships/image" Target="../media/image2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Cryptography (2022 Fall)</a:t>
            </a:r>
            <a:br>
              <a:rPr lang="en-US" sz="4800" dirty="0" smtClean="0"/>
            </a:br>
            <a:r>
              <a:rPr lang="en-US" altLang="zh-CN" sz="2000" dirty="0" smtClean="0"/>
              <a:t>one-time pad, </a:t>
            </a:r>
            <a:r>
              <a:rPr lang="en-US" sz="2000" dirty="0" smtClean="0"/>
              <a:t>perfect indistinguishability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Vigenère</a:t>
            </a:r>
            <a:r>
              <a:rPr lang="en-US" dirty="0" smtClean="0"/>
              <a:t> Cipher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066800"/>
                <a:ext cx="9144000" cy="581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the key length is 1 or 2 with equal probability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xx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xy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gives them to the challenger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learns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from the challenger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=0; </m:t>
                    </m:r>
                  </m:oMath>
                </a14:m>
                <a:r>
                  <a:rPr lang="en-US" sz="2000" dirty="0" err="1" smtClean="0">
                    <a:solidFill>
                      <a:srgbClr val="C00000"/>
                    </a:solidFill>
                  </a:rPr>
                  <a:t>o.w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.,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2⋅26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2⋅26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81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246971" y="6324600"/>
            <a:ext cx="39826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not perfectly </a:t>
            </a:r>
            <a:r>
              <a:rPr lang="en-US" sz="2400" b="1" dirty="0" smtClean="0"/>
              <a:t>indistinguishable!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951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9144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adversarial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1010790"/>
              </a:xfrm>
              <a:prstGeom prst="rect">
                <a:avLst/>
              </a:prstGeom>
              <a:blipFill>
                <a:blip r:embed="rId3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381113" y="1942599"/>
            <a:ext cx="2415117" cy="2934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72631" y="1942599"/>
            <a:ext cx="2286000" cy="2934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52660" y="1942600"/>
                <a:ext cx="199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60" y="1942600"/>
                <a:ext cx="1992918" cy="276999"/>
              </a:xfrm>
              <a:prstGeom prst="rect">
                <a:avLst/>
              </a:prstGeom>
              <a:blipFill>
                <a:blip r:embed="rId4"/>
                <a:stretch>
                  <a:fillRect l="-7339" t="-28889" r="-275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796231" y="25042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53431" y="2220191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31" y="2220191"/>
                <a:ext cx="736740" cy="276999"/>
              </a:xfrm>
              <a:prstGeom prst="rect">
                <a:avLst/>
              </a:prstGeom>
              <a:blipFill>
                <a:blip r:embed="rId5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68266" y="2558943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66" y="2558943"/>
                <a:ext cx="930062" cy="276999"/>
              </a:xfrm>
              <a:prstGeom prst="rect">
                <a:avLst/>
              </a:prstGeom>
              <a:blipFill>
                <a:blip r:embed="rId6"/>
                <a:stretch>
                  <a:fillRect l="-5882" r="-588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68266" y="293764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66" y="2937641"/>
                <a:ext cx="989310" cy="276999"/>
              </a:xfrm>
              <a:prstGeom prst="rect">
                <a:avLst/>
              </a:prstGeom>
              <a:blipFill>
                <a:blip r:embed="rId7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5193" y="3294010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93" y="3294010"/>
                <a:ext cx="1599925" cy="276999"/>
              </a:xfrm>
              <a:prstGeom prst="rect">
                <a:avLst/>
              </a:prstGeom>
              <a:blipFill>
                <a:blip r:embed="rId8"/>
                <a:stretch>
                  <a:fillRect l="-1908" t="-2174" r="-534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796231" y="362979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44625" y="335280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625" y="3352800"/>
                <a:ext cx="166006" cy="276999"/>
              </a:xfrm>
              <a:prstGeom prst="rect">
                <a:avLst/>
              </a:prstGeom>
              <a:blipFill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796231" y="4017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82031" y="37338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31" y="3733800"/>
                <a:ext cx="237244" cy="276999"/>
              </a:xfrm>
              <a:prstGeom prst="rect">
                <a:avLst/>
              </a:prstGeom>
              <a:blipFill>
                <a:blip r:embed="rId10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45241" y="4191000"/>
                <a:ext cx="227479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41" y="4191000"/>
                <a:ext cx="2274790" cy="6178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548455" y="33085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8455" y="3308511"/>
                <a:ext cx="1235916" cy="276999"/>
              </a:xfrm>
              <a:prstGeom prst="rect">
                <a:avLst/>
              </a:prstGeom>
              <a:blipFill>
                <a:blip r:embed="rId12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7195342" y="32911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195342" y="3291170"/>
                <a:ext cx="1450141" cy="276999"/>
              </a:xfrm>
              <a:prstGeom prst="rect">
                <a:avLst/>
              </a:prstGeom>
              <a:blipFill>
                <a:blip r:embed="rId13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4892040"/>
                <a:ext cx="9144000" cy="1486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sz="2000" dirty="0" smtClean="0"/>
                  <a:t>  (perfectly indistinguishable/perfectly secret)</a:t>
                </a:r>
              </a:p>
              <a:p>
                <a:r>
                  <a:rPr lang="en-US" altLang="zh-CN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=1/2</m:t>
                    </m:r>
                  </m:oMath>
                </a14:m>
                <a:endParaRPr lang="en-US" altLang="zh-CN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2000" dirty="0" smtClean="0"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92040"/>
                <a:ext cx="9144000" cy="1486689"/>
              </a:xfrm>
              <a:prstGeom prst="rect">
                <a:avLst/>
              </a:prstGeom>
              <a:blipFill>
                <a:blip r:embed="rId14"/>
                <a:stretch>
                  <a:fillRect t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2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1066800"/>
                <a:ext cx="9144000" cy="5090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SCHEME: (</a:t>
                </a:r>
                <a:r>
                  <a:rPr lang="en-US" altLang="zh-CN" sz="2400" dirty="0" err="1" smtClean="0"/>
                  <a:t>Vernam</a:t>
                </a:r>
                <a:r>
                  <a:rPr lang="en-US" altLang="zh-CN" sz="2400" dirty="0" smtClean="0"/>
                  <a:t>, 1917</a:t>
                </a:r>
                <a:r>
                  <a:rPr lang="en-US" altLang="zh-CN" sz="2400" b="1" dirty="0" smtClean="0"/>
                  <a:t>) 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b="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⊕: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the XOR operator-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0⊕0=1⊕1=0;0⊕1=1⊕0=1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same as the operation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=111,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=101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encryption: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=010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decryption: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=101</m:t>
                    </m:r>
                  </m:oMath>
                </a14:m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REMARKs: </a:t>
                </a:r>
                <a:r>
                  <a:rPr lang="en-US" altLang="zh-CN" sz="2400" dirty="0" smtClean="0"/>
                  <a:t>proposed </a:t>
                </a:r>
                <a:r>
                  <a:rPr lang="en-US" altLang="zh-CN" sz="2400" dirty="0"/>
                  <a:t>by </a:t>
                </a:r>
                <a:r>
                  <a:rPr lang="en-US" altLang="zh-CN" sz="2400" dirty="0" err="1"/>
                  <a:t>Vernam</a:t>
                </a:r>
                <a:r>
                  <a:rPr lang="en-US" altLang="zh-CN" sz="2400" dirty="0"/>
                  <a:t> in 1917 (</a:t>
                </a:r>
                <a:r>
                  <a:rPr lang="en-US" altLang="zh-CN" sz="2400" dirty="0" smtClean="0"/>
                  <a:t>a.k.a. </a:t>
                </a:r>
                <a:r>
                  <a:rPr lang="en-US" altLang="zh-CN" sz="2400" dirty="0" err="1" smtClean="0"/>
                  <a:t>Vernam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Cipher)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perfectly secret (proved by Shannon in 1942)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Red phone between </a:t>
                </a:r>
                <a:r>
                  <a:rPr lang="en-US" altLang="zh-CN" sz="2000" dirty="0"/>
                  <a:t>White house and </a:t>
                </a:r>
                <a:r>
                  <a:rPr lang="en-US" altLang="zh-CN" sz="2000" dirty="0" smtClean="0"/>
                  <a:t>Kremlin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090624"/>
              </a:xfrm>
              <a:prstGeom prst="rect">
                <a:avLst/>
              </a:prstGeom>
              <a:blipFill>
                <a:blip r:embed="rId3"/>
                <a:stretch>
                  <a:fillRect l="-1000" t="-120" b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3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1219200"/>
                <a:ext cx="9144000" cy="467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One-time pad is perfectly secret.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REMARKs: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the one-time pad has many drawbacks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long secret key: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the secret key is as long as the message, 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 smtClean="0">
                    <a:ea typeface="Cambria Math" panose="02040503050406030204" pitchFamily="18" charset="0"/>
                  </a:rPr>
                  <a:t>Kerckhoffs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u="sng" dirty="0">
                    <a:ea typeface="Cambria Math" panose="02040503050406030204" pitchFamily="18" charset="0"/>
                  </a:rPr>
                  <a:t>It must be possible to communicate and remember the </a:t>
                </a:r>
                <a:endParaRPr lang="en-US" altLang="zh-CN" sz="2000" u="sng" dirty="0" smtClean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    </a:t>
                </a:r>
                <a:r>
                  <a:rPr lang="en-US" altLang="zh-CN" sz="2000" u="sng" dirty="0" smtClean="0">
                    <a:ea typeface="Cambria Math" panose="02040503050406030204" pitchFamily="18" charset="0"/>
                  </a:rPr>
                  <a:t>key </a:t>
                </a:r>
                <a:r>
                  <a:rPr lang="en-US" altLang="zh-CN" sz="2000" u="sng" dirty="0">
                    <a:ea typeface="Cambria Math" panose="02040503050406030204" pitchFamily="18" charset="0"/>
                  </a:rPr>
                  <a:t>without using written notes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, and correspondents must be able </a:t>
                </a:r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    to change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or modify it at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will.</a:t>
                </a: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one-time security: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the same secret key cannot be used more than once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VENONA project: Soviet Union’s repeated use of OTP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67204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b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47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 of Perfect Secrecy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1151221"/>
                <a:ext cx="9144000" cy="488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a perfectly secret encryption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 scheme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with key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space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, then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|≥|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.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We deduce a contradiction.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:∃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𝐃𝐞𝐜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⇒∃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Consider the uniform distribution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over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REMARKs: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then in a perfectly secret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encryption scheme we must have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The secret key must be as long as the message.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Main drawback of perfectly secure encryption.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1221"/>
                <a:ext cx="9144000" cy="4880247"/>
              </a:xfrm>
              <a:prstGeom prst="rect">
                <a:avLst/>
              </a:prstGeom>
              <a:blipFill>
                <a:blip r:embed="rId3"/>
                <a:stretch>
                  <a:fillRect l="-1000" t="-125" r="-1467" b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9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6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668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adversarial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1010790"/>
              </a:xfrm>
              <a:prstGeom prst="rect">
                <a:avLst/>
              </a:prstGeom>
              <a:blipFill>
                <a:blip r:embed="rId3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381113" y="2094999"/>
            <a:ext cx="2415117" cy="2934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72631" y="2094999"/>
            <a:ext cx="2286000" cy="2934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52660" y="2095000"/>
                <a:ext cx="199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60" y="2095000"/>
                <a:ext cx="1992918" cy="276999"/>
              </a:xfrm>
              <a:prstGeom prst="rect">
                <a:avLst/>
              </a:prstGeom>
              <a:blipFill>
                <a:blip r:embed="rId4"/>
                <a:stretch>
                  <a:fillRect l="-7339" t="-28889" r="-275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796231" y="26566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53431" y="2372591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31" y="2372591"/>
                <a:ext cx="736740" cy="276999"/>
              </a:xfrm>
              <a:prstGeom prst="rect">
                <a:avLst/>
              </a:prstGeom>
              <a:blipFill>
                <a:blip r:embed="rId5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68266" y="2711343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66" y="2711343"/>
                <a:ext cx="930062" cy="276999"/>
              </a:xfrm>
              <a:prstGeom prst="rect">
                <a:avLst/>
              </a:prstGeom>
              <a:blipFill>
                <a:blip r:embed="rId6"/>
                <a:stretch>
                  <a:fillRect l="-5882" r="-588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68266" y="309004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66" y="3090041"/>
                <a:ext cx="989310" cy="276999"/>
              </a:xfrm>
              <a:prstGeom prst="rect">
                <a:avLst/>
              </a:prstGeom>
              <a:blipFill>
                <a:blip r:embed="rId7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5193" y="3446410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93" y="3446410"/>
                <a:ext cx="1599925" cy="276999"/>
              </a:xfrm>
              <a:prstGeom prst="rect">
                <a:avLst/>
              </a:prstGeom>
              <a:blipFill>
                <a:blip r:embed="rId8"/>
                <a:stretch>
                  <a:fillRect l="-1908" t="-2174" r="-534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796231" y="378219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44625" y="350520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625" y="3505200"/>
                <a:ext cx="166006" cy="276999"/>
              </a:xfrm>
              <a:prstGeom prst="rect">
                <a:avLst/>
              </a:prstGeom>
              <a:blipFill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796231" y="41702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82031" y="38862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31" y="3886200"/>
                <a:ext cx="237244" cy="276999"/>
              </a:xfrm>
              <a:prstGeom prst="rect">
                <a:avLst/>
              </a:prstGeom>
              <a:blipFill>
                <a:blip r:embed="rId10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45241" y="4343400"/>
                <a:ext cx="227479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41" y="4343400"/>
                <a:ext cx="2274790" cy="6178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548455" y="34609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8455" y="3460911"/>
                <a:ext cx="1235916" cy="276999"/>
              </a:xfrm>
              <a:prstGeom prst="rect">
                <a:avLst/>
              </a:prstGeom>
              <a:blipFill>
                <a:blip r:embed="rId12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7195342" y="34435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195342" y="3443570"/>
                <a:ext cx="1450141" cy="276999"/>
              </a:xfrm>
              <a:prstGeom prst="rect">
                <a:avLst/>
              </a:prstGeom>
              <a:blipFill>
                <a:blip r:embed="rId13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5181600"/>
                <a:ext cx="9144000" cy="884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/>
                  <a:t>perfectly indistinguishable </a:t>
                </a:r>
                <a:r>
                  <a:rPr lang="en-US" sz="2400" dirty="0"/>
                  <a:t>if for </a:t>
                </a:r>
                <a:r>
                  <a:rPr lang="en-US" sz="2400" dirty="0" smtClean="0"/>
                  <a:t>every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,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1600"/>
                <a:ext cx="9144000" cy="884281"/>
              </a:xfrm>
              <a:prstGeom prst="rect">
                <a:avLst/>
              </a:prstGeom>
              <a:blipFill>
                <a:blip r:embed="rId14"/>
                <a:stretch>
                  <a:fillRect l="-1000" t="-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43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/>
      <p:bldP spid="10" grpId="0"/>
      <p:bldP spid="11" grpId="0"/>
      <p:bldP spid="12" grpId="0"/>
      <p:bldP spid="13" grpId="0"/>
      <p:bldP spid="14" grpId="0"/>
      <p:bldP spid="16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71120"/>
                <a:ext cx="9144000" cy="5840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perfectly secret iff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perfectly indistinguishable.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⇒:</m:t>
                    </m:r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need to 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where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m:rPr>
                        <m:aln/>
                      </m:rP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m:rPr>
                        <m:brk m:alnAt="2"/>
                        <m:aln/>
                      </m:rP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	        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0∧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1∧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=0]+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⋅1/2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⋅1/2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1120"/>
                <a:ext cx="9144000" cy="5840445"/>
              </a:xfrm>
              <a:prstGeom prst="rect">
                <a:avLst/>
              </a:prstGeom>
              <a:blipFill>
                <a:blip r:embed="rId3"/>
                <a:stretch>
                  <a:fillRect l="-1000" t="-104" b="-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4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71120"/>
                <a:ext cx="9144000" cy="5365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perfectly secret iff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perfectly indistinguishable.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⇐: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need 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otherwise,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s.t.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828800" lvl="3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such that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Remark: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: </a:t>
                </a:r>
                <a:endParaRPr lang="en-US" sz="200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Send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to the challenger;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is received from the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challenger</a:t>
                </a:r>
                <a:r>
                  <a:rPr lang="en-US" sz="200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outputs</a:t>
                </a:r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1120"/>
                <a:ext cx="9144000" cy="5365380"/>
              </a:xfrm>
              <a:prstGeom prst="rect">
                <a:avLst/>
              </a:prstGeom>
              <a:blipFill>
                <a:blip r:embed="rId3"/>
                <a:stretch>
                  <a:fillRect l="-1000" t="-114" b="-1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12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71120"/>
                <a:ext cx="9144000" cy="5158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perfectly secret iff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perfectly indistinguishable.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3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not perfectly indistinguishable. (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contradiction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1120"/>
                <a:ext cx="9144000" cy="515827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0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23695</TotalTime>
  <Words>208</Words>
  <Application>Microsoft Office PowerPoint</Application>
  <PresentationFormat>On-screen Show (4:3)</PresentationFormat>
  <Paragraphs>138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Office Theme</vt:lpstr>
      <vt:lpstr>Cryptography (2022 Fall) one-time pad, perfect indistinguishability</vt:lpstr>
      <vt:lpstr>One-Time Pad</vt:lpstr>
      <vt:lpstr>One-Time Pad</vt:lpstr>
      <vt:lpstr>Limitations of Perfect Secrecy</vt:lpstr>
      <vt:lpstr>PowerPoint Presentation</vt:lpstr>
      <vt:lpstr>Perfect Indistinguishability</vt:lpstr>
      <vt:lpstr>Perfect Indistinguishability</vt:lpstr>
      <vt:lpstr>Perfect Indistinguishability</vt:lpstr>
      <vt:lpstr>Perfect Indistinguishability</vt:lpstr>
      <vt:lpstr>Example: Vigenère Cipher</vt:lpstr>
      <vt:lpstr>Perfect Indistinguishability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604</cp:revision>
  <cp:lastPrinted>2021-09-22T02:09:35Z</cp:lastPrinted>
  <dcterms:created xsi:type="dcterms:W3CDTF">2014-04-06T04:43:09Z</dcterms:created>
  <dcterms:modified xsi:type="dcterms:W3CDTF">2022-09-16T07:35:17Z</dcterms:modified>
</cp:coreProperties>
</file>