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314" r:id="rId2"/>
    <p:sldId id="393" r:id="rId3"/>
    <p:sldId id="377" r:id="rId4"/>
    <p:sldId id="378" r:id="rId5"/>
    <p:sldId id="379" r:id="rId6"/>
    <p:sldId id="380" r:id="rId7"/>
    <p:sldId id="381" r:id="rId8"/>
    <p:sldId id="382" r:id="rId9"/>
    <p:sldId id="383" r:id="rId10"/>
    <p:sldId id="384" r:id="rId11"/>
    <p:sldId id="385" r:id="rId12"/>
    <p:sldId id="386" r:id="rId13"/>
    <p:sldId id="387" r:id="rId14"/>
    <p:sldId id="388" r:id="rId15"/>
    <p:sldId id="389" r:id="rId16"/>
    <p:sldId id="390" r:id="rId17"/>
    <p:sldId id="391" r:id="rId18"/>
    <p:sldId id="392" r:id="rId19"/>
    <p:sldId id="395" r:id="rId20"/>
    <p:sldId id="396" r:id="rId21"/>
  </p:sldIdLst>
  <p:sldSz cx="9144000" cy="6858000" type="screen4x3"/>
  <p:notesSz cx="9296400" cy="701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466" autoAdjust="0"/>
    <p:restoredTop sz="93243" autoAdjust="0"/>
  </p:normalViewPr>
  <p:slideViewPr>
    <p:cSldViewPr>
      <p:cViewPr>
        <p:scale>
          <a:sx n="75" d="100"/>
          <a:sy n="75" d="100"/>
        </p:scale>
        <p:origin x="1354" y="2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028301" cy="350281"/>
          </a:xfrm>
          <a:prstGeom prst="rect">
            <a:avLst/>
          </a:prstGeom>
        </p:spPr>
        <p:txBody>
          <a:bodyPr vert="horz" lIns="91294" tIns="45647" rIns="91294" bIns="4564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6000" y="0"/>
            <a:ext cx="4028301" cy="350281"/>
          </a:xfrm>
          <a:prstGeom prst="rect">
            <a:avLst/>
          </a:prstGeom>
        </p:spPr>
        <p:txBody>
          <a:bodyPr vert="horz" lIns="91294" tIns="45647" rIns="91294" bIns="45647" rtlCol="0"/>
          <a:lstStyle>
            <a:lvl1pPr algn="r">
              <a:defRPr sz="1200"/>
            </a:lvl1pPr>
          </a:lstStyle>
          <a:p>
            <a:fld id="{967960C5-1CDB-4EF4-9176-4FAD832A9628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6658925"/>
            <a:ext cx="4028301" cy="350281"/>
          </a:xfrm>
          <a:prstGeom prst="rect">
            <a:avLst/>
          </a:prstGeom>
        </p:spPr>
        <p:txBody>
          <a:bodyPr vert="horz" lIns="91294" tIns="45647" rIns="91294" bIns="4564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6000" y="6658925"/>
            <a:ext cx="4028301" cy="350281"/>
          </a:xfrm>
          <a:prstGeom prst="rect">
            <a:avLst/>
          </a:prstGeom>
        </p:spPr>
        <p:txBody>
          <a:bodyPr vert="horz" lIns="91294" tIns="45647" rIns="91294" bIns="45647" rtlCol="0" anchor="b"/>
          <a:lstStyle>
            <a:lvl1pPr algn="r">
              <a:defRPr sz="1200"/>
            </a:lvl1pPr>
          </a:lstStyle>
          <a:p>
            <a:fld id="{567B6F1C-D737-4C0E-97E2-C15B6C95D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2362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028440" cy="350520"/>
          </a:xfrm>
          <a:prstGeom prst="rect">
            <a:avLst/>
          </a:prstGeom>
        </p:spPr>
        <p:txBody>
          <a:bodyPr vert="horz" lIns="93175" tIns="46587" rIns="93175" bIns="4658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11" y="0"/>
            <a:ext cx="4028440" cy="350520"/>
          </a:xfrm>
          <a:prstGeom prst="rect">
            <a:avLst/>
          </a:prstGeom>
        </p:spPr>
        <p:txBody>
          <a:bodyPr vert="horz" lIns="93175" tIns="46587" rIns="93175" bIns="46587" rtlCol="0"/>
          <a:lstStyle>
            <a:lvl1pPr algn="r">
              <a:defRPr sz="1200"/>
            </a:lvl1pPr>
          </a:lstStyle>
          <a:p>
            <a:fld id="{32102203-0005-4F25-892A-D8BA64954F35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95600" y="525463"/>
            <a:ext cx="3505200" cy="2628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5" tIns="46587" rIns="93175" bIns="4658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329942"/>
            <a:ext cx="7437120" cy="3154680"/>
          </a:xfrm>
          <a:prstGeom prst="rect">
            <a:avLst/>
          </a:prstGeom>
        </p:spPr>
        <p:txBody>
          <a:bodyPr vert="horz" lIns="93175" tIns="46587" rIns="93175" bIns="46587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658664"/>
            <a:ext cx="4028440" cy="350520"/>
          </a:xfrm>
          <a:prstGeom prst="rect">
            <a:avLst/>
          </a:prstGeom>
        </p:spPr>
        <p:txBody>
          <a:bodyPr vert="horz" lIns="93175" tIns="46587" rIns="93175" bIns="4658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11" y="6658664"/>
            <a:ext cx="4028440" cy="350520"/>
          </a:xfrm>
          <a:prstGeom prst="rect">
            <a:avLst/>
          </a:prstGeom>
        </p:spPr>
        <p:txBody>
          <a:bodyPr vert="horz" lIns="93175" tIns="46587" rIns="93175" bIns="46587" rtlCol="0" anchor="b"/>
          <a:lstStyle>
            <a:lvl1pPr algn="r">
              <a:defRPr sz="1200"/>
            </a:lvl1pPr>
          </a:lstStyle>
          <a:p>
            <a:fld id="{CD056948-DAD1-439C-9E1C-23575F6A2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5532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3117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6307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0884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4427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4784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5470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4926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2754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9726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9515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1071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7349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0633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7536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272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0426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6197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4468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8360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965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223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136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027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583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378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30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312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453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23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191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16BE1-F6D1-4AFD-B993-C6824D21EFE1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004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1.png"/><Relationship Id="rId13" Type="http://schemas.openxmlformats.org/officeDocument/2006/relationships/image" Target="../media/image56.png"/><Relationship Id="rId3" Type="http://schemas.openxmlformats.org/officeDocument/2006/relationships/image" Target="../media/image46.png"/><Relationship Id="rId7" Type="http://schemas.openxmlformats.org/officeDocument/2006/relationships/image" Target="../media/image1010.png"/><Relationship Id="rId12" Type="http://schemas.openxmlformats.org/officeDocument/2006/relationships/image" Target="../media/image5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11" Type="http://schemas.openxmlformats.org/officeDocument/2006/relationships/image" Target="../media/image54.png"/><Relationship Id="rId5" Type="http://schemas.openxmlformats.org/officeDocument/2006/relationships/image" Target="../media/image48.png"/><Relationship Id="rId10" Type="http://schemas.openxmlformats.org/officeDocument/2006/relationships/image" Target="../media/image53.png"/><Relationship Id="rId4" Type="http://schemas.openxmlformats.org/officeDocument/2006/relationships/image" Target="../media/image47.png"/><Relationship Id="rId9" Type="http://schemas.openxmlformats.org/officeDocument/2006/relationships/image" Target="../media/image52.png"/><Relationship Id="rId14" Type="http://schemas.openxmlformats.org/officeDocument/2006/relationships/image" Target="../media/image5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13" Type="http://schemas.openxmlformats.org/officeDocument/2006/relationships/image" Target="../media/image71.png"/><Relationship Id="rId18" Type="http://schemas.openxmlformats.org/officeDocument/2006/relationships/image" Target="../media/image76.png"/><Relationship Id="rId3" Type="http://schemas.openxmlformats.org/officeDocument/2006/relationships/image" Target="../media/image600.png"/><Relationship Id="rId7" Type="http://schemas.openxmlformats.org/officeDocument/2006/relationships/image" Target="../media/image64.png"/><Relationship Id="rId12" Type="http://schemas.openxmlformats.org/officeDocument/2006/relationships/image" Target="../media/image69.png"/><Relationship Id="rId17" Type="http://schemas.openxmlformats.org/officeDocument/2006/relationships/image" Target="../media/image75.pn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11" Type="http://schemas.openxmlformats.org/officeDocument/2006/relationships/image" Target="../media/image68.png"/><Relationship Id="rId5" Type="http://schemas.openxmlformats.org/officeDocument/2006/relationships/image" Target="../media/image62.png"/><Relationship Id="rId15" Type="http://schemas.openxmlformats.org/officeDocument/2006/relationships/image" Target="../media/image73.png"/><Relationship Id="rId10" Type="http://schemas.openxmlformats.org/officeDocument/2006/relationships/image" Target="../media/image67.png"/><Relationship Id="rId19" Type="http://schemas.openxmlformats.org/officeDocument/2006/relationships/image" Target="../media/image77.png"/><Relationship Id="rId4" Type="http://schemas.openxmlformats.org/officeDocument/2006/relationships/image" Target="../media/image61.png"/><Relationship Id="rId9" Type="http://schemas.openxmlformats.org/officeDocument/2006/relationships/image" Target="../media/image66.png"/><Relationship Id="rId14" Type="http://schemas.openxmlformats.org/officeDocument/2006/relationships/image" Target="../media/image7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png"/><Relationship Id="rId13" Type="http://schemas.openxmlformats.org/officeDocument/2006/relationships/image" Target="../media/image90.png"/><Relationship Id="rId3" Type="http://schemas.openxmlformats.org/officeDocument/2006/relationships/image" Target="../media/image800.png"/><Relationship Id="rId7" Type="http://schemas.openxmlformats.org/officeDocument/2006/relationships/image" Target="../media/image84.png"/><Relationship Id="rId12" Type="http://schemas.openxmlformats.org/officeDocument/2006/relationships/image" Target="../media/image89.png"/><Relationship Id="rId2" Type="http://schemas.openxmlformats.org/officeDocument/2006/relationships/notesSlide" Target="../notesSlides/notesSlide16.xml"/><Relationship Id="rId16" Type="http://schemas.openxmlformats.org/officeDocument/2006/relationships/image" Target="../media/image9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3.png"/><Relationship Id="rId11" Type="http://schemas.openxmlformats.org/officeDocument/2006/relationships/image" Target="../media/image88.png"/><Relationship Id="rId5" Type="http://schemas.openxmlformats.org/officeDocument/2006/relationships/image" Target="../media/image82.png"/><Relationship Id="rId15" Type="http://schemas.openxmlformats.org/officeDocument/2006/relationships/image" Target="../media/image92.png"/><Relationship Id="rId10" Type="http://schemas.openxmlformats.org/officeDocument/2006/relationships/image" Target="../media/image87.png"/><Relationship Id="rId4" Type="http://schemas.openxmlformats.org/officeDocument/2006/relationships/image" Target="../media/image81.png"/><Relationship Id="rId9" Type="http://schemas.openxmlformats.org/officeDocument/2006/relationships/image" Target="../media/image86.png"/><Relationship Id="rId14" Type="http://schemas.openxmlformats.org/officeDocument/2006/relationships/image" Target="../media/image9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13" Type="http://schemas.openxmlformats.org/officeDocument/2006/relationships/image" Target="../media/image105.png"/><Relationship Id="rId18" Type="http://schemas.openxmlformats.org/officeDocument/2006/relationships/image" Target="../media/image110.png"/><Relationship Id="rId3" Type="http://schemas.openxmlformats.org/officeDocument/2006/relationships/image" Target="../media/image95.png"/><Relationship Id="rId7" Type="http://schemas.openxmlformats.org/officeDocument/2006/relationships/image" Target="../media/image99.png"/><Relationship Id="rId12" Type="http://schemas.openxmlformats.org/officeDocument/2006/relationships/image" Target="../media/image104.png"/><Relationship Id="rId17" Type="http://schemas.openxmlformats.org/officeDocument/2006/relationships/image" Target="../media/image109.png"/><Relationship Id="rId2" Type="http://schemas.openxmlformats.org/officeDocument/2006/relationships/notesSlide" Target="../notesSlides/notesSlide18.xml"/><Relationship Id="rId16" Type="http://schemas.openxmlformats.org/officeDocument/2006/relationships/image" Target="../media/image108.png"/><Relationship Id="rId20" Type="http://schemas.openxmlformats.org/officeDocument/2006/relationships/image" Target="../media/image1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8.png"/><Relationship Id="rId11" Type="http://schemas.openxmlformats.org/officeDocument/2006/relationships/image" Target="../media/image103.png"/><Relationship Id="rId5" Type="http://schemas.openxmlformats.org/officeDocument/2006/relationships/image" Target="../media/image97.png"/><Relationship Id="rId15" Type="http://schemas.openxmlformats.org/officeDocument/2006/relationships/image" Target="../media/image107.png"/><Relationship Id="rId10" Type="http://schemas.openxmlformats.org/officeDocument/2006/relationships/image" Target="../media/image102.png"/><Relationship Id="rId19" Type="http://schemas.openxmlformats.org/officeDocument/2006/relationships/image" Target="../media/image111.png"/><Relationship Id="rId4" Type="http://schemas.openxmlformats.org/officeDocument/2006/relationships/image" Target="../media/image96.png"/><Relationship Id="rId9" Type="http://schemas.openxmlformats.org/officeDocument/2006/relationships/image" Target="../media/image101.png"/><Relationship Id="rId14" Type="http://schemas.openxmlformats.org/officeDocument/2006/relationships/image" Target="../media/image10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png"/><Relationship Id="rId13" Type="http://schemas.openxmlformats.org/officeDocument/2006/relationships/image" Target="../media/image1900.png"/><Relationship Id="rId3" Type="http://schemas.openxmlformats.org/officeDocument/2006/relationships/image" Target="../media/image2.png"/><Relationship Id="rId7" Type="http://schemas.openxmlformats.org/officeDocument/2006/relationships/image" Target="../media/image1300.png"/><Relationship Id="rId12" Type="http://schemas.openxmlformats.org/officeDocument/2006/relationships/image" Target="../media/image18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0.png"/><Relationship Id="rId11" Type="http://schemas.openxmlformats.org/officeDocument/2006/relationships/image" Target="../media/image170.png"/><Relationship Id="rId5" Type="http://schemas.openxmlformats.org/officeDocument/2006/relationships/image" Target="../media/image113.png"/><Relationship Id="rId10" Type="http://schemas.openxmlformats.org/officeDocument/2006/relationships/image" Target="../media/image160.png"/><Relationship Id="rId4" Type="http://schemas.openxmlformats.org/officeDocument/2006/relationships/image" Target="../media/image3.png"/><Relationship Id="rId9" Type="http://schemas.openxmlformats.org/officeDocument/2006/relationships/image" Target="../media/image15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3.png"/><Relationship Id="rId3" Type="http://schemas.openxmlformats.org/officeDocument/2006/relationships/image" Target="../media/image310.png"/><Relationship Id="rId7" Type="http://schemas.openxmlformats.org/officeDocument/2006/relationships/image" Target="../media/image510.png"/><Relationship Id="rId12" Type="http://schemas.openxmlformats.org/officeDocument/2006/relationships/image" Target="../media/image4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openxmlformats.org/officeDocument/2006/relationships/image" Target="../media/image410.png"/><Relationship Id="rId5" Type="http://schemas.openxmlformats.org/officeDocument/2006/relationships/image" Target="../media/image45.png"/><Relationship Id="rId10" Type="http://schemas.openxmlformats.org/officeDocument/2006/relationships/image" Target="../media/image400.png"/><Relationship Id="rId4" Type="http://schemas.openxmlformats.org/officeDocument/2006/relationships/image" Target="../media/image340.png"/><Relationship Id="rId9" Type="http://schemas.openxmlformats.org/officeDocument/2006/relationships/image" Target="../media/image39.png"/><Relationship Id="rId14" Type="http://schemas.openxmlformats.org/officeDocument/2006/relationships/image" Target="../media/image4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ctrTitle"/>
              </p:nvPr>
            </p:nvSpPr>
            <p:spPr>
              <a:xfrm>
                <a:off x="0" y="1066800"/>
                <a:ext cx="9144000" cy="1470025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sz="5300" dirty="0" smtClean="0"/>
                  <a:t>Cryptography (2022 Fall)</a:t>
                </a:r>
                <a:br>
                  <a:rPr lang="en-US" sz="5300" dirty="0" smtClean="0"/>
                </a:br>
                <a:r>
                  <a:rPr lang="en-US" altLang="zh-CN" sz="2200" dirty="0" smtClean="0"/>
                  <a:t>computational security, concrete/asymptotic approach,  security parameter, PPT</a:t>
                </a:r>
                <a:r>
                  <a:rPr lang="en-US" altLang="zh-CN" sz="2200" dirty="0"/>
                  <a:t>, negligible, </a:t>
                </a:r>
                <a:r>
                  <a:rPr lang="en-US" altLang="zh-CN" sz="2200" dirty="0" smtClean="0"/>
                  <a:t>IND-EAV,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i="1">
                        <a:latin typeface="Cambria Math" panose="02040503050406030204" pitchFamily="18" charset="0"/>
                      </a:rPr>
                      <m:t>Priv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2000" i="1">
                            <a:latin typeface="Cambria Math" panose="02040503050406030204" pitchFamily="18" charset="0"/>
                          </a:rPr>
                          <m:t>K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𝒜</m:t>
                        </m:r>
                        <m:r>
                          <a:rPr lang="en-US" sz="2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Π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eav</m:t>
                        </m:r>
                      </m:sup>
                    </m:sSubSup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200" dirty="0" smtClean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i="1">
                        <a:latin typeface="Cambria Math" panose="02040503050406030204" pitchFamily="18" charset="0"/>
                      </a:rPr>
                      <m:t>Priv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2000" i="1">
                            <a:latin typeface="Cambria Math" panose="02040503050406030204" pitchFamily="18" charset="0"/>
                          </a:rPr>
                          <m:t>K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𝒜</m:t>
                        </m:r>
                        <m:r>
                          <a:rPr lang="en-US" sz="2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Π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eav</m:t>
                        </m:r>
                      </m:sup>
                    </m:sSubSup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endParaRPr lang="en-US" sz="2200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0" y="1066800"/>
                <a:ext cx="9144000" cy="1470025"/>
              </a:xfrm>
              <a:blipFill>
                <a:blip r:embed="rId2"/>
                <a:stretch>
                  <a:fillRect t="-7884" b="-5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505200"/>
            <a:ext cx="9144000" cy="1295400"/>
          </a:xfrm>
        </p:spPr>
        <p:txBody>
          <a:bodyPr>
            <a:noAutofit/>
          </a:bodyPr>
          <a:lstStyle/>
          <a:p>
            <a:r>
              <a:rPr lang="en-US" sz="2400" dirty="0" err="1" smtClean="0">
                <a:solidFill>
                  <a:schemeClr val="tx1"/>
                </a:solidFill>
              </a:rPr>
              <a:t>LiangFeng</a:t>
            </a:r>
            <a:r>
              <a:rPr lang="en-US" sz="2400" dirty="0" smtClean="0">
                <a:solidFill>
                  <a:schemeClr val="tx1"/>
                </a:solidFill>
              </a:rPr>
              <a:t> Zhang </a:t>
            </a:r>
          </a:p>
          <a:p>
            <a:r>
              <a:rPr lang="en-US" altLang="zh-CN" sz="2400" dirty="0" smtClean="0">
                <a:solidFill>
                  <a:schemeClr val="tx1"/>
                </a:solidFill>
              </a:rPr>
              <a:t>zhanglf@shanghaitech.edu.cn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SIST, ShanghaiTech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2148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0" y="0"/>
                <a:ext cx="9144000" cy="1143000"/>
              </a:xfrm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 smtClean="0">
                          <a:latin typeface="Cambria Math" panose="02040503050406030204" pitchFamily="18" charset="0"/>
                        </a:rPr>
                        <m:t>Priv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𝒜</m:t>
                          </m:r>
                          <m: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Π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eav</m:t>
                          </m:r>
                        </m:sup>
                      </m:sSub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0"/>
                <a:ext cx="9144000" cy="1143000"/>
              </a:xfr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0" y="1295400"/>
                <a:ext cx="9144000" cy="5050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0" dirty="0" smtClean="0"/>
                  <a:t>Let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𝐆𝐞𝐧</m:t>
                        </m:r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𝐄𝐧𝐜</m:t>
                        </m:r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𝐃𝐞𝐜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</m:oMath>
                </a14:m>
                <a:r>
                  <a:rPr lang="en-US" sz="2400" dirty="0" smtClean="0"/>
                  <a:t> be a private-key encryption. </a:t>
                </a:r>
                <a:endParaRPr lang="en-US" sz="2000" dirty="0" smtClean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295400"/>
                <a:ext cx="9144000" cy="505010"/>
              </a:xfrm>
              <a:prstGeom prst="rect">
                <a:avLst/>
              </a:prstGeom>
              <a:blipFill rotWithShape="0">
                <a:blip r:embed="rId4"/>
                <a:stretch>
                  <a:fillRect l="-1000" t="-1220" b="-268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1094601" y="2562590"/>
            <a:ext cx="2491317" cy="32286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262319" y="2562590"/>
            <a:ext cx="2286000" cy="3228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410200" y="2562591"/>
                <a:ext cx="1992918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b="0" dirty="0" smtClean="0"/>
                  <a:t>choose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</m:oMath>
                </a14:m>
                <a:endParaRPr lang="en-US" dirty="0" smtClean="0"/>
              </a:p>
              <a:p>
                <a:r>
                  <a:rPr lang="en-US" dirty="0"/>
                  <a:t>w</a:t>
                </a:r>
                <a:r>
                  <a:rPr lang="en-US" dirty="0" smtClean="0"/>
                  <a:t>ith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200" y="2562591"/>
                <a:ext cx="1992918" cy="553998"/>
              </a:xfrm>
              <a:prstGeom prst="rect">
                <a:avLst/>
              </a:prstGeom>
              <a:blipFill rotWithShape="0">
                <a:blip r:embed="rId5"/>
                <a:stretch>
                  <a:fillRect l="-7362" t="-14286" r="-3067" b="-252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/>
          <p:cNvCxnSpPr/>
          <p:nvPr/>
        </p:nvCxnSpPr>
        <p:spPr>
          <a:xfrm flipH="1">
            <a:off x="3585919" y="3124200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043119" y="2840182"/>
                <a:ext cx="7367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3119" y="2840182"/>
                <a:ext cx="736740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4132" r="-3306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657954" y="3178934"/>
                <a:ext cx="137133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𝐆𝐞𝐧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7954" y="3178934"/>
                <a:ext cx="1371337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4000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664881" y="3914001"/>
                <a:ext cx="15999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𝐄𝐧𝐜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4881" y="3914001"/>
                <a:ext cx="1599925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1901" t="-2174" r="-4943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/>
          <p:nvPr/>
        </p:nvCxnSpPr>
        <p:spPr>
          <a:xfrm rot="10800000" flipH="1">
            <a:off x="3585919" y="4343400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334313" y="4066401"/>
                <a:ext cx="1660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4313" y="4066401"/>
                <a:ext cx="166006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22222" r="-1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/>
          <p:cNvCxnSpPr/>
          <p:nvPr/>
        </p:nvCxnSpPr>
        <p:spPr>
          <a:xfrm flipH="1">
            <a:off x="3585919" y="4876800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317891" y="4592782"/>
                <a:ext cx="25410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7891" y="4592782"/>
                <a:ext cx="254109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23810" r="-2381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 rot="16200000">
                <a:off x="306970" y="3928502"/>
                <a:ext cx="12359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𝐂𝐡𝐚𝐥𝐥𝐞𝐧𝐠𝐞𝐫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06970" y="3928502"/>
                <a:ext cx="1235916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4444" t="-6897" r="-37778" b="-64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 rot="5400000">
                <a:off x="6985030" y="3911161"/>
                <a:ext cx="14501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𝐀𝐝𝐯𝐞𝐫𝐬𝐚𝐫𝐲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𝒜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6985030" y="3911161"/>
                <a:ext cx="1450141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34783" t="-5462" r="-4348" b="-3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2667000" y="1828800"/>
                <a:ext cx="3599062" cy="4885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b="1" dirty="0" smtClean="0"/>
                  <a:t>Experiment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i="1">
                        <a:latin typeface="Cambria Math" panose="02040503050406030204" pitchFamily="18" charset="0"/>
                      </a:rPr>
                      <m:t>Priv</m:t>
                    </m:r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2400" i="1">
                            <a:latin typeface="Cambria Math" panose="02040503050406030204" pitchFamily="18" charset="0"/>
                          </a:rPr>
                          <m:t>K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𝒜</m:t>
                        </m:r>
                        <m:r>
                          <a:rPr lang="en-US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Π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eav</m:t>
                        </m:r>
                      </m:sup>
                    </m:sSubSup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0" y="1828800"/>
                <a:ext cx="3599062" cy="488532"/>
              </a:xfrm>
              <a:prstGeom prst="rect">
                <a:avLst/>
              </a:prstGeom>
              <a:blipFill rotWithShape="0">
                <a:blip r:embed="rId13"/>
                <a:stretch>
                  <a:fillRect l="-2712" t="-8750" b="-23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3200400" y="5867400"/>
                <a:ext cx="2873351" cy="3895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ou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𝒜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P</m:t>
                      </m:r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riv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𝒜</m:t>
                          </m:r>
                          <m: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Π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eav</m:t>
                          </m:r>
                        </m:sup>
                      </m:sSub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0" y="5867400"/>
                <a:ext cx="2873351" cy="389530"/>
              </a:xfrm>
              <a:prstGeom prst="rect">
                <a:avLst/>
              </a:prstGeom>
              <a:blipFill rotWithShape="0">
                <a:blip r:embed="rId14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3480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/>
      <p:bldP spid="11" grpId="0"/>
      <p:bldP spid="13" grpId="0"/>
      <p:bldP spid="14" grpId="0"/>
      <p:bldP spid="16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IND-EAV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0" y="2209800"/>
                <a:ext cx="9144000" cy="27308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DEFINITION: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smtClean="0"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 smtClean="0"/>
                  <a:t>has</a:t>
                </a:r>
                <a:r>
                  <a:rPr lang="en-US" sz="2400" b="1" dirty="0" smtClean="0"/>
                  <a:t> indistinguishable encryption in the presence of an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b="1" dirty="0"/>
                  <a:t> </a:t>
                </a:r>
                <a:r>
                  <a:rPr lang="en-US" sz="2400" b="1" dirty="0" smtClean="0"/>
                  <a:t>       eavesdropper (IND-EAV) </a:t>
                </a:r>
                <a:r>
                  <a:rPr lang="en-US" sz="2400" dirty="0" smtClean="0"/>
                  <a:t>if </a:t>
                </a:r>
                <a:r>
                  <a:rPr lang="en-US" sz="2400" dirty="0"/>
                  <a:t>for </a:t>
                </a:r>
                <a:r>
                  <a:rPr lang="en-US" sz="2400" dirty="0" smtClean="0"/>
                  <a:t>all</a:t>
                </a:r>
                <a:r>
                  <a:rPr lang="en-US" sz="2400" b="1" dirty="0" smtClean="0"/>
                  <a:t> </a:t>
                </a:r>
                <a:r>
                  <a:rPr lang="en-US" sz="2400" dirty="0" smtClean="0"/>
                  <a:t>PPT</a:t>
                </a:r>
                <a:r>
                  <a:rPr lang="en-US" sz="2400" b="1" dirty="0" smtClean="0"/>
                  <a:t> </a:t>
                </a:r>
                <a:r>
                  <a:rPr lang="en-US" sz="2400" dirty="0" smtClean="0"/>
                  <a:t>adversaries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en-US" sz="2400" dirty="0" smtClean="0"/>
                  <a:t> there is a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      negligible function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negl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(⋅)</m:t>
                    </m:r>
                  </m:oMath>
                </a14:m>
                <a:r>
                  <a:rPr lang="en-US" sz="2400" dirty="0" smtClean="0"/>
                  <a:t> such that </a:t>
                </a:r>
                <a:endParaRPr lang="en-US" sz="2400" dirty="0"/>
              </a:p>
              <a:p>
                <a:pPr algn="ctr">
                  <a:lnSpc>
                    <a:spcPct val="120000"/>
                  </a:lnSpc>
                </a:pPr>
                <a:r>
                  <a:rPr lang="en-US" sz="2000" b="0" dirty="0" smtClean="0"/>
                  <a:t>    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20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out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𝒜</m:t>
                                    </m:r>
                                  </m:sub>
                                </m:sSub>
                                <m:r>
                                  <a:rPr lang="en-US" sz="20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 i="0">
                                    <a:latin typeface="Cambria Math" panose="02040503050406030204" pitchFamily="18" charset="0"/>
                                  </a:rPr>
                                  <m:t>Priv</m:t>
                                </m:r>
                                <m:sSubSup>
                                  <m:sSubSup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K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𝒜</m:t>
                                    </m:r>
                                    <m:r>
                                      <a:rPr lang="en-US" sz="20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Π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eav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,0</m:t>
                                    </m:r>
                                  </m:e>
                                </m:d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d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func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20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out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𝒜</m:t>
                                    </m:r>
                                  </m:sub>
                                </m:sSub>
                                <m:r>
                                  <a:rPr lang="en-US" sz="20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Priv</m:t>
                                </m:r>
                                <m:sSubSup>
                                  <m:sSubSup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K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𝒜</m:t>
                                    </m:r>
                                    <m:r>
                                      <a:rPr lang="en-US" sz="20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Π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eav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,1</m:t>
                                    </m:r>
                                  </m:e>
                                </m:d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)=1</m:t>
                                </m:r>
                              </m:e>
                            </m:d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func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negl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 smtClean="0"/>
                  <a:t>,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dirty="0" smtClean="0"/>
                  <a:t>        where the probabilities are taken over the random coins of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en-US" sz="2400" dirty="0" smtClean="0"/>
                  <a:t> and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      the random coins used in the experiment. </a:t>
                </a:r>
                <a:endParaRPr lang="en-US" sz="2400" dirty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209800"/>
                <a:ext cx="9144000" cy="2730876"/>
              </a:xfrm>
              <a:prstGeom prst="rect">
                <a:avLst/>
              </a:prstGeom>
              <a:blipFill rotWithShape="0">
                <a:blip r:embed="rId3"/>
                <a:stretch>
                  <a:fillRect l="-1000" t="-224" b="-31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9529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9154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Equivalence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0" y="1219200"/>
                <a:ext cx="9144000" cy="485947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/>
                  <a:t>THEOREM: </a:t>
                </a:r>
                <a:r>
                  <a:rPr lang="en-US" altLang="zh-CN" sz="2400" dirty="0" smtClean="0"/>
                  <a:t>A private-key encryption scheme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0" smtClean="0">
                            <a:latin typeface="Cambria Math" panose="02040503050406030204" pitchFamily="18" charset="0"/>
                          </a:rPr>
                          <m:t>𝐆𝐞𝐧</m:t>
                        </m:r>
                        <m:r>
                          <a:rPr lang="en-US" altLang="zh-CN" sz="2400" b="1" i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2400" b="1" i="0" smtClean="0">
                            <a:latin typeface="Cambria Math" panose="02040503050406030204" pitchFamily="18" charset="0"/>
                          </a:rPr>
                          <m:t>𝐄𝐧𝐜</m:t>
                        </m:r>
                        <m:r>
                          <a:rPr lang="en-US" altLang="zh-CN" sz="2400" b="1" i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2400" b="1" i="0" smtClean="0">
                            <a:latin typeface="Cambria Math" panose="02040503050406030204" pitchFamily="18" charset="0"/>
                          </a:rPr>
                          <m:t>𝐃𝐞𝐜</m:t>
                        </m:r>
                      </m:e>
                    </m:d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</m:oMath>
                </a14:m>
                <a:r>
                  <a:rPr lang="en-US" altLang="zh-CN" sz="2400" dirty="0" smtClean="0"/>
                  <a:t>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dirty="0"/>
                  <a:t> </a:t>
                </a:r>
                <a:r>
                  <a:rPr lang="en-US" altLang="zh-CN" sz="2400" dirty="0" smtClean="0"/>
                  <a:t>      is IND-EAV1 if and only if it is IND-EAV2. 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>
                    <a:solidFill>
                      <a:schemeClr val="tx1"/>
                    </a:solidFill>
                  </a:rPr>
                  <a:t>IND-EAV1: IND-EAV w.r.t.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Priv</m:t>
                    </m:r>
                    <m:sSubSup>
                      <m:sSubSup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</m:e>
                      <m:sub>
                        <m:r>
                          <a:rPr lang="en-US" altLang="zh-CN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𝒜</m:t>
                        </m:r>
                        <m:r>
                          <a:rPr lang="en-US" altLang="zh-CN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altLang="zh-CN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Π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eav</m:t>
                        </m:r>
                      </m:sup>
                    </m:sSubSup>
                    <m:d>
                      <m:d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altLang="zh-CN" sz="2000" dirty="0" smtClean="0">
                  <a:solidFill>
                    <a:schemeClr val="tx1"/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>
                    <a:solidFill>
                      <a:schemeClr val="tx1"/>
                    </a:solidFill>
                  </a:rPr>
                  <a:t>IND-EAV2: IND-EAV w.r.t.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Priv</m:t>
                    </m:r>
                    <m:sSubSup>
                      <m:sSubSup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</m:e>
                      <m:sub>
                        <m:r>
                          <a:rPr lang="en-US" altLang="zh-CN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𝒜</m:t>
                        </m:r>
                        <m:r>
                          <a:rPr lang="en-US" altLang="zh-CN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altLang="zh-CN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Π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eav</m:t>
                        </m:r>
                      </m:sup>
                    </m:sSubSup>
                    <m:d>
                      <m:d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,0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CN" sz="20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Priv</m:t>
                    </m:r>
                    <m:sSubSup>
                      <m:sSubSup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</m:e>
                      <m:sub>
                        <m:r>
                          <a:rPr lang="en-US" altLang="zh-CN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𝒜</m:t>
                        </m:r>
                        <m:r>
                          <a:rPr lang="en-US" altLang="zh-CN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altLang="zh-CN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Π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eav</m:t>
                        </m:r>
                      </m:sup>
                    </m:sSubSup>
                    <m:d>
                      <m:d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,1</m:t>
                        </m:r>
                      </m:e>
                    </m:d>
                  </m:oMath>
                </a14:m>
                <a:endParaRPr lang="en-US" altLang="zh-CN" sz="2400" dirty="0"/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en-US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is IND-EAV1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en-US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is IND-EAV2:  </a:t>
                </a:r>
              </a:p>
              <a:p>
                <a:pPr marL="1257300" lvl="2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accent1">
                        <a:lumMod val="50000"/>
                      </a:schemeClr>
                    </a:solidFill>
                  </a:rPr>
                  <a:t>S</a:t>
                </a:r>
                <a:r>
                  <a:rPr lang="en-US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uppose that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en-US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is not IND-EAV2. Then</a:t>
                </a:r>
              </a:p>
              <a:p>
                <a:pPr marL="1714500" lvl="3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out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𝒜</m:t>
                                    </m:r>
                                  </m:sub>
                                </m:sSub>
                                <m:r>
                                  <a:rPr lang="en-US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Priv</m:t>
                                </m:r>
                                <m:sSubSup>
                                  <m:sSubSupPr>
                                    <m:ctrlPr>
                                      <a:rPr lang="en-US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K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𝒜</m:t>
                                    </m:r>
                                    <m:r>
                                      <a:rPr lang="en-US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Π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eav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,0</m:t>
                                    </m:r>
                                  </m:e>
                                </m:d>
                                <m: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)=1</m:t>
                                </m:r>
                              </m:e>
                            </m:d>
                            <m: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func>
                        <m: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out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𝒜</m:t>
                                    </m:r>
                                  </m:sub>
                                </m:sSub>
                                <m:r>
                                  <a:rPr lang="en-US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Priv</m:t>
                                </m:r>
                                <m:sSubSup>
                                  <m:sSubSupPr>
                                    <m:ctrlPr>
                                      <a:rPr lang="en-US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K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𝒜</m:t>
                                    </m:r>
                                    <m:r>
                                      <a:rPr lang="en-US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Π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eav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,1</m:t>
                                    </m:r>
                                  </m:e>
                                </m:d>
                                <m: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)=1</m:t>
                                </m:r>
                              </m:e>
                            </m:d>
                            <m: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func>
                      </m:e>
                    </m:d>
                  </m:oMath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lvl="3">
                  <a:lnSpc>
                    <a:spcPct val="150000"/>
                  </a:lnSpc>
                </a:pPr>
                <a:r>
                  <a:rPr lang="en-US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     is non-negligible for some PPT </a:t>
                </a:r>
                <a:r>
                  <a:rPr lang="en-US" dirty="0">
                    <a:solidFill>
                      <a:schemeClr val="accent1">
                        <a:lumMod val="50000"/>
                      </a:schemeClr>
                    </a:solidFill>
                  </a:rPr>
                  <a:t>adversary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en-US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.</a:t>
                </a:r>
              </a:p>
              <a:p>
                <a:pPr marL="1714500" lvl="3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400" dirty="0" err="1" smtClean="0">
                    <a:solidFill>
                      <a:schemeClr val="accent1">
                        <a:lumMod val="50000"/>
                      </a:schemeClr>
                    </a:solidFill>
                  </a:rPr>
                  <a:t>Wlog</a:t>
                </a:r>
                <a:r>
                  <a:rPr lang="en-US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out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𝒜</m:t>
                                </m:r>
                              </m:sub>
                            </m:sSub>
                            <m:r>
                              <a:rPr lang="en-US" altLang="zh-CN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 altLang="zh-CN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Priv</m:t>
                            </m:r>
                            <m:sSubSup>
                              <m:sSubSupPr>
                                <m:ctrlPr>
                                  <a:rPr lang="en-US" altLang="zh-CN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𝒜</m:t>
                                </m:r>
                                <m:r>
                                  <a:rPr lang="en-US" altLang="zh-CN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Π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lang="en-US" altLang="zh-CN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eav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en-US" altLang="zh-CN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,0</m:t>
                                </m:r>
                              </m:e>
                            </m:d>
                            <m: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)=1</m:t>
                            </m:r>
                          </m:e>
                        </m:d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func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func>
                      <m:funcPr>
                        <m:ctrlP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out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𝒜</m:t>
                                </m:r>
                              </m:sub>
                            </m:sSub>
                            <m:r>
                              <a:rPr lang="en-US" altLang="zh-CN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 altLang="zh-CN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Priv</m:t>
                            </m:r>
                            <m:sSubSup>
                              <m:sSubSupPr>
                                <m:ctrlPr>
                                  <a:rPr lang="en-US" altLang="zh-CN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𝒜</m:t>
                                </m:r>
                                <m:r>
                                  <a:rPr lang="en-US" altLang="zh-CN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Π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lang="en-US" altLang="zh-CN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eav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en-US" altLang="zh-CN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,1</m:t>
                                </m:r>
                              </m:e>
                            </m:d>
                            <m: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)=1</m:t>
                            </m:r>
                          </m:e>
                        </m:d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func>
                  </m:oMath>
                </a14:m>
                <a:endParaRPr lang="en-US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1257300" lvl="2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We show that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en-US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is not IND-EAV1 (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gives a contradiction</a:t>
                </a:r>
                <a:r>
                  <a:rPr lang="en-US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), i.e., </a:t>
                </a:r>
              </a:p>
              <a:p>
                <a:pPr marL="1714500" lvl="3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Priv</m:t>
                                </m:r>
                                <m:sSubSup>
                                  <m:sSubSupPr>
                                    <m:ctrlPr>
                                      <a:rPr lang="en-US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K</m:t>
                                    </m:r>
                                  </m:e>
                                  <m:sub>
                                    <m:r>
                                      <a:rPr lang="en-US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ℬ</m:t>
                                    </m:r>
                                    <m:r>
                                      <a:rPr lang="en-US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Π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eav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d>
                            <m: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func>
                        <m: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1/2</m:t>
                        </m:r>
                      </m:e>
                    </m:d>
                  </m:oMath>
                </a14:m>
                <a:r>
                  <a:rPr lang="en-US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is non-negligible for some PPT </a:t>
                </a:r>
                <a:r>
                  <a:rPr lang="en-US" dirty="0">
                    <a:solidFill>
                      <a:schemeClr val="accent1">
                        <a:lumMod val="50000"/>
                      </a:schemeClr>
                    </a:solidFill>
                  </a:rPr>
                  <a:t>adversary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ℬ</m:t>
                    </m:r>
                  </m:oMath>
                </a14:m>
                <a:r>
                  <a:rPr lang="en-US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.</a:t>
                </a:r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219200"/>
                <a:ext cx="9144000" cy="4859472"/>
              </a:xfrm>
              <a:prstGeom prst="rect">
                <a:avLst/>
              </a:prstGeom>
              <a:blipFill rotWithShape="0">
                <a:blip r:embed="rId3"/>
                <a:stretch>
                  <a:fillRect l="-1000" t="-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4092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73720" y="1295400"/>
            <a:ext cx="2491317" cy="3505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178360" y="1295400"/>
            <a:ext cx="1553959" cy="3505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2806804" y="1857010"/>
            <a:ext cx="12595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222238" y="1572992"/>
                <a:ext cx="7367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2238" y="1572992"/>
                <a:ext cx="736740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4167" r="-3333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837073" y="1911744"/>
                <a:ext cx="137133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𝐆𝐞𝐧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073" y="1911744"/>
                <a:ext cx="1371337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4000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837073" y="2290442"/>
                <a:ext cx="9893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←{0,1}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073" y="2290442"/>
                <a:ext cx="989310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5521" t="-4444" r="-8589" b="-3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844000" y="2646811"/>
                <a:ext cx="15999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𝐄𝐧𝐜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000" y="2646811"/>
                <a:ext cx="1599925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1901" t="-2174" r="-4943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/>
          <p:cNvCxnSpPr/>
          <p:nvPr/>
        </p:nvCxnSpPr>
        <p:spPr>
          <a:xfrm rot="10800000" flipH="1">
            <a:off x="2836720" y="3076210"/>
            <a:ext cx="12595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513432" y="2799211"/>
                <a:ext cx="1660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3432" y="2799211"/>
                <a:ext cx="166006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21429" r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/>
          <p:cNvCxnSpPr/>
          <p:nvPr/>
        </p:nvCxnSpPr>
        <p:spPr>
          <a:xfrm flipH="1">
            <a:off x="2836719" y="4267200"/>
            <a:ext cx="12595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450838" y="3983182"/>
                <a:ext cx="29655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′′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0838" y="3983182"/>
                <a:ext cx="296556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22449" t="-2174" r="-20408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228600" y="4182739"/>
                <a:ext cx="2560894" cy="6178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Priv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b="0" i="1"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ℬ</m:t>
                          </m:r>
                          <m:r>
                            <a:rPr lang="en-US" b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en-US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Π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eav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0 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1 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4182739"/>
                <a:ext cx="2560894" cy="617861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/>
          <p:cNvSpPr/>
          <p:nvPr/>
        </p:nvSpPr>
        <p:spPr>
          <a:xfrm>
            <a:off x="6799119" y="1295400"/>
            <a:ext cx="2057400" cy="3505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6823364" y="1295401"/>
                <a:ext cx="1992918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dirty="0" smtClean="0"/>
                  <a:t>choose</a:t>
                </a:r>
                <a:r>
                  <a:rPr lang="en-US" b="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</m:oMath>
                </a14:m>
                <a:endParaRPr lang="en-US" dirty="0" smtClean="0"/>
              </a:p>
              <a:p>
                <a:r>
                  <a:rPr lang="en-US" dirty="0"/>
                  <a:t>w</a:t>
                </a:r>
                <a:r>
                  <a:rPr lang="en-US" dirty="0" smtClean="0"/>
                  <a:t>ith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3364" y="1295401"/>
                <a:ext cx="1992918" cy="553998"/>
              </a:xfrm>
              <a:prstGeom prst="rect">
                <a:avLst/>
              </a:prstGeom>
              <a:blipFill rotWithShape="0">
                <a:blip r:embed="rId10"/>
                <a:stretch>
                  <a:fillRect l="-7034" t="-14444" r="-3058" b="-2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/>
          <p:nvPr/>
        </p:nvCxnSpPr>
        <p:spPr>
          <a:xfrm flipH="1">
            <a:off x="5736959" y="1859973"/>
            <a:ext cx="10409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5960919" y="1575955"/>
                <a:ext cx="7367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0919" y="1575955"/>
                <a:ext cx="736740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4132" r="-2479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/>
          <p:cNvCxnSpPr/>
          <p:nvPr/>
        </p:nvCxnSpPr>
        <p:spPr>
          <a:xfrm rot="10800000" flipH="1">
            <a:off x="5753191" y="3075617"/>
            <a:ext cx="10409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6252113" y="2798618"/>
                <a:ext cx="1660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2113" y="2798618"/>
                <a:ext cx="166006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22222" r="-1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/>
          <p:cNvCxnSpPr/>
          <p:nvPr/>
        </p:nvCxnSpPr>
        <p:spPr>
          <a:xfrm flipH="1">
            <a:off x="5732319" y="3602182"/>
            <a:ext cx="10409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6189519" y="3318164"/>
                <a:ext cx="2372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9519" y="3318164"/>
                <a:ext cx="237244" cy="276999"/>
              </a:xfrm>
              <a:prstGeom prst="rect">
                <a:avLst/>
              </a:prstGeom>
              <a:blipFill rotWithShape="0">
                <a:blip r:embed="rId13"/>
                <a:stretch>
                  <a:fillRect l="-28205" t="-2174" r="-25641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4042065" y="3550090"/>
                <a:ext cx="1769651" cy="7101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0 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1 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2065" y="3550090"/>
                <a:ext cx="1769651" cy="710194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728069" y="4949389"/>
                <a:ext cx="12359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𝐂𝐡𝐚𝐥𝐥𝐞𝐧𝐠𝐞𝐫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069" y="4949389"/>
                <a:ext cx="1235916" cy="276999"/>
              </a:xfrm>
              <a:prstGeom prst="rect">
                <a:avLst/>
              </a:prstGeom>
              <a:blipFill rotWithShape="0">
                <a:blip r:embed="rId15"/>
                <a:stretch>
                  <a:fillRect l="-6404" t="-6667" r="-6897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4899901" y="4953000"/>
                <a:ext cx="2228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𝓑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9901" y="4953000"/>
                <a:ext cx="222818" cy="276999"/>
              </a:xfrm>
              <a:prstGeom prst="rect">
                <a:avLst/>
              </a:prstGeom>
              <a:blipFill rotWithShape="0">
                <a:blip r:embed="rId16"/>
                <a:stretch>
                  <a:fillRect l="-27778" r="-27778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7672815" y="4953000"/>
                <a:ext cx="2693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𝓐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2815" y="4953000"/>
                <a:ext cx="269304" cy="276999"/>
              </a:xfrm>
              <a:prstGeom prst="rect">
                <a:avLst/>
              </a:prstGeom>
              <a:blipFill rotWithShape="0">
                <a:blip r:embed="rId17"/>
                <a:stretch>
                  <a:fillRect l="-22727" r="-20455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5"/>
              <p:cNvSpPr/>
              <p:nvPr/>
            </p:nvSpPr>
            <p:spPr>
              <a:xfrm>
                <a:off x="5257800" y="5334000"/>
                <a:ext cx="2160848" cy="4885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Priv</m:t>
                      </m:r>
                      <m:sSubSup>
                        <m:sSubSupPr>
                          <m:ctrlPr>
                            <a:rPr lang="en-US" sz="24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sz="24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𝒜</m:t>
                          </m:r>
                          <m:r>
                            <a:rPr lang="en-US" sz="240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en-US" sz="24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Π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sz="24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eav</m:t>
                          </m:r>
                        </m:sup>
                      </m:sSubSup>
                      <m:d>
                        <m:dPr>
                          <m:ctrlPr>
                            <a:rPr lang="en-US" sz="24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en-US" sz="24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1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800" y="5334000"/>
                <a:ext cx="2160848" cy="488532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5"/>
              <p:cNvSpPr/>
              <p:nvPr/>
            </p:nvSpPr>
            <p:spPr>
              <a:xfrm>
                <a:off x="2286000" y="5334000"/>
                <a:ext cx="1898468" cy="488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Priv</m:t>
                      </m:r>
                      <m:sSubSup>
                        <m:sSubSupPr>
                          <m:ctrlPr>
                            <a:rPr lang="en-US" sz="2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sz="2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  <m:sub>
                          <m:r>
                            <a:rPr lang="en-US" altLang="zh-CN" sz="24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𝓑</m:t>
                          </m:r>
                          <m:r>
                            <m:rPr>
                              <m:nor/>
                            </m:rPr>
                            <a:rPr lang="en-US" altLang="zh-CN" sz="2400" b="1" dirty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</a:rPr>
                            <m:t> </m:t>
                          </m:r>
                          <m:r>
                            <a:rPr lang="en-US" sz="240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en-US" sz="2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Π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sz="2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eav</m:t>
                          </m:r>
                        </m:sup>
                      </m:sSubSup>
                      <m:d>
                        <m:dPr>
                          <m:ctrlPr>
                            <a:rPr lang="en-US" sz="2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sz="24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2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5334000"/>
                <a:ext cx="1898468" cy="488916"/>
              </a:xfrm>
              <a:prstGeom prst="rect">
                <a:avLst/>
              </a:prstGeom>
              <a:blipFill rotWithShape="0">
                <a:blip r:embed="rId19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图文框 17"/>
          <p:cNvSpPr/>
          <p:nvPr/>
        </p:nvSpPr>
        <p:spPr>
          <a:xfrm>
            <a:off x="4114800" y="1219200"/>
            <a:ext cx="4800600" cy="3962400"/>
          </a:xfrm>
          <a:prstGeom prst="frame">
            <a:avLst>
              <a:gd name="adj1" fmla="val 0"/>
            </a:avLst>
          </a:prstGeom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5" name="图文框 34"/>
          <p:cNvSpPr/>
          <p:nvPr/>
        </p:nvSpPr>
        <p:spPr>
          <a:xfrm>
            <a:off x="173129" y="1157990"/>
            <a:ext cx="5694271" cy="4082464"/>
          </a:xfrm>
          <a:prstGeom prst="frame">
            <a:avLst>
              <a:gd name="adj1" fmla="val 0"/>
            </a:avLst>
          </a:prstGeom>
          <a:ln>
            <a:prstDash val="lgDashDotDot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2726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3" grpId="0"/>
      <p:bldP spid="15" grpId="0"/>
      <p:bldP spid="16" grpId="0"/>
      <p:bldP spid="20" grpId="0"/>
      <p:bldP spid="22" grpId="0"/>
      <p:bldP spid="25" grpId="0"/>
      <p:bldP spid="27" grpId="0"/>
      <p:bldP spid="3" grpId="0"/>
      <p:bldP spid="31" grpId="0"/>
      <p:bldP spid="32" grpId="0"/>
      <p:bldP spid="18" grpId="0" animBg="1"/>
      <p:bldP spid="3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0" y="609600"/>
                <a:ext cx="9144000" cy="555062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1257300" lvl="2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Priv</m:t>
                            </m:r>
                            <m:sSubSup>
                              <m:sSubSupPr>
                                <m:ctrlP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ℬ</m:t>
                                </m:r>
                                <m:r>
                                  <a:rPr lang="en-US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Π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eav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  <m:r>
                              <a:rPr lang="en-US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′′</m:t>
                                </m:r>
                              </m:sup>
                            </m:sSup>
                            <m:r>
                              <a:rPr lang="en-US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func>
                  </m:oMath>
                </a14:m>
                <a:r>
                  <a:rPr lang="en-US" b="0" i="1" dirty="0" smtClean="0">
                    <a:solidFill>
                      <a:schemeClr val="accent1">
                        <a:lumMod val="50000"/>
                      </a:schemeClr>
                    </a:solidFill>
                    <a:latin typeface="Cambria Math" panose="02040503050406030204" pitchFamily="18" charset="0"/>
                  </a:rPr>
                  <a:t> </a:t>
                </a:r>
              </a:p>
              <a:p>
                <a:pPr lvl="2">
                  <a:lnSpc>
                    <a:spcPct val="150000"/>
                  </a:lnSpc>
                </a:pPr>
                <a:r>
                  <a:rPr lang="en-US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                                            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func>
                      <m:funcPr>
                        <m:ctrlP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′′</m:t>
                                </m:r>
                              </m:sup>
                            </m:sSup>
                            <m: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e>
                            <m: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d>
                      </m:e>
                    </m:func>
                    <m:r>
                      <a:rPr lang="en-US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m:rPr>
                        <m:sty m:val="p"/>
                      </m:rPr>
                      <a:rPr lang="en-US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⁡[</m:t>
                    </m:r>
                    <m:sSup>
                      <m:sSupPr>
                        <m:ctrlP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r>
                      <a:rPr lang="en-US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=1]</m:t>
                    </m:r>
                  </m:oMath>
                </a14:m>
                <a:endParaRPr lang="en-US" b="0" i="1" dirty="0" smtClean="0">
                  <a:solidFill>
                    <a:schemeClr val="accent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lvl="2">
                  <a:lnSpc>
                    <a:spcPct val="150000"/>
                  </a:lnSpc>
                </a:pPr>
                <a:r>
                  <a:rPr lang="en-US" b="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                         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func>
                      <m:funcPr>
                        <m:ctrlP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′′</m:t>
                                </m:r>
                              </m:sup>
                            </m:sSup>
                            <m:r>
                              <a:rPr lang="en-US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  <m:e>
                            <m:r>
                              <a:rPr lang="en-US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⁡[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r>
                      <a:rPr lang="en-US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=1|</m:t>
                    </m:r>
                    <m:r>
                      <a:rPr lang="en-US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=1]</m:t>
                    </m:r>
                  </m:oMath>
                </a14:m>
                <a:endParaRPr lang="en-US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lvl="2">
                  <a:lnSpc>
                    <a:spcPct val="150000"/>
                  </a:lnSpc>
                </a:pPr>
                <a:r>
                  <a:rPr lang="en-US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                                            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func>
                      <m:funcPr>
                        <m:ctrlP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  <m:e>
                            <m: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d>
                      </m:e>
                    </m:func>
                    <m:r>
                      <a:rPr lang="en-US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m:rPr>
                        <m:sty m:val="p"/>
                      </m:rPr>
                      <a:rPr lang="en-US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⁡[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=1]</m:t>
                    </m:r>
                  </m:oMath>
                </a14:m>
                <a:endParaRPr lang="en-US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1714500" lvl="3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′=1</m:t>
                            </m:r>
                          </m:e>
                          <m:e>
                            <m: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out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𝒜</m:t>
                                </m:r>
                              </m:sub>
                            </m:sSub>
                            <m:r>
                              <a:rPr lang="en-US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Priv</m:t>
                            </m:r>
                            <m:sSubSup>
                              <m:sSubSupPr>
                                <m:ctrlP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𝒜</m:t>
                                </m:r>
                                <m:r>
                                  <a:rPr lang="en-US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Π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eav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,0</m:t>
                                </m:r>
                              </m:e>
                            </m:d>
                            <m: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)=1</m:t>
                            </m:r>
                          </m:e>
                        </m:d>
                        <m: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func>
                  </m:oMath>
                </a14:m>
                <a:endParaRPr lang="en-US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1714500" lvl="3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  <m:e>
                            <m: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out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𝒜</m:t>
                                </m:r>
                              </m:sub>
                            </m:sSub>
                            <m:r>
                              <a:rPr lang="en-US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Priv</m:t>
                            </m:r>
                            <m:sSubSup>
                              <m:sSubSupPr>
                                <m:ctrlP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𝒜</m:t>
                                </m:r>
                                <m:r>
                                  <a:rPr lang="en-US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Π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eav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,1</m:t>
                                </m:r>
                              </m:e>
                            </m:d>
                            <m: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)=</m:t>
                            </m:r>
                            <m:r>
                              <a:rPr lang="en-US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func>
                  </m:oMath>
                </a14:m>
                <a:endParaRPr lang="en-US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1257300" lvl="2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Priv</m:t>
                            </m:r>
                            <m:sSubSup>
                              <m:sSubSupPr>
                                <m:ctrlP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ℬ</m:t>
                                </m:r>
                                <m:r>
                                  <a:rPr lang="en-US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Π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eav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  <m: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out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𝒜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Priv</m:t>
                                    </m:r>
                                    <m:sSubSup>
                                      <m:sSubSupPr>
                                        <m:ctrlPr>
                                          <a:rPr lang="en-US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K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𝒜</m:t>
                                        </m:r>
                                        <m:r>
                                          <a:rPr lang="en-US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 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Π</m:t>
                                        </m:r>
                                      </m:sub>
                                      <m:sup>
                                        <m:r>
                                          <m:rPr>
                                            <m:sty m:val="p"/>
                                          </m:rPr>
                                          <a:rPr lang="en-US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eav</m:t>
                                        </m:r>
                                      </m:sup>
                                    </m:sSubSup>
                                    <m:d>
                                      <m:dPr>
                                        <m:ctrlPr>
                                          <a:rPr lang="en-US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,0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d>
                            <m: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func>
                        <m: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+1−</m:t>
                        </m:r>
                        <m:func>
                          <m:funcPr>
                            <m:ctrlPr>
                              <a:rPr lang="en-US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out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𝒜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Priv</m:t>
                                    </m:r>
                                    <m:sSubSup>
                                      <m:sSubSupPr>
                                        <m:ctrlPr>
                                          <a:rPr lang="en-US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K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𝒜</m:t>
                                        </m:r>
                                        <m:r>
                                          <a:rPr lang="en-US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 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Π</m:t>
                                        </m:r>
                                      </m:sub>
                                      <m:sup>
                                        <m:r>
                                          <m:rPr>
                                            <m:sty m:val="p"/>
                                          </m:rPr>
                                          <a:rPr lang="en-US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eav</m:t>
                                        </m:r>
                                      </m:sup>
                                    </m:sSubSup>
                                    <m:d>
                                      <m:dPr>
                                        <m:ctrlPr>
                                          <a:rPr lang="en-US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,1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d>
                            <m: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func>
                      </m:e>
                    </m:d>
                    <m:r>
                      <a:rPr lang="en-US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endParaRPr lang="en-US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1257300" lvl="2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Priv</m:t>
                                </m:r>
                                <m:sSubSup>
                                  <m:sSubSupPr>
                                    <m:ctrlPr>
                                      <a:rPr lang="en-US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K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ℬ</m:t>
                                    </m:r>
                                    <m:r>
                                      <a:rPr lang="en-US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Π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eav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d>
                          </m:e>
                        </m:func>
                        <m: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, non-negligible.</a:t>
                </a:r>
              </a:p>
              <a:p>
                <a:pPr marL="1714500" lvl="3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en-US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is not IND-EAV1 (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this is the contradiction</a:t>
                </a:r>
                <a:r>
                  <a:rPr lang="en-US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)</a:t>
                </a:r>
                <a:endParaRPr lang="en-US" sz="20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609600"/>
                <a:ext cx="9144000" cy="5550622"/>
              </a:xfrm>
              <a:prstGeom prst="rect">
                <a:avLst/>
              </a:prstGeom>
              <a:blipFill rotWithShape="0">
                <a:blip r:embed="rId3"/>
                <a:stretch>
                  <a:fillRect b="-36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2139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0" y="1447800"/>
                <a:ext cx="9144000" cy="34356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en-US" dirty="0">
                    <a:solidFill>
                      <a:schemeClr val="accent1">
                        <a:lumMod val="50000"/>
                      </a:schemeClr>
                    </a:solidFill>
                  </a:rPr>
                  <a:t> is IND-EAV</a:t>
                </a:r>
                <a:r>
                  <a:rPr lang="en-US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2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>
                    <a:solidFill>
                      <a:schemeClr val="accent1">
                        <a:lumMod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en-US" dirty="0">
                    <a:solidFill>
                      <a:schemeClr val="accent1">
                        <a:lumMod val="50000"/>
                      </a:schemeClr>
                    </a:solidFill>
                  </a:rPr>
                  <a:t> is </a:t>
                </a:r>
                <a:r>
                  <a:rPr lang="en-US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IND-EAV1:  </a:t>
                </a:r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1257300" lvl="2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Suppose that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en-US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is not IND-EAV1. Then</a:t>
                </a:r>
              </a:p>
              <a:p>
                <a:pPr marL="1714500" lvl="3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Priv</m:t>
                                </m:r>
                                <m:sSubSup>
                                  <m:sSubSupPr>
                                    <m:ctrlPr>
                                      <a:rPr lang="en-US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K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𝒜</m:t>
                                    </m:r>
                                    <m:r>
                                      <a:rPr lang="en-US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Π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eav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d>
                            <m: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func>
                        <m: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is non-negligible for some PPT adversary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</m:oMath>
                </a14:m>
                <a:endParaRPr lang="en-US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1714500" lvl="3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400" dirty="0" err="1" smtClean="0">
                    <a:solidFill>
                      <a:schemeClr val="accent1">
                        <a:lumMod val="50000"/>
                      </a:schemeClr>
                    </a:solidFill>
                  </a:rPr>
                  <a:t>Wlog</a:t>
                </a:r>
                <a:r>
                  <a:rPr lang="en-US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Priv</m:t>
                            </m:r>
                            <m:sSubSup>
                              <m:sSubSupPr>
                                <m:ctrlP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𝒜</m:t>
                                </m:r>
                                <m:r>
                                  <a:rPr lang="en-US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Π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eav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  <m: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func>
                    <m:r>
                      <a:rPr lang="en-US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.</a:t>
                </a:r>
              </a:p>
              <a:p>
                <a:pPr marL="1257300" lvl="2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accent1">
                        <a:lumMod val="50000"/>
                      </a:schemeClr>
                    </a:solidFill>
                  </a:rPr>
                  <a:t>We show that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en-US" dirty="0">
                    <a:solidFill>
                      <a:schemeClr val="accent1">
                        <a:lumMod val="50000"/>
                      </a:schemeClr>
                    </a:solidFill>
                  </a:rPr>
                  <a:t> is not </a:t>
                </a:r>
                <a:r>
                  <a:rPr lang="en-US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IND-EAV2 </a:t>
                </a:r>
                <a:r>
                  <a:rPr lang="en-US" dirty="0">
                    <a:solidFill>
                      <a:schemeClr val="accent1">
                        <a:lumMod val="50000"/>
                      </a:schemeClr>
                    </a:solidFill>
                  </a:rPr>
                  <a:t>(</a:t>
                </a:r>
                <a:r>
                  <a:rPr lang="en-US" dirty="0">
                    <a:solidFill>
                      <a:srgbClr val="C00000"/>
                    </a:solidFill>
                  </a:rPr>
                  <a:t>gives a contradiction</a:t>
                </a:r>
                <a:r>
                  <a:rPr lang="en-US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), i.e., </a:t>
                </a:r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1714500" lvl="3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out</m:t>
                                    </m:r>
                                  </m:e>
                                  <m:sub>
                                    <m:r>
                                      <a:rPr lang="en-US" altLang="zh-CN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ℬ</m:t>
                                    </m:r>
                                  </m:sub>
                                </m:sSub>
                                <m:r>
                                  <a:rPr lang="en-US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Priv</m:t>
                                </m:r>
                                <m:sSubSup>
                                  <m:sSubSupPr>
                                    <m:ctrlPr>
                                      <a:rPr lang="en-US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K</m:t>
                                    </m:r>
                                  </m:e>
                                  <m:sub>
                                    <m:r>
                                      <a:rPr lang="en-US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ℬ</m:t>
                                    </m:r>
                                    <m:r>
                                      <a:rPr lang="en-US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Π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eav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,0</m:t>
                                    </m:r>
                                  </m:e>
                                </m:d>
                                <m: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)=1</m:t>
                                </m:r>
                              </m:e>
                            </m:d>
                            <m: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func>
                        <m: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out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ℬ</m:t>
                                    </m:r>
                                  </m:sub>
                                </m:sSub>
                                <m:r>
                                  <a:rPr lang="en-US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Priv</m:t>
                                </m:r>
                                <m:sSubSup>
                                  <m:sSubSupPr>
                                    <m:ctrlPr>
                                      <a:rPr lang="en-US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K</m:t>
                                    </m:r>
                                  </m:e>
                                  <m:sub>
                                    <m:r>
                                      <a:rPr lang="en-US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ℬ</m:t>
                                    </m:r>
                                    <m:r>
                                      <a:rPr lang="en-US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Π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eav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,1</m:t>
                                    </m:r>
                                  </m:e>
                                </m:d>
                                <m: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)=1</m:t>
                                </m:r>
                              </m:e>
                            </m:d>
                            <m: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func>
                      </m:e>
                    </m:d>
                  </m:oMath>
                </a14:m>
                <a:r>
                  <a:rPr lang="en-US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is non-negligible for some </a:t>
                </a:r>
                <a:r>
                  <a:rPr lang="en-US" dirty="0">
                    <a:solidFill>
                      <a:schemeClr val="accent1">
                        <a:lumMod val="50000"/>
                      </a:schemeClr>
                    </a:solidFill>
                  </a:rPr>
                  <a:t>PPT adversary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ℬ</m:t>
                    </m:r>
                    <m:r>
                      <a:rPr lang="en-US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.</a:t>
                </a:r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447800"/>
                <a:ext cx="9144000" cy="3435621"/>
              </a:xfrm>
              <a:prstGeom prst="rect">
                <a:avLst/>
              </a:prstGeom>
              <a:blipFill rotWithShape="0">
                <a:blip r:embed="rId3"/>
                <a:stretch>
                  <a:fillRect b="-5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0438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73720" y="1325380"/>
            <a:ext cx="2491317" cy="3505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178360" y="1325380"/>
            <a:ext cx="1553959" cy="3505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2806804" y="1886990"/>
            <a:ext cx="12595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222238" y="1602972"/>
                <a:ext cx="7367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2238" y="1602972"/>
                <a:ext cx="736740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4167" r="-3333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837073" y="1941724"/>
                <a:ext cx="137133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𝐆𝐞𝐧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073" y="1941724"/>
                <a:ext cx="1371337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4000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844000" y="2676791"/>
                <a:ext cx="15999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𝐄𝐧𝐜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000" y="2676791"/>
                <a:ext cx="1599925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1901" t="-2174" r="-4943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/>
          <p:cNvCxnSpPr/>
          <p:nvPr/>
        </p:nvCxnSpPr>
        <p:spPr>
          <a:xfrm rot="10800000" flipH="1">
            <a:off x="2836720" y="3106190"/>
            <a:ext cx="12595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513432" y="2829191"/>
                <a:ext cx="1660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3432" y="2829191"/>
                <a:ext cx="166006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21429" r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/>
          <p:cNvCxnSpPr/>
          <p:nvPr/>
        </p:nvCxnSpPr>
        <p:spPr>
          <a:xfrm flipH="1">
            <a:off x="2836719" y="4297180"/>
            <a:ext cx="12595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450838" y="4013162"/>
                <a:ext cx="2372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0838" y="4013162"/>
                <a:ext cx="237244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28205" t="-2174" r="-25641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/>
          <p:cNvSpPr/>
          <p:nvPr/>
        </p:nvSpPr>
        <p:spPr>
          <a:xfrm>
            <a:off x="6799119" y="1325380"/>
            <a:ext cx="2057400" cy="3505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6879333" y="1325381"/>
                <a:ext cx="1977186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dirty="0" smtClean="0"/>
                  <a:t>choose</a:t>
                </a:r>
                <a:r>
                  <a:rPr lang="en-US" b="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</m:oMath>
                </a14:m>
                <a:endParaRPr lang="en-US" dirty="0" smtClean="0"/>
              </a:p>
              <a:p>
                <a:r>
                  <a:rPr lang="en-US" dirty="0"/>
                  <a:t>w</a:t>
                </a:r>
                <a:r>
                  <a:rPr lang="en-US" dirty="0" smtClean="0"/>
                  <a:t>ith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9333" y="1325381"/>
                <a:ext cx="1977186" cy="553998"/>
              </a:xfrm>
              <a:prstGeom prst="rect">
                <a:avLst/>
              </a:prstGeom>
              <a:blipFill rotWithShape="0">
                <a:blip r:embed="rId8"/>
                <a:stretch>
                  <a:fillRect l="-7077" t="-14286" r="-3692" b="-252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/>
          <p:nvPr/>
        </p:nvCxnSpPr>
        <p:spPr>
          <a:xfrm flipH="1">
            <a:off x="5736959" y="1889953"/>
            <a:ext cx="10409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5960919" y="1605935"/>
                <a:ext cx="7367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0919" y="1605935"/>
                <a:ext cx="736740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4132" r="-2479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/>
          <p:cNvCxnSpPr/>
          <p:nvPr/>
        </p:nvCxnSpPr>
        <p:spPr>
          <a:xfrm rot="10800000" flipH="1">
            <a:off x="5753191" y="3105597"/>
            <a:ext cx="10409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6252113" y="2828598"/>
                <a:ext cx="1660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2113" y="2828598"/>
                <a:ext cx="166006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22222" r="-1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/>
          <p:cNvCxnSpPr/>
          <p:nvPr/>
        </p:nvCxnSpPr>
        <p:spPr>
          <a:xfrm flipH="1">
            <a:off x="5732319" y="3632162"/>
            <a:ext cx="10409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6189519" y="3348144"/>
                <a:ext cx="2372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9519" y="3348144"/>
                <a:ext cx="237244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28205" t="-4348" r="-25641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728069" y="4979369"/>
                <a:ext cx="12359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𝐂𝐡𝐚𝐥𝐥𝐞𝐧𝐠𝐞𝐫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069" y="4979369"/>
                <a:ext cx="1235916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6404" t="-6667" r="-6897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4899901" y="4982980"/>
                <a:ext cx="2228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𝓑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9901" y="4982980"/>
                <a:ext cx="222818" cy="276999"/>
              </a:xfrm>
              <a:prstGeom prst="rect">
                <a:avLst/>
              </a:prstGeom>
              <a:blipFill rotWithShape="0">
                <a:blip r:embed="rId13"/>
                <a:stretch>
                  <a:fillRect l="-27778" r="-27778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7672815" y="4982980"/>
                <a:ext cx="2693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𝓐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2815" y="4982980"/>
                <a:ext cx="269304" cy="276999"/>
              </a:xfrm>
              <a:prstGeom prst="rect">
                <a:avLst/>
              </a:prstGeom>
              <a:blipFill rotWithShape="0">
                <a:blip r:embed="rId14"/>
                <a:stretch>
                  <a:fillRect l="-22727" r="-20455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5"/>
              <p:cNvSpPr/>
              <p:nvPr/>
            </p:nvSpPr>
            <p:spPr>
              <a:xfrm>
                <a:off x="5441610" y="5378484"/>
                <a:ext cx="1873590" cy="4885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Priv</m:t>
                      </m:r>
                      <m:sSubSup>
                        <m:sSubSupPr>
                          <m:ctrlPr>
                            <a:rPr lang="en-US" sz="24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sz="24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𝒜</m:t>
                          </m:r>
                          <m:r>
                            <a:rPr lang="en-US" sz="240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en-US" sz="24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Π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sz="24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eav</m:t>
                          </m:r>
                        </m:sup>
                      </m:sSubSup>
                      <m:d>
                        <m:dPr>
                          <m:ctrlPr>
                            <a:rPr lang="en-US" sz="24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sz="24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5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1610" y="5378484"/>
                <a:ext cx="1873590" cy="488532"/>
              </a:xfrm>
              <a:prstGeom prst="rect">
                <a:avLst/>
              </a:prstGeom>
              <a:blipFill rotWithShape="0">
                <a:blip r:embed="rId15"/>
                <a:stretch>
                  <a:fillRect b="-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5"/>
              <p:cNvSpPr/>
              <p:nvPr/>
            </p:nvSpPr>
            <p:spPr>
              <a:xfrm>
                <a:off x="2310073" y="5378484"/>
                <a:ext cx="2185727" cy="488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Priv</m:t>
                      </m:r>
                      <m:sSubSup>
                        <m:sSubSupPr>
                          <m:ctrlPr>
                            <a:rPr lang="en-US" sz="2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sz="2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  <m:sub>
                          <m:r>
                            <a:rPr lang="en-US" altLang="zh-CN" sz="24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𝓑</m:t>
                          </m:r>
                          <m:r>
                            <m:rPr>
                              <m:nor/>
                            </m:rPr>
                            <a:rPr lang="en-US" altLang="zh-CN" sz="2400" b="1" dirty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</a:rPr>
                            <m:t> </m:t>
                          </m:r>
                          <m:r>
                            <a:rPr lang="en-US" sz="240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en-US" sz="2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Π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sz="2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eav</m:t>
                          </m:r>
                        </m:sup>
                      </m:sSubSup>
                      <m:d>
                        <m:dPr>
                          <m:ctrlPr>
                            <a:rPr lang="en-US" sz="2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en-US" sz="24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0073" y="5378484"/>
                <a:ext cx="2185727" cy="488916"/>
              </a:xfrm>
              <a:prstGeom prst="rect">
                <a:avLst/>
              </a:prstGeom>
              <a:blipFill rotWithShape="0">
                <a:blip r:embed="rId16"/>
                <a:stretch>
                  <a:fillRect b="-1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图文框 36"/>
          <p:cNvSpPr/>
          <p:nvPr/>
        </p:nvSpPr>
        <p:spPr>
          <a:xfrm>
            <a:off x="4114800" y="1263684"/>
            <a:ext cx="4800600" cy="3962400"/>
          </a:xfrm>
          <a:prstGeom prst="frame">
            <a:avLst>
              <a:gd name="adj1" fmla="val 0"/>
            </a:avLst>
          </a:prstGeom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8" name="图文框 37"/>
          <p:cNvSpPr/>
          <p:nvPr/>
        </p:nvSpPr>
        <p:spPr>
          <a:xfrm>
            <a:off x="173129" y="1202474"/>
            <a:ext cx="5694271" cy="4082464"/>
          </a:xfrm>
          <a:prstGeom prst="frame">
            <a:avLst>
              <a:gd name="adj1" fmla="val 0"/>
            </a:avLst>
          </a:prstGeom>
          <a:ln>
            <a:prstDash val="lgDashDotDot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8882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1" grpId="0"/>
      <p:bldP spid="13" grpId="0"/>
      <p:bldP spid="15" grpId="0"/>
      <p:bldP spid="20" grpId="0"/>
      <p:bldP spid="22" grpId="0"/>
      <p:bldP spid="25" grpId="0"/>
      <p:bldP spid="27" grpId="0"/>
      <p:bldP spid="35" grpId="0"/>
      <p:bldP spid="36" grpId="0"/>
      <p:bldP spid="37" grpId="0" animBg="1"/>
      <p:bldP spid="3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0" y="573680"/>
                <a:ext cx="9144000" cy="55985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out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ℬ</m:t>
                                </m:r>
                              </m:sub>
                            </m:sSub>
                            <m:r>
                              <a:rPr lang="en-US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Priv</m:t>
                            </m:r>
                            <m:sSubSup>
                              <m:sSubSupPr>
                                <m:ctrlP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ℬ</m:t>
                                </m:r>
                                <m:r>
                                  <a:rPr lang="en-US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Π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eav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,0</m:t>
                                </m:r>
                              </m:e>
                            </m:d>
                            <m: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)=1</m:t>
                            </m:r>
                          </m:e>
                        </m:d>
                        <m: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func>
                    <m:r>
                      <a:rPr lang="en-US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out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ℬ</m:t>
                                </m:r>
                              </m:sub>
                            </m:sSub>
                            <m:r>
                              <a:rPr lang="en-US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Priv</m:t>
                            </m:r>
                            <m:sSubSup>
                              <m:sSubSupPr>
                                <m:ctrlP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ℬ</m:t>
                                </m:r>
                                <m:r>
                                  <a:rPr lang="en-US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Π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eav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  <m: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)=1</m:t>
                            </m:r>
                            <m:r>
                              <a:rPr lang="en-US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=0</m:t>
                            </m:r>
                          </m:e>
                        </m:d>
                        <m: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func>
                  </m:oMath>
                </a14:m>
                <a:endParaRPr lang="en-US" i="1" dirty="0" smtClean="0">
                  <a:solidFill>
                    <a:schemeClr val="accent1">
                      <a:lumMod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en-US" b="0" dirty="0" smtClean="0">
                    <a:solidFill>
                      <a:schemeClr val="accent1">
                        <a:lumMod val="50000"/>
                      </a:schemeClr>
                    </a:solidFill>
                    <a:ea typeface="Cambria Math" panose="02040503050406030204" pitchFamily="18" charset="0"/>
                  </a:rPr>
                  <a:t>                                           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altLang="zh-CN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  <m: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=0</m:t>
                            </m:r>
                          </m:e>
                        </m:d>
                      </m:e>
                    </m:func>
                  </m:oMath>
                </a14:m>
                <a:endParaRPr lang="en-US" b="0" i="1" dirty="0" smtClean="0">
                  <a:solidFill>
                    <a:schemeClr val="accent1">
                      <a:lumMod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en-US" dirty="0" smtClean="0">
                    <a:solidFill>
                      <a:schemeClr val="accent1">
                        <a:lumMod val="50000"/>
                      </a:schemeClr>
                    </a:solidFill>
                    <a:ea typeface="Cambria Math" panose="02040503050406030204" pitchFamily="18" charset="0"/>
                  </a:rPr>
                  <a:t>                                                              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altLang="zh-CN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≠</m:t>
                            </m:r>
                            <m: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=0</m:t>
                            </m:r>
                          </m:e>
                        </m:d>
                        <m: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func>
                  </m:oMath>
                </a14:m>
                <a:endParaRPr lang="en-US" b="0" i="1" dirty="0" smtClean="0">
                  <a:solidFill>
                    <a:schemeClr val="accent1">
                      <a:lumMod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en-US" dirty="0" smtClean="0">
                    <a:solidFill>
                      <a:schemeClr val="accent1">
                        <a:lumMod val="50000"/>
                      </a:schemeClr>
                    </a:solidFill>
                    <a:ea typeface="Cambria Math" panose="02040503050406030204" pitchFamily="18" charset="0"/>
                  </a:rPr>
                  <a:t>                                                              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Priv</m:t>
                            </m:r>
                            <m:sSubSup>
                              <m:sSubSupPr>
                                <m:ctrlP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𝒜</m:t>
                                </m:r>
                                <m:r>
                                  <a:rPr lang="en-US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Π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eav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  <m: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=0|</m:t>
                            </m:r>
                            <m: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=0</m:t>
                            </m:r>
                          </m:e>
                        </m:d>
                        <m: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func>
                  </m:oMath>
                </a14:m>
                <a:endParaRPr lang="en-US" b="0" i="1" dirty="0" smtClean="0">
                  <a:solidFill>
                    <a:schemeClr val="accent1">
                      <a:lumMod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out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ℬ</m:t>
                                </m:r>
                              </m:sub>
                            </m:sSub>
                            <m:r>
                              <a:rPr lang="en-US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Priv</m:t>
                            </m:r>
                            <m:sSubSup>
                              <m:sSubSupPr>
                                <m:ctrlP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ℬ</m:t>
                                </m:r>
                                <m:r>
                                  <a:rPr lang="en-US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Π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eav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,1</m:t>
                                </m:r>
                              </m:e>
                            </m:d>
                            <m: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)=1</m:t>
                            </m:r>
                          </m:e>
                        </m:d>
                        <m: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func>
                    <m:r>
                      <a:rPr lang="en-US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Priv</m:t>
                            </m:r>
                            <m:sSubSup>
                              <m:sSubSupPr>
                                <m:ctrlP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𝒜</m:t>
                                </m:r>
                                <m:r>
                                  <a:rPr lang="en-US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Π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eav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  <m: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func>
                  </m:oMath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  <a:ea typeface="Cambria Math" panose="02040503050406030204" pitchFamily="18" charset="0"/>
                </a:endParaRPr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Priv</m:t>
                            </m:r>
                            <m:sSubSup>
                              <m:sSubSupPr>
                                <m:ctrlP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𝒜</m:t>
                                </m:r>
                                <m:r>
                                  <a:rPr lang="en-US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Π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eav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  <m: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func>
                  </m:oMath>
                </a14:m>
                <a:endParaRPr lang="en-US" i="1" dirty="0" smtClean="0">
                  <a:solidFill>
                    <a:schemeClr val="accent1">
                      <a:lumMod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en-US" b="0" dirty="0" smtClean="0">
                    <a:solidFill>
                      <a:schemeClr val="accent1">
                        <a:lumMod val="50000"/>
                      </a:schemeClr>
                    </a:solidFill>
                    <a:ea typeface="Cambria Math" panose="02040503050406030204" pitchFamily="18" charset="0"/>
                  </a:rPr>
                  <a:t>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func>
                      <m:funcPr>
                        <m:ctrlP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Priv</m:t>
                            </m:r>
                            <m:sSubSup>
                              <m:sSubSupPr>
                                <m:ctrlP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𝒜</m:t>
                                </m:r>
                                <m:r>
                                  <a:rPr lang="en-US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Π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eav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  <m: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  <m:r>
                              <a:rPr lang="en-US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=0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func>
                      <m:funcPr>
                        <m:ctrlP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Priv</m:t>
                            </m:r>
                            <m:sSubSup>
                              <m:sSubSupPr>
                                <m:ctrlP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𝒜</m:t>
                                </m:r>
                                <m:r>
                                  <a:rPr lang="en-US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Π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eav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  <m: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  <m:r>
                              <a:rPr lang="en-US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</m:e>
                    </m:func>
                  </m:oMath>
                </a14:m>
                <a:endParaRPr lang="en-US" b="0" i="1" dirty="0" smtClean="0">
                  <a:solidFill>
                    <a:schemeClr val="accent1">
                      <a:lumMod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en-US" b="0" dirty="0" smtClean="0">
                    <a:solidFill>
                      <a:schemeClr val="accent1">
                        <a:lumMod val="50000"/>
                      </a:schemeClr>
                    </a:solidFill>
                    <a:ea typeface="Cambria Math" panose="02040503050406030204" pitchFamily="18" charset="0"/>
                  </a:rPr>
                  <a:t>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func>
                          <m:funcPr>
                            <m:ctrlP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out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ℬ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Priv</m:t>
                                    </m:r>
                                    <m:sSubSup>
                                      <m:sSubSupPr>
                                        <m:ctrlPr>
                                          <a:rPr lang="en-US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K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ℬ</m:t>
                                        </m:r>
                                        <m:r>
                                          <a:rPr lang="en-US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 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Π</m:t>
                                        </m:r>
                                      </m:sub>
                                      <m:sup>
                                        <m:r>
                                          <m:rPr>
                                            <m:sty m:val="p"/>
                                          </m:rPr>
                                          <a:rPr lang="en-US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eav</m:t>
                                        </m:r>
                                      </m:sup>
                                    </m:sSubSup>
                                    <m:d>
                                      <m:dPr>
                                        <m:ctrlPr>
                                          <a:rPr lang="en-US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,0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d>
                            <m: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func>
                        <m: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func>
                          <m:funcPr>
                            <m:ctrlP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out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ℬ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Priv</m:t>
                                    </m:r>
                                    <m:sSubSup>
                                      <m:sSubSupPr>
                                        <m:ctrlPr>
                                          <a:rPr lang="en-US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K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ℬ</m:t>
                                        </m:r>
                                        <m:r>
                                          <a:rPr lang="en-US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 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Π</m:t>
                                        </m:r>
                                      </m:sub>
                                      <m:sup>
                                        <m:r>
                                          <m:rPr>
                                            <m:sty m:val="p"/>
                                          </m:rPr>
                                          <a:rPr lang="en-US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eav</m:t>
                                        </m:r>
                                      </m:sup>
                                    </m:sSubSup>
                                    <m:d>
                                      <m:dPr>
                                        <m:ctrlPr>
                                          <a:rPr lang="en-US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,1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d>
                            <m: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func>
                      </m:e>
                    </m:d>
                  </m:oMath>
                </a14:m>
                <a:endParaRPr lang="en-US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out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ℬ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Priv</m:t>
                                    </m:r>
                                    <m:sSubSup>
                                      <m:sSubSupPr>
                                        <m:ctrlPr>
                                          <a:rPr lang="en-US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K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ℬ</m:t>
                                        </m:r>
                                        <m:r>
                                          <a:rPr lang="en-US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 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Π</m:t>
                                        </m:r>
                                      </m:sub>
                                      <m:sup>
                                        <m:r>
                                          <m:rPr>
                                            <m:sty m:val="p"/>
                                          </m:rPr>
                                          <a:rPr lang="en-US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eav</m:t>
                                        </m:r>
                                      </m:sup>
                                    </m:sSubSup>
                                    <m:d>
                                      <m:dPr>
                                        <m:ctrlPr>
                                          <a:rPr lang="en-US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,0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d>
                            <m: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func>
                        <m: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out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ℬ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Priv</m:t>
                                    </m:r>
                                    <m:sSubSup>
                                      <m:sSubSupPr>
                                        <m:ctrlPr>
                                          <a:rPr lang="en-US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K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ℬ</m:t>
                                        </m:r>
                                        <m:r>
                                          <a:rPr lang="en-US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 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Π</m:t>
                                        </m:r>
                                      </m:sub>
                                      <m:sup>
                                        <m:r>
                                          <m:rPr>
                                            <m:sty m:val="p"/>
                                          </m:rPr>
                                          <a:rPr lang="en-US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eav</m:t>
                                        </m:r>
                                      </m:sup>
                                    </m:sSubSup>
                                    <m:d>
                                      <m:dPr>
                                        <m:ctrlPr>
                                          <a:rPr lang="en-US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,1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en-US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d>
                            <m: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func>
                      </m:e>
                    </m:d>
                    <m:r>
                      <a:rPr lang="en-US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1257300" lvl="2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is non-negligible</a:t>
                </a:r>
              </a:p>
              <a:p>
                <a:pPr marL="1257300" lvl="2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en-US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is not IND-EAV2 (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this is the contradiction</a:t>
                </a:r>
                <a:r>
                  <a:rPr lang="en-US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73680"/>
                <a:ext cx="9144000" cy="55985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1405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OTP is IND-EAV</a:t>
            </a:r>
            <a:endParaRPr lang="en-US" sz="3100" dirty="0"/>
          </a:p>
        </p:txBody>
      </p:sp>
      <p:sp>
        <p:nvSpPr>
          <p:cNvPr id="31" name="Rectangle 30"/>
          <p:cNvSpPr/>
          <p:nvPr/>
        </p:nvSpPr>
        <p:spPr>
          <a:xfrm>
            <a:off x="1524000" y="1143000"/>
            <a:ext cx="2099188" cy="20856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299589" y="1143000"/>
            <a:ext cx="2278783" cy="2085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5342695" y="1143000"/>
                <a:ext cx="22824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choose</a:t>
                </a:r>
                <a:r>
                  <a:rPr lang="en-US" b="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2695" y="1143000"/>
                <a:ext cx="2282484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6133" t="-28889" r="-800" b="-5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/>
          <p:cNvCxnSpPr/>
          <p:nvPr/>
        </p:nvCxnSpPr>
        <p:spPr>
          <a:xfrm flipH="1">
            <a:off x="3623189" y="1455227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4080389" y="1171209"/>
                <a:ext cx="7367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0389" y="1171209"/>
                <a:ext cx="736740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4132" r="-3306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2178912" y="1580419"/>
                <a:ext cx="111325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sSup>
                        <m:sSupPr>
                          <m:ctrlPr>
                            <a:rPr lang="en-US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8912" y="1580419"/>
                <a:ext cx="1113253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4918" r="-546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2185839" y="1906685"/>
                <a:ext cx="12431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⊕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5839" y="1906685"/>
                <a:ext cx="1243161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2941" t="-2222" r="-1961" b="-2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Arrow Connector 43"/>
          <p:cNvCxnSpPr/>
          <p:nvPr/>
        </p:nvCxnSpPr>
        <p:spPr>
          <a:xfrm rot="10800000" flipH="1">
            <a:off x="3623189" y="2362608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4371583" y="2085609"/>
                <a:ext cx="1660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1583" y="2085609"/>
                <a:ext cx="166006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22222" r="-1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/>
          <p:cNvCxnSpPr/>
          <p:nvPr/>
        </p:nvCxnSpPr>
        <p:spPr>
          <a:xfrm flipH="1">
            <a:off x="3623189" y="2896008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4355161" y="2611990"/>
                <a:ext cx="25410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5161" y="2611990"/>
                <a:ext cx="254109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23810" r="-2381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Rectangle 50"/>
          <p:cNvSpPr/>
          <p:nvPr/>
        </p:nvSpPr>
        <p:spPr>
          <a:xfrm>
            <a:off x="1524000" y="3533409"/>
            <a:ext cx="2081778" cy="20856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5282179" y="3533409"/>
            <a:ext cx="2296193" cy="2085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5325285" y="3533409"/>
                <a:ext cx="22824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choose</a:t>
                </a:r>
                <a:r>
                  <a:rPr lang="en-US" b="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5285" y="3533409"/>
                <a:ext cx="2282484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6417" t="-28889" r="-802" b="-5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Straight Arrow Connector 53"/>
          <p:cNvCxnSpPr/>
          <p:nvPr/>
        </p:nvCxnSpPr>
        <p:spPr>
          <a:xfrm flipH="1">
            <a:off x="3605779" y="3845636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4062979" y="3561618"/>
                <a:ext cx="7367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2979" y="3561618"/>
                <a:ext cx="736740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3306" r="-3306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2161502" y="3970828"/>
                <a:ext cx="111325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sSup>
                        <m:sSupPr>
                          <m:ctrlPr>
                            <a:rPr lang="en-US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1502" y="3970828"/>
                <a:ext cx="1113253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4945" r="-549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2168429" y="4297094"/>
                <a:ext cx="12431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⊕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8429" y="4297094"/>
                <a:ext cx="1243161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2451" t="-2222" r="-1471" b="-2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Straight Arrow Connector 57"/>
          <p:cNvCxnSpPr/>
          <p:nvPr/>
        </p:nvCxnSpPr>
        <p:spPr>
          <a:xfrm rot="10800000" flipH="1">
            <a:off x="3605779" y="4753017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4354173" y="4476018"/>
                <a:ext cx="1660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4173" y="4476018"/>
                <a:ext cx="166006" cy="276999"/>
              </a:xfrm>
              <a:prstGeom prst="rect">
                <a:avLst/>
              </a:prstGeom>
              <a:blipFill rotWithShape="0">
                <a:blip r:embed="rId13"/>
                <a:stretch>
                  <a:fillRect l="-22222" r="-1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/>
          <p:nvPr/>
        </p:nvCxnSpPr>
        <p:spPr>
          <a:xfrm flipH="1">
            <a:off x="3605779" y="5286417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4337751" y="5002399"/>
                <a:ext cx="25410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7751" y="5002399"/>
                <a:ext cx="254109" cy="276999"/>
              </a:xfrm>
              <a:prstGeom prst="rect">
                <a:avLst/>
              </a:prstGeom>
              <a:blipFill rotWithShape="0">
                <a:blip r:embed="rId14"/>
                <a:stretch>
                  <a:fillRect l="-24390" r="-2439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3452075" y="5791200"/>
                <a:ext cx="18819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⊕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 altLang="zh-CN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⊕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2075" y="5791200"/>
                <a:ext cx="1881925" cy="276999"/>
              </a:xfrm>
              <a:prstGeom prst="rect">
                <a:avLst/>
              </a:prstGeom>
              <a:blipFill rotWithShape="0">
                <a:blip r:embed="rId15"/>
                <a:stretch>
                  <a:fillRect l="-2589" r="-971" b="-2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/>
              <p:cNvSpPr txBox="1"/>
              <p:nvPr/>
            </p:nvSpPr>
            <p:spPr>
              <a:xfrm>
                <a:off x="1447800" y="6160054"/>
                <a:ext cx="6785704" cy="3177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out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𝒜</m:t>
                                  </m:r>
                                </m:sub>
                              </m:sSub>
                              <m:r>
                                <a:rPr lang="en-US" altLang="zh-CN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Priv</m:t>
                              </m:r>
                              <m:sSubSup>
                                <m:sSubSupPr>
                                  <m:ctrlPr>
                                    <a:rPr lang="en-US" altLang="zh-CN" i="1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i="1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K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𝒜</m:t>
                                  </m:r>
                                  <m:r>
                                    <a:rPr lang="en-US" altLang="zh-CN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OTP</m:t>
                                  </m:r>
                                </m:sub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altLang="zh-CN" i="1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eav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altLang="zh-CN" i="1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i="1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,0</m:t>
                                  </m:r>
                                </m:e>
                              </m:d>
                              <m:r>
                                <a:rPr lang="en-US" altLang="zh-CN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)=1</m:t>
                              </m:r>
                            </m:e>
                          </m:d>
                          <m:r>
                            <a:rPr lang="en-US" altLang="zh-CN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  <m:r>
                        <a:rPr lang="en-US" altLang="zh-CN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out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𝒜</m:t>
                                  </m:r>
                                </m:sub>
                              </m:sSub>
                              <m:r>
                                <a:rPr lang="en-US" altLang="zh-CN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Priv</m:t>
                              </m:r>
                              <m:sSubSup>
                                <m:sSubSupPr>
                                  <m:ctrlPr>
                                    <a:rPr lang="en-US" altLang="zh-CN" i="1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i="1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K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𝒜</m:t>
                                  </m:r>
                                  <m:r>
                                    <a:rPr lang="en-US" altLang="zh-CN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OTP</m:t>
                                  </m:r>
                                </m:sub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altLang="zh-CN" i="1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eav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altLang="zh-CN" i="1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i="1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,1</m:t>
                                  </m:r>
                                </m:e>
                              </m:d>
                              <m:r>
                                <a:rPr lang="en-US" altLang="zh-CN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)=1</m:t>
                              </m:r>
                            </m:e>
                          </m:d>
                          <m:r>
                            <a:rPr lang="en-US" altLang="zh-CN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</m:oMath>
                  </m:oMathPara>
                </a14:m>
                <a:endParaRPr lang="zh-CN" alt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6" name="文本框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6160054"/>
                <a:ext cx="6785704" cy="317716"/>
              </a:xfrm>
              <a:prstGeom prst="rect">
                <a:avLst/>
              </a:prstGeom>
              <a:blipFill rotWithShape="0">
                <a:blip r:embed="rId16"/>
                <a:stretch>
                  <a:fillRect l="-449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18"/>
              <p:cNvSpPr txBox="1"/>
              <p:nvPr/>
            </p:nvSpPr>
            <p:spPr>
              <a:xfrm rot="16200000">
                <a:off x="767542" y="2049371"/>
                <a:ext cx="12359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𝐂𝐡𝐚𝐥𝐥𝐞𝐧𝐠𝐞𝐫</m:t>
                      </m:r>
                    </m:oMath>
                  </m:oMathPara>
                </a14:m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7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767542" y="2049371"/>
                <a:ext cx="1235916" cy="276999"/>
              </a:xfrm>
              <a:prstGeom prst="rect">
                <a:avLst/>
              </a:prstGeom>
              <a:blipFill rotWithShape="0">
                <a:blip r:embed="rId17"/>
                <a:stretch>
                  <a:fillRect l="-6667" t="-6931" r="-35556" b="-69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19"/>
              <p:cNvSpPr txBox="1"/>
              <p:nvPr/>
            </p:nvSpPr>
            <p:spPr>
              <a:xfrm rot="5400000">
                <a:off x="7036802" y="2032030"/>
                <a:ext cx="14501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𝐀𝐝𝐯𝐞𝐫𝐬𝐚𝐫𝐲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𝒜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8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7036802" y="2032030"/>
                <a:ext cx="1450141" cy="276999"/>
              </a:xfrm>
              <a:prstGeom prst="rect">
                <a:avLst/>
              </a:prstGeom>
              <a:blipFill rotWithShape="0">
                <a:blip r:embed="rId18"/>
                <a:stretch>
                  <a:fillRect l="-37778" t="-5462" r="-4444" b="-3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18"/>
              <p:cNvSpPr txBox="1"/>
              <p:nvPr/>
            </p:nvSpPr>
            <p:spPr>
              <a:xfrm rot="16200000">
                <a:off x="770972" y="4413912"/>
                <a:ext cx="12359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𝐂𝐡𝐚𝐥𝐥𝐞𝐧𝐠𝐞𝐫</m:t>
                      </m:r>
                    </m:oMath>
                  </m:oMathPara>
                </a14:m>
                <a:endParaRPr 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770972" y="4413912"/>
                <a:ext cx="1235916" cy="276999"/>
              </a:xfrm>
              <a:prstGeom prst="rect">
                <a:avLst/>
              </a:prstGeom>
              <a:blipFill rotWithShape="0">
                <a:blip r:embed="rId19"/>
                <a:stretch>
                  <a:fillRect l="-4348" t="-6404" r="-34783" b="-6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19"/>
              <p:cNvSpPr txBox="1"/>
              <p:nvPr/>
            </p:nvSpPr>
            <p:spPr>
              <a:xfrm rot="5400000">
                <a:off x="7040232" y="4396571"/>
                <a:ext cx="14501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𝐀𝐝𝐯𝐞𝐫𝐬𝐚𝐫𝐲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𝒜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7040232" y="4396571"/>
                <a:ext cx="1450141" cy="276999"/>
              </a:xfrm>
              <a:prstGeom prst="rect">
                <a:avLst/>
              </a:prstGeom>
              <a:blipFill rotWithShape="0">
                <a:blip r:embed="rId20"/>
                <a:stretch>
                  <a:fillRect l="-34783" t="-5462" r="-4348" b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4641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40" grpId="0"/>
      <p:bldP spid="42" grpId="0"/>
      <p:bldP spid="43" grpId="0"/>
      <p:bldP spid="45" grpId="0"/>
      <p:bldP spid="47" grpId="0"/>
      <p:bldP spid="53" grpId="0"/>
      <p:bldP spid="55" grpId="0"/>
      <p:bldP spid="56" grpId="0"/>
      <p:bldP spid="57" grpId="0"/>
      <p:bldP spid="59" grpId="0"/>
      <p:bldP spid="61" grpId="0"/>
      <p:bldP spid="3" grpId="0"/>
      <p:bldP spid="2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/>
              <a:t>Computational Security</a:t>
            </a:r>
            <a:endParaRPr lang="en-US" sz="3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0" y="1293737"/>
                <a:ext cx="9144000" cy="46498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/>
                  <a:t>One-Time Pad is not practical with the following drawbacks:</a:t>
                </a:r>
                <a:endParaRPr lang="en-US" altLang="zh-CN" sz="2400" dirty="0" smtClean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>
                    <a:ea typeface="Cambria Math" panose="02040503050406030204" pitchFamily="18" charset="0"/>
                  </a:rPr>
                  <a:t>Secret key is too long: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𝒦</m:t>
                        </m:r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≥|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altLang="zh-CN" sz="2000" dirty="0"/>
                  <a:t> </a:t>
                </a:r>
                <a:endParaRPr lang="en-US" altLang="zh-CN" sz="2000" dirty="0" smtClean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/>
                  <a:t>Secret </a:t>
                </a:r>
                <a:r>
                  <a:rPr lang="en-US" altLang="zh-CN" sz="2000" dirty="0"/>
                  <a:t>key cannot be </a:t>
                </a:r>
                <a:r>
                  <a:rPr lang="en-US" altLang="zh-CN" sz="2000" dirty="0" smtClean="0"/>
                  <a:t>used to encrypt multiple messages</a:t>
                </a:r>
                <a:endParaRPr lang="en-US" altLang="zh-CN" sz="2000" dirty="0"/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/>
                  <a:t>Computational Security</a:t>
                </a:r>
                <a:r>
                  <a:rPr lang="en-US" sz="2400" b="1" dirty="0" smtClean="0"/>
                  <a:t>: t</a:t>
                </a:r>
                <a:r>
                  <a:rPr lang="en-US" altLang="zh-CN" sz="2400" b="1" dirty="0" smtClean="0"/>
                  <a:t>wo </a:t>
                </a:r>
                <a:r>
                  <a:rPr lang="en-US" altLang="zh-CN" sz="2400" b="1" dirty="0"/>
                  <a:t>r</a:t>
                </a:r>
                <a:r>
                  <a:rPr lang="en-US" altLang="zh-CN" sz="2400" b="1" dirty="0" smtClean="0"/>
                  <a:t>elaxations </a:t>
                </a:r>
                <a:r>
                  <a:rPr lang="en-US" sz="2400" b="1" dirty="0" smtClean="0"/>
                  <a:t>for practical encryption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/>
                  <a:t>Security is only guaranteed </a:t>
                </a:r>
                <a:r>
                  <a:rPr lang="en-US" sz="2000" dirty="0" smtClean="0"/>
                  <a:t>against </a:t>
                </a:r>
                <a:r>
                  <a:rPr lang="en-US" sz="2000" u="sng" dirty="0" smtClean="0"/>
                  <a:t>efficient adversaries</a:t>
                </a:r>
                <a:r>
                  <a:rPr lang="en-US" sz="2000" dirty="0" smtClean="0"/>
                  <a:t> that </a:t>
                </a:r>
                <a:r>
                  <a:rPr lang="en-US" sz="2000" dirty="0"/>
                  <a:t>run for </a:t>
                </a:r>
                <a:r>
                  <a:rPr lang="en-US" sz="2000" dirty="0" smtClean="0"/>
                  <a:t>some feasible </a:t>
                </a:r>
                <a:r>
                  <a:rPr lang="en-US" sz="2000" dirty="0"/>
                  <a:t>amount of </a:t>
                </a:r>
                <a:r>
                  <a:rPr lang="en-US" sz="2000" dirty="0" smtClean="0"/>
                  <a:t>time. </a:t>
                </a:r>
                <a:endParaRPr lang="en-US" sz="2000" u="sng" dirty="0" smtClean="0"/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b="1" dirty="0"/>
                  <a:t>Principle of Computational Security</a:t>
                </a:r>
                <a:r>
                  <a:rPr lang="en-US" altLang="zh-CN" dirty="0"/>
                  <a:t> (</a:t>
                </a:r>
                <a:r>
                  <a:rPr lang="en-US" altLang="zh-CN" b="1" dirty="0" err="1"/>
                  <a:t>Kerckhoffs</a:t>
                </a:r>
                <a:r>
                  <a:rPr lang="en-US" altLang="zh-CN" dirty="0"/>
                  <a:t>): A cipher must be </a:t>
                </a:r>
                <a:r>
                  <a:rPr lang="en-US" altLang="zh-CN" dirty="0" smtClean="0"/>
                  <a:t>practically</a:t>
                </a:r>
                <a:r>
                  <a:rPr lang="en-US" altLang="zh-CN" dirty="0"/>
                  <a:t>, if not mathematically, </a:t>
                </a:r>
                <a:r>
                  <a:rPr lang="en-US" altLang="zh-CN" dirty="0" smtClean="0"/>
                  <a:t>indecipherable</a:t>
                </a:r>
                <a:endParaRPr lang="en-US" sz="2000" u="sng" dirty="0" smtClean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/>
                  <a:t>Adversaries can potentially succeed (i.e., security can potentially </a:t>
                </a:r>
                <a:r>
                  <a:rPr lang="en-US" sz="2000" dirty="0" smtClean="0"/>
                  <a:t>fail) with </a:t>
                </a:r>
                <a:r>
                  <a:rPr lang="en-US" sz="2000" dirty="0"/>
                  <a:t>some </a:t>
                </a:r>
                <a:r>
                  <a:rPr lang="en-US" sz="2000" u="sng" dirty="0"/>
                  <a:t>very small probability</a:t>
                </a:r>
                <a:r>
                  <a:rPr lang="en-US" sz="2000" dirty="0"/>
                  <a:t>. </a:t>
                </a:r>
                <a:endParaRPr lang="en-US" sz="2000" dirty="0" smtClean="0"/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As long as the probability is small enough, the adversary will not succeed, </a:t>
                </a:r>
              </a:p>
              <a:p>
                <a:pPr lvl="2">
                  <a:lnSpc>
                    <a:spcPct val="120000"/>
                  </a:lnSpc>
                </a:pPr>
                <a:r>
                  <a:rPr lang="en-US" dirty="0"/>
                  <a:t> </a:t>
                </a:r>
                <a:r>
                  <a:rPr lang="en-US" dirty="0" smtClean="0"/>
                  <a:t>      except it tries for an infeasible number of times.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293737"/>
                <a:ext cx="9144000" cy="4649863"/>
              </a:xfrm>
              <a:prstGeom prst="rect">
                <a:avLst/>
              </a:prstGeom>
              <a:blipFill>
                <a:blip r:embed="rId3"/>
                <a:stretch>
                  <a:fillRect l="-1000" t="-1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3294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374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OTP </a:t>
            </a:r>
            <a:r>
              <a:rPr lang="en-US" dirty="0"/>
              <a:t>is IND-EAV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0" y="1600200"/>
                <a:ext cx="9143999" cy="43027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Why OTP is IND-EAV?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⁡[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400" dirty="0" smtClean="0"/>
              </a:p>
              <a:p>
                <a:pPr marL="800100" lvl="1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:r>
                  <a:rPr lang="en-US" sz="2000" dirty="0" smtClean="0"/>
                  <a:t>The conditional distribution of the ciphertexts are </a:t>
                </a:r>
                <a:r>
                  <a:rPr lang="en-US" sz="2000" b="1" dirty="0" smtClean="0"/>
                  <a:t>identical</a:t>
                </a:r>
                <a:r>
                  <a:rPr lang="en-US" sz="2000" dirty="0" smtClean="0"/>
                  <a:t>.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≡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 smtClean="0"/>
                  <a:t> , because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 smtClean="0"/>
                  <a:t> is </a:t>
                </a:r>
                <a:r>
                  <a:rPr lang="en-US" sz="2000" b="1" dirty="0" smtClean="0"/>
                  <a:t>uniformly distributed</a:t>
                </a:r>
              </a:p>
              <a:p>
                <a:pPr marL="1714500" lvl="3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 smtClean="0"/>
                  <a:t> and uniform distribution are</a:t>
                </a:r>
                <a:r>
                  <a:rPr lang="en-US" sz="2000" b="1" dirty="0" smtClean="0"/>
                  <a:t> perfectly indistinguishable</a:t>
                </a:r>
              </a:p>
              <a:p>
                <a:pPr marL="2171700" lvl="4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:r>
                  <a:rPr lang="en-US" sz="1600" dirty="0"/>
                  <a:t>i</a:t>
                </a:r>
                <a:r>
                  <a:rPr lang="en-US" sz="1600" dirty="0" smtClean="0"/>
                  <a:t>ndistinguishable by computationally unbounded adversaries</a:t>
                </a:r>
              </a:p>
              <a:p>
                <a:pPr marL="2171700" lvl="4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:r>
                  <a:rPr lang="en-US" sz="1600" dirty="0" smtClean="0"/>
                  <a:t>The uniformly distributed key is too long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IND-EAV with Shorter Keys: </a:t>
                </a:r>
                <a:r>
                  <a:rPr lang="en-US" sz="2400" dirty="0" smtClean="0"/>
                  <a:t>What happens if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 smtClean="0"/>
                  <a:t> is indistinguishable from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    the uniform distribution, not perfectly (absolutely) but </a:t>
                </a:r>
                <a:r>
                  <a:rPr lang="en-US" altLang="zh-CN" sz="2400" dirty="0"/>
                  <a:t> </a:t>
                </a:r>
                <a:r>
                  <a:rPr lang="en-US" altLang="zh-CN" sz="2400" dirty="0" smtClean="0"/>
                  <a:t>w.r.t.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dirty="0"/>
                  <a:t> </a:t>
                </a:r>
                <a:r>
                  <a:rPr lang="en-US" altLang="zh-CN" sz="2400" dirty="0" smtClean="0"/>
                  <a:t>     </a:t>
                </a:r>
                <a:r>
                  <a:rPr lang="en-US" altLang="zh-CN" sz="2400" b="1" dirty="0" smtClean="0"/>
                  <a:t>computationally  bounded adversaries</a:t>
                </a:r>
                <a:r>
                  <a:rPr lang="en-US" altLang="zh-CN" sz="2400" dirty="0" smtClean="0"/>
                  <a:t>. </a:t>
                </a:r>
                <a:endParaRPr lang="en-US" sz="2400" dirty="0" smtClean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Such a distribution is good enough w.r.t. a computationally bounded adversary and therefore probably suffice.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600200"/>
                <a:ext cx="9143999" cy="4302716"/>
              </a:xfrm>
              <a:prstGeom prst="rect">
                <a:avLst/>
              </a:prstGeom>
              <a:blipFill rotWithShape="0">
                <a:blip r:embed="rId3"/>
                <a:stretch>
                  <a:fillRect l="-1000" t="-142" r="-800" b="-9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054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Concrete Approach</a:t>
            </a:r>
            <a:endParaRPr lang="en-US" sz="3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0" y="1524000"/>
                <a:ext cx="9144000" cy="393338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Methodology</a:t>
                </a:r>
                <a:r>
                  <a:rPr lang="en-US" sz="2400" dirty="0" smtClean="0"/>
                  <a:t>: (1) Bound the </a:t>
                </a:r>
                <a:r>
                  <a:rPr lang="en-US" sz="2400" b="1" dirty="0" smtClean="0"/>
                  <a:t>running time</a:t>
                </a:r>
                <a:r>
                  <a:rPr lang="en-US" sz="2400" dirty="0" smtClean="0"/>
                  <a:t> of the adversary; (2) Bound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     the </a:t>
                </a:r>
                <a:r>
                  <a:rPr lang="en-US" sz="2400" b="1" dirty="0" smtClean="0"/>
                  <a:t>success probability</a:t>
                </a:r>
                <a:r>
                  <a:rPr lang="en-US" sz="2400" dirty="0" smtClean="0"/>
                  <a:t> of the adversary.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The Approach</a:t>
                </a:r>
                <a:r>
                  <a:rPr lang="en-US" sz="2400" dirty="0" smtClean="0"/>
                  <a:t>: A scheme is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𝝐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b="1" dirty="0" smtClean="0"/>
                  <a:t>-secure </a:t>
                </a:r>
                <a:r>
                  <a:rPr lang="en-US" sz="2400" dirty="0" smtClean="0"/>
                  <a:t>if any adversary with running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     time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400" dirty="0" smtClean="0"/>
                  <a:t> can succeed in breaking the scheme with probability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sz="2400" dirty="0" smtClean="0"/>
              </a:p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EXAMPLE</a:t>
                </a:r>
                <a:r>
                  <a:rPr lang="en-US" sz="2400" dirty="0"/>
                  <a:t>: </a:t>
                </a:r>
                <a:r>
                  <a:rPr lang="en-US" sz="2400" dirty="0" smtClean="0"/>
                  <a:t>A </a:t>
                </a:r>
                <a:r>
                  <a:rPr lang="en-US" sz="2400" dirty="0"/>
                  <a:t>private-key encryption that cannot be broken with attacks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dirty="0"/>
                  <a:t>       of some type with </a:t>
                </a:r>
                <a:r>
                  <a:rPr lang="en-US" sz="2400" dirty="0">
                    <a:solidFill>
                      <a:srgbClr val="C00000"/>
                    </a:solidFill>
                  </a:rPr>
                  <a:t>probability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−60</m:t>
                        </m:r>
                      </m:sup>
                    </m:sSup>
                  </m:oMath>
                </a14:m>
                <a:r>
                  <a:rPr lang="en-US" sz="2400" dirty="0"/>
                  <a:t> in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200</m:t>
                    </m:r>
                  </m:oMath>
                </a14:m>
                <a:r>
                  <a:rPr lang="en-US" sz="2400" dirty="0">
                    <a:solidFill>
                      <a:srgbClr val="C00000"/>
                    </a:solidFill>
                  </a:rPr>
                  <a:t> years using the fastest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dirty="0">
                    <a:solidFill>
                      <a:srgbClr val="C00000"/>
                    </a:solidFill>
                  </a:rPr>
                  <a:t>       computer available today </a:t>
                </a:r>
                <a:r>
                  <a:rPr lang="en-US" sz="2400" dirty="0"/>
                  <a:t>is considered as secure</a:t>
                </a:r>
                <a:r>
                  <a:rPr lang="en-US" sz="2400" dirty="0" smtClean="0"/>
                  <a:t>.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The concrete approach is important </a:t>
                </a:r>
                <a:r>
                  <a:rPr lang="en-US" sz="2000" dirty="0"/>
                  <a:t>in practice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It is difficult to </a:t>
                </a:r>
                <a:r>
                  <a:rPr lang="en-US" sz="2000" dirty="0"/>
                  <a:t>work </a:t>
                </a:r>
                <a:r>
                  <a:rPr lang="en-US" sz="2000" dirty="0" smtClean="0"/>
                  <a:t>with</a:t>
                </a:r>
                <a:endParaRPr lang="en-US" sz="20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524000"/>
                <a:ext cx="9144000" cy="3933384"/>
              </a:xfrm>
              <a:prstGeom prst="rect">
                <a:avLst/>
              </a:prstGeom>
              <a:blipFill>
                <a:blip r:embed="rId3"/>
                <a:stretch>
                  <a:fillRect l="-1000" t="-155" b="-12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9907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PPT and Negligible</a:t>
            </a:r>
            <a:endParaRPr lang="en-US" sz="3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0" y="1219200"/>
                <a:ext cx="9144000" cy="45061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DEFINITION</a:t>
                </a:r>
                <a:r>
                  <a:rPr lang="en-US" sz="2400" dirty="0" smtClean="0"/>
                  <a:t>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 smtClean="0"/>
                  <a:t> is a </a:t>
                </a:r>
                <a:r>
                  <a:rPr lang="en-US" sz="2400" b="1" dirty="0" smtClean="0"/>
                  <a:t>polynomial-time algorithm </a:t>
                </a:r>
                <a:r>
                  <a:rPr lang="en-US" sz="2400" dirty="0" smtClean="0"/>
                  <a:t>if there is a polynomial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b="0" dirty="0"/>
                  <a:t> </a:t>
                </a:r>
                <a:r>
                  <a:rPr lang="en-US" sz="2400" b="0" dirty="0" smtClean="0"/>
                  <a:t>  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(⋅)</m:t>
                    </m:r>
                  </m:oMath>
                </a14:m>
                <a:r>
                  <a:rPr lang="en-US" sz="2400" dirty="0" smtClean="0"/>
                  <a:t> such that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400" dirty="0" smtClean="0"/>
                  <a:t>, the running time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 smtClean="0"/>
                  <a:t> is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(|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|)</m:t>
                    </m:r>
                  </m:oMath>
                </a14:m>
                <a:r>
                  <a:rPr lang="en-US" sz="2400" dirty="0" smtClean="0"/>
                  <a:t>.</a:t>
                </a:r>
                <a:endParaRPr lang="en-US" sz="2000" dirty="0" smtClean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b="1" dirty="0" smtClean="0"/>
                  <a:t>PPT</a:t>
                </a:r>
                <a:r>
                  <a:rPr lang="en-US" sz="2000" dirty="0" smtClean="0"/>
                  <a:t>: probabilistic polynomial-time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DEFINITION</a:t>
                </a:r>
                <a:r>
                  <a:rPr lang="en-US" sz="2400" dirty="0" smtClean="0"/>
                  <a:t>: A </a:t>
                </a:r>
                <a:r>
                  <a:rPr lang="en-US" sz="2400" dirty="0"/>
                  <a:t>function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≥0</m:t>
                        </m:r>
                      </m:sub>
                    </m:sSub>
                  </m:oMath>
                </a14:m>
                <a:r>
                  <a:rPr lang="en-US" sz="2400" dirty="0"/>
                  <a:t> is </a:t>
                </a:r>
                <a:r>
                  <a:rPr lang="en-US" sz="2400" b="1" dirty="0"/>
                  <a:t>negligible</a:t>
                </a:r>
                <a:r>
                  <a:rPr lang="en-US" sz="2400" dirty="0"/>
                  <a:t> if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US" sz="2400" dirty="0"/>
                  <a:t> polynomial </a:t>
                </a:r>
                <a:r>
                  <a:rPr lang="en-US" sz="2400" dirty="0" smtClean="0"/>
                  <a:t> 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     function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⋅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400" dirty="0"/>
                  <a:t>, there exists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400" dirty="0"/>
                  <a:t> such that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&lt;1/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400" dirty="0"/>
                  <a:t> </a:t>
                </a:r>
                <a:endParaRPr lang="en-US" sz="2400" dirty="0" smtClean="0"/>
              </a:p>
              <a:p>
                <a:pPr>
                  <a:lnSpc>
                    <a:spcPct val="120000"/>
                  </a:lnSpc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     for all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000" dirty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rad>
                          <m:radPr>
                            <m:degHide m:val="on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sup>
                    </m:sSup>
                  </m:oMath>
                </a14:m>
                <a:r>
                  <a:rPr lang="en-US" sz="2000" dirty="0"/>
                  <a:t> are all negligible functions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10000</m:t>
                            </m:r>
                          </m:sup>
                        </m:sSup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func>
                              <m:func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/</m:t>
                            </m:r>
                            <m:func>
                              <m:func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e>
                        </m:func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are non-negligible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THEOREM</a:t>
                </a:r>
                <a:r>
                  <a:rPr lang="en-US" sz="2400" dirty="0" smtClean="0"/>
                  <a:t>: </a:t>
                </a:r>
                <a:r>
                  <a:rPr lang="en-US" sz="2400" dirty="0"/>
                  <a:t>Let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400" dirty="0"/>
                  <a:t> be negligible and let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be a polynomial</a:t>
                </a:r>
                <a:r>
                  <a:rPr lang="en-US" sz="2400" dirty="0" smtClean="0"/>
                  <a:t>.  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     Then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 smtClean="0"/>
                  <a:t>are both negligible.</a:t>
                </a: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219200"/>
                <a:ext cx="9144000" cy="4506105"/>
              </a:xfrm>
              <a:prstGeom prst="rect">
                <a:avLst/>
              </a:prstGeom>
              <a:blipFill>
                <a:blip r:embed="rId3"/>
                <a:stretch>
                  <a:fillRect l="-1000" t="-135" b="-14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6235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Asymptotic Approach</a:t>
            </a:r>
            <a:endParaRPr lang="en-US" sz="3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0" y="1447800"/>
                <a:ext cx="9144000" cy="40072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Methodology</a:t>
                </a:r>
                <a:r>
                  <a:rPr lang="en-US" sz="2400" dirty="0" smtClean="0"/>
                  <a:t>: Introduce a </a:t>
                </a:r>
                <a:r>
                  <a:rPr lang="en-US" sz="2400" b="1" dirty="0" smtClean="0"/>
                  <a:t>security parameter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 smtClean="0"/>
                  <a:t> (e.g., bit length of key)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 smtClean="0"/>
                  <a:t>Adversary: </a:t>
                </a:r>
                <a:r>
                  <a:rPr lang="en-US" sz="2400" b="1" dirty="0" smtClean="0"/>
                  <a:t>PPT</a:t>
                </a:r>
                <a:r>
                  <a:rPr lang="en-US" sz="2400" dirty="0" smtClean="0"/>
                  <a:t> algorithm</a:t>
                </a:r>
                <a:endParaRPr lang="en-US" sz="2400" dirty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 smtClean="0"/>
                  <a:t>Success probability: </a:t>
                </a:r>
                <a:r>
                  <a:rPr lang="en-US" sz="2400" b="1" dirty="0" smtClean="0"/>
                  <a:t>negligible</a:t>
                </a:r>
                <a:r>
                  <a:rPr lang="en-US" sz="2400" dirty="0" smtClean="0"/>
                  <a:t> function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2400" dirty="0"/>
              </a:p>
              <a:p>
                <a:pPr>
                  <a:lnSpc>
                    <a:spcPct val="120000"/>
                  </a:lnSpc>
                </a:pPr>
                <a:r>
                  <a:rPr lang="en-US" sz="2400" b="1" dirty="0"/>
                  <a:t>The Approach</a:t>
                </a:r>
                <a:r>
                  <a:rPr lang="en-US" sz="2400" dirty="0" smtClean="0"/>
                  <a:t>: A </a:t>
                </a:r>
                <a:r>
                  <a:rPr lang="en-US" sz="2400" dirty="0"/>
                  <a:t>scheme is </a:t>
                </a:r>
                <a:r>
                  <a:rPr lang="en-US" sz="2400" dirty="0" smtClean="0"/>
                  <a:t>secure </a:t>
                </a:r>
                <a:r>
                  <a:rPr lang="en-US" sz="2400" dirty="0"/>
                  <a:t>if any </a:t>
                </a:r>
                <a:r>
                  <a:rPr lang="en-US" sz="2400" b="1" dirty="0" smtClean="0"/>
                  <a:t>PPT</a:t>
                </a:r>
                <a:r>
                  <a:rPr lang="en-US" sz="2400" dirty="0" smtClean="0"/>
                  <a:t> adversary can </a:t>
                </a:r>
                <a:r>
                  <a:rPr lang="en-US" sz="2400" dirty="0"/>
                  <a:t>succeed in </a:t>
                </a:r>
                <a:endParaRPr lang="en-US" sz="2400" dirty="0" smtClean="0"/>
              </a:p>
              <a:p>
                <a:pPr>
                  <a:lnSpc>
                    <a:spcPct val="120000"/>
                  </a:lnSpc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     breaking </a:t>
                </a:r>
                <a:r>
                  <a:rPr lang="en-US" sz="2400" dirty="0"/>
                  <a:t>the scheme with </a:t>
                </a:r>
                <a:r>
                  <a:rPr lang="en-US" sz="2400" dirty="0" smtClean="0"/>
                  <a:t>at most </a:t>
                </a:r>
                <a:r>
                  <a:rPr lang="en-US" sz="2400" b="1" dirty="0" smtClean="0"/>
                  <a:t>negligible</a:t>
                </a:r>
                <a:r>
                  <a:rPr lang="en-US" sz="2400" dirty="0" smtClean="0"/>
                  <a:t> probability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EXAMPLE:</a:t>
                </a:r>
                <a:r>
                  <a:rPr lang="en-US" sz="2400" dirty="0" smtClean="0"/>
                  <a:t> A </a:t>
                </a:r>
                <a:r>
                  <a:rPr lang="en-US" sz="2400" dirty="0"/>
                  <a:t>scheme is secure if for any 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PPT</a:t>
                </a:r>
                <a:r>
                  <a:rPr lang="en-US" sz="2400" dirty="0"/>
                  <a:t> adversary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en-US" sz="2400" dirty="0"/>
                  <a:t> carrying out </a:t>
                </a:r>
                <a:endParaRPr lang="en-US" sz="2400" dirty="0" smtClean="0"/>
              </a:p>
              <a:p>
                <a:pPr>
                  <a:lnSpc>
                    <a:spcPct val="120000"/>
                  </a:lnSpc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     some </a:t>
                </a:r>
                <a:r>
                  <a:rPr lang="en-US" sz="2400" dirty="0"/>
                  <a:t>an attack of some formally specified type,</a:t>
                </a:r>
                <a:r>
                  <a:rPr lang="en-US" sz="2400" i="1" dirty="0"/>
                  <a:t>  </a:t>
                </a:r>
                <a:r>
                  <a:rPr lang="en-US" sz="2400" dirty="0"/>
                  <a:t>the probability </a:t>
                </a:r>
                <a:endParaRPr lang="en-US" sz="2400" dirty="0" smtClean="0"/>
              </a:p>
              <a:p>
                <a:pPr>
                  <a:lnSpc>
                    <a:spcPct val="120000"/>
                  </a:lnSpc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     that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en-US" sz="2400" dirty="0"/>
                  <a:t> succeeds in the attack is</a:t>
                </a:r>
                <a:r>
                  <a:rPr lang="en-US" sz="2400" i="1" dirty="0"/>
                  <a:t> 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negligible</a:t>
                </a:r>
                <a:r>
                  <a:rPr lang="en-US" sz="2400" b="1" dirty="0"/>
                  <a:t>. </a:t>
                </a:r>
                <a:r>
                  <a:rPr lang="en-US" sz="2000" dirty="0"/>
                  <a:t> 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b="1" dirty="0" smtClean="0"/>
                  <a:t>Specified type</a:t>
                </a:r>
                <a:r>
                  <a:rPr lang="en-US" sz="2000" dirty="0" smtClean="0"/>
                  <a:t>: COA, KPA, CPA, CCA</a:t>
                </a: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447800"/>
                <a:ext cx="9144000" cy="4007251"/>
              </a:xfrm>
              <a:prstGeom prst="rect">
                <a:avLst/>
              </a:prstGeom>
              <a:blipFill>
                <a:blip r:embed="rId3"/>
                <a:stretch>
                  <a:fillRect l="-1000" t="-152" b="-10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4517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7451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Private-Key Encryption</a:t>
            </a:r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295400"/>
            <a:ext cx="723900" cy="108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9575" y="1219200"/>
            <a:ext cx="771525" cy="11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 Box 5"/>
          <p:cNvSpPr txBox="1">
            <a:spLocks noChangeArrowheads="1"/>
          </p:cNvSpPr>
          <p:nvPr/>
        </p:nvSpPr>
        <p:spPr bwMode="auto">
          <a:xfrm>
            <a:off x="1066800" y="2343150"/>
            <a:ext cx="6568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>
                <a:latin typeface="Tahoma" pitchFamily="34" charset="0"/>
              </a:rPr>
              <a:t>Alice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6"/>
              <p:cNvSpPr>
                <a:spLocks noChangeArrowheads="1"/>
              </p:cNvSpPr>
              <p:nvPr/>
            </p:nvSpPr>
            <p:spPr bwMode="auto">
              <a:xfrm>
                <a:off x="2362200" y="1508423"/>
                <a:ext cx="762000" cy="68580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dirty="0" smtClean="0">
                          <a:latin typeface="Cambria Math" panose="02040503050406030204" pitchFamily="18" charset="0"/>
                        </a:rPr>
                        <m:t>𝐄𝐧𝐜</m:t>
                      </m:r>
                    </m:oMath>
                  </m:oMathPara>
                </a14:m>
                <a:endParaRPr lang="en-US" b="1" dirty="0">
                  <a:latin typeface="Tahoma" pitchFamily="34" charset="0"/>
                </a:endParaRPr>
              </a:p>
            </p:txBody>
          </p:sp>
        </mc:Choice>
        <mc:Fallback xmlns="">
          <p:sp>
            <p:nvSpPr>
              <p:cNvPr id="22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62200" y="1508423"/>
                <a:ext cx="762000" cy="68580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Line 7"/>
          <p:cNvSpPr>
            <a:spLocks noChangeShapeType="1"/>
          </p:cNvSpPr>
          <p:nvPr/>
        </p:nvSpPr>
        <p:spPr bwMode="auto">
          <a:xfrm>
            <a:off x="1725706" y="1851323"/>
            <a:ext cx="63649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 Box 8"/>
              <p:cNvSpPr txBox="1">
                <a:spLocks noChangeArrowheads="1"/>
              </p:cNvSpPr>
              <p:nvPr/>
            </p:nvSpPr>
            <p:spPr bwMode="auto">
              <a:xfrm>
                <a:off x="1823774" y="1492945"/>
                <a:ext cx="454740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dirty="0">
                  <a:latin typeface="Tahoma" pitchFamily="34" charset="0"/>
                </a:endParaRPr>
              </a:p>
            </p:txBody>
          </p:sp>
        </mc:Choice>
        <mc:Fallback xmlns="">
          <p:sp>
            <p:nvSpPr>
              <p:cNvPr id="24" name="Text 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23774" y="1492945"/>
                <a:ext cx="454740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 Box 10"/>
              <p:cNvSpPr txBox="1">
                <a:spLocks noChangeArrowheads="1"/>
              </p:cNvSpPr>
              <p:nvPr/>
            </p:nvSpPr>
            <p:spPr bwMode="auto">
              <a:xfrm>
                <a:off x="3839483" y="1484009"/>
                <a:ext cx="1692578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b="1" i="0" dirty="0" smtClean="0">
                          <a:latin typeface="Cambria Math" panose="02040503050406030204" pitchFamily="18" charset="0"/>
                        </a:rPr>
                        <m:t>𝐄𝐧𝐜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latin typeface="Tahoma" pitchFamily="34" charset="0"/>
                </a:endParaRPr>
              </a:p>
            </p:txBody>
          </p:sp>
        </mc:Choice>
        <mc:Fallback xmlns="">
          <p:sp>
            <p:nvSpPr>
              <p:cNvPr id="25" name="Text 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39483" y="1484009"/>
                <a:ext cx="1692578" cy="369332"/>
              </a:xfrm>
              <a:prstGeom prst="rect">
                <a:avLst/>
              </a:prstGeom>
              <a:blipFill rotWithShape="0">
                <a:blip r:embed="rId7"/>
                <a:stretch>
                  <a:fillRect b="-1639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 Box 12"/>
          <p:cNvSpPr txBox="1">
            <a:spLocks noChangeArrowheads="1"/>
          </p:cNvSpPr>
          <p:nvPr/>
        </p:nvSpPr>
        <p:spPr bwMode="auto">
          <a:xfrm>
            <a:off x="7350041" y="2343150"/>
            <a:ext cx="57475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>
                <a:latin typeface="Tahoma" pitchFamily="34" charset="0"/>
              </a:rPr>
              <a:t>Bob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13"/>
              <p:cNvSpPr>
                <a:spLocks noChangeArrowheads="1"/>
              </p:cNvSpPr>
              <p:nvPr/>
            </p:nvSpPr>
            <p:spPr bwMode="auto">
              <a:xfrm>
                <a:off x="5943600" y="1504950"/>
                <a:ext cx="762000" cy="68580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dirty="0" smtClean="0">
                          <a:latin typeface="Cambria Math" panose="02040503050406030204" pitchFamily="18" charset="0"/>
                        </a:rPr>
                        <m:t>𝐃𝐞𝐜</m:t>
                      </m:r>
                    </m:oMath>
                  </m:oMathPara>
                </a14:m>
                <a:endParaRPr lang="en-US" b="1" dirty="0">
                  <a:latin typeface="Tahoma" pitchFamily="34" charset="0"/>
                </a:endParaRPr>
              </a:p>
            </p:txBody>
          </p:sp>
        </mc:Choice>
        <mc:Fallback xmlns="">
          <p:sp>
            <p:nvSpPr>
              <p:cNvPr id="28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943600" y="1504950"/>
                <a:ext cx="762000" cy="68580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Line 16"/>
          <p:cNvSpPr>
            <a:spLocks noChangeShapeType="1"/>
          </p:cNvSpPr>
          <p:nvPr/>
        </p:nvSpPr>
        <p:spPr bwMode="auto">
          <a:xfrm>
            <a:off x="6754906" y="1847850"/>
            <a:ext cx="417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 Box 17"/>
              <p:cNvSpPr txBox="1">
                <a:spLocks noChangeArrowheads="1"/>
              </p:cNvSpPr>
              <p:nvPr/>
            </p:nvSpPr>
            <p:spPr bwMode="auto">
              <a:xfrm>
                <a:off x="6754561" y="2735818"/>
                <a:ext cx="1698285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dirty="0" smtClean="0">
                          <a:latin typeface="Cambria Math" panose="02040503050406030204" pitchFamily="18" charset="0"/>
                        </a:rPr>
                        <m:t>𝐃𝐞𝐜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dirty="0">
                  <a:latin typeface="Tahoma" pitchFamily="34" charset="0"/>
                </a:endParaRPr>
              </a:p>
            </p:txBody>
          </p:sp>
        </mc:Choice>
        <mc:Fallback xmlns="">
          <p:sp>
            <p:nvSpPr>
              <p:cNvPr id="32" name="Text 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754561" y="2735818"/>
                <a:ext cx="1698285" cy="369332"/>
              </a:xfrm>
              <a:prstGeom prst="rect">
                <a:avLst/>
              </a:prstGeom>
              <a:blipFill rotWithShape="0">
                <a:blip r:embed="rId9"/>
                <a:stretch>
                  <a:fillRect b="-1666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2771100" y="2596118"/>
                <a:ext cx="370935" cy="369332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100" y="2596118"/>
                <a:ext cx="370935" cy="36933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27"/>
          <p:cNvCxnSpPr>
            <a:cxnSpLocks noChangeShapeType="1"/>
            <a:stCxn id="22" idx="3"/>
            <a:endCxn id="28" idx="1"/>
          </p:cNvCxnSpPr>
          <p:nvPr/>
        </p:nvCxnSpPr>
        <p:spPr bwMode="auto">
          <a:xfrm flipV="1">
            <a:off x="3124200" y="1847850"/>
            <a:ext cx="2819400" cy="347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0" y="3810000"/>
                <a:ext cx="9144000" cy="28085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1" i="0" dirty="0" smtClean="0">
                        <a:latin typeface="Cambria Math" panose="02040503050406030204" pitchFamily="18" charset="0"/>
                      </a:rPr>
                      <m:t>𝐆𝐞𝐧</m:t>
                    </m:r>
                    <m:r>
                      <a:rPr lang="en-US" sz="2400" b="1" i="0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1" i="0" dirty="0" smtClean="0">
                        <a:latin typeface="Cambria Math" panose="02040503050406030204" pitchFamily="18" charset="0"/>
                      </a:rPr>
                      <m:t>𝐄𝐧𝐜</m:t>
                    </m:r>
                    <m:r>
                      <a:rPr lang="en-US" sz="2400" b="1" i="0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1" i="0" dirty="0" smtClean="0">
                        <a:latin typeface="Cambria Math" panose="02040503050406030204" pitchFamily="18" charset="0"/>
                      </a:rPr>
                      <m:t>𝐃𝐞𝐜</m:t>
                    </m:r>
                  </m:oMath>
                </a14:m>
                <a:r>
                  <a:rPr lang="en-US" sz="2400" dirty="0" smtClean="0"/>
                  <a:t>: key generation, encryption, decryption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sz="20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𝐆𝐞𝐧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 takes the security parameter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 as input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 smtClean="0"/>
                  <a:t>: plaintext (message), ciphertext, secret key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𝒞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𝒦</m:t>
                    </m:r>
                  </m:oMath>
                </a14:m>
                <a:r>
                  <a:rPr lang="en-US" sz="2400" dirty="0" smtClean="0"/>
                  <a:t> : plaintext space, ciphertext space, key space</a:t>
                </a:r>
                <a:endParaRPr lang="en-US" sz="2400" i="0" dirty="0" smtClean="0">
                  <a:latin typeface="Cambria Math" panose="02040503050406030204" pitchFamily="18" charset="0"/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0" dirty="0" smtClean="0"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2400" b="1" i="0" dirty="0">
                        <a:latin typeface="Cambria Math" panose="02040503050406030204" pitchFamily="18" charset="0"/>
                      </a:rPr>
                      <m:t>𝐆𝐞𝐧</m:t>
                    </m:r>
                    <m:r>
                      <a:rPr lang="en-US" sz="2400" b="1" i="0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1" i="0" dirty="0">
                        <a:latin typeface="Cambria Math" panose="02040503050406030204" pitchFamily="18" charset="0"/>
                      </a:rPr>
                      <m:t>𝐄𝐧𝐜</m:t>
                    </m:r>
                    <m:r>
                      <a:rPr lang="en-US" sz="2400" b="1" i="0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1" i="0" dirty="0">
                        <a:latin typeface="Cambria Math" panose="02040503050406030204" pitchFamily="18" charset="0"/>
                      </a:rPr>
                      <m:t>𝐃𝐞𝐜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 smtClean="0"/>
                  <a:t> +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d>
                      <m:dPr>
                        <m:begChr m:val="|"/>
                        <m:endChr m:val="|"/>
                        <m:ctrlP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ℳ</m:t>
                        </m:r>
                      </m:e>
                    </m:d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&gt;1</m:t>
                    </m:r>
                  </m:oMath>
                </a14:m>
                <a:endParaRPr lang="en-US" sz="2400" dirty="0" smtClean="0">
                  <a:ea typeface="Cambria Math" panose="02040503050406030204" pitchFamily="18" charset="0"/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 smtClean="0">
                    <a:ea typeface="Cambria Math" panose="02040503050406030204" pitchFamily="18" charset="0"/>
                  </a:rPr>
                  <a:t>Correctness: </a:t>
                </a:r>
                <a14:m>
                  <m:oMath xmlns:m="http://schemas.openxmlformats.org/officeDocument/2006/math">
                    <m:r>
                      <a:rPr lang="en-US" sz="24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𝐃𝐞𝐜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𝐄𝐧𝐜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400" dirty="0" smtClean="0">
                    <a:ea typeface="Cambria Math" panose="02040503050406030204" pitchFamily="18" charset="0"/>
                  </a:rPr>
                  <a:t> for any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endParaRPr lang="en-US" sz="2400" dirty="0" smtClean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810000"/>
                <a:ext cx="9144000" cy="2808526"/>
              </a:xfrm>
              <a:prstGeom prst="rect">
                <a:avLst/>
              </a:prstGeom>
              <a:blipFill rotWithShape="0">
                <a:blip r:embed="rId11"/>
                <a:stretch>
                  <a:fillRect t="-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6"/>
              <p:cNvSpPr>
                <a:spLocks noChangeArrowheads="1"/>
              </p:cNvSpPr>
              <p:nvPr/>
            </p:nvSpPr>
            <p:spPr bwMode="auto">
              <a:xfrm>
                <a:off x="2375647" y="3116818"/>
                <a:ext cx="762000" cy="68580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0" dirty="0" smtClean="0">
                          <a:latin typeface="Cambria Math" panose="02040503050406030204" pitchFamily="18" charset="0"/>
                        </a:rPr>
                        <m:t>𝐆𝐞𝐧</m:t>
                      </m:r>
                    </m:oMath>
                  </m:oMathPara>
                </a14:m>
                <a:endParaRPr lang="en-US" b="1" dirty="0">
                  <a:latin typeface="Tahoma" pitchFamily="34" charset="0"/>
                </a:endParaRPr>
              </a:p>
            </p:txBody>
          </p:sp>
        </mc:Choice>
        <mc:Fallback xmlns="">
          <p:sp>
            <p:nvSpPr>
              <p:cNvPr id="26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75647" y="3116818"/>
                <a:ext cx="762000" cy="685800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接箭头连接符 5"/>
          <p:cNvCxnSpPr>
            <a:stCxn id="26" idx="0"/>
            <a:endCxn id="22" idx="2"/>
          </p:cNvCxnSpPr>
          <p:nvPr/>
        </p:nvCxnSpPr>
        <p:spPr>
          <a:xfrm flipH="1" flipV="1">
            <a:off x="2743200" y="2194223"/>
            <a:ext cx="13447" cy="92259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肘形连接符 9"/>
          <p:cNvCxnSpPr>
            <a:stCxn id="26" idx="3"/>
            <a:endCxn id="28" idx="2"/>
          </p:cNvCxnSpPr>
          <p:nvPr/>
        </p:nvCxnSpPr>
        <p:spPr>
          <a:xfrm flipV="1">
            <a:off x="3137647" y="2190750"/>
            <a:ext cx="3186953" cy="1268968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6035000" y="2596118"/>
                <a:ext cx="370935" cy="369332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5000" y="2596118"/>
                <a:ext cx="370935" cy="369332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5066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0" y="0"/>
                <a:ext cx="9144000" cy="1143000"/>
              </a:xfrm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Priv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𝒜</m:t>
                          </m:r>
                          <m: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Π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eav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0"/>
                <a:ext cx="9144000" cy="1143000"/>
              </a:xfr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0" y="1524000"/>
                <a:ext cx="9144000" cy="10107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0" dirty="0" smtClean="0"/>
                  <a:t>Let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𝐆𝐞𝐧</m:t>
                        </m:r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𝐄𝐧𝐜</m:t>
                        </m:r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𝐃𝐞𝐜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</m:oMath>
                </a14:m>
                <a:r>
                  <a:rPr lang="en-US" sz="2400" dirty="0" smtClean="0"/>
                  <a:t> be a private-key encryption. Define an 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sz="2400" dirty="0" smtClean="0"/>
                  <a:t>        </a:t>
                </a:r>
                <a:r>
                  <a:rPr lang="en-US" sz="2400" b="1" dirty="0" smtClean="0"/>
                  <a:t>adversarial indistinguishability experiment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1">
                        <a:latin typeface="Cambria Math" panose="02040503050406030204" pitchFamily="18" charset="0"/>
                      </a:rPr>
                      <m:t>Priv</m:t>
                    </m:r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2400" b="0" i="1">
                            <a:latin typeface="Cambria Math" panose="02040503050406030204" pitchFamily="18" charset="0"/>
                          </a:rPr>
                          <m:t>K</m:t>
                        </m:r>
                      </m:e>
                      <m:sub>
                        <m:r>
                          <a:rPr lang="en-US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𝒜</m:t>
                        </m:r>
                        <m:r>
                          <a:rPr lang="en-US" sz="2400" b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Π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eav</m:t>
                        </m:r>
                      </m:sup>
                    </m:sSubSup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</a:t>
                </a:r>
                <a:endParaRPr lang="en-US" sz="2000" dirty="0" smtClean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524000"/>
                <a:ext cx="9144000" cy="1010790"/>
              </a:xfrm>
              <a:prstGeom prst="rect">
                <a:avLst/>
              </a:prstGeom>
              <a:blipFill rotWithShape="0">
                <a:blip r:embed="rId4"/>
                <a:stretch>
                  <a:fillRect l="-1000" t="-602" b="-84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1094601" y="2552199"/>
            <a:ext cx="2491317" cy="32286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262319" y="2552199"/>
            <a:ext cx="2286000" cy="3228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474682" y="2552200"/>
                <a:ext cx="1992918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dirty="0" smtClean="0"/>
                  <a:t>choose</a:t>
                </a:r>
                <a:r>
                  <a:rPr lang="en-US" b="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with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=|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4682" y="2552200"/>
                <a:ext cx="1992918" cy="553998"/>
              </a:xfrm>
              <a:prstGeom prst="rect">
                <a:avLst/>
              </a:prstGeom>
              <a:blipFill>
                <a:blip r:embed="rId5"/>
                <a:stretch>
                  <a:fillRect l="-7034" t="-14286" r="-3058" b="-241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/>
          <p:cNvCxnSpPr/>
          <p:nvPr/>
        </p:nvCxnSpPr>
        <p:spPr>
          <a:xfrm flipH="1">
            <a:off x="3585919" y="3113809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043119" y="2829791"/>
                <a:ext cx="7367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3119" y="2829791"/>
                <a:ext cx="736740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4132" r="-3306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657954" y="3168543"/>
                <a:ext cx="137133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𝐆𝐞𝐧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7954" y="3168543"/>
                <a:ext cx="1371337" cy="276999"/>
              </a:xfrm>
              <a:prstGeom prst="rect">
                <a:avLst/>
              </a:prstGeom>
              <a:blipFill>
                <a:blip r:embed="rId7"/>
                <a:stretch>
                  <a:fillRect l="-4000" b="-8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657954" y="3547241"/>
                <a:ext cx="9893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←{0,1}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7954" y="3547241"/>
                <a:ext cx="989310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5556" t="-4444" r="-8642" b="-3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664881" y="3903610"/>
                <a:ext cx="15999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𝐄𝐧𝐜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4881" y="3903610"/>
                <a:ext cx="1599925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1901" t="-2174" r="-4943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/>
          <p:nvPr/>
        </p:nvCxnSpPr>
        <p:spPr>
          <a:xfrm rot="10800000" flipH="1">
            <a:off x="3585919" y="4333009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334313" y="4056010"/>
                <a:ext cx="1660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4313" y="4056010"/>
                <a:ext cx="166006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22222" r="-1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/>
          <p:cNvCxnSpPr/>
          <p:nvPr/>
        </p:nvCxnSpPr>
        <p:spPr>
          <a:xfrm flipH="1">
            <a:off x="3585919" y="4866409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271719" y="4582391"/>
                <a:ext cx="2372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1719" y="4582391"/>
                <a:ext cx="237244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28205" t="-4444" r="-25641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1101436" y="5042800"/>
                <a:ext cx="2501582" cy="6178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Priv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b="0" i="1"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  <m:sub>
                          <m:r>
                            <a:rPr lang="en-US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𝒜</m:t>
                          </m:r>
                          <m:r>
                            <a:rPr lang="en-US" b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en-US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Π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eav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0 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1 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1436" y="5042800"/>
                <a:ext cx="2501582" cy="617861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 rot="16200000">
                <a:off x="306970" y="3918111"/>
                <a:ext cx="12359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𝐂𝐡𝐚𝐥𝐥𝐞𝐧𝐠𝐞𝐫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06970" y="3918111"/>
                <a:ext cx="1235916" cy="276999"/>
              </a:xfrm>
              <a:prstGeom prst="rect">
                <a:avLst/>
              </a:prstGeom>
              <a:blipFill rotWithShape="0">
                <a:blip r:embed="rId13"/>
                <a:stretch>
                  <a:fillRect l="-4444" t="-6897" r="-37778" b="-64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 rot="5400000">
                <a:off x="6985030" y="3900770"/>
                <a:ext cx="14501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𝐀𝐝𝐯𝐞𝐫𝐬𝐚𝐫𝐲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𝒜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6985030" y="3900770"/>
                <a:ext cx="1450141" cy="276999"/>
              </a:xfrm>
              <a:prstGeom prst="rect">
                <a:avLst/>
              </a:prstGeom>
              <a:blipFill rotWithShape="0">
                <a:blip r:embed="rId14"/>
                <a:stretch>
                  <a:fillRect l="-34783" t="-5882" r="-4348" b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3564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/>
      <p:bldP spid="11" grpId="0"/>
      <p:bldP spid="12" grpId="0"/>
      <p:bldP spid="13" grpId="0"/>
      <p:bldP spid="14" grpId="0"/>
      <p:bldP spid="16" grpId="0"/>
      <p:bldP spid="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IND-EAV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0" y="1371600"/>
                <a:ext cx="9144000" cy="422859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DEFINITION: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smtClean="0"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 smtClean="0"/>
                  <a:t>has</a:t>
                </a:r>
                <a:r>
                  <a:rPr lang="en-US" sz="2400" b="1" dirty="0" smtClean="0"/>
                  <a:t> indistinguishable encryption in the presence of an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b="1" dirty="0"/>
                  <a:t> </a:t>
                </a:r>
                <a:r>
                  <a:rPr lang="en-US" sz="2400" b="1" dirty="0" smtClean="0"/>
                  <a:t>      eavesdropper (IND-EAV)</a:t>
                </a:r>
                <a:r>
                  <a:rPr lang="en-US" sz="24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</a:t>
                </a:r>
                <a:r>
                  <a:rPr lang="en-US" sz="2400" dirty="0" smtClean="0"/>
                  <a:t>if </a:t>
                </a:r>
                <a:r>
                  <a:rPr lang="en-US" sz="2400" dirty="0"/>
                  <a:t>for </a:t>
                </a:r>
                <a:r>
                  <a:rPr lang="en-US" sz="2400" dirty="0" smtClean="0"/>
                  <a:t>all PPT adversaries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en-US" sz="2400" dirty="0" smtClean="0"/>
                  <a:t> there is a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     negligible function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negl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(⋅)</m:t>
                    </m:r>
                  </m:oMath>
                </a14:m>
                <a:r>
                  <a:rPr lang="en-US" sz="2400" dirty="0" smtClean="0"/>
                  <a:t> such that </a:t>
                </a:r>
                <a:endParaRPr lang="en-US" sz="2400" dirty="0"/>
              </a:p>
              <a:p>
                <a:pPr algn="ctr">
                  <a:lnSpc>
                    <a:spcPct val="120000"/>
                  </a:lnSpc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Priv</m:t>
                            </m:r>
                            <m:sSubSup>
                              <m:sSub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𝒜</m:t>
                                </m:r>
                                <m:r>
                                  <a:rPr lang="en-US" sz="20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Π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eav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func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negl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 smtClean="0"/>
                  <a:t>,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     where the probability is taken over the random coins of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en-US" sz="2400" dirty="0" smtClean="0"/>
                  <a:t> and the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     random coins used in the experiment. 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>
                                    <a:latin typeface="Cambria Math" panose="02040503050406030204" pitchFamily="18" charset="0"/>
                                  </a:rPr>
                                  <m:t>Priv</m:t>
                                </m:r>
                                <m:sSubSup>
                                  <m:sSub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K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𝒜</m:t>
                                    </m:r>
                                    <m:r>
                                      <a:rPr lang="en-US" sz="24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Π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eav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d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func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negl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 smtClean="0"/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/>
                  <a:t>called </a:t>
                </a:r>
                <a:r>
                  <a:rPr lang="en-US" altLang="zh-CN" sz="2000" b="1" dirty="0"/>
                  <a:t>semantic security </a:t>
                </a:r>
                <a:r>
                  <a:rPr lang="en-US" altLang="zh-CN" sz="2000" dirty="0" smtClean="0"/>
                  <a:t>(Definition 3.12, Goldwasser </a:t>
                </a:r>
                <a:r>
                  <a:rPr lang="en-US" altLang="zh-CN" sz="2000" dirty="0"/>
                  <a:t>and </a:t>
                </a:r>
                <a:r>
                  <a:rPr lang="en-US" altLang="zh-CN" sz="2000" dirty="0" err="1"/>
                  <a:t>Micali</a:t>
                </a:r>
                <a:r>
                  <a:rPr lang="en-US" altLang="zh-CN" sz="2000" dirty="0"/>
                  <a:t>, 1985)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/>
                  <a:t>Equivalent to </a:t>
                </a:r>
                <a:r>
                  <a:rPr lang="en-US" altLang="zh-CN" sz="2000" b="1" dirty="0"/>
                  <a:t>indistinguishability </a:t>
                </a:r>
                <a:r>
                  <a:rPr lang="en-US" altLang="zh-CN" sz="2000" dirty="0" smtClean="0"/>
                  <a:t>(Theorem 3.13, Goldreich)</a:t>
                </a:r>
                <a:endParaRPr lang="en-US" sz="2400" dirty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371600"/>
                <a:ext cx="9144000" cy="4228593"/>
              </a:xfrm>
              <a:prstGeom prst="rect">
                <a:avLst/>
              </a:prstGeom>
              <a:blipFill>
                <a:blip r:embed="rId3"/>
                <a:stretch>
                  <a:fillRect l="-1000" t="-144" b="-10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0194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23746</TotalTime>
  <Words>539</Words>
  <Application>Microsoft Office PowerPoint</Application>
  <PresentationFormat>On-screen Show (4:3)</PresentationFormat>
  <Paragraphs>226</Paragraphs>
  <Slides>20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宋体</vt:lpstr>
      <vt:lpstr>Arial</vt:lpstr>
      <vt:lpstr>Calibri</vt:lpstr>
      <vt:lpstr>Cambria Math</vt:lpstr>
      <vt:lpstr>Tahoma</vt:lpstr>
      <vt:lpstr>Office Theme</vt:lpstr>
      <vt:lpstr>Cryptography (2022 Fall) computational security, concrete/asymptotic approach,  security parameter, PPT, negligible, IND-EAV, PrivK_(A, Π)^eav (n), PrivK_(A, Π)^eav (n,b)</vt:lpstr>
      <vt:lpstr>Computational Security</vt:lpstr>
      <vt:lpstr>Concrete Approach</vt:lpstr>
      <vt:lpstr>PPT and Negligible</vt:lpstr>
      <vt:lpstr>Asymptotic Approach</vt:lpstr>
      <vt:lpstr>PowerPoint Presentation</vt:lpstr>
      <vt:lpstr>Private-Key Encryption</vt:lpstr>
      <vt:lpstr>PrivK_(A, Π)^eav (n)</vt:lpstr>
      <vt:lpstr>IND-EAV</vt:lpstr>
      <vt:lpstr>PrivK_(A, Π)^eav (n,b)</vt:lpstr>
      <vt:lpstr>IND-EAV</vt:lpstr>
      <vt:lpstr>PowerPoint Presentation</vt:lpstr>
      <vt:lpstr>Equivalence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OTP is IND-EAV</vt:lpstr>
      <vt:lpstr>OTP is IND-EAV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Generalized Homomorphic MACs with Efficient Verification</dc:title>
  <dc:creator>Liangfeng Zhang</dc:creator>
  <cp:lastModifiedBy>zhanglf</cp:lastModifiedBy>
  <cp:revision>609</cp:revision>
  <cp:lastPrinted>2022-09-21T01:24:49Z</cp:lastPrinted>
  <dcterms:created xsi:type="dcterms:W3CDTF">2014-04-06T04:43:09Z</dcterms:created>
  <dcterms:modified xsi:type="dcterms:W3CDTF">2022-09-21T07:26:14Z</dcterms:modified>
</cp:coreProperties>
</file>