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7" r:id="rId10"/>
    <p:sldId id="408" r:id="rId11"/>
    <p:sldId id="409" r:id="rId12"/>
    <p:sldId id="410" r:id="rId13"/>
    <p:sldId id="411" r:id="rId14"/>
    <p:sldId id="412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7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5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1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../clipboard/media/image15.png"/><Relationship Id="rId18" Type="http://schemas.openxmlformats.org/officeDocument/2006/relationships/image" Target="../../clipboard/media/image20.png"/><Relationship Id="rId26" Type="http://schemas.openxmlformats.org/officeDocument/2006/relationships/image" Target="../../clipboard/media/image28.png"/><Relationship Id="rId3" Type="http://schemas.openxmlformats.org/officeDocument/2006/relationships/image" Target="../../clipboard/media/image5.png"/><Relationship Id="rId21" Type="http://schemas.openxmlformats.org/officeDocument/2006/relationships/image" Target="../../clipboard/media/image23.png"/><Relationship Id="rId7" Type="http://schemas.openxmlformats.org/officeDocument/2006/relationships/image" Target="../../clipboard/media/image9.png"/><Relationship Id="rId12" Type="http://schemas.openxmlformats.org/officeDocument/2006/relationships/image" Target="../../clipboard/media/image14.png"/><Relationship Id="rId17" Type="http://schemas.openxmlformats.org/officeDocument/2006/relationships/image" Target="../../clipboard/media/image19.png"/><Relationship Id="rId25" Type="http://schemas.openxmlformats.org/officeDocument/2006/relationships/image" Target="../../clipboard/media/image27.png"/><Relationship Id="rId33" Type="http://schemas.openxmlformats.org/officeDocument/2006/relationships/image" Target="../../clipboard/media/image35.png"/><Relationship Id="rId2" Type="http://schemas.openxmlformats.org/officeDocument/2006/relationships/notesSlide" Target="../notesSlides/notesSlide7.xml"/><Relationship Id="rId16" Type="http://schemas.openxmlformats.org/officeDocument/2006/relationships/image" Target="../../clipboard/media/image18.png"/><Relationship Id="rId20" Type="http://schemas.openxmlformats.org/officeDocument/2006/relationships/image" Target="../../clipboard/media/image22.png"/><Relationship Id="rId29" Type="http://schemas.openxmlformats.org/officeDocument/2006/relationships/image" Target="../../clipboard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8.png"/><Relationship Id="rId11" Type="http://schemas.openxmlformats.org/officeDocument/2006/relationships/image" Target="../../clipboard/media/image13.png"/><Relationship Id="rId24" Type="http://schemas.openxmlformats.org/officeDocument/2006/relationships/image" Target="../../clipboard/media/image26.png"/><Relationship Id="rId32" Type="http://schemas.openxmlformats.org/officeDocument/2006/relationships/image" Target="../../clipboard/media/image34.png"/><Relationship Id="rId5" Type="http://schemas.openxmlformats.org/officeDocument/2006/relationships/image" Target="../../clipboard/media/image7.png"/><Relationship Id="rId15" Type="http://schemas.openxmlformats.org/officeDocument/2006/relationships/image" Target="../../clipboard/media/image17.png"/><Relationship Id="rId23" Type="http://schemas.openxmlformats.org/officeDocument/2006/relationships/image" Target="../../clipboard/media/image25.png"/><Relationship Id="rId28" Type="http://schemas.openxmlformats.org/officeDocument/2006/relationships/image" Target="../../clipboard/media/image30.png"/><Relationship Id="rId10" Type="http://schemas.openxmlformats.org/officeDocument/2006/relationships/image" Target="../../clipboard/media/image12.png"/><Relationship Id="rId19" Type="http://schemas.openxmlformats.org/officeDocument/2006/relationships/image" Target="../../clipboard/media/image21.png"/><Relationship Id="rId31" Type="http://schemas.openxmlformats.org/officeDocument/2006/relationships/image" Target="../../clipboard/media/image33.png"/><Relationship Id="rId4" Type="http://schemas.openxmlformats.org/officeDocument/2006/relationships/image" Target="../../clipboard/media/image6.png"/><Relationship Id="rId9" Type="http://schemas.openxmlformats.org/officeDocument/2006/relationships/image" Target="../../clipboard/media/image11.png"/><Relationship Id="rId14" Type="http://schemas.openxmlformats.org/officeDocument/2006/relationships/image" Target="../../clipboard/media/image16.png"/><Relationship Id="rId22" Type="http://schemas.openxmlformats.org/officeDocument/2006/relationships/image" Target="../../clipboard/media/image24.png"/><Relationship Id="rId27" Type="http://schemas.openxmlformats.org/officeDocument/2006/relationships/image" Target="../../clipboard/media/image29.png"/><Relationship Id="rId30" Type="http://schemas.openxmlformats.org/officeDocument/2006/relationships/image" Target="../../clipboard/media/image32.png"/><Relationship Id="rId8" Type="http://schemas.openxmlformats.org/officeDocument/2006/relationships/image" Target="../../clipboard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altLang="zh-CN" sz="2200" dirty="0" smtClean="0"/>
              <a:t>statistical distance</a:t>
            </a:r>
            <a:r>
              <a:rPr lang="en-US" altLang="zh-CN" sz="2200" dirty="0"/>
              <a:t>, computationally indistinguishable, pseudorandom, PRG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Generator (PRG)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 is called a </a:t>
                </a:r>
                <a:r>
                  <a:rPr lang="en-US" sz="2400" b="1" dirty="0" smtClean="0"/>
                  <a:t>pseudorandom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generator </a:t>
                </a:r>
                <a:r>
                  <a:rPr lang="en-US" sz="2400" dirty="0" smtClean="0"/>
                  <a:t>(PRG) if it satisfies the following conditions: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</a:t>
                </a:r>
                <a:r>
                  <a:rPr lang="en-US" sz="2400" b="1" dirty="0" smtClean="0"/>
                  <a:t>fficiently computable</a:t>
                </a:r>
                <a:r>
                  <a:rPr lang="en-US" sz="2400" dirty="0" smtClean="0"/>
                  <a:t>:  there is a deterministic polynomial-time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expansion</a:t>
                </a:r>
                <a:r>
                  <a:rPr lang="en-US" sz="2400" dirty="0"/>
                  <a:t>: </a:t>
                </a:r>
                <a:r>
                  <a:rPr lang="en-US" sz="2400" dirty="0" smtClean="0">
                    <a:latin typeface="Brush Script MT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the </a:t>
                </a:r>
                <a:r>
                  <a:rPr lang="en-US" sz="2000" b="1" dirty="0" smtClean="0"/>
                  <a:t>expansion factor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</a:t>
                </a:r>
                <a:r>
                  <a:rPr lang="en-US" sz="2400" b="1" dirty="0" smtClean="0"/>
                  <a:t>seudorandomness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pseudorandom,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 smtClean="0"/>
                  <a:t> PPT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000" i="0" dirty="0" smtClean="0"/>
                  <a:t>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 smtClean="0"/>
                  <a:t> s.t. </a:t>
                </a:r>
              </a:p>
              <a:p>
                <a:pPr lvl="2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blipFill rotWithShape="0">
                <a:blip r:embed="rId3"/>
                <a:stretch>
                  <a:fillRect l="-1000" r="-106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2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/>
                  <a:t>The output distribution of a PRG </a:t>
                </a:r>
                <a:r>
                  <a:rPr lang="en-US" sz="2400" dirty="0" smtClean="0"/>
                  <a:t>looks uniform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defined by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is not a PRG.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Design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distinguish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otherwise, output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pseudorandom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a PRG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6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output distribution of a PRG may be far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statistical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is large.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is far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𝐈𝐦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far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far from each other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Breaking PRG is trivial given unlimited computational power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Distinguish between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with unlimited computational power.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1;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0.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lim>
                    </m:limLow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𝐈𝐦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distinguishes with  non-negligible (very large) probability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1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2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REMARK: </a:t>
                </a:r>
                <a:r>
                  <a:rPr lang="en-US" altLang="zh-CN" sz="2400" dirty="0"/>
                  <a:t>The seed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must be long enough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any distinguisher can run a brute-force attack as below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Usually we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be the security parameter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seed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must be chosen uniformly and kept secret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not uniform, no guarantee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public,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public and not useful.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9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3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43000"/>
                <a:ext cx="9144000" cy="533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/>
                  <a:t> be a </a:t>
                </a:r>
                <a:r>
                  <a:rPr lang="en-US" altLang="zh-CN" sz="2400" dirty="0" smtClean="0"/>
                  <a:t>finite or countable set. 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two 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variables that take values in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400" dirty="0" smtClean="0"/>
                  <a:t>. The </a:t>
                </a:r>
                <a:r>
                  <a:rPr lang="en-US" altLang="zh-CN" sz="2400" b="1" dirty="0" smtClean="0"/>
                  <a:t>statistical distance </a:t>
                </a:r>
                <a:r>
                  <a:rPr lang="en-US" altLang="zh-CN" sz="2400" dirty="0" smtClean="0"/>
                  <a:t>between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is 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SD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for the random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, which take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values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and defined as below: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=0,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    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𝐒𝐃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3864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1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1600"/>
                <a:ext cx="9143999" cy="475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random variables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sz="2400" dirty="0" smtClean="0"/>
                  <a:t>   We call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probability ensembles.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 are said to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computationally indistinguishable (c.i.)</a:t>
                </a:r>
                <a:r>
                  <a:rPr lang="en-US" sz="2400" b="1" i="1" dirty="0" smtClean="0"/>
                  <a:t> </a:t>
                </a:r>
                <a:r>
                  <a:rPr lang="en-US" sz="2400" dirty="0" smtClean="0"/>
                  <a:t>if for any PPT distinguisher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Lucida Calligraphy" pitchFamily="66" charset="0"/>
                  </a:rPr>
                  <a:t> </a:t>
                </a:r>
                <a:r>
                  <a:rPr lang="en-US" sz="2400" dirty="0" smtClean="0">
                    <a:latin typeface="Lucida Calligraphy" pitchFamily="66" charset="0"/>
                  </a:rPr>
                  <a:t>  D, </a:t>
                </a:r>
                <a:r>
                  <a:rPr lang="en-US" sz="2400" dirty="0" smtClean="0"/>
                  <a:t>there is a negligible function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latin typeface="Lucida Calligraphy" pitchFamily="66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usually omitted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Are the following probability ensembles c.i.?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=0,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uniformly random variable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3999" cy="475040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3999" cy="501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Analysis: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 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2⋅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computationally indistinguishable probability ensembles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are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computationally indistinguishable.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statistically indistinguishable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perfectly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indistinguishable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3999" cy="501650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3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Computational Indistinguishability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(from strong to weak)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negl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weak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where </a:t>
                </a:r>
              </a:p>
              <a:p>
                <a:r>
                  <a:rPr lang="en-US" sz="2400" b="0" dirty="0" smtClean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weak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all</a:t>
                </a:r>
                <a:r>
                  <a:rPr lang="en-US" sz="2400" i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4979055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6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5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Pseudorandomness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probability ensemble, where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The probability ensemble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is said to be </a:t>
                </a:r>
                <a:r>
                  <a:rPr lang="en-US" sz="2400" b="1" dirty="0" smtClean="0"/>
                  <a:t>pseudorandom</a:t>
                </a:r>
                <a:r>
                  <a:rPr lang="en-US" sz="2400" dirty="0" smtClean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are computationally indistinguishable.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a random variable over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such that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400" b="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the uniform distribution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are computationally indistinguishable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pseudorandom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OTP?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denote the new scheme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OT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IND-EAV secure?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4408"/>
                <a:ext cx="9143999" cy="51501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7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IND-EAV secure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bits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231" y="5722203"/>
                <a:ext cx="3611569" cy="830997"/>
              </a:xfrm>
              <a:prstGeom prst="rect">
                <a:avLst/>
              </a:prstGeom>
              <a:blipFill rotWithShape="0">
                <a:blip r:embed="rId3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 from Pseudorandomness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38100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90500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460" y="121920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3" y="1499162"/>
                <a:ext cx="7688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143" r="-79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0" y="1825428"/>
                <a:ext cx="132292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04" r="-184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190500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54" y="1856008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0500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2382389"/>
                <a:ext cx="2541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30"/>
          <p:cNvSpPr/>
          <p:nvPr/>
        </p:nvSpPr>
        <p:spPr>
          <a:xfrm>
            <a:off x="2895601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30"/>
          <p:cNvSpPr/>
          <p:nvPr/>
        </p:nvSpPr>
        <p:spPr>
          <a:xfrm>
            <a:off x="38770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Straight Arrow Connector 36"/>
          <p:cNvCxnSpPr/>
          <p:nvPr/>
        </p:nvCxnSpPr>
        <p:spPr>
          <a:xfrm flipH="1">
            <a:off x="191170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39"/>
              <p:cNvSpPr txBox="1"/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161" y="3733800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41"/>
              <p:cNvSpPr txBox="1"/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" y="4013762"/>
                <a:ext cx="76886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143" r="-158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42"/>
              <p:cNvSpPr txBox="1"/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1" y="4340028"/>
                <a:ext cx="132292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04" t="-2222" r="-184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43"/>
          <p:cNvCxnSpPr/>
          <p:nvPr/>
        </p:nvCxnSpPr>
        <p:spPr>
          <a:xfrm rot="10800000" flipH="1">
            <a:off x="191170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44"/>
              <p:cNvSpPr txBox="1"/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355" y="437060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45"/>
          <p:cNvCxnSpPr/>
          <p:nvPr/>
        </p:nvCxnSpPr>
        <p:spPr>
          <a:xfrm flipH="1">
            <a:off x="191170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6"/>
              <p:cNvSpPr txBox="1"/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2" y="4896989"/>
                <a:ext cx="25410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30"/>
          <p:cNvSpPr/>
          <p:nvPr/>
        </p:nvSpPr>
        <p:spPr>
          <a:xfrm>
            <a:off x="5285510" y="12353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7" name="Straight Arrow Connector 36"/>
          <p:cNvCxnSpPr/>
          <p:nvPr/>
        </p:nvCxnSpPr>
        <p:spPr>
          <a:xfrm flipH="1">
            <a:off x="6809511" y="15032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39"/>
              <p:cNvSpPr txBox="1"/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70" y="1219200"/>
                <a:ext cx="73674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41"/>
              <p:cNvSpPr txBox="1"/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23" y="1499162"/>
                <a:ext cx="111325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42"/>
              <p:cNvSpPr txBox="1"/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50" y="1825428"/>
                <a:ext cx="132824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94" r="-137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43"/>
          <p:cNvCxnSpPr/>
          <p:nvPr/>
        </p:nvCxnSpPr>
        <p:spPr>
          <a:xfrm rot="10800000" flipH="1">
            <a:off x="6809511" y="2133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44"/>
              <p:cNvSpPr txBox="1"/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64" y="1856008"/>
                <a:ext cx="26039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45"/>
          <p:cNvCxnSpPr/>
          <p:nvPr/>
        </p:nvCxnSpPr>
        <p:spPr>
          <a:xfrm flipH="1">
            <a:off x="6809511" y="26664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46"/>
              <p:cNvSpPr txBox="1"/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2382389"/>
                <a:ext cx="25410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3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30"/>
          <p:cNvSpPr/>
          <p:nvPr/>
        </p:nvSpPr>
        <p:spPr>
          <a:xfrm>
            <a:off x="5292211" y="3749921"/>
            <a:ext cx="1489589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Straight Arrow Connector 36"/>
          <p:cNvCxnSpPr/>
          <p:nvPr/>
        </p:nvCxnSpPr>
        <p:spPr>
          <a:xfrm flipH="1">
            <a:off x="6816212" y="4017818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39"/>
              <p:cNvSpPr txBox="1"/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1" y="3733800"/>
                <a:ext cx="73674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41"/>
              <p:cNvSpPr txBox="1"/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24" y="4013762"/>
                <a:ext cx="11132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42"/>
              <p:cNvSpPr txBox="1"/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51" y="4340028"/>
                <a:ext cx="1322926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304" t="-2222" r="-138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43"/>
          <p:cNvCxnSpPr/>
          <p:nvPr/>
        </p:nvCxnSpPr>
        <p:spPr>
          <a:xfrm rot="10800000" flipH="1">
            <a:off x="6816212" y="46476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44"/>
              <p:cNvSpPr txBox="1"/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65" y="4370608"/>
                <a:ext cx="26039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45"/>
          <p:cNvCxnSpPr/>
          <p:nvPr/>
        </p:nvCxnSpPr>
        <p:spPr>
          <a:xfrm flipH="1">
            <a:off x="6816212" y="5181007"/>
            <a:ext cx="94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46"/>
              <p:cNvSpPr txBox="1"/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0" y="4896989"/>
                <a:ext cx="254108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1905000"/>
                <a:ext cx="1309782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2791" r="-139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154663"/>
                <a:ext cx="1340367" cy="402226"/>
              </a:xfrm>
              <a:prstGeom prst="rect">
                <a:avLst/>
              </a:prstGeom>
              <a:blipFill rotWithShape="0">
                <a:blip r:embed="rId25"/>
                <a:stretch>
                  <a:fillRect l="-2740" r="-137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4" y="3099578"/>
                <a:ext cx="1814856" cy="54168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30"/>
          <p:cNvSpPr/>
          <p:nvPr/>
        </p:nvSpPr>
        <p:spPr>
          <a:xfrm>
            <a:off x="7793180" y="12353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ctangle 30"/>
          <p:cNvSpPr/>
          <p:nvPr/>
        </p:nvSpPr>
        <p:spPr>
          <a:xfrm>
            <a:off x="7793180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Rectangle 30"/>
          <p:cNvSpPr/>
          <p:nvPr/>
        </p:nvSpPr>
        <p:spPr>
          <a:xfrm>
            <a:off x="2895601" y="3749921"/>
            <a:ext cx="1011380" cy="176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1" y="4396921"/>
                <a:ext cx="1316899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2778" r="-138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927607"/>
                <a:ext cx="1769394" cy="320793"/>
              </a:xfrm>
              <a:prstGeom prst="rect">
                <a:avLst/>
              </a:prstGeom>
              <a:blipFill rotWithShape="0">
                <a:blip r:embed="rId28"/>
                <a:stretch>
                  <a:fillRect l="-2414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OTP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50" y="5927607"/>
                <a:ext cx="1709250" cy="297967"/>
              </a:xfrm>
              <a:prstGeom prst="rect">
                <a:avLst/>
              </a:prstGeom>
              <a:blipFill rotWithShape="0">
                <a:blip r:embed="rId29"/>
                <a:stretch>
                  <a:fillRect l="-249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37165"/>
                <a:ext cx="355097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18966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69568"/>
                <a:ext cx="355097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18966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2937165"/>
                <a:ext cx="355097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18644"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03" y="5469568"/>
                <a:ext cx="355097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18644" r="-169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552441" y="298267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552441" y="5515081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455212" y="2999510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5455212" y="553191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13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40" grpId="0"/>
      <p:bldP spid="42" grpId="0"/>
      <p:bldP spid="43" grpId="0"/>
      <p:bldP spid="45" grpId="0"/>
      <p:bldP spid="47" grpId="0"/>
      <p:bldP spid="55" grpId="0" animBg="1"/>
      <p:bldP spid="56" grpId="0" animBg="1"/>
      <p:bldP spid="58" grpId="0"/>
      <p:bldP spid="59" grpId="0"/>
      <p:bldP spid="60" grpId="0"/>
      <p:bldP spid="62" grpId="0"/>
      <p:bldP spid="64" grpId="0"/>
      <p:bldP spid="66" grpId="0" animBg="1"/>
      <p:bldP spid="68" grpId="0"/>
      <p:bldP spid="69" grpId="0"/>
      <p:bldP spid="70" grpId="0"/>
      <p:bldP spid="72" grpId="0"/>
      <p:bldP spid="74" grpId="0"/>
      <p:bldP spid="76" grpId="0" animBg="1"/>
      <p:bldP spid="78" grpId="0"/>
      <p:bldP spid="79" grpId="0"/>
      <p:bldP spid="80" grpId="0"/>
      <p:bldP spid="82" grpId="0"/>
      <p:bldP spid="84" grpId="0"/>
      <p:bldP spid="5" grpId="0"/>
      <p:bldP spid="6" grpId="0"/>
      <p:bldP spid="87" grpId="0"/>
      <p:bldP spid="88" grpId="0" animBg="1"/>
      <p:bldP spid="89" grpId="0" animBg="1"/>
      <p:bldP spid="90" grpId="0" animBg="1"/>
      <p:bldP spid="91" grpId="0"/>
      <p:bldP spid="92" grpId="0"/>
      <p:bldP spid="3" grpId="0"/>
      <p:bldP spid="50" grpId="0"/>
      <p:bldP spid="51" grpId="0"/>
      <p:bldP spid="52" grpId="0"/>
      <p:bldP spid="53" grpId="0"/>
      <p:bldP spid="85" grpId="0"/>
      <p:bldP spid="86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9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23782</TotalTime>
  <Words>190</Words>
  <Application>Microsoft Office PowerPoint</Application>
  <PresentationFormat>On-screen Show (4:3)</PresentationFormat>
  <Paragraphs>171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Brush Script MT</vt:lpstr>
      <vt:lpstr>Calibri</vt:lpstr>
      <vt:lpstr>Cambria Math</vt:lpstr>
      <vt:lpstr>Lucida Calligraphy</vt:lpstr>
      <vt:lpstr>Office Theme</vt:lpstr>
      <vt:lpstr>Cryptography (2022 Fall) statistical distance, computationally indistinguishable, pseudorandom, PRG</vt:lpstr>
      <vt:lpstr>Statistical Distance</vt:lpstr>
      <vt:lpstr>Computational Indistinguishability</vt:lpstr>
      <vt:lpstr>Computational Indistinguishability</vt:lpstr>
      <vt:lpstr>Computational Indistinguishability</vt:lpstr>
      <vt:lpstr>PowerPoint Presentation</vt:lpstr>
      <vt:lpstr>Pseudorandomness</vt:lpstr>
      <vt:lpstr>IND-EAV from Pseudorandomness</vt:lpstr>
      <vt:lpstr>PowerPoint Presentation</vt:lpstr>
      <vt:lpstr>Pseudorandom Generator (PRG)</vt:lpstr>
      <vt:lpstr>Understanding PRG</vt:lpstr>
      <vt:lpstr>Understanding PRG</vt:lpstr>
      <vt:lpstr>Understanding PRG</vt:lpstr>
      <vt:lpstr>Understanding PRG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611</cp:revision>
  <cp:lastPrinted>2022-09-21T01:24:49Z</cp:lastPrinted>
  <dcterms:created xsi:type="dcterms:W3CDTF">2014-04-06T04:43:09Z</dcterms:created>
  <dcterms:modified xsi:type="dcterms:W3CDTF">2022-09-23T10:23:04Z</dcterms:modified>
</cp:coreProperties>
</file>