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1155" autoAdjust="0"/>
  </p:normalViewPr>
  <p:slideViewPr>
    <p:cSldViewPr>
      <p:cViewPr varScale="1">
        <p:scale>
          <a:sx n="80" d="100"/>
          <a:sy n="80" d="100"/>
        </p:scale>
        <p:origin x="121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2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6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4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86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9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6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2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4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21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3" Type="http://schemas.openxmlformats.org/officeDocument/2006/relationships/image" Target="../media/image49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10.png"/><Relationship Id="rId13" Type="http://schemas.openxmlformats.org/officeDocument/2006/relationships/image" Target="../media/image311.png"/><Relationship Id="rId3" Type="http://schemas.openxmlformats.org/officeDocument/2006/relationships/image" Target="../../clipboard/media/image60.png"/><Relationship Id="rId7" Type="http://schemas.openxmlformats.org/officeDocument/2006/relationships/image" Target="../../clipboard/media/image100.png"/><Relationship Id="rId12" Type="http://schemas.openxmlformats.org/officeDocument/2006/relationships/image" Target="../../clipboard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90.png"/><Relationship Id="rId11" Type="http://schemas.openxmlformats.org/officeDocument/2006/relationships/image" Target="../../clipboard/media/image140.png"/><Relationship Id="rId5" Type="http://schemas.openxmlformats.org/officeDocument/2006/relationships/image" Target="../../clipboard/media/image80.png"/><Relationship Id="rId15" Type="http://schemas.openxmlformats.org/officeDocument/2006/relationships/image" Target="../../clipboard/media/image180.png"/><Relationship Id="rId10" Type="http://schemas.openxmlformats.org/officeDocument/2006/relationships/image" Target="../../clipboard/media/image130.png"/><Relationship Id="rId4" Type="http://schemas.openxmlformats.org/officeDocument/2006/relationships/image" Target="../../clipboard/media/image70.png"/><Relationship Id="rId9" Type="http://schemas.openxmlformats.org/officeDocument/2006/relationships/image" Target="../../clipboard/media/image120.png"/><Relationship Id="rId14" Type="http://schemas.openxmlformats.org/officeDocument/2006/relationships/image" Target="../../clipboard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5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110.png"/><Relationship Id="rId5" Type="http://schemas.openxmlformats.org/officeDocument/2006/relationships/image" Target="../media/image510.png"/><Relationship Id="rId10" Type="http://schemas.openxmlformats.org/officeDocument/2006/relationships/image" Target="../media/image1010.png"/><Relationship Id="rId4" Type="http://schemas.openxmlformats.org/officeDocument/2006/relationships/image" Target="../media/image411.png"/><Relationship Id="rId9" Type="http://schemas.openxmlformats.org/officeDocument/2006/relationships/image" Target="../media/image9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1.png"/><Relationship Id="rId18" Type="http://schemas.openxmlformats.org/officeDocument/2006/relationships/image" Target="../media/image29.png"/><Relationship Id="rId3" Type="http://schemas.openxmlformats.org/officeDocument/2006/relationships/image" Target="../media/image130.png"/><Relationship Id="rId21" Type="http://schemas.openxmlformats.org/officeDocument/2006/relationships/image" Target="../media/image32.png"/><Relationship Id="rId7" Type="http://schemas.openxmlformats.org/officeDocument/2006/relationships/image" Target="../media/image170.png"/><Relationship Id="rId12" Type="http://schemas.openxmlformats.org/officeDocument/2006/relationships/image" Target="../media/image221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3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1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Cryptography (2022 Fall)</a:t>
            </a:r>
            <a:br>
              <a:rPr lang="en-US" sz="5300" dirty="0" smtClean="0"/>
            </a:br>
            <a:r>
              <a:rPr lang="en-US" sz="2200" dirty="0" smtClean="0"/>
              <a:t>f</a:t>
            </a:r>
            <a:r>
              <a:rPr lang="en-US" altLang="zh-CN" sz="2200" dirty="0" smtClean="0"/>
              <a:t>ixed-length encryption </a:t>
            </a:r>
            <a:r>
              <a:rPr lang="en-US" altLang="zh-CN" sz="2200" dirty="0"/>
              <a:t>from </a:t>
            </a:r>
            <a:r>
              <a:rPr lang="en-US" altLang="zh-CN" sz="2200" dirty="0" smtClean="0"/>
              <a:t>PRG, one-way function, hard-core predicate, 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>PRG </a:t>
            </a:r>
            <a:r>
              <a:rPr lang="en-US" altLang="zh-CN" sz="2200" dirty="0" smtClean="0"/>
              <a:t>construction, stream cipher, IND-m-EAV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Stream Cipher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66800"/>
                <a:ext cx="9143999" cy="541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stream cipher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works as follows: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a seed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an optional </a:t>
                </a:r>
                <a:r>
                  <a:rPr lang="en-US" sz="2000" dirty="0"/>
                  <a:t>initialization</a:t>
                </a:r>
                <a:r>
                  <a:rPr lang="en-US" sz="2000" dirty="0" smtClean="0"/>
                  <a:t> vector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pseudorandom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Application: </a:t>
                </a:r>
                <a:r>
                  <a:rPr lang="en-US" sz="2400" dirty="0" smtClean="0"/>
                  <a:t>constructing IND-EAV encryption scheme</a:t>
                </a:r>
                <a:r>
                  <a:rPr lang="en-US" sz="2400" b="1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Use the generated pseudorandom bits to encrypt messages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3999" cy="54107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6779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𝐈𝐧𝐢𝐭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90" y="3996904"/>
                <a:ext cx="922020" cy="60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03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3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167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931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982528" y="4140678"/>
            <a:ext cx="38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2528" y="4445478"/>
            <a:ext cx="38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996904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96904"/>
                <a:ext cx="16504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00" y="425330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53305"/>
                <a:ext cx="2926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89810" y="4301704"/>
            <a:ext cx="7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3501390" y="4606504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9624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56388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73152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5177790" y="4606504"/>
            <a:ext cx="381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6854190" y="4606504"/>
            <a:ext cx="381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97010" y="511402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10" y="5114026"/>
                <a:ext cx="27776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56232" y="51087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32" y="5108757"/>
                <a:ext cx="2830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32632" y="51087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32" y="5108757"/>
                <a:ext cx="2830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20812" y="4165124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12" y="4165124"/>
                <a:ext cx="2500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31932" y="51332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932" y="5133201"/>
                <a:ext cx="25006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59045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45" y="4024705"/>
                <a:ext cx="36035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1000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024705"/>
                <a:ext cx="36035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475" r="-339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11845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45" y="4024705"/>
                <a:ext cx="36035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67600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024705"/>
                <a:ext cx="36035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0169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3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6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IND-m-EAV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19200"/>
                <a:ext cx="9144000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</a:t>
                </a:r>
                <a:r>
                  <a:rPr lang="en-US" sz="2400" b="1" dirty="0" smtClean="0"/>
                  <a:t>multiple-message eavesdropping experiment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𝐏𝐫𝐢𝐯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𝓐</m:t>
                        </m:r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𝚷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𝐦𝐮𝐥𝐭</m:t>
                        </m:r>
                      </m:sup>
                    </m:sSubSup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000" b="1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05362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8" b="-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46373" y="2315338"/>
            <a:ext cx="2491317" cy="355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14090" y="2315336"/>
            <a:ext cx="2787081" cy="355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3818" y="2315338"/>
                <a:ext cx="2781208" cy="914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18" y="2315338"/>
                <a:ext cx="2781208" cy="914481"/>
              </a:xfrm>
              <a:prstGeom prst="rect">
                <a:avLst/>
              </a:prstGeom>
              <a:blipFill rotWithShape="0">
                <a:blip r:embed="rId4"/>
                <a:stretch>
                  <a:fillRect l="-5263" t="-8000" r="-175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637691" y="326833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4891" y="298432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91" y="2984320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5" r="-8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9726" y="334453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726" y="3344538"/>
                <a:ext cx="13713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9726" y="3723236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726" y="3723236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16653" y="4079605"/>
                <a:ext cx="17626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3" y="4079605"/>
                <a:ext cx="1762662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1384" r="-449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637691" y="46121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09817" y="4324747"/>
                <a:ext cx="146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17" y="4324747"/>
                <a:ext cx="14694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734" t="-2174" r="-53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637691" y="51455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5172" y="486151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72" y="4861519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2408" y="5249538"/>
                <a:ext cx="257455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mult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08" y="5249538"/>
                <a:ext cx="2574551" cy="617861"/>
              </a:xfrm>
              <a:prstGeom prst="rect">
                <a:avLst/>
              </a:prstGeom>
              <a:blipFill rotWithShape="0">
                <a:blip r:embed="rId1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58742" y="368124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742" y="3681249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570202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70202" y="378463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52600" y="5943600"/>
                <a:ext cx="6065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: can be any polynomial function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chosen by the adversary</a:t>
                </a:r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0"/>
                <a:ext cx="60658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307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487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 </a:t>
                </a:r>
                <a:r>
                  <a:rPr lang="en-US" sz="2400" b="1" dirty="0" smtClean="0"/>
                  <a:t>indistinguishable multiple encryptions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presence of an eavesdropper (IND-m-EAV)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mult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IND-m-EAV secure implies IND-EAV secure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IND-EAV is the 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conversely, not</a:t>
                </a:r>
                <a:endParaRPr lang="en-US" sz="2000" u="sng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48796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6" b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1454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OTP is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IND-EAV secure but not IND-m-EAV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s.t.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OTP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non-negligible.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45495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18" b="-4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02780" y="2667001"/>
            <a:ext cx="1564603" cy="27431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6118" y="2667000"/>
            <a:ext cx="1817543" cy="274319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1991" y="2667001"/>
                <a:ext cx="1513609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1" y="2667001"/>
                <a:ext cx="1513609" cy="563872"/>
              </a:xfrm>
              <a:prstGeom prst="rect">
                <a:avLst/>
              </a:prstGeom>
              <a:blipFill rotWithShape="0">
                <a:blip r:embed="rId4"/>
                <a:stretch>
                  <a:fillRect l="-403" t="-2174" r="-2419"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509719" y="3304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6919" y="30203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19" y="3020382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5" r="-8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9710" y="3380600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0" y="3380600"/>
                <a:ext cx="11132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918" r="-5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9710" y="3759298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0" y="3759298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10987" y="4115667"/>
                <a:ext cx="1271309" cy="55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87" y="4115667"/>
                <a:ext cx="1271309" cy="558936"/>
              </a:xfrm>
              <a:prstGeom prst="rect">
                <a:avLst/>
              </a:prstGeom>
              <a:blipFill rotWithShape="0">
                <a:blip r:embed="rId8"/>
                <a:stretch>
                  <a:fillRect l="-2871" r="-47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3509719" y="4648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81845" y="4360809"/>
                <a:ext cx="1190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45" y="4360809"/>
                <a:ext cx="11908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615" t="-2174" r="-71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509719" y="51815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5519" y="489758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19" y="489758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1148542" y="3908458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8542" y="3908458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444" t="-6931" r="-37778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5400000">
                <a:off x="6437774" y="401557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37774" y="4015571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907" r="-4348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57800" y="4828400"/>
                <a:ext cx="1702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28400"/>
                <a:ext cx="170251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67" r="-7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2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/>
      <p:bldP spid="10" grpId="0"/>
      <p:bldP spid="11" grpId="0"/>
      <p:bldP spid="13" grpId="0"/>
      <p:bldP spid="15" grpId="0"/>
      <p:bldP spid="17" grpId="0"/>
      <p:bldP spid="18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31886"/>
                <a:ext cx="9144000" cy="4787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mult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non-negligible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not IND-m-EAV secure</a:t>
                </a: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000" dirty="0" smtClean="0"/>
                  <a:t>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stateless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400" dirty="0" smtClean="0"/>
                  <a:t> is deterministic,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cannot 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IND-m-EAV secure.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Stateless</a:t>
                </a:r>
                <a:r>
                  <a:rPr lang="en-US" sz="2000" dirty="0"/>
                  <a:t>: each </a:t>
                </a:r>
                <a:r>
                  <a:rPr lang="en-US" sz="2000" dirty="0" smtClean="0"/>
                  <a:t>invocation of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/>
                  <a:t> (and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/>
                  <a:t>) is independent of all prior </a:t>
                </a:r>
                <a:r>
                  <a:rPr lang="en-US" sz="2000" dirty="0" smtClean="0"/>
                  <a:t>invocations;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Deterministic</a:t>
                </a:r>
                <a:r>
                  <a:rPr lang="en-US" sz="2000" dirty="0" smtClean="0"/>
                  <a:t>: do not use random numbers;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/>
                  <a:t> must be either </a:t>
                </a:r>
                <a:r>
                  <a:rPr lang="en-US" sz="2000" u="sng" dirty="0" smtClean="0"/>
                  <a:t>stateful</a:t>
                </a:r>
                <a:r>
                  <a:rPr lang="en-US" sz="2000" dirty="0" smtClean="0"/>
                  <a:t> or </a:t>
                </a:r>
                <a:r>
                  <a:rPr lang="en-US" sz="2000" u="sng" dirty="0" smtClean="0"/>
                  <a:t>probabilistic</a:t>
                </a:r>
                <a:r>
                  <a:rPr lang="en-US" sz="2000" dirty="0" smtClean="0"/>
                  <a:t>.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1886"/>
                <a:ext cx="9144000" cy="478791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Fixed-Length Encryption from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3999" cy="4824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400" dirty="0" smtClean="0"/>
                  <a:t>How to construct an IND-EAV encryption scheme using PRG?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OTP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, where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uniform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Limitation</a:t>
                </a:r>
                <a:r>
                  <a:rPr lang="en-US" sz="2000" dirty="0" smtClean="0"/>
                  <a:t>: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as long as the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PRG</a:t>
                </a:r>
                <a:r>
                  <a:rPr lang="en-US" sz="2000" dirty="0" smtClean="0"/>
                  <a:t>: generate a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which is pseudorandom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SCHEME: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a PRG.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Correctness: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3999" cy="4824269"/>
              </a:xfrm>
              <a:prstGeom prst="rect">
                <a:avLst/>
              </a:prstGeom>
              <a:blipFill>
                <a:blip r:embed="rId3"/>
                <a:stretch>
                  <a:fillRect l="-1000" t="-126" b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20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Fixed-Length Encryption from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58264"/>
                <a:ext cx="9143999" cy="475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4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 smtClean="0"/>
                  <a:t>PRG, then the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IND-EAV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 secure.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Priv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eav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 loss of generality, suppose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 PPT distinguisher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that distinguishes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non-negligible probability. (</a:t>
                </a:r>
                <a:r>
                  <a:rPr lang="en-US" sz="2000" b="0" dirty="0" smtClean="0">
                    <a:solidFill>
                      <a:srgbClr val="0000CC"/>
                    </a:solidFill>
                  </a:rPr>
                  <a:t>gives a contradiction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uses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the pad in the adversarial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indistinguishability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experiment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’s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1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therwise, output 0.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8264"/>
                <a:ext cx="9143999" cy="47509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7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Distinguisher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92226" y="1957812"/>
            <a:ext cx="1752599" cy="2695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1226" y="1957811"/>
            <a:ext cx="2546574" cy="2695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9170" y="1968203"/>
                <a:ext cx="248863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170" y="1968203"/>
                <a:ext cx="2488630" cy="288477"/>
              </a:xfrm>
              <a:prstGeom prst="rect">
                <a:avLst/>
              </a:prstGeom>
              <a:blipFill rotWithShape="0">
                <a:blip r:embed="rId4"/>
                <a:stretch>
                  <a:fillRect l="-5623" t="-23404" r="-2200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844826" y="25194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2026" y="223540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026" y="2235403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0299" y="2702994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99" y="2702994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2174" r="-858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77617" y="3007794"/>
                <a:ext cx="1238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17" y="3007794"/>
                <a:ext cx="123860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63" r="-19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844826" y="34338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3220" y="312902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20" y="3129021"/>
                <a:ext cx="16600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844826" y="39672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6798" y="3683203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798" y="3683203"/>
                <a:ext cx="25410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rot="10800000" flipH="1">
            <a:off x="1832721" y="2214621"/>
            <a:ext cx="1259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30227" y="193762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27" y="1937622"/>
                <a:ext cx="18331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49502" y="4684787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502" y="4684787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455" r="-1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4958" y="468478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58" y="4684787"/>
                <a:ext cx="2275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6"/>
          <p:cNvCxnSpPr/>
          <p:nvPr/>
        </p:nvCxnSpPr>
        <p:spPr>
          <a:xfrm flipH="1">
            <a:off x="1802349" y="4475018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5"/>
              <p:cNvSpPr txBox="1"/>
              <p:nvPr/>
            </p:nvSpPr>
            <p:spPr>
              <a:xfrm>
                <a:off x="2260491" y="4191000"/>
                <a:ext cx="296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491" y="4191000"/>
                <a:ext cx="296556" cy="276999"/>
              </a:xfrm>
              <a:prstGeom prst="rect">
                <a:avLst/>
              </a:prstGeom>
              <a:blipFill>
                <a:blip r:embed="rId13"/>
                <a:stretch>
                  <a:fillRect l="-22917" t="-4444" r="-229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/>
          <p:nvPr/>
        </p:nvSpPr>
        <p:spPr>
          <a:xfrm>
            <a:off x="62346" y="1956219"/>
            <a:ext cx="1752599" cy="2695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/>
              <p:nvPr/>
            </p:nvSpPr>
            <p:spPr>
              <a:xfrm>
                <a:off x="4876800" y="5124444"/>
                <a:ext cx="18962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Experiment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124444"/>
                <a:ext cx="189622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482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5"/>
          <p:cNvSpPr/>
          <p:nvPr/>
        </p:nvSpPr>
        <p:spPr>
          <a:xfrm>
            <a:off x="1234558" y="5124444"/>
            <a:ext cx="2208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Experiment PRG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3036806" y="1819661"/>
            <a:ext cx="6079484" cy="3128867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20980" y="1752600"/>
            <a:ext cx="4876600" cy="3255912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207820" y="4684787"/>
            <a:ext cx="14418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PRG Challenger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7"/>
              <p:cNvSpPr txBox="1"/>
              <p:nvPr/>
            </p:nvSpPr>
            <p:spPr>
              <a:xfrm>
                <a:off x="3200400" y="396240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962400"/>
                <a:ext cx="1541961" cy="617861"/>
              </a:xfrm>
              <a:prstGeom prst="rect">
                <a:avLst/>
              </a:prstGeom>
              <a:blipFill rotWithShape="0">
                <a:blip r:embed="rId1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7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6" grpId="0"/>
      <p:bldP spid="23" grpId="0"/>
      <p:bldP spid="24" grpId="0"/>
      <p:bldP spid="27" grpId="0"/>
      <p:bldP spid="28" grpId="0"/>
      <p:bldP spid="29" grpId="0" animBg="1"/>
      <p:bldP spid="30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Distinguisher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38952"/>
                <a:ext cx="9143999" cy="5009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 experiment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 experiment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OTP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OTP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which is non-negligible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cannot be a PRG, contradiction.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 </a:t>
                </a:r>
                <a:r>
                  <a:rPr lang="en-US" sz="2400" dirty="0" smtClean="0"/>
                  <a:t>Comparisons with One-Time Pad (Efficiency and Security)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Shorter secret key</a:t>
                </a:r>
                <a:r>
                  <a:rPr lang="en-US" sz="2000" dirty="0" smtClean="0"/>
                  <a:t>: encrypt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-bit message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truly random bits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is much better that OTP.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secret key cannot be reused.</a:t>
                </a: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IND-EAV, weaker than perfectly secret.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8952"/>
                <a:ext cx="9143999" cy="5009448"/>
              </a:xfrm>
              <a:prstGeom prst="rect">
                <a:avLst/>
              </a:prstGeom>
              <a:blipFill rotWithShape="0">
                <a:blip r:embed="rId4"/>
                <a:stretch>
                  <a:fillRect l="-100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One-Way Function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3999" cy="571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Inverting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Inver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3999" cy="57105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37051" y="1600201"/>
            <a:ext cx="1833868" cy="1857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9401" y="1600200"/>
            <a:ext cx="1526005" cy="185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75097" y="1638801"/>
                <a:ext cx="111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97" y="1638801"/>
                <a:ext cx="11103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32" r="-5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2024" y="1992868"/>
                <a:ext cx="944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24" y="1992868"/>
                <a:ext cx="9442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844" t="-2222" r="-90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rot="10800000" flipH="1">
            <a:off x="4066401" y="2314210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63823" y="203721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23" y="2037211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066401" y="2646218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47401" y="2362200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1" y="2362200"/>
                <a:ext cx="23564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947" t="-4444" r="-2894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1404943" y="261098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04943" y="2610981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48" t="-6931" r="-3478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5400000">
                <a:off x="6223030" y="259364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223030" y="259364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34490" y="2588089"/>
                <a:ext cx="1725349" cy="917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Inver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90" y="2588089"/>
                <a:ext cx="1725349" cy="91711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589249"/>
                <a:ext cx="9143999" cy="292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b="1" dirty="0" smtClean="0"/>
                  <a:t>DEFINITION: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one-way function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(OWF)</a:t>
                </a:r>
                <a:r>
                  <a:rPr lang="en-US" sz="2400" dirty="0" smtClean="0"/>
                  <a:t> if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easy to compute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DPT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s.t.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hard to invert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/>
                  <a:t> PPT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</m:oMath>
                </a14:m>
                <a:r>
                  <a:rPr lang="en-US" sz="2400" dirty="0" smtClean="0"/>
                  <a:t>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s.t.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Inver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One-way permutation (OWP):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bijective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conjectured as a OWP.</a:t>
                </a:r>
                <a:endParaRPr lang="en-US" altLang="zh-CN" sz="2400" dirty="0"/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is a prime</a:t>
                </a:r>
                <a:r>
                  <a:rPr lang="en-US" altLang="zh-CN" sz="2000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is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9249"/>
                <a:ext cx="9143999" cy="2921505"/>
              </a:xfrm>
              <a:prstGeom prst="rect">
                <a:avLst/>
              </a:prstGeom>
              <a:blipFill rotWithShape="0">
                <a:blip r:embed="rId11"/>
                <a:stretch>
                  <a:fillRect l="-1000" t="-1044" b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2" grpId="0"/>
      <p:bldP spid="14" grpId="0"/>
      <p:bldP spid="15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Hard-Core Predicate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438470"/>
                <a:ext cx="9143999" cy="440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DEFINITION</a:t>
                </a: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Let</a:t>
                </a: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be two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functions.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a </a:t>
                </a: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hard-core predicate (HCP)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if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easy to compute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DPT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s.t.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hard to predicate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PPT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 negligible function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s.t.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𝐡𝐜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Goldreich</a:t>
                </a:r>
                <a:r>
                  <a:rPr lang="en-US" altLang="zh-CN" sz="2400" b="1" dirty="0"/>
                  <a:t>-Levin Theorem</a:t>
                </a:r>
                <a:r>
                  <a:rPr lang="en-US" altLang="zh-CN" sz="2400" dirty="0"/>
                  <a:t>: Assume that OWFs </a:t>
                </a:r>
                <a:r>
                  <a:rPr lang="en-US" altLang="zh-CN" sz="2400" dirty="0" smtClean="0"/>
                  <a:t>(OWPs) exist</a:t>
                </a:r>
                <a:r>
                  <a:rPr lang="en-US" altLang="zh-CN" sz="2400" dirty="0"/>
                  <a:t>. Then </a:t>
                </a:r>
                <a:r>
                  <a:rPr lang="en-US" altLang="zh-CN" sz="2400" dirty="0" smtClean="0"/>
                  <a:t>there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is </a:t>
                </a:r>
                <a:r>
                  <a:rPr lang="en-US" altLang="zh-CN" sz="2400" dirty="0"/>
                  <a:t>a </a:t>
                </a:r>
                <a:r>
                  <a:rPr lang="en-US" altLang="zh-CN" sz="2400" dirty="0" smtClean="0"/>
                  <a:t>OWF (OWP)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 and </a:t>
                </a:r>
                <a:r>
                  <a:rPr lang="en-US" altLang="zh-CN" sz="2400" dirty="0" smtClean="0"/>
                  <a:t>a hard-core predicate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𝐡𝐜</m:t>
                    </m:r>
                  </m:oMath>
                </a14:m>
                <a:r>
                  <a:rPr lang="en-US" altLang="zh-CN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.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be a OWP and let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hard-core predicate 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𝐡𝐜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/>
                  <a:t>  is a PRG</a:t>
                </a:r>
                <a:r>
                  <a:rPr lang="en-US" sz="2400" dirty="0" smtClean="0"/>
                  <a:t>.</a:t>
                </a:r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8470"/>
                <a:ext cx="9143999" cy="440973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8" r="-3000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6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PRG with Arbitrary Expansion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018990"/>
                <a:ext cx="9143999" cy="1895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:r>
                  <a:rPr lang="en-US" altLang="zh-CN" sz="2400" dirty="0" smtClean="0"/>
                  <a:t>repeatedly apply the HCP-PRG on the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prefix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a OWP;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 smtClean="0"/>
                  <a:t> is a HCP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𝐡𝐜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/>
                  <a:t>is a PRG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990"/>
                <a:ext cx="9143999" cy="18951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90536" y="35261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3526173"/>
                <a:ext cx="19050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28606" y="35261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90536" y="29165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2916573"/>
                <a:ext cx="19050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0536" y="41357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4135773"/>
                <a:ext cx="1905000" cy="228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90536" y="52787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5278773"/>
                <a:ext cx="1905000" cy="2286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930040" y="4135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3466" y="4135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30040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2092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82180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5432" y="2942451"/>
                <a:ext cx="263104" cy="2527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2" y="2942451"/>
                <a:ext cx="263104" cy="2527167"/>
              </a:xfrm>
              <a:prstGeom prst="rect">
                <a:avLst/>
              </a:prstGeom>
              <a:blipFill rotWithShape="0">
                <a:blip r:embed="rId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33336" y="3200400"/>
                <a:ext cx="380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36" y="3200400"/>
                <a:ext cx="3804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516" r="-161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33336" y="3830876"/>
                <a:ext cx="380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36" y="3830876"/>
                <a:ext cx="38042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516" r="-161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80519" y="4555123"/>
                <a:ext cx="1250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19" y="4555123"/>
                <a:ext cx="125034" cy="553998"/>
              </a:xfrm>
              <a:prstGeom prst="rect">
                <a:avLst/>
              </a:prstGeom>
              <a:blipFill rotWithShape="0">
                <a:blip r:embed="rId11"/>
                <a:stretch>
                  <a:fillRect l="-45000" r="-45000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0800000">
                <a:off x="1995721" y="5413920"/>
                <a:ext cx="1899815" cy="381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995721" y="5413920"/>
                <a:ext cx="1899815" cy="3810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0800000">
                <a:off x="3895537" y="5431172"/>
                <a:ext cx="2711833" cy="381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895537" y="5431172"/>
                <a:ext cx="2711833" cy="3810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85599" y="5764361"/>
                <a:ext cx="531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599" y="5764361"/>
                <a:ext cx="53136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494" t="-28889" r="-275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09936" y="5770477"/>
                <a:ext cx="85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36" y="5770477"/>
                <a:ext cx="85478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000" t="-28889" r="-1785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72888" y="28956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88" y="2895600"/>
                <a:ext cx="183320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4116" y="5262955"/>
                <a:ext cx="580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116" y="5262955"/>
                <a:ext cx="58086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0417" t="-2174" r="-1354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8064548" y="3172599"/>
            <a:ext cx="1" cy="209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14736" y="523037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6" y="5230374"/>
                <a:ext cx="4857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00"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1" y="6048190"/>
                <a:ext cx="9143999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/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dirty="0" smtClean="0"/>
                  <a:t>PRG with expansion factor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048190"/>
                <a:ext cx="9143999" cy="505010"/>
              </a:xfrm>
              <a:prstGeom prst="rect">
                <a:avLst/>
              </a:prstGeom>
              <a:blipFill rotWithShape="0">
                <a:blip r:embed="rId19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/>
          <p:cNvCxnSpPr>
            <a:stCxn id="5" idx="0"/>
            <a:endCxn id="29" idx="1"/>
          </p:cNvCxnSpPr>
          <p:nvPr/>
        </p:nvCxnSpPr>
        <p:spPr>
          <a:xfrm rot="5400000" flipH="1" flipV="1">
            <a:off x="4361132" y="2754043"/>
            <a:ext cx="479783" cy="10644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3263" y="2907890"/>
                <a:ext cx="62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2907890"/>
                <a:ext cx="62895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8738" t="-2222" r="-135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>
            <a:stCxn id="9" idx="0"/>
            <a:endCxn id="32" idx="1"/>
          </p:cNvCxnSpPr>
          <p:nvPr/>
        </p:nvCxnSpPr>
        <p:spPr>
          <a:xfrm rot="5400000" flipH="1" flipV="1">
            <a:off x="4351362" y="3353873"/>
            <a:ext cx="500757" cy="106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33263" y="3496516"/>
                <a:ext cx="9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3496516"/>
                <a:ext cx="954685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5732" t="-4444" r="-828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/>
          <p:cNvCxnSpPr>
            <a:stCxn id="10" idx="0"/>
            <a:endCxn id="35" idx="2"/>
          </p:cNvCxnSpPr>
          <p:nvPr/>
        </p:nvCxnSpPr>
        <p:spPr>
          <a:xfrm rot="5400000" flipH="1" flipV="1">
            <a:off x="5348189" y="2808970"/>
            <a:ext cx="362258" cy="2291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60515" y="3496516"/>
                <a:ext cx="62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515" y="3496516"/>
                <a:ext cx="628955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8654" t="-4444" r="-125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urved Connector 38"/>
          <p:cNvCxnSpPr>
            <a:stCxn id="11" idx="0"/>
            <a:endCxn id="40" idx="1"/>
          </p:cNvCxnSpPr>
          <p:nvPr/>
        </p:nvCxnSpPr>
        <p:spPr>
          <a:xfrm rot="5400000" flipH="1" flipV="1">
            <a:off x="4345523" y="4491034"/>
            <a:ext cx="512434" cy="106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133263" y="4618542"/>
                <a:ext cx="169187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4618542"/>
                <a:ext cx="1691873" cy="295594"/>
              </a:xfrm>
              <a:prstGeom prst="rect">
                <a:avLst/>
              </a:prstGeom>
              <a:blipFill rotWithShape="0">
                <a:blip r:embed="rId23"/>
                <a:stretch>
                  <a:fillRect l="-2878" t="-6250" r="-467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2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9" grpId="0"/>
      <p:bldP spid="32" grpId="0"/>
      <p:bldP spid="35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23938</TotalTime>
  <Words>404</Words>
  <Application>Microsoft Office PowerPoint</Application>
  <PresentationFormat>On-screen Show (4:3)</PresentationFormat>
  <Paragraphs>208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Cryptography (2022 Fall) fixed-length encryption from PRG, one-way function, hard-core predicate,  PRG construction, stream cipher, IND-m-EAV</vt:lpstr>
      <vt:lpstr>Fixed-Length Encryption from PRG</vt:lpstr>
      <vt:lpstr>Fixed-Length Encryption from PRG</vt:lpstr>
      <vt:lpstr>Distinguisher D</vt:lpstr>
      <vt:lpstr>Distinguisher D</vt:lpstr>
      <vt:lpstr>PowerPoint Presentation</vt:lpstr>
      <vt:lpstr>One-Way Function</vt:lpstr>
      <vt:lpstr>Hard-Core Predicate</vt:lpstr>
      <vt:lpstr>PRG with Arbitrary Expansion</vt:lpstr>
      <vt:lpstr>Stream Cipher</vt:lpstr>
      <vt:lpstr>PowerPoint Presentation</vt:lpstr>
      <vt:lpstr>IND-m-EAV</vt:lpstr>
      <vt:lpstr>IND-m-EAV</vt:lpstr>
      <vt:lpstr>IND-m-EAV</vt:lpstr>
      <vt:lpstr>IND-m-EAV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613</cp:revision>
  <cp:lastPrinted>2022-09-28T02:07:45Z</cp:lastPrinted>
  <dcterms:created xsi:type="dcterms:W3CDTF">2014-04-06T04:43:09Z</dcterms:created>
  <dcterms:modified xsi:type="dcterms:W3CDTF">2022-09-28T05:44:17Z</dcterms:modified>
</cp:coreProperties>
</file>