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9"/>
  </p:notesMasterIdLst>
  <p:sldIdLst>
    <p:sldId id="256" r:id="rId2"/>
    <p:sldId id="439" r:id="rId3"/>
    <p:sldId id="258" r:id="rId4"/>
    <p:sldId id="259" r:id="rId5"/>
    <p:sldId id="382" r:id="rId6"/>
    <p:sldId id="441" r:id="rId7"/>
    <p:sldId id="385" r:id="rId8"/>
    <p:sldId id="267" r:id="rId9"/>
    <p:sldId id="268" r:id="rId10"/>
    <p:sldId id="397" r:id="rId11"/>
    <p:sldId id="383" r:id="rId12"/>
    <p:sldId id="384" r:id="rId13"/>
    <p:sldId id="286" r:id="rId14"/>
    <p:sldId id="386" r:id="rId15"/>
    <p:sldId id="387" r:id="rId16"/>
    <p:sldId id="388" r:id="rId17"/>
    <p:sldId id="389" r:id="rId18"/>
    <p:sldId id="390" r:id="rId19"/>
    <p:sldId id="391" r:id="rId20"/>
    <p:sldId id="275" r:id="rId21"/>
    <p:sldId id="392" r:id="rId22"/>
    <p:sldId id="393" r:id="rId23"/>
    <p:sldId id="394" r:id="rId24"/>
    <p:sldId id="395" r:id="rId25"/>
    <p:sldId id="396" r:id="rId26"/>
    <p:sldId id="398" r:id="rId27"/>
    <p:sldId id="449" r:id="rId28"/>
    <p:sldId id="277" r:id="rId29"/>
    <p:sldId id="278" r:id="rId30"/>
    <p:sldId id="279" r:id="rId31"/>
    <p:sldId id="262" r:id="rId32"/>
    <p:sldId id="264" r:id="rId33"/>
    <p:sldId id="265" r:id="rId34"/>
    <p:sldId id="442" r:id="rId35"/>
    <p:sldId id="444" r:id="rId36"/>
    <p:sldId id="430" r:id="rId37"/>
    <p:sldId id="401" r:id="rId38"/>
    <p:sldId id="402" r:id="rId39"/>
    <p:sldId id="403" r:id="rId40"/>
    <p:sldId id="404" r:id="rId41"/>
    <p:sldId id="405" r:id="rId42"/>
    <p:sldId id="296" r:id="rId43"/>
    <p:sldId id="443" r:id="rId44"/>
    <p:sldId id="445" r:id="rId45"/>
    <p:sldId id="44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415" r:id="rId55"/>
    <p:sldId id="305" r:id="rId56"/>
    <p:sldId id="416" r:id="rId57"/>
    <p:sldId id="317" r:id="rId58"/>
    <p:sldId id="318" r:id="rId59"/>
    <p:sldId id="325" r:id="rId60"/>
    <p:sldId id="326" r:id="rId61"/>
    <p:sldId id="427" r:id="rId62"/>
    <p:sldId id="428" r:id="rId63"/>
    <p:sldId id="351" r:id="rId64"/>
    <p:sldId id="350" r:id="rId65"/>
    <p:sldId id="448" r:id="rId66"/>
    <p:sldId id="432" r:id="rId67"/>
    <p:sldId id="436" r:id="rId68"/>
    <p:sldId id="280" r:id="rId69"/>
    <p:sldId id="355" r:id="rId70"/>
    <p:sldId id="356" r:id="rId71"/>
    <p:sldId id="281" r:id="rId72"/>
    <p:sldId id="357" r:id="rId73"/>
    <p:sldId id="358" r:id="rId74"/>
    <p:sldId id="360" r:id="rId75"/>
    <p:sldId id="359" r:id="rId76"/>
    <p:sldId id="361" r:id="rId77"/>
    <p:sldId id="282" r:id="rId78"/>
    <p:sldId id="447" r:id="rId79"/>
    <p:sldId id="434" r:id="rId80"/>
    <p:sldId id="435" r:id="rId81"/>
    <p:sldId id="366" r:id="rId82"/>
    <p:sldId id="376" r:id="rId83"/>
    <p:sldId id="440" r:id="rId84"/>
    <p:sldId id="377" r:id="rId85"/>
    <p:sldId id="378" r:id="rId86"/>
    <p:sldId id="380" r:id="rId87"/>
    <p:sldId id="381" r:id="rId8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itchFamily="34" charset="0"/>
        <a:ea typeface="ヒラギノ角ゴ ProN W3" pitchFamily="-84" charset="-128"/>
        <a:cs typeface="+mn-cs"/>
        <a:sym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02" autoAdjust="0"/>
  </p:normalViewPr>
  <p:slideViewPr>
    <p:cSldViewPr>
      <p:cViewPr varScale="1">
        <p:scale>
          <a:sx n="84" d="100"/>
          <a:sy n="84" d="100"/>
        </p:scale>
        <p:origin x="23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53640926-AAD7-44d8-BBD7-CCE9431645EC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evtest/driver-verifier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5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ln/>
        </p:spPr>
        <p:txBody>
          <a:bodyPr lIns="89794" tIns="44897" rIns="89794" bIns="44897"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20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80" y="4343693"/>
            <a:ext cx="5487042" cy="41153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94" tIns="44897" rIns="89794" bIns="44897"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4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80" y="4343693"/>
            <a:ext cx="5487042" cy="41153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94" tIns="44897" rIns="89794" bIns="44897"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ＭＳ Ｐゴシック" charset="0"/>
                <a:hlinkClick r:id="rId3"/>
              </a:rPr>
              <a:t>Driver Verifier 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ＭＳ Ｐゴシック" charset="0"/>
              </a:rPr>
              <a:t> SLAM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26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042" y="4343693"/>
            <a:ext cx="5027916" cy="411392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94" tIns="44897" rIns="89794" bIns="44897"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1142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0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Regime 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ＭＳ Ｐゴシック" charset="0"/>
              </a:rPr>
              <a:t>组织方法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27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80" y="4343693"/>
            <a:ext cx="5487042" cy="41153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794" tIns="44897" rIns="89794" bIns="44897"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3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8100" algn="r" eaLnBrk="1" hangingPunct="1">
              <a:spcBef>
                <a:spcPts val="45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Main idea / guiding light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Join Over all Paths (JOP)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6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ln/>
        </p:spPr>
        <p:txBody>
          <a:bodyPr lIns="89794" tIns="44897" rIns="89794" bIns="44897"/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Call edge</a:t>
            </a: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Return edge</a:t>
            </a:r>
          </a:p>
          <a:p>
            <a:pPr eaLnBrk="1" hangingPunct="1"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Call</a:t>
            </a:r>
            <a:r>
              <a:rPr lang="en-US" baseline="0" dirty="0">
                <a:latin typeface="Times New Roman" charset="0"/>
                <a:ea typeface="ＭＳ Ｐゴシック" charset="0"/>
                <a:cs typeface="+mn-cs"/>
              </a:rPr>
              <a:t> site</a:t>
            </a:r>
          </a:p>
          <a:p>
            <a:pPr eaLnBrk="1" hangingPunct="1">
              <a:defRPr/>
            </a:pPr>
            <a:r>
              <a:rPr lang="en-US" baseline="0" dirty="0">
                <a:latin typeface="Times New Roman" charset="0"/>
                <a:ea typeface="ＭＳ Ｐゴシック" charset="0"/>
                <a:cs typeface="+mn-cs"/>
              </a:rPr>
              <a:t>Return site</a:t>
            </a: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ln/>
        </p:spPr>
        <p:txBody>
          <a:bodyPr lIns="89794" tIns="44897" rIns="89794" bIns="44897"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33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ln/>
        </p:spPr>
        <p:txBody>
          <a:bodyPr lIns="89794" tIns="44897" rIns="89794" bIns="44897"/>
          <a:lstStyle/>
          <a:p>
            <a:pPr eaLnBrk="1" hangingPunct="1"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71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DFA7E-D7CA-41EB-AE51-120E4CE55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36780-5E3F-4DAF-85C8-D8991DF2C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73727-D6E3-413B-8EF3-A850F984F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B176-8868-4C3F-9E8D-7E5B026D6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AF3D6-0571-4AFC-B506-A61BE7192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FC2CF-73E3-4C17-89D3-DF91562FA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3F23D-5CC9-487E-B62A-E0DF8DA7E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968C1-65FB-40CE-849A-3A44D0934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68561-326C-4A48-94F0-C1B41A38F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1DF0E-36C5-4606-9CD1-97E1D605D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EB3F-5FCF-4C99-BE02-6F6AA27E1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6838" y="62452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61A703E4-C9D0-420A-941A-6C9B53C92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r" rtl="0" eaLnBrk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31838" indent="-285750" algn="r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31888" indent="-228600" algn="r" rtl="0" eaLnBrk="0" fontAlgn="base" hangingPunct="0">
        <a:spcBef>
          <a:spcPts val="6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589088" indent="-228600" algn="r" rtl="0" eaLnBrk="0" fontAlgn="base" hangingPunct="0">
        <a:spcBef>
          <a:spcPts val="500"/>
        </a:spcBef>
        <a:spcAft>
          <a:spcPct val="0"/>
        </a:spcAft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46288" indent="-228600" algn="r" rtl="0" eaLnBrk="0" fontAlgn="base" hangingPunct="0">
        <a:spcBef>
          <a:spcPts val="500"/>
        </a:spcBef>
        <a:spcAft>
          <a:spcPct val="0"/>
        </a:spcAft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03488" indent="-228600" algn="r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r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r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r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ens.fr/~cousot/COUSOTpapers/IFIP77.s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827088"/>
            <a:ext cx="9144000" cy="2601912"/>
          </a:xfrm>
        </p:spPr>
        <p:txBody>
          <a:bodyPr rIns="132080"/>
          <a:lstStyle/>
          <a:p>
            <a:pPr indent="0" eaLnBrk="1" hangingPunct="1"/>
            <a:r>
              <a:rPr lang="en-US" sz="6000" dirty="0" err="1"/>
              <a:t>Interprocedural</a:t>
            </a:r>
            <a:r>
              <a:rPr lang="en-US" sz="6000" dirty="0"/>
              <a:t> Analysis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sz="3600"/>
              <a:t>Reminder: Constant Propagation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Conservative Solution </a:t>
            </a:r>
          </a:p>
          <a:p>
            <a:pPr marL="782638" lvl="1" algn="l" eaLnBrk="1" hangingPunct="1"/>
            <a:r>
              <a:rPr lang="en-US" dirty="0"/>
              <a:t>Every detected constant is indeed constant</a:t>
            </a:r>
          </a:p>
          <a:p>
            <a:pPr marL="1182688" lvl="2" algn="l" eaLnBrk="1" hangingPunct="1"/>
            <a:r>
              <a:rPr lang="en-US" dirty="0"/>
              <a:t> But may fail to identify some constants</a:t>
            </a:r>
          </a:p>
          <a:p>
            <a:pPr marL="782638" lvl="1" algn="l" eaLnBrk="1" hangingPunct="1"/>
            <a:r>
              <a:rPr lang="en-US" dirty="0"/>
              <a:t>Every potential impact is identified</a:t>
            </a:r>
          </a:p>
          <a:p>
            <a:pPr marL="1182688" lvl="2" algn="l" eaLnBrk="1" hangingPunct="1"/>
            <a:r>
              <a:rPr lang="en-US" dirty="0"/>
              <a:t> Superfluous impacts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 dirty="0"/>
              <a:t>Procedure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10243" name="Rectangle 2"/>
          <p:cNvSpPr>
            <a:spLocks/>
          </p:cNvSpPr>
          <p:nvPr/>
        </p:nvSpPr>
        <p:spPr bwMode="auto">
          <a:xfrm>
            <a:off x="5378450" y="1336675"/>
            <a:ext cx="2921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int p(int a)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0244" name="Rectangle 3"/>
          <p:cNvSpPr>
            <a:spLocks/>
          </p:cNvSpPr>
          <p:nvPr/>
        </p:nvSpPr>
        <p:spPr bwMode="auto">
          <a:xfrm>
            <a:off x="844550" y="13366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p(9);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Procedure Inlining</a:t>
            </a:r>
          </a:p>
        </p:txBody>
      </p:sp>
      <p:sp>
        <p:nvSpPr>
          <p:cNvPr id="11267" name="Rectangle 2"/>
          <p:cNvSpPr>
            <a:spLocks/>
          </p:cNvSpPr>
          <p:nvPr/>
        </p:nvSpPr>
        <p:spPr bwMode="auto">
          <a:xfrm>
            <a:off x="5378450" y="1336675"/>
            <a:ext cx="2921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int p(int a)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1268" name="Rectangle 3"/>
          <p:cNvSpPr>
            <a:spLocks/>
          </p:cNvSpPr>
          <p:nvPr/>
        </p:nvSpPr>
        <p:spPr bwMode="auto">
          <a:xfrm>
            <a:off x="844550" y="13366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p(9);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1269" name="Rectangle 4"/>
          <p:cNvSpPr>
            <a:spLocks/>
          </p:cNvSpPr>
          <p:nvPr/>
        </p:nvSpPr>
        <p:spPr bwMode="auto">
          <a:xfrm>
            <a:off x="3060700" y="3543300"/>
            <a:ext cx="4191000" cy="316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a, x, ret;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a = 7; ret = a+1; x = ret;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a = 9; ret = a+1; x = ret;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" name="Rectangle 5"/>
          <p:cNvSpPr>
            <a:spLocks/>
          </p:cNvSpPr>
          <p:nvPr/>
        </p:nvSpPr>
        <p:spPr bwMode="auto">
          <a:xfrm>
            <a:off x="3327400" y="4344600"/>
            <a:ext cx="378116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sz="1800" dirty="0" err="1">
                <a:solidFill>
                  <a:srgbClr val="CC0000"/>
                </a:solidFill>
                <a:ea typeface="MS PGothic" pitchFamily="34" charset="-128"/>
              </a:rPr>
              <a:t>Undef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</a:t>
            </a:r>
            <a:r>
              <a:rPr lang="en-US" altLang="zh-CN" sz="1800" dirty="0" err="1">
                <a:solidFill>
                  <a:srgbClr val="CC0000"/>
                </a:solidFill>
                <a:ea typeface="MS PGothic" pitchFamily="34" charset="-128"/>
              </a:rPr>
              <a:t>Undef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ret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</a:t>
            </a:r>
            <a:r>
              <a:rPr lang="en-US" altLang="zh-CN" sz="1800" dirty="0" err="1">
                <a:solidFill>
                  <a:srgbClr val="CC0000"/>
                </a:solidFill>
                <a:ea typeface="MS PGothic" pitchFamily="34" charset="-128"/>
              </a:rPr>
              <a:t>Undef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</p:txBody>
      </p:sp>
      <p:sp>
        <p:nvSpPr>
          <p:cNvPr id="12294" name="Rectangle 6"/>
          <p:cNvSpPr>
            <a:spLocks/>
          </p:cNvSpPr>
          <p:nvPr/>
        </p:nvSpPr>
        <p:spPr bwMode="auto">
          <a:xfrm>
            <a:off x="3314700" y="5119300"/>
            <a:ext cx="22583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-&gt;8, ret -&gt;8]</a:t>
            </a:r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3302000" y="5957500"/>
            <a:ext cx="251479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-&gt;9, x -&gt;10, ret -&gt;10]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2294" grpId="0" autoUpdateAnimBg="0"/>
      <p:bldP spid="1229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Procedure Inlining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22400"/>
            <a:ext cx="8229600" cy="4454525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Pros</a:t>
            </a:r>
          </a:p>
          <a:p>
            <a:pPr marL="782638" lvl="1" algn="l" eaLnBrk="1" hangingPunct="1"/>
            <a:r>
              <a:rPr lang="en-US" dirty="0"/>
              <a:t> Simple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Cons </a:t>
            </a:r>
          </a:p>
          <a:p>
            <a:pPr marL="782638" lvl="1" algn="l" eaLnBrk="1" hangingPunct="1"/>
            <a:r>
              <a:rPr lang="en-US" dirty="0"/>
              <a:t> Does not handle recursion</a:t>
            </a:r>
          </a:p>
          <a:p>
            <a:pPr marL="782638" lvl="1" algn="l" eaLnBrk="1" hangingPunct="1"/>
            <a:r>
              <a:rPr lang="en-US" dirty="0"/>
              <a:t> Exponential blow up</a:t>
            </a:r>
          </a:p>
          <a:p>
            <a:pPr marL="782638" lvl="1" algn="l" eaLnBrk="1" hangingPunct="1"/>
            <a:r>
              <a:rPr lang="en-US" dirty="0"/>
              <a:t> Reanalyzing the body of procedures </a:t>
            </a:r>
          </a:p>
        </p:txBody>
      </p:sp>
      <p:sp>
        <p:nvSpPr>
          <p:cNvPr id="2" name="Rectangle 3"/>
          <p:cNvSpPr>
            <a:spLocks/>
          </p:cNvSpPr>
          <p:nvPr/>
        </p:nvSpPr>
        <p:spPr bwMode="auto">
          <a:xfrm>
            <a:off x="927100" y="4784725"/>
            <a:ext cx="19177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p1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call p2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…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call p2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3608388" y="4784725"/>
            <a:ext cx="19177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p2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call p3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…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call p3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6291263" y="4784725"/>
            <a:ext cx="19177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p3{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316" grpId="0" autoUpdateAnimBg="0"/>
      <p:bldP spid="133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1343025"/>
          </a:xfrm>
        </p:spPr>
        <p:txBody>
          <a:bodyPr rIns="132080"/>
          <a:lstStyle/>
          <a:p>
            <a:pPr indent="0" eaLnBrk="1" hangingPunct="1"/>
            <a:r>
              <a:rPr lang="en-US"/>
              <a:t>A Naive Interprocedural solution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1517650"/>
            <a:ext cx="7727950" cy="534035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/>
              <a:t>Treat procedure calls as gotos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14339" name="Rectangle 2"/>
          <p:cNvSpPr>
            <a:spLocks/>
          </p:cNvSpPr>
          <p:nvPr/>
        </p:nvSpPr>
        <p:spPr bwMode="auto">
          <a:xfrm>
            <a:off x="5378450" y="1196975"/>
            <a:ext cx="2921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int p(int a)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}</a:t>
            </a:r>
          </a:p>
        </p:txBody>
      </p:sp>
      <p:sp>
        <p:nvSpPr>
          <p:cNvPr id="14340" name="Rectangle 3"/>
          <p:cNvSpPr>
            <a:spLocks/>
          </p:cNvSpPr>
          <p:nvPr/>
        </p:nvSpPr>
        <p:spPr bwMode="auto">
          <a:xfrm>
            <a:off x="844550" y="13366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4341" name="AutoShape 4"/>
          <p:cNvSpPr>
            <a:spLocks/>
          </p:cNvSpPr>
          <p:nvPr/>
        </p:nvSpPr>
        <p:spPr bwMode="auto">
          <a:xfrm>
            <a:off x="488950" y="2268538"/>
            <a:ext cx="387350" cy="163512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8761" y="2996952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15363" name="Rectangle 2"/>
          <p:cNvSpPr>
            <a:spLocks/>
          </p:cNvSpPr>
          <p:nvPr/>
        </p:nvSpPr>
        <p:spPr bwMode="auto">
          <a:xfrm>
            <a:off x="5378450" y="1196975"/>
            <a:ext cx="2921000" cy="157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-&gt;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844550" y="13366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5365" name="AutoShape 4"/>
          <p:cNvSpPr>
            <a:spLocks/>
          </p:cNvSpPr>
          <p:nvPr/>
        </p:nvSpPr>
        <p:spPr bwMode="auto">
          <a:xfrm>
            <a:off x="4991100" y="13366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0" y="3140968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16387" name="Rectangle 2"/>
          <p:cNvSpPr>
            <a:spLocks/>
          </p:cNvSpPr>
          <p:nvPr/>
        </p:nvSpPr>
        <p:spPr bwMode="auto">
          <a:xfrm>
            <a:off x="5378450" y="1196975"/>
            <a:ext cx="29210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[a-&gt;7]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[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a -&gt;7, $$ -&gt;8]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6388" name="Rectangle 3"/>
          <p:cNvSpPr>
            <a:spLocks/>
          </p:cNvSpPr>
          <p:nvPr/>
        </p:nvSpPr>
        <p:spPr bwMode="auto">
          <a:xfrm>
            <a:off x="844550" y="13366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6389" name="AutoShape 4"/>
          <p:cNvSpPr>
            <a:spLocks/>
          </p:cNvSpPr>
          <p:nvPr/>
        </p:nvSpPr>
        <p:spPr bwMode="auto">
          <a:xfrm>
            <a:off x="5184775" y="21367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17411" name="Rectangle 2"/>
          <p:cNvSpPr>
            <a:spLocks/>
          </p:cNvSpPr>
          <p:nvPr/>
        </p:nvSpPr>
        <p:spPr bwMode="auto">
          <a:xfrm>
            <a:off x="5378450" y="1196975"/>
            <a:ext cx="29210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-&gt;7]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[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a -&gt;7, $$ -&gt;8]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7412" name="Rectangle 3"/>
          <p:cNvSpPr>
            <a:spLocks/>
          </p:cNvSpPr>
          <p:nvPr/>
        </p:nvSpPr>
        <p:spPr bwMode="auto">
          <a:xfrm>
            <a:off x="844550" y="1336675"/>
            <a:ext cx="2921000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7413" name="AutoShape 4"/>
          <p:cNvSpPr>
            <a:spLocks/>
          </p:cNvSpPr>
          <p:nvPr/>
        </p:nvSpPr>
        <p:spPr bwMode="auto">
          <a:xfrm>
            <a:off x="2139950" y="2300288"/>
            <a:ext cx="385763" cy="142875"/>
          </a:xfrm>
          <a:prstGeom prst="leftArrow">
            <a:avLst>
              <a:gd name="adj1" fmla="val 50000"/>
              <a:gd name="adj2" fmla="val 6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2141538" y="3095625"/>
            <a:ext cx="385762" cy="142875"/>
          </a:xfrm>
          <a:prstGeom prst="leftArrow">
            <a:avLst>
              <a:gd name="adj1" fmla="val 50000"/>
              <a:gd name="adj2" fmla="val 6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18435" name="Rectangle 2"/>
          <p:cNvSpPr>
            <a:spLocks/>
          </p:cNvSpPr>
          <p:nvPr/>
        </p:nvSpPr>
        <p:spPr bwMode="auto">
          <a:xfrm>
            <a:off x="5378450" y="1196975"/>
            <a:ext cx="29210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[a -&gt;7]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[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a -&gt;7, $$ -&gt;8]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8436" name="Rectangle 3"/>
          <p:cNvSpPr>
            <a:spLocks/>
          </p:cNvSpPr>
          <p:nvPr/>
        </p:nvSpPr>
        <p:spPr bwMode="auto">
          <a:xfrm>
            <a:off x="844550" y="1336675"/>
            <a:ext cx="2921000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8437" name="AutoShape 4"/>
          <p:cNvSpPr>
            <a:spLocks/>
          </p:cNvSpPr>
          <p:nvPr/>
        </p:nvSpPr>
        <p:spPr bwMode="auto">
          <a:xfrm>
            <a:off x="650875" y="310832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B176-8868-4C3F-9E8D-7E5B026D69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192636" y="129952"/>
            <a:ext cx="7620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Optimizations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9512" y="1260475"/>
            <a:ext cx="8928992" cy="5137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For languages like C and C++ there are three granularities of optimizations</a:t>
            </a:r>
          </a:p>
          <a:p>
            <a:pPr marL="457200" marR="0" lvl="1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Local optimizations</a:t>
            </a:r>
          </a:p>
          <a:p>
            <a:pPr marL="914400" marR="0" lvl="2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• Apply to a basic block in isolation</a:t>
            </a:r>
          </a:p>
          <a:p>
            <a:pPr marL="457200" marR="0" lvl="1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Global optimizations</a:t>
            </a:r>
          </a:p>
          <a:p>
            <a:pPr marL="914400" marR="0" lvl="2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• Apply to a control-flow graph (method body) in isolation</a:t>
            </a:r>
          </a:p>
          <a:p>
            <a:pPr marL="457200" marR="0" lvl="1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Inter-procedural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optimizations</a:t>
            </a:r>
          </a:p>
          <a:p>
            <a:pPr marL="914400" marR="0" lvl="2" indent="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• Apply across method boundaries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Most compilers do (1), many do (2), few do (3)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95536" y="2132856"/>
            <a:ext cx="23149" cy="21928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-8346" y="4401901"/>
            <a:ext cx="1123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powerful</a:t>
            </a:r>
            <a:endParaRPr lang="zh-CN" altLang="en-US" sz="20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76456" y="2132856"/>
            <a:ext cx="40670" cy="226904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7829565" y="1804754"/>
            <a:ext cx="1350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Complexity</a:t>
            </a:r>
            <a:endParaRPr lang="zh-CN" altLang="en-US" sz="18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19459" name="Rectangle 2"/>
          <p:cNvSpPr>
            <a:spLocks/>
          </p:cNvSpPr>
          <p:nvPr/>
        </p:nvSpPr>
        <p:spPr bwMode="auto">
          <a:xfrm>
            <a:off x="5378450" y="1196975"/>
            <a:ext cx="2921000" cy="240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[a -&gt;7]  [a -&gt;9]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[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a -&gt;7, $$ -&gt;8]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9460" name="Rectangle 3"/>
          <p:cNvSpPr>
            <a:spLocks/>
          </p:cNvSpPr>
          <p:nvPr/>
        </p:nvSpPr>
        <p:spPr bwMode="auto">
          <a:xfrm>
            <a:off x="844550" y="1336675"/>
            <a:ext cx="2921000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650875" y="310832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63" name="AutoShape 6"/>
          <p:cNvSpPr>
            <a:spLocks/>
          </p:cNvSpPr>
          <p:nvPr/>
        </p:nvSpPr>
        <p:spPr bwMode="auto">
          <a:xfrm>
            <a:off x="4991100" y="13366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20483" name="Rectangle 2"/>
          <p:cNvSpPr>
            <a:spLocks/>
          </p:cNvSpPr>
          <p:nvPr/>
        </p:nvSpPr>
        <p:spPr bwMode="auto">
          <a:xfrm>
            <a:off x="5378450" y="1196975"/>
            <a:ext cx="2921000" cy="241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[a -&gt;NAC]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[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a -&gt;7, $$ -&gt;8]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0484" name="Rectangle 3"/>
          <p:cNvSpPr>
            <a:spLocks/>
          </p:cNvSpPr>
          <p:nvPr/>
        </p:nvSpPr>
        <p:spPr bwMode="auto">
          <a:xfrm>
            <a:off x="844550" y="1336675"/>
            <a:ext cx="2921000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0485" name="AutoShape 4"/>
          <p:cNvSpPr>
            <a:spLocks/>
          </p:cNvSpPr>
          <p:nvPr/>
        </p:nvSpPr>
        <p:spPr bwMode="auto">
          <a:xfrm>
            <a:off x="4991100" y="13366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21507" name="Rectangle 2"/>
          <p:cNvSpPr>
            <a:spLocks/>
          </p:cNvSpPr>
          <p:nvPr/>
        </p:nvSpPr>
        <p:spPr bwMode="auto">
          <a:xfrm>
            <a:off x="5378450" y="1196975"/>
            <a:ext cx="2916238" cy="243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-&gt;NAC]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[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a -&gt;NAC, $$ -&gt;NAC]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1508" name="Rectangle 3"/>
          <p:cNvSpPr>
            <a:spLocks/>
          </p:cNvSpPr>
          <p:nvPr/>
        </p:nvSpPr>
        <p:spPr bwMode="auto">
          <a:xfrm>
            <a:off x="844550" y="1336675"/>
            <a:ext cx="2921000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[x -&gt;8]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1509" name="AutoShape 4"/>
          <p:cNvSpPr>
            <a:spLocks/>
          </p:cNvSpPr>
          <p:nvPr/>
        </p:nvSpPr>
        <p:spPr bwMode="auto">
          <a:xfrm>
            <a:off x="5184775" y="21367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22531" name="Rectangle 2"/>
          <p:cNvSpPr>
            <a:spLocks/>
          </p:cNvSpPr>
          <p:nvPr/>
        </p:nvSpPr>
        <p:spPr bwMode="auto">
          <a:xfrm>
            <a:off x="5378450" y="1196975"/>
            <a:ext cx="2916238" cy="243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-&gt;NAC]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-&gt;NAC, $$ -&gt;NAC]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2532" name="Rectangle 3"/>
          <p:cNvSpPr>
            <a:spLocks/>
          </p:cNvSpPr>
          <p:nvPr/>
        </p:nvSpPr>
        <p:spPr bwMode="auto">
          <a:xfrm>
            <a:off x="844550" y="1336675"/>
            <a:ext cx="292100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[x -&gt;NAC]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[x -&gt;NAC]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2139950" y="2300288"/>
            <a:ext cx="385763" cy="142875"/>
          </a:xfrm>
          <a:prstGeom prst="leftArrow">
            <a:avLst>
              <a:gd name="adj1" fmla="val 50000"/>
              <a:gd name="adj2" fmla="val 6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2141538" y="3095625"/>
            <a:ext cx="385762" cy="142875"/>
          </a:xfrm>
          <a:prstGeom prst="leftArrow">
            <a:avLst>
              <a:gd name="adj1" fmla="val 50000"/>
              <a:gd name="adj2" fmla="val 6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3429000"/>
            <a:ext cx="5816600" cy="290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74625"/>
            <a:ext cx="8229600" cy="1343025"/>
          </a:xfrm>
        </p:spPr>
        <p:txBody>
          <a:bodyPr rIns="132080"/>
          <a:lstStyle/>
          <a:p>
            <a:pPr indent="0" eaLnBrk="1" hangingPunct="1"/>
            <a:r>
              <a:rPr lang="en-US"/>
              <a:t>A Naive Interprocedural solution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1517650"/>
            <a:ext cx="7727950" cy="534035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/>
              <a:t>Treat procedure calls as gotos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/>
              <a:t>Pros:</a:t>
            </a:r>
          </a:p>
          <a:p>
            <a:pPr marL="782638" lvl="1" algn="l" eaLnBrk="1" hangingPunct="1"/>
            <a:r>
              <a:rPr lang="en-US"/>
              <a:t> Simple  </a:t>
            </a:r>
          </a:p>
          <a:p>
            <a:pPr marL="782638" lvl="1" algn="l" eaLnBrk="1" hangingPunct="1"/>
            <a:r>
              <a:rPr lang="en-US"/>
              <a:t> Usually fast</a:t>
            </a:r>
          </a:p>
          <a:p>
            <a:pPr algn="l" eaLnBrk="1" hangingPunct="1"/>
            <a:r>
              <a:rPr lang="en-US"/>
              <a:t> Cons:</a:t>
            </a:r>
          </a:p>
          <a:p>
            <a:pPr marL="782638" lvl="1" algn="l" eaLnBrk="1" hangingPunct="1"/>
            <a:r>
              <a:rPr lang="en-US"/>
              <a:t> Abstract call/return correlations</a:t>
            </a:r>
          </a:p>
          <a:p>
            <a:pPr marL="782638" lvl="1" algn="l" eaLnBrk="1" hangingPunct="1"/>
            <a:r>
              <a:rPr lang="en-US"/>
              <a:t> Obtain a conservative solution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Analysis by reduction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27600" y="1816100"/>
            <a:ext cx="4546600" cy="736600"/>
          </a:xfrm>
        </p:spPr>
        <p:txBody>
          <a:bodyPr rIns="132080"/>
          <a:lstStyle/>
          <a:p>
            <a:pPr marL="0" indent="0" algn="l" eaLnBrk="1" hangingPunct="1">
              <a:buFont typeface="Arial" pitchFamily="34" charset="0"/>
              <a:buNone/>
            </a:pPr>
            <a:r>
              <a:rPr lang="en-US" sz="3600"/>
              <a:t> Procedure inlining </a:t>
            </a:r>
          </a:p>
        </p:txBody>
      </p:sp>
      <p:sp>
        <p:nvSpPr>
          <p:cNvPr id="24582" name="Rectangle 5"/>
          <p:cNvSpPr>
            <a:spLocks/>
          </p:cNvSpPr>
          <p:nvPr/>
        </p:nvSpPr>
        <p:spPr bwMode="auto">
          <a:xfrm>
            <a:off x="5346700" y="2565400"/>
            <a:ext cx="4191000" cy="316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a, x, ret;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a = 7; ret = a+1; x = ret;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a = 9; ret = a+1; x = ret;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4583" name="Rectangle 6"/>
          <p:cNvSpPr>
            <a:spLocks/>
          </p:cNvSpPr>
          <p:nvPr/>
        </p:nvSpPr>
        <p:spPr bwMode="auto">
          <a:xfrm>
            <a:off x="5611813" y="3366700"/>
            <a:ext cx="2566086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-&gt;⊥, x -&gt;⊥, ret -&gt;⊥]</a:t>
            </a:r>
          </a:p>
        </p:txBody>
      </p:sp>
      <p:sp>
        <p:nvSpPr>
          <p:cNvPr id="24584" name="Rectangle 7"/>
          <p:cNvSpPr>
            <a:spLocks/>
          </p:cNvSpPr>
          <p:nvPr/>
        </p:nvSpPr>
        <p:spPr bwMode="auto">
          <a:xfrm>
            <a:off x="5599113" y="4141400"/>
            <a:ext cx="22583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-&gt;8, ret -&gt;8]</a:t>
            </a:r>
          </a:p>
        </p:txBody>
      </p:sp>
      <p:sp>
        <p:nvSpPr>
          <p:cNvPr id="24585" name="Rectangle 8"/>
          <p:cNvSpPr>
            <a:spLocks/>
          </p:cNvSpPr>
          <p:nvPr/>
        </p:nvSpPr>
        <p:spPr bwMode="auto">
          <a:xfrm>
            <a:off x="5586413" y="4979600"/>
            <a:ext cx="251479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-&gt;9, x -&gt;10, ret -&gt;10]</a:t>
            </a:r>
          </a:p>
        </p:txBody>
      </p:sp>
      <p:sp>
        <p:nvSpPr>
          <p:cNvPr id="24586" name="Rectangle 9"/>
          <p:cNvSpPr>
            <a:spLocks/>
          </p:cNvSpPr>
          <p:nvPr/>
        </p:nvSpPr>
        <p:spPr bwMode="auto">
          <a:xfrm>
            <a:off x="177800" y="1873250"/>
            <a:ext cx="2921000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algn="l">
              <a:spcBef>
                <a:spcPts val="738"/>
              </a:spcBef>
            </a:pPr>
            <a:r>
              <a:rPr lang="en-US" sz="3600">
                <a:solidFill>
                  <a:schemeClr val="tx1"/>
                </a:solidFill>
                <a:ea typeface="MS PGothic" pitchFamily="34" charset="-128"/>
              </a:rPr>
              <a:t>Call-as-goto</a:t>
            </a:r>
          </a:p>
        </p:txBody>
      </p:sp>
      <p:sp>
        <p:nvSpPr>
          <p:cNvPr id="2" name="Rectangle 10"/>
          <p:cNvSpPr>
            <a:spLocks/>
          </p:cNvSpPr>
          <p:nvPr/>
        </p:nvSpPr>
        <p:spPr bwMode="auto">
          <a:xfrm>
            <a:off x="376238" y="5975350"/>
            <a:ext cx="8389937" cy="622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3600">
                <a:solidFill>
                  <a:schemeClr val="tx1"/>
                </a:solidFill>
                <a:ea typeface="MS PGothic" pitchFamily="34" charset="-128"/>
              </a:rPr>
              <a:t>why was the naive solution less precise?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452289" y="2565400"/>
            <a:ext cx="2921000" cy="322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[x -&gt;NAC]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[x -&gt;NAC]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2430462" y="2549137"/>
            <a:ext cx="2916238" cy="243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-&gt;NAC]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[a -&gt;NAC, $$ -&gt;NAC]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dirty="0"/>
              <a:t>Stack regime</a:t>
            </a:r>
          </a:p>
        </p:txBody>
      </p:sp>
      <p:sp>
        <p:nvSpPr>
          <p:cNvPr id="25603" name="Rectangle 2"/>
          <p:cNvSpPr>
            <a:spLocks/>
          </p:cNvSpPr>
          <p:nvPr/>
        </p:nvSpPr>
        <p:spPr bwMode="auto">
          <a:xfrm>
            <a:off x="1419225" y="2360613"/>
            <a:ext cx="1752600" cy="26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P() { 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 …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 R(); 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 …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}</a:t>
            </a:r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3635375" y="2681288"/>
            <a:ext cx="1508125" cy="1524000"/>
            <a:chOff x="0" y="0"/>
            <a:chExt cx="950" cy="960"/>
          </a:xfrm>
        </p:grpSpPr>
        <p:sp>
          <p:nvSpPr>
            <p:cNvPr id="25618" name="Rectangle 3"/>
            <p:cNvSpPr>
              <a:spLocks/>
            </p:cNvSpPr>
            <p:nvPr/>
          </p:nvSpPr>
          <p:spPr bwMode="auto">
            <a:xfrm>
              <a:off x="0" y="0"/>
              <a:ext cx="950" cy="9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19" name="Rectangle 4"/>
            <p:cNvSpPr>
              <a:spLocks/>
            </p:cNvSpPr>
            <p:nvPr/>
          </p:nvSpPr>
          <p:spPr bwMode="auto">
            <a:xfrm>
              <a:off x="0" y="0"/>
              <a:ext cx="397" cy="9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1275" bIns="0">
              <a:spAutoFit/>
            </a:bodyPr>
            <a:lstStyle/>
            <a:p>
              <a:pPr marL="41275" algn="l">
                <a:spcBef>
                  <a:spcPts val="1400"/>
                </a:spcBef>
              </a:pPr>
              <a:r>
                <a:rPr lang="en-US"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  <a:sym typeface="Comic Sans MS" pitchFamily="66" charset="0"/>
                </a:rPr>
                <a:t>R(){</a:t>
              </a:r>
            </a:p>
            <a:p>
              <a:pPr marL="41275" algn="l">
                <a:spcBef>
                  <a:spcPts val="1400"/>
                </a:spcBef>
              </a:pPr>
              <a:r>
                <a:rPr lang="en-US"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  <a:sym typeface="Comic Sans MS" pitchFamily="66" charset="0"/>
                </a:rPr>
                <a:t>   … </a:t>
              </a:r>
            </a:p>
            <a:p>
              <a:pPr marL="41275" algn="l">
                <a:spcBef>
                  <a:spcPts val="1400"/>
                </a:spcBef>
              </a:pPr>
              <a:r>
                <a:rPr lang="en-US" sz="20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  <a:sym typeface="Comic Sans MS" pitchFamily="66" charset="0"/>
                </a:rPr>
                <a:t>}  </a:t>
              </a:r>
            </a:p>
          </p:txBody>
        </p:sp>
      </p:grpSp>
      <p:sp>
        <p:nvSpPr>
          <p:cNvPr id="25605" name="Rectangle 6"/>
          <p:cNvSpPr>
            <a:spLocks/>
          </p:cNvSpPr>
          <p:nvPr/>
        </p:nvSpPr>
        <p:spPr bwMode="auto">
          <a:xfrm>
            <a:off x="5730875" y="2360613"/>
            <a:ext cx="1752600" cy="261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Q() { 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 …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 R(); 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 … </a:t>
            </a:r>
          </a:p>
          <a:p>
            <a:pPr marL="41275" algn="l">
              <a:spcBef>
                <a:spcPts val="1400"/>
              </a:spcBef>
            </a:pPr>
            <a:r>
              <a:rPr lang="en-US" sz="2000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  <a:sym typeface="Comic Sans MS" pitchFamily="66" charset="0"/>
              </a:rPr>
              <a:t>}</a:t>
            </a:r>
          </a:p>
        </p:txBody>
      </p:sp>
      <p:sp>
        <p:nvSpPr>
          <p:cNvPr id="26631" name="Freeform 7"/>
          <p:cNvSpPr>
            <a:spLocks/>
          </p:cNvSpPr>
          <p:nvPr/>
        </p:nvSpPr>
        <p:spPr bwMode="auto">
          <a:xfrm>
            <a:off x="1947863" y="2066925"/>
            <a:ext cx="1889125" cy="1239838"/>
          </a:xfrm>
          <a:custGeom>
            <a:avLst/>
            <a:gdLst>
              <a:gd name="T0" fmla="*/ 0 w 21600"/>
              <a:gd name="T1" fmla="*/ 2147483647 h 20072"/>
              <a:gd name="T2" fmla="*/ 2147483647 w 21600"/>
              <a:gd name="T3" fmla="*/ 2147483647 h 20072"/>
              <a:gd name="T4" fmla="*/ 2147483647 w 21600"/>
              <a:gd name="T5" fmla="*/ 2147483647 h 20072"/>
              <a:gd name="T6" fmla="*/ 2147483647 w 21600"/>
              <a:gd name="T7" fmla="*/ 2147483647 h 20072"/>
              <a:gd name="T8" fmla="*/ 2147483647 w 21600"/>
              <a:gd name="T9" fmla="*/ 2147483647 h 20072"/>
              <a:gd name="T10" fmla="*/ 2147483647 w 21600"/>
              <a:gd name="T11" fmla="*/ 2147483647 h 20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0072"/>
              <a:gd name="T20" fmla="*/ 21600 w 21600"/>
              <a:gd name="T21" fmla="*/ 20072 h 20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0072">
                <a:moveTo>
                  <a:pt x="0" y="19109"/>
                </a:moveTo>
                <a:cubicBezTo>
                  <a:pt x="1779" y="19906"/>
                  <a:pt x="3576" y="20729"/>
                  <a:pt x="5373" y="19263"/>
                </a:cubicBezTo>
                <a:cubicBezTo>
                  <a:pt x="7170" y="17798"/>
                  <a:pt x="9402" y="13040"/>
                  <a:pt x="10764" y="10263"/>
                </a:cubicBezTo>
                <a:cubicBezTo>
                  <a:pt x="12125" y="7486"/>
                  <a:pt x="12179" y="4298"/>
                  <a:pt x="13486" y="2652"/>
                </a:cubicBezTo>
                <a:cubicBezTo>
                  <a:pt x="14793" y="1006"/>
                  <a:pt x="17226" y="-871"/>
                  <a:pt x="18569" y="440"/>
                </a:cubicBezTo>
                <a:cubicBezTo>
                  <a:pt x="19912" y="1752"/>
                  <a:pt x="20747" y="6149"/>
                  <a:pt x="21600" y="10546"/>
                </a:cubicBezTo>
              </a:path>
            </a:pathLst>
          </a:custGeom>
          <a:noFill/>
          <a:ln w="57150" cap="flat">
            <a:solidFill>
              <a:srgbClr val="00BAFB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1957388" y="3614738"/>
            <a:ext cx="1879600" cy="1298575"/>
          </a:xfrm>
          <a:custGeom>
            <a:avLst/>
            <a:gdLst>
              <a:gd name="T0" fmla="*/ 2147483647 w 21600"/>
              <a:gd name="T1" fmla="*/ 2147483647 h 21094"/>
              <a:gd name="T2" fmla="*/ 2147483647 w 21600"/>
              <a:gd name="T3" fmla="*/ 2147483647 h 21094"/>
              <a:gd name="T4" fmla="*/ 2147483647 w 21600"/>
              <a:gd name="T5" fmla="*/ 2147483647 h 21094"/>
              <a:gd name="T6" fmla="*/ 2147483647 w 21600"/>
              <a:gd name="T7" fmla="*/ 2147483647 h 21094"/>
              <a:gd name="T8" fmla="*/ 2147483647 w 21600"/>
              <a:gd name="T9" fmla="*/ 2147483647 h 21094"/>
              <a:gd name="T10" fmla="*/ 2147483647 w 21600"/>
              <a:gd name="T11" fmla="*/ 2147483647 h 21094"/>
              <a:gd name="T12" fmla="*/ 2147483647 w 21600"/>
              <a:gd name="T13" fmla="*/ 2147483647 h 21094"/>
              <a:gd name="T14" fmla="*/ 0 w 21600"/>
              <a:gd name="T15" fmla="*/ 2147483647 h 210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094"/>
              <a:gd name="T26" fmla="*/ 21600 w 21600"/>
              <a:gd name="T27" fmla="*/ 21094 h 2109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094">
                <a:moveTo>
                  <a:pt x="21600" y="5530"/>
                </a:moveTo>
                <a:cubicBezTo>
                  <a:pt x="21399" y="9375"/>
                  <a:pt x="21217" y="13221"/>
                  <a:pt x="20323" y="15827"/>
                </a:cubicBezTo>
                <a:cubicBezTo>
                  <a:pt x="19429" y="18434"/>
                  <a:pt x="17514" y="21014"/>
                  <a:pt x="16200" y="21092"/>
                </a:cubicBezTo>
                <a:cubicBezTo>
                  <a:pt x="14886" y="21169"/>
                  <a:pt x="13299" y="18304"/>
                  <a:pt x="12460" y="16369"/>
                </a:cubicBezTo>
                <a:cubicBezTo>
                  <a:pt x="11621" y="14434"/>
                  <a:pt x="11712" y="11363"/>
                  <a:pt x="11183" y="9427"/>
                </a:cubicBezTo>
                <a:cubicBezTo>
                  <a:pt x="10654" y="7492"/>
                  <a:pt x="10289" y="6253"/>
                  <a:pt x="9322" y="4704"/>
                </a:cubicBezTo>
                <a:cubicBezTo>
                  <a:pt x="8355" y="3156"/>
                  <a:pt x="6951" y="653"/>
                  <a:pt x="5400" y="111"/>
                </a:cubicBezTo>
                <a:cubicBezTo>
                  <a:pt x="3849" y="-431"/>
                  <a:pt x="894" y="1169"/>
                  <a:pt x="0" y="1375"/>
                </a:cubicBezTo>
              </a:path>
            </a:pathLst>
          </a:custGeom>
          <a:noFill/>
          <a:ln w="57150" cap="flat">
            <a:solidFill>
              <a:srgbClr val="00BAFB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Rectangle 9"/>
          <p:cNvSpPr>
            <a:spLocks/>
          </p:cNvSpPr>
          <p:nvPr/>
        </p:nvSpPr>
        <p:spPr bwMode="auto">
          <a:xfrm rot="-3119999">
            <a:off x="2141538" y="2287588"/>
            <a:ext cx="1257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rgbClr val="808080"/>
                </a:solidFill>
                <a:latin typeface="Arial Bold" pitchFamily="-84" charset="0"/>
                <a:ea typeface="MS PGothic" pitchFamily="34" charset="-128"/>
                <a:sym typeface="Arial Bold" pitchFamily="-84" charset="0"/>
              </a:rPr>
              <a:t>call</a:t>
            </a:r>
          </a:p>
        </p:txBody>
      </p:sp>
      <p:sp>
        <p:nvSpPr>
          <p:cNvPr id="26634" name="Rectangle 10"/>
          <p:cNvSpPr>
            <a:spLocks/>
          </p:cNvSpPr>
          <p:nvPr/>
        </p:nvSpPr>
        <p:spPr bwMode="auto">
          <a:xfrm rot="2879999">
            <a:off x="2135188" y="4125913"/>
            <a:ext cx="1257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rgbClr val="808080"/>
                </a:solidFill>
                <a:latin typeface="Arial Bold" pitchFamily="-84" charset="0"/>
                <a:ea typeface="MS PGothic" pitchFamily="34" charset="-128"/>
                <a:sym typeface="Arial Bold" pitchFamily="-84" charset="0"/>
              </a:rPr>
              <a:t>return</a:t>
            </a:r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 flipH="1">
            <a:off x="4035425" y="2065338"/>
            <a:ext cx="1889125" cy="1239837"/>
          </a:xfrm>
          <a:custGeom>
            <a:avLst/>
            <a:gdLst>
              <a:gd name="T0" fmla="*/ 0 w 21600"/>
              <a:gd name="T1" fmla="*/ 2147483647 h 20072"/>
              <a:gd name="T2" fmla="*/ 2147483647 w 21600"/>
              <a:gd name="T3" fmla="*/ 2147483647 h 20072"/>
              <a:gd name="T4" fmla="*/ 2147483647 w 21600"/>
              <a:gd name="T5" fmla="*/ 2147483647 h 20072"/>
              <a:gd name="T6" fmla="*/ 2147483647 w 21600"/>
              <a:gd name="T7" fmla="*/ 2147483647 h 20072"/>
              <a:gd name="T8" fmla="*/ 2147483647 w 21600"/>
              <a:gd name="T9" fmla="*/ 2147483647 h 20072"/>
              <a:gd name="T10" fmla="*/ 2147483647 w 21600"/>
              <a:gd name="T11" fmla="*/ 2147483647 h 20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0072"/>
              <a:gd name="T20" fmla="*/ 21600 w 21600"/>
              <a:gd name="T21" fmla="*/ 20072 h 20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0072">
                <a:moveTo>
                  <a:pt x="0" y="19109"/>
                </a:moveTo>
                <a:cubicBezTo>
                  <a:pt x="1779" y="19906"/>
                  <a:pt x="3576" y="20729"/>
                  <a:pt x="5373" y="19263"/>
                </a:cubicBezTo>
                <a:cubicBezTo>
                  <a:pt x="7170" y="17798"/>
                  <a:pt x="9402" y="13040"/>
                  <a:pt x="10764" y="10263"/>
                </a:cubicBezTo>
                <a:cubicBezTo>
                  <a:pt x="12125" y="7486"/>
                  <a:pt x="12179" y="4298"/>
                  <a:pt x="13486" y="2652"/>
                </a:cubicBezTo>
                <a:cubicBezTo>
                  <a:pt x="14793" y="1006"/>
                  <a:pt x="17226" y="-871"/>
                  <a:pt x="18569" y="440"/>
                </a:cubicBezTo>
                <a:cubicBezTo>
                  <a:pt x="19912" y="1752"/>
                  <a:pt x="20747" y="6149"/>
                  <a:pt x="21600" y="10546"/>
                </a:cubicBezTo>
              </a:path>
            </a:pathLst>
          </a:custGeom>
          <a:noFill/>
          <a:ln w="57150" cap="flat">
            <a:solidFill>
              <a:srgbClr val="00BAFB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 flipH="1">
            <a:off x="4044950" y="3613150"/>
            <a:ext cx="1879600" cy="1298575"/>
          </a:xfrm>
          <a:custGeom>
            <a:avLst/>
            <a:gdLst>
              <a:gd name="T0" fmla="*/ 2147483647 w 21600"/>
              <a:gd name="T1" fmla="*/ 2147483647 h 21094"/>
              <a:gd name="T2" fmla="*/ 2147483647 w 21600"/>
              <a:gd name="T3" fmla="*/ 2147483647 h 21094"/>
              <a:gd name="T4" fmla="*/ 2147483647 w 21600"/>
              <a:gd name="T5" fmla="*/ 2147483647 h 21094"/>
              <a:gd name="T6" fmla="*/ 2147483647 w 21600"/>
              <a:gd name="T7" fmla="*/ 2147483647 h 21094"/>
              <a:gd name="T8" fmla="*/ 2147483647 w 21600"/>
              <a:gd name="T9" fmla="*/ 2147483647 h 21094"/>
              <a:gd name="T10" fmla="*/ 2147483647 w 21600"/>
              <a:gd name="T11" fmla="*/ 2147483647 h 21094"/>
              <a:gd name="T12" fmla="*/ 2147483647 w 21600"/>
              <a:gd name="T13" fmla="*/ 2147483647 h 21094"/>
              <a:gd name="T14" fmla="*/ 0 w 21600"/>
              <a:gd name="T15" fmla="*/ 2147483647 h 210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094"/>
              <a:gd name="T26" fmla="*/ 21600 w 21600"/>
              <a:gd name="T27" fmla="*/ 21094 h 2109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094">
                <a:moveTo>
                  <a:pt x="21600" y="5530"/>
                </a:moveTo>
                <a:cubicBezTo>
                  <a:pt x="21399" y="9375"/>
                  <a:pt x="21217" y="13221"/>
                  <a:pt x="20323" y="15827"/>
                </a:cubicBezTo>
                <a:cubicBezTo>
                  <a:pt x="19429" y="18434"/>
                  <a:pt x="17514" y="21014"/>
                  <a:pt x="16200" y="21092"/>
                </a:cubicBezTo>
                <a:cubicBezTo>
                  <a:pt x="14886" y="21169"/>
                  <a:pt x="13299" y="18304"/>
                  <a:pt x="12460" y="16369"/>
                </a:cubicBezTo>
                <a:cubicBezTo>
                  <a:pt x="11621" y="14434"/>
                  <a:pt x="11712" y="11363"/>
                  <a:pt x="11183" y="9427"/>
                </a:cubicBezTo>
                <a:cubicBezTo>
                  <a:pt x="10654" y="7492"/>
                  <a:pt x="10289" y="6253"/>
                  <a:pt x="9322" y="4704"/>
                </a:cubicBezTo>
                <a:cubicBezTo>
                  <a:pt x="8355" y="3156"/>
                  <a:pt x="6951" y="653"/>
                  <a:pt x="5400" y="111"/>
                </a:cubicBezTo>
                <a:cubicBezTo>
                  <a:pt x="3849" y="-431"/>
                  <a:pt x="894" y="1169"/>
                  <a:pt x="0" y="1375"/>
                </a:cubicBezTo>
              </a:path>
            </a:pathLst>
          </a:custGeom>
          <a:noFill/>
          <a:ln w="57150" cap="flat">
            <a:solidFill>
              <a:srgbClr val="00BAFB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Rectangle 13"/>
          <p:cNvSpPr>
            <a:spLocks/>
          </p:cNvSpPr>
          <p:nvPr/>
        </p:nvSpPr>
        <p:spPr bwMode="auto">
          <a:xfrm rot="3119999">
            <a:off x="4767263" y="2620963"/>
            <a:ext cx="1257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rgbClr val="808080"/>
                </a:solidFill>
                <a:latin typeface="Arial Bold" pitchFamily="-84" charset="0"/>
                <a:ea typeface="MS PGothic" pitchFamily="34" charset="-128"/>
                <a:sym typeface="Arial Bold" pitchFamily="-84" charset="0"/>
              </a:rPr>
              <a:t>call</a:t>
            </a:r>
          </a:p>
        </p:txBody>
      </p:sp>
      <p:sp>
        <p:nvSpPr>
          <p:cNvPr id="26638" name="Rectangle 14"/>
          <p:cNvSpPr>
            <a:spLocks/>
          </p:cNvSpPr>
          <p:nvPr/>
        </p:nvSpPr>
        <p:spPr bwMode="auto">
          <a:xfrm rot="-2880000">
            <a:off x="4718050" y="3867150"/>
            <a:ext cx="1257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rgbClr val="808080"/>
                </a:solidFill>
                <a:latin typeface="Arial Bold" pitchFamily="-84" charset="0"/>
                <a:ea typeface="MS PGothic" pitchFamily="34" charset="-128"/>
                <a:sym typeface="Arial Bold" pitchFamily="-84" charset="0"/>
              </a:rPr>
              <a:t>return</a:t>
            </a:r>
          </a:p>
        </p:txBody>
      </p:sp>
      <p:sp>
        <p:nvSpPr>
          <p:cNvPr id="26639" name="Rectangle 15"/>
          <p:cNvSpPr>
            <a:spLocks/>
          </p:cNvSpPr>
          <p:nvPr/>
        </p:nvSpPr>
        <p:spPr bwMode="auto">
          <a:xfrm>
            <a:off x="1703388" y="6105525"/>
            <a:ext cx="1201737" cy="5889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850"/>
              </a:spcBef>
            </a:pPr>
            <a:r>
              <a:rPr lang="en-US" sz="3200">
                <a:solidFill>
                  <a:schemeClr val="tx1"/>
                </a:solidFill>
                <a:ea typeface="MS PGothic" pitchFamily="34" charset="-128"/>
              </a:rPr>
              <a:t>P</a:t>
            </a:r>
          </a:p>
        </p:txBody>
      </p:sp>
      <p:sp>
        <p:nvSpPr>
          <p:cNvPr id="26640" name="Rectangle 16"/>
          <p:cNvSpPr>
            <a:spLocks/>
          </p:cNvSpPr>
          <p:nvPr/>
        </p:nvSpPr>
        <p:spPr bwMode="auto">
          <a:xfrm>
            <a:off x="1703388" y="5507038"/>
            <a:ext cx="1201737" cy="5889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850"/>
              </a:spcBef>
            </a:pPr>
            <a:r>
              <a:rPr lang="en-US" sz="3200">
                <a:solidFill>
                  <a:schemeClr val="tx1"/>
                </a:solidFill>
                <a:ea typeface="MS PGothic" pitchFamily="34" charset="-128"/>
              </a:rPr>
              <a:t>R</a:t>
            </a:r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>
            <a:off x="1943100" y="2070100"/>
            <a:ext cx="1889125" cy="1238250"/>
          </a:xfrm>
          <a:custGeom>
            <a:avLst/>
            <a:gdLst>
              <a:gd name="T0" fmla="*/ 0 w 21600"/>
              <a:gd name="T1" fmla="*/ 2147483647 h 20072"/>
              <a:gd name="T2" fmla="*/ 2147483647 w 21600"/>
              <a:gd name="T3" fmla="*/ 2147483647 h 20072"/>
              <a:gd name="T4" fmla="*/ 2147483647 w 21600"/>
              <a:gd name="T5" fmla="*/ 2147483647 h 20072"/>
              <a:gd name="T6" fmla="*/ 2147483647 w 21600"/>
              <a:gd name="T7" fmla="*/ 2147483647 h 20072"/>
              <a:gd name="T8" fmla="*/ 2147483647 w 21600"/>
              <a:gd name="T9" fmla="*/ 2147483647 h 20072"/>
              <a:gd name="T10" fmla="*/ 2147483647 w 21600"/>
              <a:gd name="T11" fmla="*/ 2147483647 h 20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0072"/>
              <a:gd name="T20" fmla="*/ 21600 w 21600"/>
              <a:gd name="T21" fmla="*/ 20072 h 20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0072">
                <a:moveTo>
                  <a:pt x="0" y="19109"/>
                </a:moveTo>
                <a:cubicBezTo>
                  <a:pt x="1779" y="19906"/>
                  <a:pt x="3576" y="20729"/>
                  <a:pt x="5373" y="19263"/>
                </a:cubicBezTo>
                <a:cubicBezTo>
                  <a:pt x="7170" y="17798"/>
                  <a:pt x="9402" y="13040"/>
                  <a:pt x="10764" y="10263"/>
                </a:cubicBezTo>
                <a:cubicBezTo>
                  <a:pt x="12125" y="7486"/>
                  <a:pt x="12179" y="4298"/>
                  <a:pt x="13486" y="2652"/>
                </a:cubicBezTo>
                <a:cubicBezTo>
                  <a:pt x="14793" y="1006"/>
                  <a:pt x="17226" y="-871"/>
                  <a:pt x="18569" y="440"/>
                </a:cubicBezTo>
                <a:cubicBezTo>
                  <a:pt x="19912" y="1752"/>
                  <a:pt x="20747" y="6149"/>
                  <a:pt x="21600" y="10546"/>
                </a:cubicBezTo>
              </a:path>
            </a:pathLst>
          </a:custGeom>
          <a:noFill/>
          <a:ln w="57150" cap="flat">
            <a:solidFill>
              <a:srgbClr val="3F691E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1955800" y="3619500"/>
            <a:ext cx="1879600" cy="1296988"/>
          </a:xfrm>
          <a:custGeom>
            <a:avLst/>
            <a:gdLst>
              <a:gd name="T0" fmla="*/ 2147483647 w 21600"/>
              <a:gd name="T1" fmla="*/ 2147483647 h 21094"/>
              <a:gd name="T2" fmla="*/ 2147483647 w 21600"/>
              <a:gd name="T3" fmla="*/ 2147483647 h 21094"/>
              <a:gd name="T4" fmla="*/ 2147483647 w 21600"/>
              <a:gd name="T5" fmla="*/ 2147483647 h 21094"/>
              <a:gd name="T6" fmla="*/ 2147483647 w 21600"/>
              <a:gd name="T7" fmla="*/ 2147483647 h 21094"/>
              <a:gd name="T8" fmla="*/ 2147483647 w 21600"/>
              <a:gd name="T9" fmla="*/ 2147483647 h 21094"/>
              <a:gd name="T10" fmla="*/ 2147483647 w 21600"/>
              <a:gd name="T11" fmla="*/ 2147483647 h 21094"/>
              <a:gd name="T12" fmla="*/ 2147483647 w 21600"/>
              <a:gd name="T13" fmla="*/ 2147483647 h 21094"/>
              <a:gd name="T14" fmla="*/ 0 w 21600"/>
              <a:gd name="T15" fmla="*/ 2147483647 h 210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094"/>
              <a:gd name="T26" fmla="*/ 21600 w 21600"/>
              <a:gd name="T27" fmla="*/ 21094 h 2109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094">
                <a:moveTo>
                  <a:pt x="21600" y="5530"/>
                </a:moveTo>
                <a:cubicBezTo>
                  <a:pt x="21399" y="9375"/>
                  <a:pt x="21217" y="13221"/>
                  <a:pt x="20323" y="15827"/>
                </a:cubicBezTo>
                <a:cubicBezTo>
                  <a:pt x="19429" y="18434"/>
                  <a:pt x="17514" y="21014"/>
                  <a:pt x="16200" y="21092"/>
                </a:cubicBezTo>
                <a:cubicBezTo>
                  <a:pt x="14886" y="21169"/>
                  <a:pt x="13299" y="18304"/>
                  <a:pt x="12460" y="16369"/>
                </a:cubicBezTo>
                <a:cubicBezTo>
                  <a:pt x="11621" y="14434"/>
                  <a:pt x="11712" y="11363"/>
                  <a:pt x="11183" y="9427"/>
                </a:cubicBezTo>
                <a:cubicBezTo>
                  <a:pt x="10654" y="7492"/>
                  <a:pt x="10289" y="6253"/>
                  <a:pt x="9322" y="4704"/>
                </a:cubicBezTo>
                <a:cubicBezTo>
                  <a:pt x="8355" y="3156"/>
                  <a:pt x="6951" y="653"/>
                  <a:pt x="5400" y="111"/>
                </a:cubicBezTo>
                <a:cubicBezTo>
                  <a:pt x="3849" y="-431"/>
                  <a:pt x="894" y="1169"/>
                  <a:pt x="0" y="1375"/>
                </a:cubicBezTo>
              </a:path>
            </a:pathLst>
          </a:custGeom>
          <a:noFill/>
          <a:ln w="57150" cap="flat">
            <a:solidFill>
              <a:srgbClr val="3F691E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2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3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4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6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1" grpId="1" animBg="1"/>
      <p:bldP spid="26632" grpId="0" animBg="1"/>
      <p:bldP spid="26632" grpId="1" animBg="1"/>
      <p:bldP spid="26633" grpId="0" autoUpdateAnimBg="0"/>
      <p:bldP spid="26634" grpId="0" autoUpdateAnimBg="0"/>
      <p:bldP spid="26635" grpId="0" animBg="1"/>
      <p:bldP spid="26636" grpId="0" animBg="1"/>
      <p:bldP spid="26637" grpId="0" autoUpdateAnimBg="0"/>
      <p:bldP spid="26638" grpId="0" autoUpdateAnimBg="0"/>
      <p:bldP spid="26639" grpId="0" animBg="1" autoUpdateAnimBg="0"/>
      <p:bldP spid="26640" grpId="0" animBg="1" autoUpdateAnimBg="0"/>
      <p:bldP spid="26640" grpId="1" animBg="1" autoUpdateAnimBg="0"/>
      <p:bldP spid="26641" grpId="0" animBg="1"/>
      <p:bldP spid="266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261938"/>
            <a:ext cx="8686800" cy="1143000"/>
          </a:xfrm>
        </p:spPr>
        <p:txBody>
          <a:bodyPr/>
          <a:lstStyle/>
          <a:p>
            <a:pPr rtl="0" eaLnBrk="1" hangingPunct="1"/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/>
          <a:lstStyle/>
          <a:p>
            <a:pPr algn="l"/>
            <a:r>
              <a:rPr lang="en-US" altLang="zh-CN" dirty="0" smtClean="0"/>
              <a:t>Meet-Over-Paths </a:t>
            </a:r>
            <a:r>
              <a:rPr lang="en-US" altLang="zh-CN" dirty="0"/>
              <a:t>(</a:t>
            </a:r>
            <a:r>
              <a:rPr lang="en-US" altLang="zh-CN" dirty="0" smtClean="0"/>
              <a:t>MOP)</a:t>
            </a:r>
          </a:p>
          <a:p>
            <a:pPr algn="l"/>
            <a:r>
              <a:rPr lang="en-US" altLang="zh-CN" dirty="0" smtClean="0"/>
              <a:t>MFP</a:t>
            </a:r>
          </a:p>
          <a:p>
            <a:pPr algn="l"/>
            <a:r>
              <a:rPr lang="en-US" altLang="zh-CN" dirty="0" smtClean="0"/>
              <a:t>Procedure </a:t>
            </a:r>
            <a:r>
              <a:rPr lang="en-US" altLang="zh-CN" dirty="0" err="1" smtClean="0"/>
              <a:t>Inlining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call-as-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06763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6525" y="2879725"/>
            <a:ext cx="36576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algn="l" eaLnBrk="1" hangingPunct="1"/>
            <a:r>
              <a:rPr lang="en-US"/>
              <a:t>Guiding light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Exploit stack regime</a:t>
            </a:r>
          </a:p>
          <a:p>
            <a:pPr marL="782638" lvl="1" algn="l" eaLnBrk="1" hangingPunct="1">
              <a:buClr>
                <a:srgbClr val="000000"/>
              </a:buClr>
              <a:buFont typeface="Wingdings" pitchFamily="2" charset="2"/>
              <a:buChar char="è"/>
            </a:pPr>
            <a:r>
              <a:rPr lang="en-US" dirty="0"/>
              <a:t>Precision</a:t>
            </a:r>
          </a:p>
          <a:p>
            <a:pPr marL="782638" lvl="1" algn="l" eaLnBrk="1" hangingPunct="1">
              <a:buClr>
                <a:srgbClr val="000000"/>
              </a:buClr>
              <a:buFont typeface="Wingdings" pitchFamily="2" charset="2"/>
              <a:buChar char="è"/>
            </a:pPr>
            <a:r>
              <a:rPr lang="en-US" dirty="0"/>
              <a:t>Efficiency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algn="l" eaLnBrk="1" hangingPunct="1"/>
            <a:r>
              <a:rPr lang="en-US"/>
              <a:t>Simplifying Assumptions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Font typeface="Arial" pitchFamily="34" charset="0"/>
              <a:buChar char="-"/>
            </a:pPr>
            <a:r>
              <a:rPr lang="en-US" dirty="0"/>
              <a:t>Parameter passed by value</a:t>
            </a:r>
          </a:p>
          <a:p>
            <a:pPr algn="l" eaLnBrk="1" hangingPunct="1">
              <a:buFont typeface="Arial" pitchFamily="34" charset="0"/>
              <a:buChar char="-"/>
            </a:pPr>
            <a:r>
              <a:rPr lang="en-US" dirty="0"/>
              <a:t>No procedure nesting</a:t>
            </a:r>
          </a:p>
          <a:p>
            <a:pPr algn="l" eaLnBrk="1" hangingPunct="1">
              <a:buFont typeface="Arial" pitchFamily="34" charset="0"/>
              <a:buChar char="-"/>
            </a:pPr>
            <a:r>
              <a:rPr lang="en-US" dirty="0"/>
              <a:t>No concurrency</a:t>
            </a:r>
          </a:p>
          <a:p>
            <a:pPr algn="l" eaLnBrk="1" hangingPunct="1">
              <a:buClr>
                <a:srgbClr val="000000"/>
              </a:buClr>
              <a:buFont typeface="Wingdings" pitchFamily="2" charset="2"/>
              <a:buChar char="ü"/>
            </a:pPr>
            <a:endParaRPr lang="en-US" dirty="0"/>
          </a:p>
          <a:p>
            <a:pPr algn="l" eaLnBrk="1" hangingPunct="1">
              <a:buClr>
                <a:srgbClr val="000000"/>
              </a:buClr>
              <a:buFont typeface="Wingdings" pitchFamily="2" charset="2"/>
              <a:buChar char="ü"/>
            </a:pPr>
            <a:r>
              <a:rPr lang="en-US" dirty="0"/>
              <a:t>Recursion is supported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Procedural program</a:t>
            </a:r>
          </a:p>
        </p:txBody>
      </p:sp>
      <p:sp>
        <p:nvSpPr>
          <p:cNvPr id="3075" name="Rectangle 2"/>
          <p:cNvSpPr>
            <a:spLocks/>
          </p:cNvSpPr>
          <p:nvPr/>
        </p:nvSpPr>
        <p:spPr bwMode="auto">
          <a:xfrm>
            <a:off x="5580112" y="2276872"/>
            <a:ext cx="2921000" cy="115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int p(int a)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3076" name="Rectangle 3"/>
          <p:cNvSpPr>
            <a:spLocks/>
          </p:cNvSpPr>
          <p:nvPr/>
        </p:nvSpPr>
        <p:spPr bwMode="auto">
          <a:xfrm>
            <a:off x="1046212" y="2276872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x = p(9);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Topics Covered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" y="1524000"/>
            <a:ext cx="9309100" cy="5257800"/>
          </a:xfrm>
        </p:spPr>
        <p:txBody>
          <a:bodyPr rIns="132080"/>
          <a:lstStyle/>
          <a:p>
            <a:pPr algn="l" eaLnBrk="1" hangingPunct="1">
              <a:lnSpc>
                <a:spcPct val="90000"/>
              </a:lnSpc>
              <a:buFont typeface="Lucida Grande" pitchFamily="-84" charset="0"/>
              <a:buChar char="✓"/>
            </a:pPr>
            <a:r>
              <a:rPr lang="en-US" sz="2800"/>
              <a:t>Procedure Inlining</a:t>
            </a:r>
          </a:p>
          <a:p>
            <a:pPr algn="l" eaLnBrk="1" hangingPunct="1">
              <a:lnSpc>
                <a:spcPct val="90000"/>
              </a:lnSpc>
              <a:buFont typeface="Lucida Grande" pitchFamily="-84" charset="0"/>
              <a:buChar char="✓"/>
            </a:pPr>
            <a:r>
              <a:rPr lang="en-US" sz="2800"/>
              <a:t>The naive approach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/>
              <a:t>Valid paths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/>
              <a:t>The callstring approach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/>
              <a:t>The Functional Approach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/>
              <a:t>IFDS: Interprocedural Analysis via Graph Reachability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/>
              <a:t>IDE: Beyond graph reachability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endParaRPr lang="en-US" sz="2800"/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/>
              <a:t>The trivial modular approach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Ins="132080"/>
          <a:lstStyle/>
          <a:p>
            <a:pPr indent="0" eaLnBrk="1" hangingPunct="1"/>
            <a:r>
              <a:rPr lang="en-US" dirty="0"/>
              <a:t>Meet-Over-All-Paths (MOP)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0013" y="1311275"/>
            <a:ext cx="8756650" cy="4525963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Let paths(v) denote the potentially infinite set paths from start to v (written as sequences of edges)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For a sequence of edges [e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</a:t>
            </a:r>
            <a:r>
              <a:rPr lang="en-US" sz="28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] define</a:t>
            </a:r>
            <a: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  <a:t/>
            </a:r>
            <a:b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</a:br>
            <a:r>
              <a:rPr lang="en-US" sz="2800" dirty="0">
                <a:latin typeface="Arial Italic" pitchFamily="-84" charset="0"/>
                <a:sym typeface="Arial Italic" pitchFamily="-84" charset="0"/>
              </a:rPr>
              <a:t>f</a:t>
            </a:r>
            <a:r>
              <a:rPr lang="en-US" sz="2800" dirty="0"/>
              <a:t> [e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</a:t>
            </a:r>
            <a:r>
              <a:rPr lang="en-US" sz="28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]: L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</a:t>
            </a:r>
            <a:r>
              <a:rPr lang="en-US" sz="2800" dirty="0"/>
              <a:t> L by composing the effects of basic blocks</a:t>
            </a:r>
            <a: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  <a:t/>
            </a:r>
            <a:b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</a:br>
            <a:r>
              <a:rPr lang="en-US" sz="2800" dirty="0">
                <a:latin typeface="Arial Italic" pitchFamily="-84" charset="0"/>
                <a:sym typeface="Arial Italic" pitchFamily="-84" charset="0"/>
              </a:rPr>
              <a:t>f</a:t>
            </a:r>
            <a:r>
              <a:rPr lang="en-US" sz="2800" dirty="0"/>
              <a:t> [e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</a:t>
            </a:r>
            <a:r>
              <a:rPr lang="en-US" sz="28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](l) = 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f(</a:t>
            </a:r>
            <a:r>
              <a:rPr lang="en-US" sz="28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30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)</a:t>
            </a:r>
            <a:r>
              <a:rPr lang="en-US" sz="2800" baseline="-30000" dirty="0"/>
              <a:t> </a:t>
            </a:r>
            <a:r>
              <a:rPr lang="en-US" sz="2800" dirty="0"/>
              <a:t>(… (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f(e</a:t>
            </a:r>
            <a:r>
              <a:rPr lang="en-US" sz="2800" baseline="-30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)</a:t>
            </a:r>
            <a:r>
              <a:rPr lang="en-US" sz="2800" baseline="-30000" dirty="0"/>
              <a:t> </a:t>
            </a:r>
            <a:r>
              <a:rPr lang="en-US" sz="2800" dirty="0"/>
              <a:t>(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f(e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)</a:t>
            </a:r>
            <a:r>
              <a:rPr lang="en-US" sz="2800" baseline="-30000" dirty="0"/>
              <a:t>  </a:t>
            </a:r>
            <a:r>
              <a:rPr lang="en-US" sz="2800" dirty="0"/>
              <a:t>(l)) …)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MOP[v]</a:t>
            </a:r>
            <a:r>
              <a:rPr lang="en-US" sz="2800" baseline="-25000" dirty="0"/>
              <a:t>  </a:t>
            </a:r>
            <a:r>
              <a:rPr lang="en-US" sz="2800" dirty="0"/>
              <a:t> = </a:t>
            </a:r>
            <a:r>
              <a:rPr lang="el-GR" sz="2800" dirty="0"/>
              <a:t>Π </a:t>
            </a:r>
            <a:r>
              <a:rPr lang="en-US" sz="2800" dirty="0"/>
              <a:t>{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f </a:t>
            </a:r>
            <a:r>
              <a:rPr lang="en-US" sz="2800" dirty="0"/>
              <a:t>[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</a:t>
            </a:r>
            <a:r>
              <a:rPr lang="en-US" sz="28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| </a:t>
            </a:r>
            <a: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  <a:t/>
            </a:r>
            <a:b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</a:br>
            <a:r>
              <a:rPr lang="en-US" sz="2800" dirty="0"/>
              <a:t> 		                 [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</a:t>
            </a:r>
            <a:r>
              <a:rPr lang="en-US" sz="28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]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800" dirty="0"/>
              <a:t> paths(v)}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altLang="zh-CN" dirty="0"/>
              <a:t>Meet</a:t>
            </a:r>
            <a:r>
              <a:rPr lang="en-US" dirty="0"/>
              <a:t>-Over-All-Paths (MOP)</a:t>
            </a:r>
          </a:p>
        </p:txBody>
      </p:sp>
      <p:sp>
        <p:nvSpPr>
          <p:cNvPr id="30723" name="Rectangle 2"/>
          <p:cNvSpPr>
            <a:spLocks/>
          </p:cNvSpPr>
          <p:nvPr/>
        </p:nvSpPr>
        <p:spPr bwMode="auto">
          <a:xfrm>
            <a:off x="457200" y="6245225"/>
            <a:ext cx="2146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/>
            <a:r>
              <a:rPr lang="en-US" sz="1400">
                <a:solidFill>
                  <a:srgbClr val="D6ECFF"/>
                </a:solidFill>
                <a:ea typeface="MS PGothic" pitchFamily="34" charset="-128"/>
              </a:rPr>
              <a:t>9</a:t>
            </a:r>
          </a:p>
        </p:txBody>
      </p:sp>
      <p:cxnSp>
        <p:nvCxnSpPr>
          <p:cNvPr id="30724" name="AutoShape 7"/>
          <p:cNvCxnSpPr>
            <a:cxnSpLocks noChangeShapeType="1"/>
            <a:stCxn id="30745" idx="2"/>
            <a:endCxn id="30746" idx="0"/>
          </p:cNvCxnSpPr>
          <p:nvPr/>
        </p:nvCxnSpPr>
        <p:spPr bwMode="auto">
          <a:xfrm flipH="1">
            <a:off x="2171700" y="2133600"/>
            <a:ext cx="6096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25" name="AutoShape 8"/>
          <p:cNvCxnSpPr>
            <a:cxnSpLocks noChangeShapeType="1"/>
            <a:stCxn id="30745" idx="2"/>
            <a:endCxn id="30747" idx="0"/>
          </p:cNvCxnSpPr>
          <p:nvPr/>
        </p:nvCxnSpPr>
        <p:spPr bwMode="auto">
          <a:xfrm>
            <a:off x="2781300" y="2133600"/>
            <a:ext cx="5334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26" name="AutoShape 9"/>
          <p:cNvCxnSpPr>
            <a:cxnSpLocks noChangeShapeType="1"/>
            <a:stCxn id="30746" idx="2"/>
            <a:endCxn id="30748" idx="0"/>
          </p:cNvCxnSpPr>
          <p:nvPr/>
        </p:nvCxnSpPr>
        <p:spPr bwMode="auto">
          <a:xfrm>
            <a:off x="2171700" y="2895600"/>
            <a:ext cx="6096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27" name="AutoShape 10"/>
          <p:cNvCxnSpPr>
            <a:cxnSpLocks noChangeShapeType="1"/>
            <a:stCxn id="30747" idx="2"/>
            <a:endCxn id="30748" idx="0"/>
          </p:cNvCxnSpPr>
          <p:nvPr/>
        </p:nvCxnSpPr>
        <p:spPr bwMode="auto">
          <a:xfrm flipH="1">
            <a:off x="2781300" y="2895600"/>
            <a:ext cx="5334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28" name="AutoShape 14"/>
          <p:cNvCxnSpPr>
            <a:cxnSpLocks noChangeShapeType="1"/>
            <a:stCxn id="30748" idx="2"/>
            <a:endCxn id="30749" idx="0"/>
          </p:cNvCxnSpPr>
          <p:nvPr/>
        </p:nvCxnSpPr>
        <p:spPr bwMode="auto">
          <a:xfrm flipH="1">
            <a:off x="2171700" y="3657600"/>
            <a:ext cx="6096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29" name="AutoShape 15"/>
          <p:cNvCxnSpPr>
            <a:cxnSpLocks noChangeShapeType="1"/>
            <a:stCxn id="30748" idx="2"/>
            <a:endCxn id="30750" idx="0"/>
          </p:cNvCxnSpPr>
          <p:nvPr/>
        </p:nvCxnSpPr>
        <p:spPr bwMode="auto">
          <a:xfrm>
            <a:off x="2781300" y="3657600"/>
            <a:ext cx="5334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30" name="AutoShape 16"/>
          <p:cNvCxnSpPr>
            <a:cxnSpLocks noChangeShapeType="1"/>
            <a:stCxn id="30749" idx="2"/>
            <a:endCxn id="30751" idx="0"/>
          </p:cNvCxnSpPr>
          <p:nvPr/>
        </p:nvCxnSpPr>
        <p:spPr bwMode="auto">
          <a:xfrm>
            <a:off x="2171700" y="4419600"/>
            <a:ext cx="6096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0731" name="AutoShape 17"/>
          <p:cNvCxnSpPr>
            <a:cxnSpLocks noChangeShapeType="1"/>
            <a:stCxn id="30750" idx="2"/>
            <a:endCxn id="30751" idx="0"/>
          </p:cNvCxnSpPr>
          <p:nvPr/>
        </p:nvCxnSpPr>
        <p:spPr bwMode="auto">
          <a:xfrm flipH="1">
            <a:off x="2781300" y="4419600"/>
            <a:ext cx="53340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0732" name="Rectangle 18"/>
          <p:cNvSpPr>
            <a:spLocks/>
          </p:cNvSpPr>
          <p:nvPr/>
        </p:nvSpPr>
        <p:spPr bwMode="auto">
          <a:xfrm>
            <a:off x="2256483" y="20574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0733" name="Rectangle 19"/>
          <p:cNvSpPr>
            <a:spLocks/>
          </p:cNvSpPr>
          <p:nvPr/>
        </p:nvSpPr>
        <p:spPr bwMode="auto">
          <a:xfrm>
            <a:off x="2023120" y="3068638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30734" name="Rectangle 20"/>
          <p:cNvSpPr>
            <a:spLocks/>
          </p:cNvSpPr>
          <p:nvPr/>
        </p:nvSpPr>
        <p:spPr bwMode="auto">
          <a:xfrm>
            <a:off x="2180283" y="35814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30735" name="Rectangle 21"/>
          <p:cNvSpPr>
            <a:spLocks/>
          </p:cNvSpPr>
          <p:nvPr/>
        </p:nvSpPr>
        <p:spPr bwMode="auto">
          <a:xfrm>
            <a:off x="2118370" y="45720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</a:p>
        </p:txBody>
      </p:sp>
      <p:sp>
        <p:nvSpPr>
          <p:cNvPr id="30736" name="Rectangle 22"/>
          <p:cNvSpPr>
            <a:spLocks/>
          </p:cNvSpPr>
          <p:nvPr/>
        </p:nvSpPr>
        <p:spPr bwMode="auto">
          <a:xfrm>
            <a:off x="3177233" y="20574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5</a:t>
            </a:r>
          </a:p>
        </p:txBody>
      </p:sp>
      <p:sp>
        <p:nvSpPr>
          <p:cNvPr id="30737" name="Rectangle 23"/>
          <p:cNvSpPr>
            <a:spLocks/>
          </p:cNvSpPr>
          <p:nvPr/>
        </p:nvSpPr>
        <p:spPr bwMode="auto">
          <a:xfrm>
            <a:off x="3191520" y="30480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6</a:t>
            </a:r>
          </a:p>
        </p:txBody>
      </p:sp>
      <p:sp>
        <p:nvSpPr>
          <p:cNvPr id="30738" name="Rectangle 24"/>
          <p:cNvSpPr>
            <a:spLocks/>
          </p:cNvSpPr>
          <p:nvPr/>
        </p:nvSpPr>
        <p:spPr bwMode="auto">
          <a:xfrm>
            <a:off x="3166120" y="35814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7</a:t>
            </a:r>
          </a:p>
        </p:txBody>
      </p:sp>
      <p:sp>
        <p:nvSpPr>
          <p:cNvPr id="30739" name="Rectangle 25"/>
          <p:cNvSpPr>
            <a:spLocks/>
          </p:cNvSpPr>
          <p:nvPr/>
        </p:nvSpPr>
        <p:spPr bwMode="auto">
          <a:xfrm>
            <a:off x="3185170" y="4572000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8</a:t>
            </a:r>
          </a:p>
        </p:txBody>
      </p:sp>
      <p:sp>
        <p:nvSpPr>
          <p:cNvPr id="30740" name="Rectangle 26"/>
          <p:cNvSpPr>
            <a:spLocks/>
          </p:cNvSpPr>
          <p:nvPr/>
        </p:nvSpPr>
        <p:spPr bwMode="auto">
          <a:xfrm>
            <a:off x="4324350" y="1447800"/>
            <a:ext cx="3793986" cy="246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Paths transformers: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7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8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5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6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7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8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5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6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9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 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7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8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9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 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9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,…]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…</a:t>
            </a:r>
          </a:p>
        </p:txBody>
      </p:sp>
      <p:sp>
        <p:nvSpPr>
          <p:cNvPr id="30741" name="Rectangle 27"/>
          <p:cNvSpPr>
            <a:spLocks/>
          </p:cNvSpPr>
          <p:nvPr/>
        </p:nvSpPr>
        <p:spPr bwMode="auto">
          <a:xfrm>
            <a:off x="4568824" y="4191000"/>
            <a:ext cx="3549511" cy="17851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MOP: </a:t>
            </a:r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](initial) </a:t>
            </a:r>
            <a:r>
              <a:rPr lang="zh-CN" altLang="zh-CN" dirty="0"/>
              <a:t>Π</a:t>
            </a:r>
            <a:endParaRPr lang="en-US" altLang="zh-CN" dirty="0"/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2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7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8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](initial) </a:t>
            </a:r>
            <a:r>
              <a:rPr lang="zh-CN" altLang="zh-CN" dirty="0"/>
              <a:t>Π</a:t>
            </a:r>
            <a:endParaRPr lang="en-US" altLang="zh-CN" dirty="0"/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5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6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7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8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](initial) </a:t>
            </a:r>
            <a:r>
              <a:rPr lang="zh-CN" altLang="zh-CN" dirty="0"/>
              <a:t>Π</a:t>
            </a:r>
            <a:endParaRPr lang="en-US" altLang="zh-CN" dirty="0"/>
          </a:p>
          <a:p>
            <a:pPr marL="39688" algn="l"/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f[e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5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6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3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,e</a:t>
            </a:r>
            <a:r>
              <a:rPr lang="en-US" sz="2000" baseline="-25000" dirty="0">
                <a:solidFill>
                  <a:schemeClr val="tx1"/>
                </a:solidFill>
                <a:ea typeface="MS PGothic" pitchFamily="34" charset="-128"/>
              </a:rPr>
              <a:t>4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](initial) </a:t>
            </a:r>
            <a:r>
              <a:rPr lang="zh-CN" altLang="zh-CN" dirty="0"/>
              <a:t>Π</a:t>
            </a:r>
            <a:r>
              <a:rPr lang="en-US" sz="2000" dirty="0">
                <a:solidFill>
                  <a:schemeClr val="tx1"/>
                </a:solidFill>
                <a:ea typeface="MS PGothic" pitchFamily="34" charset="-128"/>
              </a:rPr>
              <a:t> …</a:t>
            </a:r>
          </a:p>
        </p:txBody>
      </p:sp>
      <p:cxnSp>
        <p:nvCxnSpPr>
          <p:cNvPr id="30742" name="AutoShape 28"/>
          <p:cNvCxnSpPr>
            <a:cxnSpLocks noChangeShapeType="1"/>
            <a:stCxn id="30751" idx="1"/>
            <a:endCxn id="30745" idx="1"/>
          </p:cNvCxnSpPr>
          <p:nvPr/>
        </p:nvCxnSpPr>
        <p:spPr bwMode="auto">
          <a:xfrm rot="10800000">
            <a:off x="2590800" y="1981200"/>
            <a:ext cx="12700" cy="3048000"/>
          </a:xfrm>
          <a:prstGeom prst="bentConnector3">
            <a:avLst>
              <a:gd name="adj1" fmla="val 1065714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3" name="Rectangle 29"/>
          <p:cNvSpPr>
            <a:spLocks/>
          </p:cNvSpPr>
          <p:nvPr/>
        </p:nvSpPr>
        <p:spPr bwMode="auto">
          <a:xfrm>
            <a:off x="821383" y="2852738"/>
            <a:ext cx="2946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9</a:t>
            </a:r>
          </a:p>
        </p:txBody>
      </p:sp>
      <p:sp>
        <p:nvSpPr>
          <p:cNvPr id="30744" name="Rectangle 30"/>
          <p:cNvSpPr>
            <a:spLocks/>
          </p:cNvSpPr>
          <p:nvPr/>
        </p:nvSpPr>
        <p:spPr bwMode="auto">
          <a:xfrm>
            <a:off x="954088" y="6241752"/>
            <a:ext cx="5503862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Number of program paths is unbounded due to loops</a:t>
            </a:r>
          </a:p>
        </p:txBody>
      </p:sp>
      <p:sp>
        <p:nvSpPr>
          <p:cNvPr id="30745" name="AutoShape 3"/>
          <p:cNvSpPr>
            <a:spLocks/>
          </p:cNvSpPr>
          <p:nvPr/>
        </p:nvSpPr>
        <p:spPr bwMode="auto">
          <a:xfrm>
            <a:off x="2590800" y="1828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6" name="AutoShape 4"/>
          <p:cNvSpPr>
            <a:spLocks/>
          </p:cNvSpPr>
          <p:nvPr/>
        </p:nvSpPr>
        <p:spPr bwMode="auto">
          <a:xfrm>
            <a:off x="1981200" y="2590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7" name="AutoShape 5"/>
          <p:cNvSpPr>
            <a:spLocks/>
          </p:cNvSpPr>
          <p:nvPr/>
        </p:nvSpPr>
        <p:spPr bwMode="auto">
          <a:xfrm>
            <a:off x="3124200" y="2590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8" name="AutoShape 6"/>
          <p:cNvSpPr>
            <a:spLocks/>
          </p:cNvSpPr>
          <p:nvPr/>
        </p:nvSpPr>
        <p:spPr bwMode="auto">
          <a:xfrm>
            <a:off x="2590800" y="3352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9" name="AutoShape 11"/>
          <p:cNvSpPr>
            <a:spLocks/>
          </p:cNvSpPr>
          <p:nvPr/>
        </p:nvSpPr>
        <p:spPr bwMode="auto">
          <a:xfrm>
            <a:off x="1981200" y="4114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0" name="AutoShape 12"/>
          <p:cNvSpPr>
            <a:spLocks/>
          </p:cNvSpPr>
          <p:nvPr/>
        </p:nvSpPr>
        <p:spPr bwMode="auto">
          <a:xfrm>
            <a:off x="3124200" y="4114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1" name="AutoShape 13"/>
          <p:cNvSpPr>
            <a:spLocks/>
          </p:cNvSpPr>
          <p:nvPr/>
        </p:nvSpPr>
        <p:spPr bwMode="auto">
          <a:xfrm>
            <a:off x="2590800" y="4876800"/>
            <a:ext cx="381000" cy="304800"/>
          </a:xfrm>
          <a:prstGeom prst="roundRect">
            <a:avLst>
              <a:gd name="adj" fmla="val 16667"/>
            </a:avLst>
          </a:prstGeom>
          <a:solidFill>
            <a:srgbClr val="00BAFB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8001000" cy="1717675"/>
          </a:xfrm>
        </p:spPr>
        <p:txBody>
          <a:bodyPr rIns="132080"/>
          <a:lstStyle/>
          <a:p>
            <a:pPr indent="0" eaLnBrk="1" hangingPunct="1"/>
            <a:r>
              <a:rPr lang="en-US" sz="3200" dirty="0"/>
              <a:t>MFP approximates MOP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502920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MOP[v]</a:t>
            </a:r>
            <a:r>
              <a:rPr lang="en-US" sz="2800" baseline="-25000" dirty="0"/>
              <a:t>  </a:t>
            </a:r>
            <a:r>
              <a:rPr lang="en-US" sz="2800" dirty="0"/>
              <a:t> = </a:t>
            </a:r>
            <a:r>
              <a:rPr lang="zh-CN" altLang="zh-CN" dirty="0"/>
              <a:t>Π</a:t>
            </a:r>
            <a:r>
              <a:rPr lang="en-US" sz="2800" dirty="0"/>
              <a:t>{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f </a:t>
            </a:r>
            <a:r>
              <a:rPr lang="en-US" sz="2800" dirty="0"/>
              <a:t>[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](l) | </a:t>
            </a:r>
            <a: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  <a:t/>
            </a:r>
            <a:b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</a:br>
            <a:r>
              <a:rPr lang="en-US" sz="2800" dirty="0"/>
              <a:t> 		                 [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]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/>
              <a:t>paths(v)} 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MFP[v]   = </a:t>
            </a:r>
            <a:r>
              <a:rPr lang="zh-CN" altLang="zh-CN" dirty="0"/>
              <a:t>Π </a:t>
            </a:r>
            <a:r>
              <a:rPr lang="en-US" sz="2800" dirty="0"/>
              <a:t>{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f </a:t>
            </a:r>
            <a:r>
              <a:rPr lang="en-US" sz="2800" dirty="0"/>
              <a:t>[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](MFP[v’]</a:t>
            </a:r>
            <a:r>
              <a:rPr lang="en-US" altLang="ja-JP" sz="2800" dirty="0"/>
              <a:t>) | e =(v</a:t>
            </a:r>
            <a:r>
              <a:rPr lang="ja-JP" altLang="en-US" sz="2800" dirty="0"/>
              <a:t>’</a:t>
            </a:r>
            <a:r>
              <a:rPr lang="en-US" altLang="ja-JP" sz="2800" dirty="0"/>
              <a:t>,v)}</a:t>
            </a:r>
            <a:endParaRPr lang="en-US" altLang="ja-JP" sz="3000" dirty="0"/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endParaRPr lang="en-US" sz="3000" dirty="0"/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endParaRPr lang="en-US" sz="3000" dirty="0"/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400" dirty="0" smtClean="0"/>
              <a:t>M</a:t>
            </a:r>
            <a:r>
              <a:rPr lang="en-US" altLang="zh-CN" sz="2400" dirty="0" smtClean="0"/>
              <a:t>F</a:t>
            </a:r>
            <a:r>
              <a:rPr lang="en-US" sz="2400" dirty="0" smtClean="0"/>
              <a:t>P </a:t>
            </a:r>
            <a:r>
              <a:rPr lang="en-US" altLang="zh-CN" sz="2400" dirty="0"/>
              <a:t>≤</a:t>
            </a:r>
            <a:r>
              <a:rPr lang="en-US" sz="2400" dirty="0"/>
              <a:t> </a:t>
            </a:r>
            <a:r>
              <a:rPr lang="en-US" altLang="zh-CN" sz="2400" dirty="0" smtClean="0"/>
              <a:t>MO</a:t>
            </a:r>
            <a:r>
              <a:rPr lang="en-US" sz="2400" dirty="0" smtClean="0"/>
              <a:t>P </a:t>
            </a:r>
            <a:r>
              <a:rPr lang="en-US" sz="2400" dirty="0"/>
              <a:t>- </a:t>
            </a:r>
            <a:r>
              <a:rPr lang="en-US" dirty="0"/>
              <a:t>for a monotone function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600" dirty="0"/>
              <a:t>f(x </a:t>
            </a:r>
            <a:r>
              <a:rPr lang="zh-CN" altLang="zh-CN" dirty="0"/>
              <a:t>Π</a:t>
            </a:r>
            <a:r>
              <a:rPr lang="en-US" sz="2600" dirty="0"/>
              <a:t> y) </a:t>
            </a:r>
            <a:r>
              <a:rPr lang="en-US" altLang="zh-CN" dirty="0"/>
              <a:t>≤</a:t>
            </a:r>
            <a:r>
              <a:rPr lang="en-US" sz="2600" dirty="0"/>
              <a:t> f(x) </a:t>
            </a:r>
            <a:r>
              <a:rPr lang="zh-CN" altLang="zh-CN" dirty="0"/>
              <a:t>Π</a:t>
            </a:r>
            <a:r>
              <a:rPr lang="en-US" sz="2600" dirty="0"/>
              <a:t> f(y)</a:t>
            </a: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400" dirty="0" smtClean="0"/>
              <a:t>M</a:t>
            </a:r>
            <a:r>
              <a:rPr lang="en-US" altLang="zh-CN" sz="2400" dirty="0" smtClean="0"/>
              <a:t>F</a:t>
            </a:r>
            <a:r>
              <a:rPr lang="en-US" sz="2400" dirty="0" smtClean="0"/>
              <a:t>P </a:t>
            </a:r>
            <a:r>
              <a:rPr lang="en-US" dirty="0"/>
              <a:t>=</a:t>
            </a:r>
            <a:r>
              <a:rPr lang="en-US" sz="2400" dirty="0"/>
              <a:t> </a:t>
            </a:r>
            <a:r>
              <a:rPr lang="en-US" sz="2400" dirty="0" smtClean="0"/>
              <a:t>M</a:t>
            </a:r>
            <a:r>
              <a:rPr lang="en-US" altLang="zh-CN" sz="2400" dirty="0" smtClean="0"/>
              <a:t>O</a:t>
            </a:r>
            <a:r>
              <a:rPr lang="en-US" sz="2400" dirty="0" smtClean="0"/>
              <a:t>P </a:t>
            </a:r>
            <a:r>
              <a:rPr lang="en-US" sz="2400" dirty="0"/>
              <a:t>- </a:t>
            </a:r>
            <a:r>
              <a:rPr lang="en-US" dirty="0"/>
              <a:t>for a distributive function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600" dirty="0"/>
              <a:t>f(x </a:t>
            </a:r>
            <a:r>
              <a:rPr lang="zh-CN" altLang="zh-CN" dirty="0"/>
              <a:t>Π</a:t>
            </a:r>
            <a:r>
              <a:rPr lang="en-US" sz="2600" dirty="0"/>
              <a:t> y) = f(x) </a:t>
            </a:r>
            <a:r>
              <a:rPr lang="zh-CN" altLang="zh-CN" dirty="0"/>
              <a:t>Π</a:t>
            </a:r>
            <a:r>
              <a:rPr lang="en-US" sz="2600" dirty="0"/>
              <a:t> f(y)</a:t>
            </a: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268288" y="6210300"/>
            <a:ext cx="86106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/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MOP may not be precise enough for </a:t>
            </a:r>
            <a:r>
              <a:rPr lang="en-US" dirty="0" err="1">
                <a:solidFill>
                  <a:schemeClr val="tx1"/>
                </a:solidFill>
                <a:ea typeface="MS PGothic" pitchFamily="34" charset="-128"/>
              </a:rPr>
              <a:t>interprocedural</a:t>
            </a: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 analysis!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1331913" y="3335794"/>
            <a:ext cx="2620268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algn="l">
              <a:spcBef>
                <a:spcPts val="738"/>
              </a:spcBef>
            </a:pPr>
            <a:r>
              <a:rPr lang="en-US" sz="2800" dirty="0">
                <a:solidFill>
                  <a:schemeClr val="tx1"/>
                </a:solidFill>
                <a:ea typeface="MS PGothic" pitchFamily="34" charset="-128"/>
              </a:rPr>
              <a:t>MFP[v</a:t>
            </a:r>
            <a:r>
              <a:rPr lang="en-US" sz="2800" baseline="-6000" dirty="0">
                <a:solidFill>
                  <a:schemeClr val="tx1"/>
                </a:solidFill>
                <a:ea typeface="MS PGothic" pitchFamily="34" charset="-128"/>
              </a:rPr>
              <a:t>0</a:t>
            </a:r>
            <a:r>
              <a:rPr lang="en-US" sz="2800" dirty="0">
                <a:solidFill>
                  <a:schemeClr val="tx1"/>
                </a:solidFill>
                <a:ea typeface="MS PGothic" pitchFamily="34" charset="-128"/>
              </a:rPr>
              <a:t>]</a:t>
            </a:r>
            <a:r>
              <a:rPr lang="en-US" sz="2800" dirty="0">
                <a:solidFill>
                  <a:schemeClr val="tx1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  </a:t>
            </a:r>
            <a:r>
              <a:rPr lang="en-US" sz="2800" dirty="0">
                <a:solidFill>
                  <a:schemeClr val="tx1"/>
                </a:solidFill>
                <a:ea typeface="MS PGothic" pitchFamily="34" charset="-128"/>
              </a:rPr>
              <a:t>= </a:t>
            </a:r>
            <a:r>
              <a:rPr lang="en-US" altLang="zh-CN" sz="2800" dirty="0">
                <a:solidFill>
                  <a:schemeClr val="tx1"/>
                </a:solidFill>
                <a:ea typeface="MS PGothic" pitchFamily="34" charset="-128"/>
              </a:rPr>
              <a:t>initial</a:t>
            </a:r>
            <a:endParaRPr lang="en-US" sz="2800" dirty="0">
              <a:solidFill>
                <a:schemeClr val="tx1"/>
              </a:solidFill>
              <a:latin typeface="Symbol" pitchFamily="18" charset="2"/>
              <a:ea typeface="MS PGothic" pitchFamily="34" charset="-128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27" y="692696"/>
            <a:ext cx="6134797" cy="4824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68" y="908720"/>
            <a:ext cx="3266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Ex. 1. Actual collecting state at C?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7137" y="1724908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{x → 2}.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2797477"/>
            <a:ext cx="3491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Ex. 2. MOP at C using</a:t>
            </a:r>
          </a:p>
          <a:p>
            <a:pPr algn="l"/>
            <a:r>
              <a:rPr lang="en-US" altLang="zh-CN" dirty="0"/>
              <a:t>collecting analysis?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4623" y="374185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/>
              <a:t>{x → 1, x → 2, </a:t>
            </a:r>
          </a:p>
          <a:p>
            <a:pPr algn="l"/>
            <a:r>
              <a:rPr lang="en-US" altLang="zh-CN" dirty="0"/>
              <a:t> x → 3, . . .}.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5509230"/>
            <a:ext cx="957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MOP is sound but very imprecise.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Reason: Some paths don’t correspond to executions of the program: </a:t>
            </a:r>
            <a:r>
              <a:rPr lang="en-US" altLang="zh-CN" dirty="0" err="1"/>
              <a:t>Eg</a:t>
            </a:r>
            <a:r>
              <a:rPr lang="en-US" altLang="zh-CN" dirty="0"/>
              <a:t>. ABDFGILC.</a:t>
            </a:r>
          </a:p>
        </p:txBody>
      </p:sp>
    </p:spTree>
    <p:extLst>
      <p:ext uri="{BB962C8B-B14F-4D97-AF65-F5344CB8AC3E}">
        <p14:creationId xmlns:p14="http://schemas.microsoft.com/office/powerpoint/2010/main" val="235015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6955831" cy="5470215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692275"/>
          </a:xfrm>
        </p:spPr>
        <p:txBody>
          <a:bodyPr/>
          <a:lstStyle/>
          <a:p>
            <a:pPr indent="0" eaLnBrk="1" hangingPunct="1"/>
            <a:r>
              <a:rPr lang="en-US" dirty="0" err="1"/>
              <a:t>Interprocedural</a:t>
            </a:r>
            <a:r>
              <a:rPr lang="en-US" dirty="0"/>
              <a:t> analysis</a:t>
            </a:r>
          </a:p>
        </p:txBody>
      </p:sp>
      <p:sp>
        <p:nvSpPr>
          <p:cNvPr id="12" name="任意多边形 11"/>
          <p:cNvSpPr/>
          <p:nvPr/>
        </p:nvSpPr>
        <p:spPr bwMode="auto">
          <a:xfrm>
            <a:off x="2114550" y="1931670"/>
            <a:ext cx="5863590" cy="3520440"/>
          </a:xfrm>
          <a:custGeom>
            <a:avLst/>
            <a:gdLst>
              <a:gd name="connsiteX0" fmla="*/ 148590 w 5863590"/>
              <a:gd name="connsiteY0" fmla="*/ 57150 h 3520440"/>
              <a:gd name="connsiteX1" fmla="*/ 137160 w 5863590"/>
              <a:gd name="connsiteY1" fmla="*/ 697230 h 3520440"/>
              <a:gd name="connsiteX2" fmla="*/ 114300 w 5863590"/>
              <a:gd name="connsiteY2" fmla="*/ 811530 h 3520440"/>
              <a:gd name="connsiteX3" fmla="*/ 102870 w 5863590"/>
              <a:gd name="connsiteY3" fmla="*/ 902970 h 3520440"/>
              <a:gd name="connsiteX4" fmla="*/ 102870 w 5863590"/>
              <a:gd name="connsiteY4" fmla="*/ 1554480 h 3520440"/>
              <a:gd name="connsiteX5" fmla="*/ 114300 w 5863590"/>
              <a:gd name="connsiteY5" fmla="*/ 1611630 h 3520440"/>
              <a:gd name="connsiteX6" fmla="*/ 285750 w 5863590"/>
              <a:gd name="connsiteY6" fmla="*/ 1600200 h 3520440"/>
              <a:gd name="connsiteX7" fmla="*/ 354330 w 5863590"/>
              <a:gd name="connsiteY7" fmla="*/ 1565910 h 3520440"/>
              <a:gd name="connsiteX8" fmla="*/ 388620 w 5863590"/>
              <a:gd name="connsiteY8" fmla="*/ 1554480 h 3520440"/>
              <a:gd name="connsiteX9" fmla="*/ 422910 w 5863590"/>
              <a:gd name="connsiteY9" fmla="*/ 1531620 h 3520440"/>
              <a:gd name="connsiteX10" fmla="*/ 468630 w 5863590"/>
              <a:gd name="connsiteY10" fmla="*/ 1508760 h 3520440"/>
              <a:gd name="connsiteX11" fmla="*/ 502920 w 5863590"/>
              <a:gd name="connsiteY11" fmla="*/ 1474470 h 3520440"/>
              <a:gd name="connsiteX12" fmla="*/ 537210 w 5863590"/>
              <a:gd name="connsiteY12" fmla="*/ 1451610 h 3520440"/>
              <a:gd name="connsiteX13" fmla="*/ 560070 w 5863590"/>
              <a:gd name="connsiteY13" fmla="*/ 1417320 h 3520440"/>
              <a:gd name="connsiteX14" fmla="*/ 594360 w 5863590"/>
              <a:gd name="connsiteY14" fmla="*/ 1394460 h 3520440"/>
              <a:gd name="connsiteX15" fmla="*/ 674370 w 5863590"/>
              <a:gd name="connsiteY15" fmla="*/ 1303020 h 3520440"/>
              <a:gd name="connsiteX16" fmla="*/ 731520 w 5863590"/>
              <a:gd name="connsiteY16" fmla="*/ 1234440 h 3520440"/>
              <a:gd name="connsiteX17" fmla="*/ 800100 w 5863590"/>
              <a:gd name="connsiteY17" fmla="*/ 1165860 h 3520440"/>
              <a:gd name="connsiteX18" fmla="*/ 857250 w 5863590"/>
              <a:gd name="connsiteY18" fmla="*/ 1108710 h 3520440"/>
              <a:gd name="connsiteX19" fmla="*/ 914400 w 5863590"/>
              <a:gd name="connsiteY19" fmla="*/ 1051560 h 3520440"/>
              <a:gd name="connsiteX20" fmla="*/ 1040130 w 5863590"/>
              <a:gd name="connsiteY20" fmla="*/ 994410 h 3520440"/>
              <a:gd name="connsiteX21" fmla="*/ 1120140 w 5863590"/>
              <a:gd name="connsiteY21" fmla="*/ 960120 h 3520440"/>
              <a:gd name="connsiteX22" fmla="*/ 1200150 w 5863590"/>
              <a:gd name="connsiteY22" fmla="*/ 880110 h 3520440"/>
              <a:gd name="connsiteX23" fmla="*/ 1234440 w 5863590"/>
              <a:gd name="connsiteY23" fmla="*/ 845820 h 3520440"/>
              <a:gd name="connsiteX24" fmla="*/ 1303020 w 5863590"/>
              <a:gd name="connsiteY24" fmla="*/ 800100 h 3520440"/>
              <a:gd name="connsiteX25" fmla="*/ 1337310 w 5863590"/>
              <a:gd name="connsiteY25" fmla="*/ 765810 h 3520440"/>
              <a:gd name="connsiteX26" fmla="*/ 1405890 w 5863590"/>
              <a:gd name="connsiteY26" fmla="*/ 742950 h 3520440"/>
              <a:gd name="connsiteX27" fmla="*/ 1474470 w 5863590"/>
              <a:gd name="connsiteY27" fmla="*/ 697230 h 3520440"/>
              <a:gd name="connsiteX28" fmla="*/ 1543050 w 5863590"/>
              <a:gd name="connsiteY28" fmla="*/ 651510 h 3520440"/>
              <a:gd name="connsiteX29" fmla="*/ 1577340 w 5863590"/>
              <a:gd name="connsiteY29" fmla="*/ 628650 h 3520440"/>
              <a:gd name="connsiteX30" fmla="*/ 1645920 w 5863590"/>
              <a:gd name="connsiteY30" fmla="*/ 582930 h 3520440"/>
              <a:gd name="connsiteX31" fmla="*/ 1748790 w 5863590"/>
              <a:gd name="connsiteY31" fmla="*/ 502920 h 3520440"/>
              <a:gd name="connsiteX32" fmla="*/ 1783080 w 5863590"/>
              <a:gd name="connsiteY32" fmla="*/ 480060 h 3520440"/>
              <a:gd name="connsiteX33" fmla="*/ 1817370 w 5863590"/>
              <a:gd name="connsiteY33" fmla="*/ 457200 h 3520440"/>
              <a:gd name="connsiteX34" fmla="*/ 1874520 w 5863590"/>
              <a:gd name="connsiteY34" fmla="*/ 388620 h 3520440"/>
              <a:gd name="connsiteX35" fmla="*/ 1931670 w 5863590"/>
              <a:gd name="connsiteY35" fmla="*/ 331470 h 3520440"/>
              <a:gd name="connsiteX36" fmla="*/ 1954530 w 5863590"/>
              <a:gd name="connsiteY36" fmla="*/ 297180 h 3520440"/>
              <a:gd name="connsiteX37" fmla="*/ 2023110 w 5863590"/>
              <a:gd name="connsiteY37" fmla="*/ 251460 h 3520440"/>
              <a:gd name="connsiteX38" fmla="*/ 2057400 w 5863590"/>
              <a:gd name="connsiteY38" fmla="*/ 228600 h 3520440"/>
              <a:gd name="connsiteX39" fmla="*/ 2091690 w 5863590"/>
              <a:gd name="connsiteY39" fmla="*/ 205740 h 3520440"/>
              <a:gd name="connsiteX40" fmla="*/ 2217420 w 5863590"/>
              <a:gd name="connsiteY40" fmla="*/ 125730 h 3520440"/>
              <a:gd name="connsiteX41" fmla="*/ 2263140 w 5863590"/>
              <a:gd name="connsiteY41" fmla="*/ 57150 h 3520440"/>
              <a:gd name="connsiteX42" fmla="*/ 2286000 w 5863590"/>
              <a:gd name="connsiteY42" fmla="*/ 22860 h 3520440"/>
              <a:gd name="connsiteX43" fmla="*/ 2354580 w 5863590"/>
              <a:gd name="connsiteY43" fmla="*/ 0 h 3520440"/>
              <a:gd name="connsiteX44" fmla="*/ 2388870 w 5863590"/>
              <a:gd name="connsiteY44" fmla="*/ 34290 h 3520440"/>
              <a:gd name="connsiteX45" fmla="*/ 2411730 w 5863590"/>
              <a:gd name="connsiteY45" fmla="*/ 137160 h 3520440"/>
              <a:gd name="connsiteX46" fmla="*/ 2423160 w 5863590"/>
              <a:gd name="connsiteY46" fmla="*/ 171450 h 3520440"/>
              <a:gd name="connsiteX47" fmla="*/ 2434590 w 5863590"/>
              <a:gd name="connsiteY47" fmla="*/ 217170 h 3520440"/>
              <a:gd name="connsiteX48" fmla="*/ 2423160 w 5863590"/>
              <a:gd name="connsiteY48" fmla="*/ 834390 h 3520440"/>
              <a:gd name="connsiteX49" fmla="*/ 2411730 w 5863590"/>
              <a:gd name="connsiteY49" fmla="*/ 868680 h 3520440"/>
              <a:gd name="connsiteX50" fmla="*/ 2400300 w 5863590"/>
              <a:gd name="connsiteY50" fmla="*/ 982980 h 3520440"/>
              <a:gd name="connsiteX51" fmla="*/ 2377440 w 5863590"/>
              <a:gd name="connsiteY51" fmla="*/ 1074420 h 3520440"/>
              <a:gd name="connsiteX52" fmla="*/ 2343150 w 5863590"/>
              <a:gd name="connsiteY52" fmla="*/ 1223010 h 3520440"/>
              <a:gd name="connsiteX53" fmla="*/ 2331720 w 5863590"/>
              <a:gd name="connsiteY53" fmla="*/ 1520190 h 3520440"/>
              <a:gd name="connsiteX54" fmla="*/ 2320290 w 5863590"/>
              <a:gd name="connsiteY54" fmla="*/ 1554480 h 3520440"/>
              <a:gd name="connsiteX55" fmla="*/ 2297430 w 5863590"/>
              <a:gd name="connsiteY55" fmla="*/ 1680210 h 3520440"/>
              <a:gd name="connsiteX56" fmla="*/ 2274570 w 5863590"/>
              <a:gd name="connsiteY56" fmla="*/ 1714500 h 3520440"/>
              <a:gd name="connsiteX57" fmla="*/ 2217420 w 5863590"/>
              <a:gd name="connsiteY57" fmla="*/ 1737360 h 3520440"/>
              <a:gd name="connsiteX58" fmla="*/ 2068830 w 5863590"/>
              <a:gd name="connsiteY58" fmla="*/ 1805940 h 3520440"/>
              <a:gd name="connsiteX59" fmla="*/ 2034540 w 5863590"/>
              <a:gd name="connsiteY59" fmla="*/ 1828800 h 3520440"/>
              <a:gd name="connsiteX60" fmla="*/ 2000250 w 5863590"/>
              <a:gd name="connsiteY60" fmla="*/ 1840230 h 3520440"/>
              <a:gd name="connsiteX61" fmla="*/ 1920240 w 5863590"/>
              <a:gd name="connsiteY61" fmla="*/ 1874520 h 3520440"/>
              <a:gd name="connsiteX62" fmla="*/ 1874520 w 5863590"/>
              <a:gd name="connsiteY62" fmla="*/ 1897380 h 3520440"/>
              <a:gd name="connsiteX63" fmla="*/ 1760220 w 5863590"/>
              <a:gd name="connsiteY63" fmla="*/ 1931670 h 3520440"/>
              <a:gd name="connsiteX64" fmla="*/ 1680210 w 5863590"/>
              <a:gd name="connsiteY64" fmla="*/ 1954530 h 3520440"/>
              <a:gd name="connsiteX65" fmla="*/ 1634490 w 5863590"/>
              <a:gd name="connsiteY65" fmla="*/ 1965960 h 3520440"/>
              <a:gd name="connsiteX66" fmla="*/ 1600200 w 5863590"/>
              <a:gd name="connsiteY66" fmla="*/ 1977390 h 3520440"/>
              <a:gd name="connsiteX67" fmla="*/ 1520190 w 5863590"/>
              <a:gd name="connsiteY67" fmla="*/ 2011680 h 3520440"/>
              <a:gd name="connsiteX68" fmla="*/ 1451610 w 5863590"/>
              <a:gd name="connsiteY68" fmla="*/ 2023110 h 3520440"/>
              <a:gd name="connsiteX69" fmla="*/ 1405890 w 5863590"/>
              <a:gd name="connsiteY69" fmla="*/ 2034540 h 3520440"/>
              <a:gd name="connsiteX70" fmla="*/ 1303020 w 5863590"/>
              <a:gd name="connsiteY70" fmla="*/ 2080260 h 3520440"/>
              <a:gd name="connsiteX71" fmla="*/ 1268730 w 5863590"/>
              <a:gd name="connsiteY71" fmla="*/ 2091690 h 3520440"/>
              <a:gd name="connsiteX72" fmla="*/ 1234440 w 5863590"/>
              <a:gd name="connsiteY72" fmla="*/ 2114550 h 3520440"/>
              <a:gd name="connsiteX73" fmla="*/ 1200150 w 5863590"/>
              <a:gd name="connsiteY73" fmla="*/ 2125980 h 3520440"/>
              <a:gd name="connsiteX74" fmla="*/ 1028700 w 5863590"/>
              <a:gd name="connsiteY74" fmla="*/ 2160270 h 3520440"/>
              <a:gd name="connsiteX75" fmla="*/ 982980 w 5863590"/>
              <a:gd name="connsiteY75" fmla="*/ 2171700 h 3520440"/>
              <a:gd name="connsiteX76" fmla="*/ 880110 w 5863590"/>
              <a:gd name="connsiteY76" fmla="*/ 2194560 h 3520440"/>
              <a:gd name="connsiteX77" fmla="*/ 800100 w 5863590"/>
              <a:gd name="connsiteY77" fmla="*/ 2217420 h 3520440"/>
              <a:gd name="connsiteX78" fmla="*/ 708660 w 5863590"/>
              <a:gd name="connsiteY78" fmla="*/ 2228850 h 3520440"/>
              <a:gd name="connsiteX79" fmla="*/ 628650 w 5863590"/>
              <a:gd name="connsiteY79" fmla="*/ 2240280 h 3520440"/>
              <a:gd name="connsiteX80" fmla="*/ 422910 w 5863590"/>
              <a:gd name="connsiteY80" fmla="*/ 2251710 h 3520440"/>
              <a:gd name="connsiteX81" fmla="*/ 217170 w 5863590"/>
              <a:gd name="connsiteY81" fmla="*/ 2274570 h 3520440"/>
              <a:gd name="connsiteX82" fmla="*/ 171450 w 5863590"/>
              <a:gd name="connsiteY82" fmla="*/ 2286000 h 3520440"/>
              <a:gd name="connsiteX83" fmla="*/ 160020 w 5863590"/>
              <a:gd name="connsiteY83" fmla="*/ 2354580 h 3520440"/>
              <a:gd name="connsiteX84" fmla="*/ 297180 w 5863590"/>
              <a:gd name="connsiteY84" fmla="*/ 2400300 h 3520440"/>
              <a:gd name="connsiteX85" fmla="*/ 365760 w 5863590"/>
              <a:gd name="connsiteY85" fmla="*/ 2423160 h 3520440"/>
              <a:gd name="connsiteX86" fmla="*/ 480060 w 5863590"/>
              <a:gd name="connsiteY86" fmla="*/ 2491740 h 3520440"/>
              <a:gd name="connsiteX87" fmla="*/ 582930 w 5863590"/>
              <a:gd name="connsiteY87" fmla="*/ 2514600 h 3520440"/>
              <a:gd name="connsiteX88" fmla="*/ 720090 w 5863590"/>
              <a:gd name="connsiteY88" fmla="*/ 2537460 h 3520440"/>
              <a:gd name="connsiteX89" fmla="*/ 800100 w 5863590"/>
              <a:gd name="connsiteY89" fmla="*/ 2548890 h 3520440"/>
              <a:gd name="connsiteX90" fmla="*/ 857250 w 5863590"/>
              <a:gd name="connsiteY90" fmla="*/ 2560320 h 3520440"/>
              <a:gd name="connsiteX91" fmla="*/ 925830 w 5863590"/>
              <a:gd name="connsiteY91" fmla="*/ 2583180 h 3520440"/>
              <a:gd name="connsiteX92" fmla="*/ 960120 w 5863590"/>
              <a:gd name="connsiteY92" fmla="*/ 2594610 h 3520440"/>
              <a:gd name="connsiteX93" fmla="*/ 1051560 w 5863590"/>
              <a:gd name="connsiteY93" fmla="*/ 2617470 h 3520440"/>
              <a:gd name="connsiteX94" fmla="*/ 1188720 w 5863590"/>
              <a:gd name="connsiteY94" fmla="*/ 2628900 h 3520440"/>
              <a:gd name="connsiteX95" fmla="*/ 1394460 w 5863590"/>
              <a:gd name="connsiteY95" fmla="*/ 2651760 h 3520440"/>
              <a:gd name="connsiteX96" fmla="*/ 1440180 w 5863590"/>
              <a:gd name="connsiteY96" fmla="*/ 2663190 h 3520440"/>
              <a:gd name="connsiteX97" fmla="*/ 1623060 w 5863590"/>
              <a:gd name="connsiteY97" fmla="*/ 2686050 h 3520440"/>
              <a:gd name="connsiteX98" fmla="*/ 1737360 w 5863590"/>
              <a:gd name="connsiteY98" fmla="*/ 2720340 h 3520440"/>
              <a:gd name="connsiteX99" fmla="*/ 1840230 w 5863590"/>
              <a:gd name="connsiteY99" fmla="*/ 2766060 h 3520440"/>
              <a:gd name="connsiteX100" fmla="*/ 2034540 w 5863590"/>
              <a:gd name="connsiteY100" fmla="*/ 2788920 h 3520440"/>
              <a:gd name="connsiteX101" fmla="*/ 2114550 w 5863590"/>
              <a:gd name="connsiteY101" fmla="*/ 2800350 h 3520440"/>
              <a:gd name="connsiteX102" fmla="*/ 2274570 w 5863590"/>
              <a:gd name="connsiteY102" fmla="*/ 2823210 h 3520440"/>
              <a:gd name="connsiteX103" fmla="*/ 2388870 w 5863590"/>
              <a:gd name="connsiteY103" fmla="*/ 2846070 h 3520440"/>
              <a:gd name="connsiteX104" fmla="*/ 3177540 w 5863590"/>
              <a:gd name="connsiteY104" fmla="*/ 2834640 h 3520440"/>
              <a:gd name="connsiteX105" fmla="*/ 3406140 w 5863590"/>
              <a:gd name="connsiteY105" fmla="*/ 2823210 h 3520440"/>
              <a:gd name="connsiteX106" fmla="*/ 4217670 w 5863590"/>
              <a:gd name="connsiteY106" fmla="*/ 2811780 h 3520440"/>
              <a:gd name="connsiteX107" fmla="*/ 4343400 w 5863590"/>
              <a:gd name="connsiteY107" fmla="*/ 2800350 h 3520440"/>
              <a:gd name="connsiteX108" fmla="*/ 4389120 w 5863590"/>
              <a:gd name="connsiteY108" fmla="*/ 2788920 h 3520440"/>
              <a:gd name="connsiteX109" fmla="*/ 4514850 w 5863590"/>
              <a:gd name="connsiteY109" fmla="*/ 2766060 h 3520440"/>
              <a:gd name="connsiteX110" fmla="*/ 4572000 w 5863590"/>
              <a:gd name="connsiteY110" fmla="*/ 2754630 h 3520440"/>
              <a:gd name="connsiteX111" fmla="*/ 4754880 w 5863590"/>
              <a:gd name="connsiteY111" fmla="*/ 2697480 h 3520440"/>
              <a:gd name="connsiteX112" fmla="*/ 4789170 w 5863590"/>
              <a:gd name="connsiteY112" fmla="*/ 2686050 h 3520440"/>
              <a:gd name="connsiteX113" fmla="*/ 4823460 w 5863590"/>
              <a:gd name="connsiteY113" fmla="*/ 2651760 h 3520440"/>
              <a:gd name="connsiteX114" fmla="*/ 4869180 w 5863590"/>
              <a:gd name="connsiteY114" fmla="*/ 2594610 h 3520440"/>
              <a:gd name="connsiteX115" fmla="*/ 4937760 w 5863590"/>
              <a:gd name="connsiteY115" fmla="*/ 2548890 h 3520440"/>
              <a:gd name="connsiteX116" fmla="*/ 4983480 w 5863590"/>
              <a:gd name="connsiteY116" fmla="*/ 2514600 h 3520440"/>
              <a:gd name="connsiteX117" fmla="*/ 5029200 w 5863590"/>
              <a:gd name="connsiteY117" fmla="*/ 2491740 h 3520440"/>
              <a:gd name="connsiteX118" fmla="*/ 5200650 w 5863590"/>
              <a:gd name="connsiteY118" fmla="*/ 2400300 h 3520440"/>
              <a:gd name="connsiteX119" fmla="*/ 5292090 w 5863590"/>
              <a:gd name="connsiteY119" fmla="*/ 2354580 h 3520440"/>
              <a:gd name="connsiteX120" fmla="*/ 5474970 w 5863590"/>
              <a:gd name="connsiteY120" fmla="*/ 2251710 h 3520440"/>
              <a:gd name="connsiteX121" fmla="*/ 5543550 w 5863590"/>
              <a:gd name="connsiteY121" fmla="*/ 2217420 h 3520440"/>
              <a:gd name="connsiteX122" fmla="*/ 5680710 w 5863590"/>
              <a:gd name="connsiteY122" fmla="*/ 2103120 h 3520440"/>
              <a:gd name="connsiteX123" fmla="*/ 5737860 w 5863590"/>
              <a:gd name="connsiteY123" fmla="*/ 2045970 h 3520440"/>
              <a:gd name="connsiteX124" fmla="*/ 5817870 w 5863590"/>
              <a:gd name="connsiteY124" fmla="*/ 1965960 h 3520440"/>
              <a:gd name="connsiteX125" fmla="*/ 5852160 w 5863590"/>
              <a:gd name="connsiteY125" fmla="*/ 1805940 h 3520440"/>
              <a:gd name="connsiteX126" fmla="*/ 5863590 w 5863590"/>
              <a:gd name="connsiteY126" fmla="*/ 1383030 h 3520440"/>
              <a:gd name="connsiteX127" fmla="*/ 5840730 w 5863590"/>
              <a:gd name="connsiteY127" fmla="*/ 1154430 h 3520440"/>
              <a:gd name="connsiteX128" fmla="*/ 5829300 w 5863590"/>
              <a:gd name="connsiteY128" fmla="*/ 1120140 h 3520440"/>
              <a:gd name="connsiteX129" fmla="*/ 5817870 w 5863590"/>
              <a:gd name="connsiteY129" fmla="*/ 1074420 h 3520440"/>
              <a:gd name="connsiteX130" fmla="*/ 5772150 w 5863590"/>
              <a:gd name="connsiteY130" fmla="*/ 891540 h 3520440"/>
              <a:gd name="connsiteX131" fmla="*/ 5726430 w 5863590"/>
              <a:gd name="connsiteY131" fmla="*/ 674370 h 3520440"/>
              <a:gd name="connsiteX132" fmla="*/ 5703570 w 5863590"/>
              <a:gd name="connsiteY132" fmla="*/ 640080 h 3520440"/>
              <a:gd name="connsiteX133" fmla="*/ 5680710 w 5863590"/>
              <a:gd name="connsiteY133" fmla="*/ 571500 h 3520440"/>
              <a:gd name="connsiteX134" fmla="*/ 5612130 w 5863590"/>
              <a:gd name="connsiteY134" fmla="*/ 480060 h 3520440"/>
              <a:gd name="connsiteX135" fmla="*/ 5589270 w 5863590"/>
              <a:gd name="connsiteY135" fmla="*/ 434340 h 3520440"/>
              <a:gd name="connsiteX136" fmla="*/ 5429250 w 5863590"/>
              <a:gd name="connsiteY136" fmla="*/ 251460 h 3520440"/>
              <a:gd name="connsiteX137" fmla="*/ 5372100 w 5863590"/>
              <a:gd name="connsiteY137" fmla="*/ 205740 h 3520440"/>
              <a:gd name="connsiteX138" fmla="*/ 5326380 w 5863590"/>
              <a:gd name="connsiteY138" fmla="*/ 160020 h 3520440"/>
              <a:gd name="connsiteX139" fmla="*/ 5246370 w 5863590"/>
              <a:gd name="connsiteY139" fmla="*/ 114300 h 3520440"/>
              <a:gd name="connsiteX140" fmla="*/ 5166360 w 5863590"/>
              <a:gd name="connsiteY140" fmla="*/ 102870 h 3520440"/>
              <a:gd name="connsiteX141" fmla="*/ 5109210 w 5863590"/>
              <a:gd name="connsiteY141" fmla="*/ 342900 h 3520440"/>
              <a:gd name="connsiteX142" fmla="*/ 5097780 w 5863590"/>
              <a:gd name="connsiteY142" fmla="*/ 377190 h 3520440"/>
              <a:gd name="connsiteX143" fmla="*/ 5074920 w 5863590"/>
              <a:gd name="connsiteY143" fmla="*/ 434340 h 3520440"/>
              <a:gd name="connsiteX144" fmla="*/ 5063490 w 5863590"/>
              <a:gd name="connsiteY144" fmla="*/ 468630 h 3520440"/>
              <a:gd name="connsiteX145" fmla="*/ 5052060 w 5863590"/>
              <a:gd name="connsiteY145" fmla="*/ 514350 h 3520440"/>
              <a:gd name="connsiteX146" fmla="*/ 5029200 w 5863590"/>
              <a:gd name="connsiteY146" fmla="*/ 548640 h 3520440"/>
              <a:gd name="connsiteX147" fmla="*/ 4994910 w 5863590"/>
              <a:gd name="connsiteY147" fmla="*/ 617220 h 3520440"/>
              <a:gd name="connsiteX148" fmla="*/ 4914900 w 5863590"/>
              <a:gd name="connsiteY148" fmla="*/ 651510 h 3520440"/>
              <a:gd name="connsiteX149" fmla="*/ 4297680 w 5863590"/>
              <a:gd name="connsiteY149" fmla="*/ 640080 h 3520440"/>
              <a:gd name="connsiteX150" fmla="*/ 4206240 w 5863590"/>
              <a:gd name="connsiteY150" fmla="*/ 594360 h 3520440"/>
              <a:gd name="connsiteX151" fmla="*/ 4149090 w 5863590"/>
              <a:gd name="connsiteY151" fmla="*/ 571500 h 3520440"/>
              <a:gd name="connsiteX152" fmla="*/ 4080510 w 5863590"/>
              <a:gd name="connsiteY152" fmla="*/ 548640 h 3520440"/>
              <a:gd name="connsiteX153" fmla="*/ 3989070 w 5863590"/>
              <a:gd name="connsiteY153" fmla="*/ 502920 h 3520440"/>
              <a:gd name="connsiteX154" fmla="*/ 3909060 w 5863590"/>
              <a:gd name="connsiteY154" fmla="*/ 445770 h 3520440"/>
              <a:gd name="connsiteX155" fmla="*/ 3783330 w 5863590"/>
              <a:gd name="connsiteY155" fmla="*/ 342900 h 3520440"/>
              <a:gd name="connsiteX156" fmla="*/ 3703320 w 5863590"/>
              <a:gd name="connsiteY156" fmla="*/ 320040 h 3520440"/>
              <a:gd name="connsiteX157" fmla="*/ 3611880 w 5863590"/>
              <a:gd name="connsiteY157" fmla="*/ 285750 h 3520440"/>
              <a:gd name="connsiteX158" fmla="*/ 3577590 w 5863590"/>
              <a:gd name="connsiteY158" fmla="*/ 262890 h 3520440"/>
              <a:gd name="connsiteX159" fmla="*/ 3429000 w 5863590"/>
              <a:gd name="connsiteY159" fmla="*/ 217170 h 3520440"/>
              <a:gd name="connsiteX160" fmla="*/ 3348990 w 5863590"/>
              <a:gd name="connsiteY160" fmla="*/ 182880 h 3520440"/>
              <a:gd name="connsiteX161" fmla="*/ 3234690 w 5863590"/>
              <a:gd name="connsiteY161" fmla="*/ 160020 h 3520440"/>
              <a:gd name="connsiteX162" fmla="*/ 3166110 w 5863590"/>
              <a:gd name="connsiteY162" fmla="*/ 137160 h 3520440"/>
              <a:gd name="connsiteX163" fmla="*/ 3131820 w 5863590"/>
              <a:gd name="connsiteY163" fmla="*/ 125730 h 3520440"/>
              <a:gd name="connsiteX164" fmla="*/ 3040380 w 5863590"/>
              <a:gd name="connsiteY164" fmla="*/ 102870 h 3520440"/>
              <a:gd name="connsiteX165" fmla="*/ 2903220 w 5863590"/>
              <a:gd name="connsiteY165" fmla="*/ 91440 h 3520440"/>
              <a:gd name="connsiteX166" fmla="*/ 2834640 w 5863590"/>
              <a:gd name="connsiteY166" fmla="*/ 114300 h 3520440"/>
              <a:gd name="connsiteX167" fmla="*/ 2800350 w 5863590"/>
              <a:gd name="connsiteY167" fmla="*/ 205740 h 3520440"/>
              <a:gd name="connsiteX168" fmla="*/ 2788920 w 5863590"/>
              <a:gd name="connsiteY168" fmla="*/ 971550 h 3520440"/>
              <a:gd name="connsiteX169" fmla="*/ 2777490 w 5863590"/>
              <a:gd name="connsiteY169" fmla="*/ 1017270 h 3520440"/>
              <a:gd name="connsiteX170" fmla="*/ 2754630 w 5863590"/>
              <a:gd name="connsiteY170" fmla="*/ 1543050 h 3520440"/>
              <a:gd name="connsiteX171" fmla="*/ 2766060 w 5863590"/>
              <a:gd name="connsiteY171" fmla="*/ 1748790 h 3520440"/>
              <a:gd name="connsiteX172" fmla="*/ 2777490 w 5863590"/>
              <a:gd name="connsiteY172" fmla="*/ 1783080 h 3520440"/>
              <a:gd name="connsiteX173" fmla="*/ 2846070 w 5863590"/>
              <a:gd name="connsiteY173" fmla="*/ 1805940 h 3520440"/>
              <a:gd name="connsiteX174" fmla="*/ 2914650 w 5863590"/>
              <a:gd name="connsiteY174" fmla="*/ 1794510 h 3520440"/>
              <a:gd name="connsiteX175" fmla="*/ 3040380 w 5863590"/>
              <a:gd name="connsiteY175" fmla="*/ 1771650 h 3520440"/>
              <a:gd name="connsiteX176" fmla="*/ 3108960 w 5863590"/>
              <a:gd name="connsiteY176" fmla="*/ 1725930 h 3520440"/>
              <a:gd name="connsiteX177" fmla="*/ 3143250 w 5863590"/>
              <a:gd name="connsiteY177" fmla="*/ 1703070 h 3520440"/>
              <a:gd name="connsiteX178" fmla="*/ 3200400 w 5863590"/>
              <a:gd name="connsiteY178" fmla="*/ 1691640 h 3520440"/>
              <a:gd name="connsiteX179" fmla="*/ 3383280 w 5863590"/>
              <a:gd name="connsiteY179" fmla="*/ 1623060 h 3520440"/>
              <a:gd name="connsiteX180" fmla="*/ 3417570 w 5863590"/>
              <a:gd name="connsiteY180" fmla="*/ 1611630 h 3520440"/>
              <a:gd name="connsiteX181" fmla="*/ 3566160 w 5863590"/>
              <a:gd name="connsiteY181" fmla="*/ 1531620 h 3520440"/>
              <a:gd name="connsiteX182" fmla="*/ 3691890 w 5863590"/>
              <a:gd name="connsiteY182" fmla="*/ 1428750 h 3520440"/>
              <a:gd name="connsiteX183" fmla="*/ 3737610 w 5863590"/>
              <a:gd name="connsiteY183" fmla="*/ 1417320 h 3520440"/>
              <a:gd name="connsiteX184" fmla="*/ 3794760 w 5863590"/>
              <a:gd name="connsiteY184" fmla="*/ 1383030 h 3520440"/>
              <a:gd name="connsiteX185" fmla="*/ 3863340 w 5863590"/>
              <a:gd name="connsiteY185" fmla="*/ 1337310 h 3520440"/>
              <a:gd name="connsiteX186" fmla="*/ 3966210 w 5863590"/>
              <a:gd name="connsiteY186" fmla="*/ 1303020 h 3520440"/>
              <a:gd name="connsiteX187" fmla="*/ 4011930 w 5863590"/>
              <a:gd name="connsiteY187" fmla="*/ 1291590 h 3520440"/>
              <a:gd name="connsiteX188" fmla="*/ 4137660 w 5863590"/>
              <a:gd name="connsiteY188" fmla="*/ 1257300 h 3520440"/>
              <a:gd name="connsiteX189" fmla="*/ 4423410 w 5863590"/>
              <a:gd name="connsiteY189" fmla="*/ 1245870 h 3520440"/>
              <a:gd name="connsiteX190" fmla="*/ 4674870 w 5863590"/>
              <a:gd name="connsiteY190" fmla="*/ 1257300 h 3520440"/>
              <a:gd name="connsiteX191" fmla="*/ 4709160 w 5863590"/>
              <a:gd name="connsiteY191" fmla="*/ 1291590 h 3520440"/>
              <a:gd name="connsiteX192" fmla="*/ 4754880 w 5863590"/>
              <a:gd name="connsiteY192" fmla="*/ 1360170 h 3520440"/>
              <a:gd name="connsiteX193" fmla="*/ 4777740 w 5863590"/>
              <a:gd name="connsiteY193" fmla="*/ 1394460 h 3520440"/>
              <a:gd name="connsiteX194" fmla="*/ 4800600 w 5863590"/>
              <a:gd name="connsiteY194" fmla="*/ 1440180 h 3520440"/>
              <a:gd name="connsiteX195" fmla="*/ 4834890 w 5863590"/>
              <a:gd name="connsiteY195" fmla="*/ 1508760 h 3520440"/>
              <a:gd name="connsiteX196" fmla="*/ 4812030 w 5863590"/>
              <a:gd name="connsiteY196" fmla="*/ 1703070 h 3520440"/>
              <a:gd name="connsiteX197" fmla="*/ 4800600 w 5863590"/>
              <a:gd name="connsiteY197" fmla="*/ 1737360 h 3520440"/>
              <a:gd name="connsiteX198" fmla="*/ 4766310 w 5863590"/>
              <a:gd name="connsiteY198" fmla="*/ 1760220 h 3520440"/>
              <a:gd name="connsiteX199" fmla="*/ 4594860 w 5863590"/>
              <a:gd name="connsiteY199" fmla="*/ 1828800 h 3520440"/>
              <a:gd name="connsiteX200" fmla="*/ 4503420 w 5863590"/>
              <a:gd name="connsiteY200" fmla="*/ 1863090 h 3520440"/>
              <a:gd name="connsiteX201" fmla="*/ 4457700 w 5863590"/>
              <a:gd name="connsiteY201" fmla="*/ 1874520 h 3520440"/>
              <a:gd name="connsiteX202" fmla="*/ 4366260 w 5863590"/>
              <a:gd name="connsiteY202" fmla="*/ 1908810 h 3520440"/>
              <a:gd name="connsiteX203" fmla="*/ 4263390 w 5863590"/>
              <a:gd name="connsiteY203" fmla="*/ 1943100 h 3520440"/>
              <a:gd name="connsiteX204" fmla="*/ 4229100 w 5863590"/>
              <a:gd name="connsiteY204" fmla="*/ 1954530 h 3520440"/>
              <a:gd name="connsiteX205" fmla="*/ 4183380 w 5863590"/>
              <a:gd name="connsiteY205" fmla="*/ 1965960 h 3520440"/>
              <a:gd name="connsiteX206" fmla="*/ 4080510 w 5863590"/>
              <a:gd name="connsiteY206" fmla="*/ 2000250 h 3520440"/>
              <a:gd name="connsiteX207" fmla="*/ 3920490 w 5863590"/>
              <a:gd name="connsiteY207" fmla="*/ 2034540 h 3520440"/>
              <a:gd name="connsiteX208" fmla="*/ 3874770 w 5863590"/>
              <a:gd name="connsiteY208" fmla="*/ 2045970 h 3520440"/>
              <a:gd name="connsiteX209" fmla="*/ 3760470 w 5863590"/>
              <a:gd name="connsiteY209" fmla="*/ 2057400 h 3520440"/>
              <a:gd name="connsiteX210" fmla="*/ 3657600 w 5863590"/>
              <a:gd name="connsiteY210" fmla="*/ 2080260 h 3520440"/>
              <a:gd name="connsiteX211" fmla="*/ 3589020 w 5863590"/>
              <a:gd name="connsiteY211" fmla="*/ 2103120 h 3520440"/>
              <a:gd name="connsiteX212" fmla="*/ 3451860 w 5863590"/>
              <a:gd name="connsiteY212" fmla="*/ 2125980 h 3520440"/>
              <a:gd name="connsiteX213" fmla="*/ 3326130 w 5863590"/>
              <a:gd name="connsiteY213" fmla="*/ 2148840 h 3520440"/>
              <a:gd name="connsiteX214" fmla="*/ 3268980 w 5863590"/>
              <a:gd name="connsiteY214" fmla="*/ 2183130 h 3520440"/>
              <a:gd name="connsiteX215" fmla="*/ 3086100 w 5863590"/>
              <a:gd name="connsiteY215" fmla="*/ 2217420 h 3520440"/>
              <a:gd name="connsiteX216" fmla="*/ 2960370 w 5863590"/>
              <a:gd name="connsiteY216" fmla="*/ 2251710 h 3520440"/>
              <a:gd name="connsiteX217" fmla="*/ 2903220 w 5863590"/>
              <a:gd name="connsiteY217" fmla="*/ 2274570 h 3520440"/>
              <a:gd name="connsiteX218" fmla="*/ 2743200 w 5863590"/>
              <a:gd name="connsiteY218" fmla="*/ 2308860 h 3520440"/>
              <a:gd name="connsiteX219" fmla="*/ 2628900 w 5863590"/>
              <a:gd name="connsiteY219" fmla="*/ 2331720 h 3520440"/>
              <a:gd name="connsiteX220" fmla="*/ 2411730 w 5863590"/>
              <a:gd name="connsiteY220" fmla="*/ 2400300 h 3520440"/>
              <a:gd name="connsiteX221" fmla="*/ 2366010 w 5863590"/>
              <a:gd name="connsiteY221" fmla="*/ 2411730 h 3520440"/>
              <a:gd name="connsiteX222" fmla="*/ 2263140 w 5863590"/>
              <a:gd name="connsiteY222" fmla="*/ 2446020 h 3520440"/>
              <a:gd name="connsiteX223" fmla="*/ 2148840 w 5863590"/>
              <a:gd name="connsiteY223" fmla="*/ 2480310 h 3520440"/>
              <a:gd name="connsiteX224" fmla="*/ 2045970 w 5863590"/>
              <a:gd name="connsiteY224" fmla="*/ 2526030 h 3520440"/>
              <a:gd name="connsiteX225" fmla="*/ 1897380 w 5863590"/>
              <a:gd name="connsiteY225" fmla="*/ 2571750 h 3520440"/>
              <a:gd name="connsiteX226" fmla="*/ 1748790 w 5863590"/>
              <a:gd name="connsiteY226" fmla="*/ 2628900 h 3520440"/>
              <a:gd name="connsiteX227" fmla="*/ 1645920 w 5863590"/>
              <a:gd name="connsiteY227" fmla="*/ 2663190 h 3520440"/>
              <a:gd name="connsiteX228" fmla="*/ 1577340 w 5863590"/>
              <a:gd name="connsiteY228" fmla="*/ 2686050 h 3520440"/>
              <a:gd name="connsiteX229" fmla="*/ 1440180 w 5863590"/>
              <a:gd name="connsiteY229" fmla="*/ 2754630 h 3520440"/>
              <a:gd name="connsiteX230" fmla="*/ 1360170 w 5863590"/>
              <a:gd name="connsiteY230" fmla="*/ 2788920 h 3520440"/>
              <a:gd name="connsiteX231" fmla="*/ 1325880 w 5863590"/>
              <a:gd name="connsiteY231" fmla="*/ 2800350 h 3520440"/>
              <a:gd name="connsiteX232" fmla="*/ 1177290 w 5863590"/>
              <a:gd name="connsiteY232" fmla="*/ 2880360 h 3520440"/>
              <a:gd name="connsiteX233" fmla="*/ 1143000 w 5863590"/>
              <a:gd name="connsiteY233" fmla="*/ 2891790 h 3520440"/>
              <a:gd name="connsiteX234" fmla="*/ 1074420 w 5863590"/>
              <a:gd name="connsiteY234" fmla="*/ 2937510 h 3520440"/>
              <a:gd name="connsiteX235" fmla="*/ 1005840 w 5863590"/>
              <a:gd name="connsiteY235" fmla="*/ 2983230 h 3520440"/>
              <a:gd name="connsiteX236" fmla="*/ 971550 w 5863590"/>
              <a:gd name="connsiteY236" fmla="*/ 3006090 h 3520440"/>
              <a:gd name="connsiteX237" fmla="*/ 914400 w 5863590"/>
              <a:gd name="connsiteY237" fmla="*/ 3051810 h 3520440"/>
              <a:gd name="connsiteX238" fmla="*/ 880110 w 5863590"/>
              <a:gd name="connsiteY238" fmla="*/ 3063240 h 3520440"/>
              <a:gd name="connsiteX239" fmla="*/ 742950 w 5863590"/>
              <a:gd name="connsiteY239" fmla="*/ 3097530 h 3520440"/>
              <a:gd name="connsiteX240" fmla="*/ 651510 w 5863590"/>
              <a:gd name="connsiteY240" fmla="*/ 3131820 h 3520440"/>
              <a:gd name="connsiteX241" fmla="*/ 617220 w 5863590"/>
              <a:gd name="connsiteY241" fmla="*/ 3154680 h 3520440"/>
              <a:gd name="connsiteX242" fmla="*/ 571500 w 5863590"/>
              <a:gd name="connsiteY242" fmla="*/ 3166110 h 3520440"/>
              <a:gd name="connsiteX243" fmla="*/ 525780 w 5863590"/>
              <a:gd name="connsiteY243" fmla="*/ 3200400 h 3520440"/>
              <a:gd name="connsiteX244" fmla="*/ 491490 w 5863590"/>
              <a:gd name="connsiteY244" fmla="*/ 3223260 h 3520440"/>
              <a:gd name="connsiteX245" fmla="*/ 457200 w 5863590"/>
              <a:gd name="connsiteY245" fmla="*/ 3257550 h 3520440"/>
              <a:gd name="connsiteX246" fmla="*/ 422910 w 5863590"/>
              <a:gd name="connsiteY246" fmla="*/ 3268980 h 3520440"/>
              <a:gd name="connsiteX247" fmla="*/ 388620 w 5863590"/>
              <a:gd name="connsiteY247" fmla="*/ 3291840 h 3520440"/>
              <a:gd name="connsiteX248" fmla="*/ 331470 w 5863590"/>
              <a:gd name="connsiteY248" fmla="*/ 3314700 h 3520440"/>
              <a:gd name="connsiteX249" fmla="*/ 297180 w 5863590"/>
              <a:gd name="connsiteY249" fmla="*/ 3337560 h 3520440"/>
              <a:gd name="connsiteX250" fmla="*/ 240030 w 5863590"/>
              <a:gd name="connsiteY250" fmla="*/ 3348990 h 3520440"/>
              <a:gd name="connsiteX251" fmla="*/ 194310 w 5863590"/>
              <a:gd name="connsiteY251" fmla="*/ 3371850 h 3520440"/>
              <a:gd name="connsiteX252" fmla="*/ 160020 w 5863590"/>
              <a:gd name="connsiteY252" fmla="*/ 3394710 h 3520440"/>
              <a:gd name="connsiteX253" fmla="*/ 91440 w 5863590"/>
              <a:gd name="connsiteY253" fmla="*/ 3429000 h 3520440"/>
              <a:gd name="connsiteX254" fmla="*/ 57150 w 5863590"/>
              <a:gd name="connsiteY254" fmla="*/ 3474720 h 3520440"/>
              <a:gd name="connsiteX255" fmla="*/ 22860 w 5863590"/>
              <a:gd name="connsiteY255" fmla="*/ 3497580 h 3520440"/>
              <a:gd name="connsiteX256" fmla="*/ 0 w 5863590"/>
              <a:gd name="connsiteY256" fmla="*/ 352044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863590" h="3520440">
                <a:moveTo>
                  <a:pt x="148590" y="57150"/>
                </a:moveTo>
                <a:cubicBezTo>
                  <a:pt x="144780" y="270510"/>
                  <a:pt x="144040" y="483947"/>
                  <a:pt x="137160" y="697230"/>
                </a:cubicBezTo>
                <a:cubicBezTo>
                  <a:pt x="135148" y="759614"/>
                  <a:pt x="123217" y="758030"/>
                  <a:pt x="114300" y="811530"/>
                </a:cubicBezTo>
                <a:cubicBezTo>
                  <a:pt x="109250" y="841829"/>
                  <a:pt x="106680" y="872490"/>
                  <a:pt x="102870" y="902970"/>
                </a:cubicBezTo>
                <a:cubicBezTo>
                  <a:pt x="85786" y="1210491"/>
                  <a:pt x="84073" y="1140955"/>
                  <a:pt x="102870" y="1554480"/>
                </a:cubicBezTo>
                <a:cubicBezTo>
                  <a:pt x="103752" y="1573887"/>
                  <a:pt x="110490" y="1592580"/>
                  <a:pt x="114300" y="1611630"/>
                </a:cubicBezTo>
                <a:cubicBezTo>
                  <a:pt x="171450" y="1607820"/>
                  <a:pt x="228823" y="1606525"/>
                  <a:pt x="285750" y="1600200"/>
                </a:cubicBezTo>
                <a:cubicBezTo>
                  <a:pt x="322688" y="1596096"/>
                  <a:pt x="321855" y="1582148"/>
                  <a:pt x="354330" y="1565910"/>
                </a:cubicBezTo>
                <a:cubicBezTo>
                  <a:pt x="365106" y="1560522"/>
                  <a:pt x="377844" y="1559868"/>
                  <a:pt x="388620" y="1554480"/>
                </a:cubicBezTo>
                <a:cubicBezTo>
                  <a:pt x="400907" y="1548337"/>
                  <a:pt x="410983" y="1538436"/>
                  <a:pt x="422910" y="1531620"/>
                </a:cubicBezTo>
                <a:cubicBezTo>
                  <a:pt x="437704" y="1523166"/>
                  <a:pt x="454765" y="1518664"/>
                  <a:pt x="468630" y="1508760"/>
                </a:cubicBezTo>
                <a:cubicBezTo>
                  <a:pt x="481784" y="1499365"/>
                  <a:pt x="490502" y="1484818"/>
                  <a:pt x="502920" y="1474470"/>
                </a:cubicBezTo>
                <a:cubicBezTo>
                  <a:pt x="513473" y="1465676"/>
                  <a:pt x="525780" y="1459230"/>
                  <a:pt x="537210" y="1451610"/>
                </a:cubicBezTo>
                <a:cubicBezTo>
                  <a:pt x="544830" y="1440180"/>
                  <a:pt x="550356" y="1427034"/>
                  <a:pt x="560070" y="1417320"/>
                </a:cubicBezTo>
                <a:cubicBezTo>
                  <a:pt x="569784" y="1407606"/>
                  <a:pt x="585314" y="1404798"/>
                  <a:pt x="594360" y="1394460"/>
                </a:cubicBezTo>
                <a:cubicBezTo>
                  <a:pt x="687705" y="1287780"/>
                  <a:pt x="597217" y="1354455"/>
                  <a:pt x="674370" y="1303020"/>
                </a:cubicBezTo>
                <a:cubicBezTo>
                  <a:pt x="724894" y="1227233"/>
                  <a:pt x="665515" y="1311446"/>
                  <a:pt x="731520" y="1234440"/>
                </a:cubicBezTo>
                <a:cubicBezTo>
                  <a:pt x="788230" y="1168279"/>
                  <a:pt x="739736" y="1206103"/>
                  <a:pt x="800100" y="1165860"/>
                </a:cubicBezTo>
                <a:cubicBezTo>
                  <a:pt x="861060" y="1074420"/>
                  <a:pt x="781050" y="1184910"/>
                  <a:pt x="857250" y="1108710"/>
                </a:cubicBezTo>
                <a:cubicBezTo>
                  <a:pt x="902970" y="1062990"/>
                  <a:pt x="853440" y="1082040"/>
                  <a:pt x="914400" y="1051560"/>
                </a:cubicBezTo>
                <a:cubicBezTo>
                  <a:pt x="1011499" y="1003011"/>
                  <a:pt x="851703" y="1120028"/>
                  <a:pt x="1040130" y="994410"/>
                </a:cubicBezTo>
                <a:cubicBezTo>
                  <a:pt x="1087491" y="962836"/>
                  <a:pt x="1061093" y="974882"/>
                  <a:pt x="1120140" y="960120"/>
                </a:cubicBezTo>
                <a:cubicBezTo>
                  <a:pt x="1146003" y="882530"/>
                  <a:pt x="1108444" y="971816"/>
                  <a:pt x="1200150" y="880110"/>
                </a:cubicBezTo>
                <a:cubicBezTo>
                  <a:pt x="1211580" y="868680"/>
                  <a:pt x="1221681" y="855744"/>
                  <a:pt x="1234440" y="845820"/>
                </a:cubicBezTo>
                <a:cubicBezTo>
                  <a:pt x="1256127" y="828952"/>
                  <a:pt x="1283593" y="819527"/>
                  <a:pt x="1303020" y="800100"/>
                </a:cubicBezTo>
                <a:cubicBezTo>
                  <a:pt x="1314450" y="788670"/>
                  <a:pt x="1323180" y="773660"/>
                  <a:pt x="1337310" y="765810"/>
                </a:cubicBezTo>
                <a:cubicBezTo>
                  <a:pt x="1358374" y="754108"/>
                  <a:pt x="1385840" y="756316"/>
                  <a:pt x="1405890" y="742950"/>
                </a:cubicBezTo>
                <a:lnTo>
                  <a:pt x="1474470" y="697230"/>
                </a:lnTo>
                <a:lnTo>
                  <a:pt x="1543050" y="651510"/>
                </a:lnTo>
                <a:cubicBezTo>
                  <a:pt x="1554480" y="643890"/>
                  <a:pt x="1567626" y="638364"/>
                  <a:pt x="1577340" y="628650"/>
                </a:cubicBezTo>
                <a:cubicBezTo>
                  <a:pt x="1620149" y="585841"/>
                  <a:pt x="1596295" y="599472"/>
                  <a:pt x="1645920" y="582930"/>
                </a:cubicBezTo>
                <a:cubicBezTo>
                  <a:pt x="1699637" y="529213"/>
                  <a:pt x="1666760" y="557606"/>
                  <a:pt x="1748790" y="502920"/>
                </a:cubicBezTo>
                <a:lnTo>
                  <a:pt x="1783080" y="480060"/>
                </a:lnTo>
                <a:lnTo>
                  <a:pt x="1817370" y="457200"/>
                </a:lnTo>
                <a:cubicBezTo>
                  <a:pt x="1874127" y="372064"/>
                  <a:pt x="1801181" y="476627"/>
                  <a:pt x="1874520" y="388620"/>
                </a:cubicBezTo>
                <a:cubicBezTo>
                  <a:pt x="1922145" y="331470"/>
                  <a:pt x="1868805" y="373380"/>
                  <a:pt x="1931670" y="331470"/>
                </a:cubicBezTo>
                <a:cubicBezTo>
                  <a:pt x="1939290" y="320040"/>
                  <a:pt x="1944192" y="306226"/>
                  <a:pt x="1954530" y="297180"/>
                </a:cubicBezTo>
                <a:cubicBezTo>
                  <a:pt x="1975207" y="279088"/>
                  <a:pt x="2000250" y="266700"/>
                  <a:pt x="2023110" y="251460"/>
                </a:cubicBezTo>
                <a:lnTo>
                  <a:pt x="2057400" y="228600"/>
                </a:lnTo>
                <a:cubicBezTo>
                  <a:pt x="2068830" y="220980"/>
                  <a:pt x="2080700" y="213982"/>
                  <a:pt x="2091690" y="205740"/>
                </a:cubicBezTo>
                <a:cubicBezTo>
                  <a:pt x="2192769" y="129931"/>
                  <a:pt x="2146985" y="149208"/>
                  <a:pt x="2217420" y="125730"/>
                </a:cubicBezTo>
                <a:lnTo>
                  <a:pt x="2263140" y="57150"/>
                </a:lnTo>
                <a:cubicBezTo>
                  <a:pt x="2270760" y="45720"/>
                  <a:pt x="2272968" y="27204"/>
                  <a:pt x="2286000" y="22860"/>
                </a:cubicBezTo>
                <a:lnTo>
                  <a:pt x="2354580" y="0"/>
                </a:lnTo>
                <a:cubicBezTo>
                  <a:pt x="2366010" y="11430"/>
                  <a:pt x="2380850" y="20255"/>
                  <a:pt x="2388870" y="34290"/>
                </a:cubicBezTo>
                <a:cubicBezTo>
                  <a:pt x="2394085" y="43416"/>
                  <a:pt x="2410732" y="133170"/>
                  <a:pt x="2411730" y="137160"/>
                </a:cubicBezTo>
                <a:cubicBezTo>
                  <a:pt x="2414652" y="148849"/>
                  <a:pt x="2419850" y="159865"/>
                  <a:pt x="2423160" y="171450"/>
                </a:cubicBezTo>
                <a:cubicBezTo>
                  <a:pt x="2427476" y="186555"/>
                  <a:pt x="2430780" y="201930"/>
                  <a:pt x="2434590" y="217170"/>
                </a:cubicBezTo>
                <a:cubicBezTo>
                  <a:pt x="2430780" y="422910"/>
                  <a:pt x="2430376" y="628741"/>
                  <a:pt x="2423160" y="834390"/>
                </a:cubicBezTo>
                <a:cubicBezTo>
                  <a:pt x="2422738" y="846431"/>
                  <a:pt x="2413562" y="856772"/>
                  <a:pt x="2411730" y="868680"/>
                </a:cubicBezTo>
                <a:cubicBezTo>
                  <a:pt x="2405908" y="906525"/>
                  <a:pt x="2405361" y="945026"/>
                  <a:pt x="2400300" y="982980"/>
                </a:cubicBezTo>
                <a:cubicBezTo>
                  <a:pt x="2385465" y="1094241"/>
                  <a:pt x="2395660" y="995468"/>
                  <a:pt x="2377440" y="1074420"/>
                </a:cubicBezTo>
                <a:cubicBezTo>
                  <a:pt x="2339606" y="1238369"/>
                  <a:pt x="2370778" y="1140127"/>
                  <a:pt x="2343150" y="1223010"/>
                </a:cubicBezTo>
                <a:cubicBezTo>
                  <a:pt x="2339340" y="1322070"/>
                  <a:pt x="2338541" y="1421292"/>
                  <a:pt x="2331720" y="1520190"/>
                </a:cubicBezTo>
                <a:cubicBezTo>
                  <a:pt x="2330891" y="1532210"/>
                  <a:pt x="2322904" y="1542719"/>
                  <a:pt x="2320290" y="1554480"/>
                </a:cubicBezTo>
                <a:cubicBezTo>
                  <a:pt x="2317956" y="1564984"/>
                  <a:pt x="2303103" y="1665082"/>
                  <a:pt x="2297430" y="1680210"/>
                </a:cubicBezTo>
                <a:cubicBezTo>
                  <a:pt x="2292607" y="1693072"/>
                  <a:pt x="2285748" y="1706515"/>
                  <a:pt x="2274570" y="1714500"/>
                </a:cubicBezTo>
                <a:cubicBezTo>
                  <a:pt x="2257874" y="1726426"/>
                  <a:pt x="2235485" y="1727633"/>
                  <a:pt x="2217420" y="1737360"/>
                </a:cubicBezTo>
                <a:cubicBezTo>
                  <a:pt x="2081914" y="1810325"/>
                  <a:pt x="2176139" y="1784478"/>
                  <a:pt x="2068830" y="1805940"/>
                </a:cubicBezTo>
                <a:cubicBezTo>
                  <a:pt x="2057400" y="1813560"/>
                  <a:pt x="2046827" y="1822657"/>
                  <a:pt x="2034540" y="1828800"/>
                </a:cubicBezTo>
                <a:cubicBezTo>
                  <a:pt x="2023764" y="1834188"/>
                  <a:pt x="2011437" y="1835755"/>
                  <a:pt x="2000250" y="1840230"/>
                </a:cubicBezTo>
                <a:cubicBezTo>
                  <a:pt x="1973309" y="1851006"/>
                  <a:pt x="1946655" y="1862513"/>
                  <a:pt x="1920240" y="1874520"/>
                </a:cubicBezTo>
                <a:cubicBezTo>
                  <a:pt x="1904728" y="1881571"/>
                  <a:pt x="1890340" y="1891052"/>
                  <a:pt x="1874520" y="1897380"/>
                </a:cubicBezTo>
                <a:cubicBezTo>
                  <a:pt x="1815839" y="1920852"/>
                  <a:pt x="1813148" y="1917235"/>
                  <a:pt x="1760220" y="1931670"/>
                </a:cubicBezTo>
                <a:cubicBezTo>
                  <a:pt x="1733460" y="1938968"/>
                  <a:pt x="1706970" y="1947232"/>
                  <a:pt x="1680210" y="1954530"/>
                </a:cubicBezTo>
                <a:cubicBezTo>
                  <a:pt x="1665054" y="1958663"/>
                  <a:pt x="1649595" y="1961644"/>
                  <a:pt x="1634490" y="1965960"/>
                </a:cubicBezTo>
                <a:cubicBezTo>
                  <a:pt x="1622905" y="1969270"/>
                  <a:pt x="1611274" y="1972644"/>
                  <a:pt x="1600200" y="1977390"/>
                </a:cubicBezTo>
                <a:cubicBezTo>
                  <a:pt x="1562568" y="1993518"/>
                  <a:pt x="1557305" y="2003432"/>
                  <a:pt x="1520190" y="2011680"/>
                </a:cubicBezTo>
                <a:cubicBezTo>
                  <a:pt x="1497567" y="2016707"/>
                  <a:pt x="1474335" y="2018565"/>
                  <a:pt x="1451610" y="2023110"/>
                </a:cubicBezTo>
                <a:cubicBezTo>
                  <a:pt x="1436206" y="2026191"/>
                  <a:pt x="1421130" y="2030730"/>
                  <a:pt x="1405890" y="2034540"/>
                </a:cubicBezTo>
                <a:cubicBezTo>
                  <a:pt x="1351550" y="2070766"/>
                  <a:pt x="1384632" y="2053056"/>
                  <a:pt x="1303020" y="2080260"/>
                </a:cubicBezTo>
                <a:cubicBezTo>
                  <a:pt x="1291590" y="2084070"/>
                  <a:pt x="1278755" y="2085007"/>
                  <a:pt x="1268730" y="2091690"/>
                </a:cubicBezTo>
                <a:cubicBezTo>
                  <a:pt x="1257300" y="2099310"/>
                  <a:pt x="1246727" y="2108407"/>
                  <a:pt x="1234440" y="2114550"/>
                </a:cubicBezTo>
                <a:cubicBezTo>
                  <a:pt x="1223664" y="2119938"/>
                  <a:pt x="1211774" y="2122810"/>
                  <a:pt x="1200150" y="2125980"/>
                </a:cubicBezTo>
                <a:cubicBezTo>
                  <a:pt x="1056434" y="2165175"/>
                  <a:pt x="1162227" y="2135992"/>
                  <a:pt x="1028700" y="2160270"/>
                </a:cubicBezTo>
                <a:cubicBezTo>
                  <a:pt x="1013244" y="2163080"/>
                  <a:pt x="998315" y="2168292"/>
                  <a:pt x="982980" y="2171700"/>
                </a:cubicBezTo>
                <a:cubicBezTo>
                  <a:pt x="929948" y="2183485"/>
                  <a:pt x="928892" y="2180622"/>
                  <a:pt x="880110" y="2194560"/>
                </a:cubicBezTo>
                <a:cubicBezTo>
                  <a:pt x="842061" y="2205431"/>
                  <a:pt x="842978" y="2210274"/>
                  <a:pt x="800100" y="2217420"/>
                </a:cubicBezTo>
                <a:cubicBezTo>
                  <a:pt x="769801" y="2222470"/>
                  <a:pt x="739108" y="2224790"/>
                  <a:pt x="708660" y="2228850"/>
                </a:cubicBezTo>
                <a:cubicBezTo>
                  <a:pt x="681956" y="2232411"/>
                  <a:pt x="655505" y="2238132"/>
                  <a:pt x="628650" y="2240280"/>
                </a:cubicBezTo>
                <a:cubicBezTo>
                  <a:pt x="560183" y="2245757"/>
                  <a:pt x="491358" y="2246006"/>
                  <a:pt x="422910" y="2251710"/>
                </a:cubicBezTo>
                <a:cubicBezTo>
                  <a:pt x="354146" y="2257440"/>
                  <a:pt x="217170" y="2274570"/>
                  <a:pt x="217170" y="2274570"/>
                </a:cubicBezTo>
                <a:cubicBezTo>
                  <a:pt x="201930" y="2278380"/>
                  <a:pt x="184521" y="2277286"/>
                  <a:pt x="171450" y="2286000"/>
                </a:cubicBezTo>
                <a:cubicBezTo>
                  <a:pt x="148717" y="2301155"/>
                  <a:pt x="138273" y="2332833"/>
                  <a:pt x="160020" y="2354580"/>
                </a:cubicBezTo>
                <a:cubicBezTo>
                  <a:pt x="185795" y="2380355"/>
                  <a:pt x="277803" y="2393841"/>
                  <a:pt x="297180" y="2400300"/>
                </a:cubicBezTo>
                <a:cubicBezTo>
                  <a:pt x="320040" y="2407920"/>
                  <a:pt x="345710" y="2409794"/>
                  <a:pt x="365760" y="2423160"/>
                </a:cubicBezTo>
                <a:cubicBezTo>
                  <a:pt x="399941" y="2445947"/>
                  <a:pt x="439892" y="2476677"/>
                  <a:pt x="480060" y="2491740"/>
                </a:cubicBezTo>
                <a:cubicBezTo>
                  <a:pt x="497021" y="2498100"/>
                  <a:pt x="569251" y="2512186"/>
                  <a:pt x="582930" y="2514600"/>
                </a:cubicBezTo>
                <a:cubicBezTo>
                  <a:pt x="628575" y="2522655"/>
                  <a:pt x="674205" y="2530905"/>
                  <a:pt x="720090" y="2537460"/>
                </a:cubicBezTo>
                <a:cubicBezTo>
                  <a:pt x="746760" y="2541270"/>
                  <a:pt x="773526" y="2544461"/>
                  <a:pt x="800100" y="2548890"/>
                </a:cubicBezTo>
                <a:cubicBezTo>
                  <a:pt x="819263" y="2552084"/>
                  <a:pt x="838507" y="2555208"/>
                  <a:pt x="857250" y="2560320"/>
                </a:cubicBezTo>
                <a:cubicBezTo>
                  <a:pt x="880497" y="2566660"/>
                  <a:pt x="902970" y="2575560"/>
                  <a:pt x="925830" y="2583180"/>
                </a:cubicBezTo>
                <a:cubicBezTo>
                  <a:pt x="937260" y="2586990"/>
                  <a:pt x="948431" y="2591688"/>
                  <a:pt x="960120" y="2594610"/>
                </a:cubicBezTo>
                <a:cubicBezTo>
                  <a:pt x="990600" y="2602230"/>
                  <a:pt x="1020250" y="2614861"/>
                  <a:pt x="1051560" y="2617470"/>
                </a:cubicBezTo>
                <a:lnTo>
                  <a:pt x="1188720" y="2628900"/>
                </a:lnTo>
                <a:cubicBezTo>
                  <a:pt x="1327063" y="2656569"/>
                  <a:pt x="1143443" y="2622229"/>
                  <a:pt x="1394460" y="2651760"/>
                </a:cubicBezTo>
                <a:cubicBezTo>
                  <a:pt x="1410061" y="2653595"/>
                  <a:pt x="1424645" y="2660860"/>
                  <a:pt x="1440180" y="2663190"/>
                </a:cubicBezTo>
                <a:cubicBezTo>
                  <a:pt x="1500935" y="2672303"/>
                  <a:pt x="1563460" y="2671150"/>
                  <a:pt x="1623060" y="2686050"/>
                </a:cubicBezTo>
                <a:cubicBezTo>
                  <a:pt x="1648618" y="2692439"/>
                  <a:pt x="1720663" y="2709209"/>
                  <a:pt x="1737360" y="2720340"/>
                </a:cubicBezTo>
                <a:cubicBezTo>
                  <a:pt x="1778406" y="2747704"/>
                  <a:pt x="1781936" y="2754401"/>
                  <a:pt x="1840230" y="2766060"/>
                </a:cubicBezTo>
                <a:cubicBezTo>
                  <a:pt x="1957710" y="2789556"/>
                  <a:pt x="1841788" y="2768630"/>
                  <a:pt x="2034540" y="2788920"/>
                </a:cubicBezTo>
                <a:cubicBezTo>
                  <a:pt x="2061333" y="2791740"/>
                  <a:pt x="2087846" y="2796789"/>
                  <a:pt x="2114550" y="2800350"/>
                </a:cubicBezTo>
                <a:cubicBezTo>
                  <a:pt x="2177762" y="2808778"/>
                  <a:pt x="2214338" y="2811164"/>
                  <a:pt x="2274570" y="2823210"/>
                </a:cubicBezTo>
                <a:cubicBezTo>
                  <a:pt x="2445078" y="2857312"/>
                  <a:pt x="2153865" y="2806903"/>
                  <a:pt x="2388870" y="2846070"/>
                </a:cubicBezTo>
                <a:lnTo>
                  <a:pt x="3177540" y="2834640"/>
                </a:lnTo>
                <a:cubicBezTo>
                  <a:pt x="3253816" y="2832926"/>
                  <a:pt x="3329863" y="2824886"/>
                  <a:pt x="3406140" y="2823210"/>
                </a:cubicBezTo>
                <a:lnTo>
                  <a:pt x="4217670" y="2811780"/>
                </a:lnTo>
                <a:cubicBezTo>
                  <a:pt x="4259580" y="2807970"/>
                  <a:pt x="4301686" y="2805912"/>
                  <a:pt x="4343400" y="2800350"/>
                </a:cubicBezTo>
                <a:cubicBezTo>
                  <a:pt x="4358971" y="2798274"/>
                  <a:pt x="4373716" y="2792001"/>
                  <a:pt x="4389120" y="2788920"/>
                </a:cubicBezTo>
                <a:cubicBezTo>
                  <a:pt x="4430890" y="2780566"/>
                  <a:pt x="4472983" y="2773910"/>
                  <a:pt x="4514850" y="2766060"/>
                </a:cubicBezTo>
                <a:cubicBezTo>
                  <a:pt x="4533945" y="2762480"/>
                  <a:pt x="4553153" y="2759342"/>
                  <a:pt x="4572000" y="2754630"/>
                </a:cubicBezTo>
                <a:cubicBezTo>
                  <a:pt x="4637579" y="2738235"/>
                  <a:pt x="4689789" y="2719177"/>
                  <a:pt x="4754880" y="2697480"/>
                </a:cubicBezTo>
                <a:lnTo>
                  <a:pt x="4789170" y="2686050"/>
                </a:lnTo>
                <a:cubicBezTo>
                  <a:pt x="4800600" y="2674620"/>
                  <a:pt x="4812816" y="2663925"/>
                  <a:pt x="4823460" y="2651760"/>
                </a:cubicBezTo>
                <a:cubicBezTo>
                  <a:pt x="4839525" y="2633400"/>
                  <a:pt x="4851047" y="2610930"/>
                  <a:pt x="4869180" y="2594610"/>
                </a:cubicBezTo>
                <a:cubicBezTo>
                  <a:pt x="4889601" y="2576231"/>
                  <a:pt x="4915781" y="2565375"/>
                  <a:pt x="4937760" y="2548890"/>
                </a:cubicBezTo>
                <a:cubicBezTo>
                  <a:pt x="4953000" y="2537460"/>
                  <a:pt x="4967326" y="2524696"/>
                  <a:pt x="4983480" y="2514600"/>
                </a:cubicBezTo>
                <a:cubicBezTo>
                  <a:pt x="4997929" y="2505569"/>
                  <a:pt x="5014589" y="2500506"/>
                  <a:pt x="5029200" y="2491740"/>
                </a:cubicBezTo>
                <a:cubicBezTo>
                  <a:pt x="5182623" y="2399686"/>
                  <a:pt x="5102171" y="2424920"/>
                  <a:pt x="5200650" y="2400300"/>
                </a:cubicBezTo>
                <a:cubicBezTo>
                  <a:pt x="5292575" y="2339017"/>
                  <a:pt x="5161601" y="2422931"/>
                  <a:pt x="5292090" y="2354580"/>
                </a:cubicBezTo>
                <a:cubicBezTo>
                  <a:pt x="5354047" y="2322126"/>
                  <a:pt x="5413568" y="2285202"/>
                  <a:pt x="5474970" y="2251710"/>
                </a:cubicBezTo>
                <a:cubicBezTo>
                  <a:pt x="5497407" y="2239471"/>
                  <a:pt x="5525478" y="2235492"/>
                  <a:pt x="5543550" y="2217420"/>
                </a:cubicBezTo>
                <a:cubicBezTo>
                  <a:pt x="5654939" y="2106031"/>
                  <a:pt x="5600415" y="2129885"/>
                  <a:pt x="5680710" y="2103120"/>
                </a:cubicBezTo>
                <a:cubicBezTo>
                  <a:pt x="5699760" y="2084070"/>
                  <a:pt x="5717835" y="2063992"/>
                  <a:pt x="5737860" y="2045970"/>
                </a:cubicBezTo>
                <a:cubicBezTo>
                  <a:pt x="5817050" y="1974699"/>
                  <a:pt x="5775107" y="2030104"/>
                  <a:pt x="5817870" y="1965960"/>
                </a:cubicBezTo>
                <a:cubicBezTo>
                  <a:pt x="5843811" y="1836256"/>
                  <a:pt x="5831306" y="1889354"/>
                  <a:pt x="5852160" y="1805940"/>
                </a:cubicBezTo>
                <a:cubicBezTo>
                  <a:pt x="5855970" y="1664970"/>
                  <a:pt x="5863590" y="1524051"/>
                  <a:pt x="5863590" y="1383030"/>
                </a:cubicBezTo>
                <a:cubicBezTo>
                  <a:pt x="5863590" y="1343120"/>
                  <a:pt x="5851866" y="1210110"/>
                  <a:pt x="5840730" y="1154430"/>
                </a:cubicBezTo>
                <a:cubicBezTo>
                  <a:pt x="5838367" y="1142616"/>
                  <a:pt x="5832610" y="1131725"/>
                  <a:pt x="5829300" y="1120140"/>
                </a:cubicBezTo>
                <a:cubicBezTo>
                  <a:pt x="5824984" y="1105035"/>
                  <a:pt x="5821161" y="1089780"/>
                  <a:pt x="5817870" y="1074420"/>
                </a:cubicBezTo>
                <a:cubicBezTo>
                  <a:pt x="5784767" y="919940"/>
                  <a:pt x="5810718" y="1007245"/>
                  <a:pt x="5772150" y="891540"/>
                </a:cubicBezTo>
                <a:cubicBezTo>
                  <a:pt x="5764663" y="839132"/>
                  <a:pt x="5748698" y="707772"/>
                  <a:pt x="5726430" y="674370"/>
                </a:cubicBezTo>
                <a:cubicBezTo>
                  <a:pt x="5718810" y="662940"/>
                  <a:pt x="5709149" y="652633"/>
                  <a:pt x="5703570" y="640080"/>
                </a:cubicBezTo>
                <a:cubicBezTo>
                  <a:pt x="5693783" y="618060"/>
                  <a:pt x="5695168" y="590777"/>
                  <a:pt x="5680710" y="571500"/>
                </a:cubicBezTo>
                <a:cubicBezTo>
                  <a:pt x="5657850" y="541020"/>
                  <a:pt x="5629169" y="514138"/>
                  <a:pt x="5612130" y="480060"/>
                </a:cubicBezTo>
                <a:cubicBezTo>
                  <a:pt x="5604510" y="464820"/>
                  <a:pt x="5598721" y="448517"/>
                  <a:pt x="5589270" y="434340"/>
                </a:cubicBezTo>
                <a:cubicBezTo>
                  <a:pt x="5547209" y="371248"/>
                  <a:pt x="5488367" y="298754"/>
                  <a:pt x="5429250" y="251460"/>
                </a:cubicBezTo>
                <a:cubicBezTo>
                  <a:pt x="5410200" y="236220"/>
                  <a:pt x="5390334" y="221948"/>
                  <a:pt x="5372100" y="205740"/>
                </a:cubicBezTo>
                <a:cubicBezTo>
                  <a:pt x="5355991" y="191421"/>
                  <a:pt x="5342744" y="174046"/>
                  <a:pt x="5326380" y="160020"/>
                </a:cubicBezTo>
                <a:cubicBezTo>
                  <a:pt x="5311897" y="147606"/>
                  <a:pt x="5262225" y="118624"/>
                  <a:pt x="5246370" y="114300"/>
                </a:cubicBezTo>
                <a:cubicBezTo>
                  <a:pt x="5220379" y="107211"/>
                  <a:pt x="5193030" y="106680"/>
                  <a:pt x="5166360" y="102870"/>
                </a:cubicBezTo>
                <a:cubicBezTo>
                  <a:pt x="5044723" y="133279"/>
                  <a:pt x="5130653" y="96303"/>
                  <a:pt x="5109210" y="342900"/>
                </a:cubicBezTo>
                <a:cubicBezTo>
                  <a:pt x="5108166" y="354903"/>
                  <a:pt x="5102010" y="365909"/>
                  <a:pt x="5097780" y="377190"/>
                </a:cubicBezTo>
                <a:cubicBezTo>
                  <a:pt x="5090576" y="396401"/>
                  <a:pt x="5082124" y="415129"/>
                  <a:pt x="5074920" y="434340"/>
                </a:cubicBezTo>
                <a:cubicBezTo>
                  <a:pt x="5070690" y="445621"/>
                  <a:pt x="5066800" y="457045"/>
                  <a:pt x="5063490" y="468630"/>
                </a:cubicBezTo>
                <a:cubicBezTo>
                  <a:pt x="5059174" y="483735"/>
                  <a:pt x="5058248" y="499911"/>
                  <a:pt x="5052060" y="514350"/>
                </a:cubicBezTo>
                <a:cubicBezTo>
                  <a:pt x="5046649" y="526976"/>
                  <a:pt x="5035343" y="536353"/>
                  <a:pt x="5029200" y="548640"/>
                </a:cubicBezTo>
                <a:cubicBezTo>
                  <a:pt x="5010607" y="585825"/>
                  <a:pt x="5027667" y="584463"/>
                  <a:pt x="4994910" y="617220"/>
                </a:cubicBezTo>
                <a:cubicBezTo>
                  <a:pt x="4968598" y="643532"/>
                  <a:pt x="4949876" y="642766"/>
                  <a:pt x="4914900" y="651510"/>
                </a:cubicBezTo>
                <a:cubicBezTo>
                  <a:pt x="4709160" y="647700"/>
                  <a:pt x="4503190" y="650530"/>
                  <a:pt x="4297680" y="640080"/>
                </a:cubicBezTo>
                <a:cubicBezTo>
                  <a:pt x="4253651" y="637841"/>
                  <a:pt x="4240277" y="611379"/>
                  <a:pt x="4206240" y="594360"/>
                </a:cubicBezTo>
                <a:cubicBezTo>
                  <a:pt x="4187889" y="585184"/>
                  <a:pt x="4168372" y="578512"/>
                  <a:pt x="4149090" y="571500"/>
                </a:cubicBezTo>
                <a:cubicBezTo>
                  <a:pt x="4126444" y="563265"/>
                  <a:pt x="4102063" y="559416"/>
                  <a:pt x="4080510" y="548640"/>
                </a:cubicBezTo>
                <a:cubicBezTo>
                  <a:pt x="4050030" y="533400"/>
                  <a:pt x="4017424" y="521823"/>
                  <a:pt x="3989070" y="502920"/>
                </a:cubicBezTo>
                <a:cubicBezTo>
                  <a:pt x="3963466" y="485851"/>
                  <a:pt x="3931744" y="465618"/>
                  <a:pt x="3909060" y="445770"/>
                </a:cubicBezTo>
                <a:cubicBezTo>
                  <a:pt x="3835507" y="381411"/>
                  <a:pt x="3887961" y="405678"/>
                  <a:pt x="3783330" y="342900"/>
                </a:cubicBezTo>
                <a:cubicBezTo>
                  <a:pt x="3771617" y="335872"/>
                  <a:pt x="3711860" y="322175"/>
                  <a:pt x="3703320" y="320040"/>
                </a:cubicBezTo>
                <a:cubicBezTo>
                  <a:pt x="3622904" y="266429"/>
                  <a:pt x="3724873" y="328122"/>
                  <a:pt x="3611880" y="285750"/>
                </a:cubicBezTo>
                <a:cubicBezTo>
                  <a:pt x="3599018" y="280927"/>
                  <a:pt x="3590270" y="268174"/>
                  <a:pt x="3577590" y="262890"/>
                </a:cubicBezTo>
                <a:cubicBezTo>
                  <a:pt x="3484069" y="223923"/>
                  <a:pt x="3499245" y="237240"/>
                  <a:pt x="3429000" y="217170"/>
                </a:cubicBezTo>
                <a:cubicBezTo>
                  <a:pt x="3349526" y="194463"/>
                  <a:pt x="3446526" y="219456"/>
                  <a:pt x="3348990" y="182880"/>
                </a:cubicBezTo>
                <a:cubicBezTo>
                  <a:pt x="3310997" y="168633"/>
                  <a:pt x="3274196" y="169896"/>
                  <a:pt x="3234690" y="160020"/>
                </a:cubicBezTo>
                <a:cubicBezTo>
                  <a:pt x="3211313" y="154176"/>
                  <a:pt x="3188970" y="144780"/>
                  <a:pt x="3166110" y="137160"/>
                </a:cubicBezTo>
                <a:cubicBezTo>
                  <a:pt x="3154680" y="133350"/>
                  <a:pt x="3143509" y="128652"/>
                  <a:pt x="3131820" y="125730"/>
                </a:cubicBezTo>
                <a:cubicBezTo>
                  <a:pt x="3101340" y="118110"/>
                  <a:pt x="3071690" y="105479"/>
                  <a:pt x="3040380" y="102870"/>
                </a:cubicBezTo>
                <a:lnTo>
                  <a:pt x="2903220" y="91440"/>
                </a:lnTo>
                <a:cubicBezTo>
                  <a:pt x="2880360" y="99060"/>
                  <a:pt x="2853917" y="99842"/>
                  <a:pt x="2834640" y="114300"/>
                </a:cubicBezTo>
                <a:cubicBezTo>
                  <a:pt x="2816249" y="128093"/>
                  <a:pt x="2805315" y="185879"/>
                  <a:pt x="2800350" y="205740"/>
                </a:cubicBezTo>
                <a:cubicBezTo>
                  <a:pt x="2796540" y="461010"/>
                  <a:pt x="2796109" y="716353"/>
                  <a:pt x="2788920" y="971550"/>
                </a:cubicBezTo>
                <a:cubicBezTo>
                  <a:pt x="2788478" y="987253"/>
                  <a:pt x="2778274" y="1001581"/>
                  <a:pt x="2777490" y="1017270"/>
                </a:cubicBezTo>
                <a:cubicBezTo>
                  <a:pt x="2745008" y="1666916"/>
                  <a:pt x="2785291" y="1236437"/>
                  <a:pt x="2754630" y="1543050"/>
                </a:cubicBezTo>
                <a:cubicBezTo>
                  <a:pt x="2758440" y="1611630"/>
                  <a:pt x="2759548" y="1680414"/>
                  <a:pt x="2766060" y="1748790"/>
                </a:cubicBezTo>
                <a:cubicBezTo>
                  <a:pt x="2767202" y="1760784"/>
                  <a:pt x="2767686" y="1776077"/>
                  <a:pt x="2777490" y="1783080"/>
                </a:cubicBezTo>
                <a:cubicBezTo>
                  <a:pt x="2797098" y="1797086"/>
                  <a:pt x="2846070" y="1805940"/>
                  <a:pt x="2846070" y="1805940"/>
                </a:cubicBezTo>
                <a:cubicBezTo>
                  <a:pt x="2868930" y="1802130"/>
                  <a:pt x="2891708" y="1797787"/>
                  <a:pt x="2914650" y="1794510"/>
                </a:cubicBezTo>
                <a:cubicBezTo>
                  <a:pt x="3027739" y="1778354"/>
                  <a:pt x="2973147" y="1794061"/>
                  <a:pt x="3040380" y="1771650"/>
                </a:cubicBezTo>
                <a:cubicBezTo>
                  <a:pt x="3105382" y="1706648"/>
                  <a:pt x="3042793" y="1759013"/>
                  <a:pt x="3108960" y="1725930"/>
                </a:cubicBezTo>
                <a:cubicBezTo>
                  <a:pt x="3121247" y="1719787"/>
                  <a:pt x="3130388" y="1707893"/>
                  <a:pt x="3143250" y="1703070"/>
                </a:cubicBezTo>
                <a:cubicBezTo>
                  <a:pt x="3161440" y="1696249"/>
                  <a:pt x="3181970" y="1697783"/>
                  <a:pt x="3200400" y="1691640"/>
                </a:cubicBezTo>
                <a:cubicBezTo>
                  <a:pt x="3262164" y="1671052"/>
                  <a:pt x="3322189" y="1645567"/>
                  <a:pt x="3383280" y="1623060"/>
                </a:cubicBezTo>
                <a:cubicBezTo>
                  <a:pt x="3394585" y="1618895"/>
                  <a:pt x="3407353" y="1618016"/>
                  <a:pt x="3417570" y="1611630"/>
                </a:cubicBezTo>
                <a:cubicBezTo>
                  <a:pt x="3526409" y="1543606"/>
                  <a:pt x="3475637" y="1567829"/>
                  <a:pt x="3566160" y="1531620"/>
                </a:cubicBezTo>
                <a:cubicBezTo>
                  <a:pt x="3593166" y="1504614"/>
                  <a:pt x="3651447" y="1438861"/>
                  <a:pt x="3691890" y="1428750"/>
                </a:cubicBezTo>
                <a:lnTo>
                  <a:pt x="3737610" y="1417320"/>
                </a:lnTo>
                <a:cubicBezTo>
                  <a:pt x="3756660" y="1405890"/>
                  <a:pt x="3776017" y="1394957"/>
                  <a:pt x="3794760" y="1383030"/>
                </a:cubicBezTo>
                <a:cubicBezTo>
                  <a:pt x="3817939" y="1368280"/>
                  <a:pt x="3836686" y="1343973"/>
                  <a:pt x="3863340" y="1337310"/>
                </a:cubicBezTo>
                <a:cubicBezTo>
                  <a:pt x="3972904" y="1309919"/>
                  <a:pt x="3837086" y="1346061"/>
                  <a:pt x="3966210" y="1303020"/>
                </a:cubicBezTo>
                <a:cubicBezTo>
                  <a:pt x="3981113" y="1298052"/>
                  <a:pt x="3996883" y="1296104"/>
                  <a:pt x="4011930" y="1291590"/>
                </a:cubicBezTo>
                <a:cubicBezTo>
                  <a:pt x="4054117" y="1278934"/>
                  <a:pt x="4093019" y="1260276"/>
                  <a:pt x="4137660" y="1257300"/>
                </a:cubicBezTo>
                <a:cubicBezTo>
                  <a:pt x="4232775" y="1250959"/>
                  <a:pt x="4328160" y="1249680"/>
                  <a:pt x="4423410" y="1245870"/>
                </a:cubicBezTo>
                <a:cubicBezTo>
                  <a:pt x="4507230" y="1249680"/>
                  <a:pt x="4592017" y="1244044"/>
                  <a:pt x="4674870" y="1257300"/>
                </a:cubicBezTo>
                <a:cubicBezTo>
                  <a:pt x="4690831" y="1259854"/>
                  <a:pt x="4699236" y="1278831"/>
                  <a:pt x="4709160" y="1291590"/>
                </a:cubicBezTo>
                <a:cubicBezTo>
                  <a:pt x="4726028" y="1313277"/>
                  <a:pt x="4739640" y="1337310"/>
                  <a:pt x="4754880" y="1360170"/>
                </a:cubicBezTo>
                <a:cubicBezTo>
                  <a:pt x="4762500" y="1371600"/>
                  <a:pt x="4771597" y="1382173"/>
                  <a:pt x="4777740" y="1394460"/>
                </a:cubicBezTo>
                <a:cubicBezTo>
                  <a:pt x="4785360" y="1409700"/>
                  <a:pt x="4792146" y="1425386"/>
                  <a:pt x="4800600" y="1440180"/>
                </a:cubicBezTo>
                <a:cubicBezTo>
                  <a:pt x="4836052" y="1502221"/>
                  <a:pt x="4813934" y="1445891"/>
                  <a:pt x="4834890" y="1508760"/>
                </a:cubicBezTo>
                <a:cubicBezTo>
                  <a:pt x="4826163" y="1622214"/>
                  <a:pt x="4834273" y="1625221"/>
                  <a:pt x="4812030" y="1703070"/>
                </a:cubicBezTo>
                <a:cubicBezTo>
                  <a:pt x="4808720" y="1714655"/>
                  <a:pt x="4808126" y="1727952"/>
                  <a:pt x="4800600" y="1737360"/>
                </a:cubicBezTo>
                <a:cubicBezTo>
                  <a:pt x="4792018" y="1748087"/>
                  <a:pt x="4778405" y="1753707"/>
                  <a:pt x="4766310" y="1760220"/>
                </a:cubicBezTo>
                <a:cubicBezTo>
                  <a:pt x="4555362" y="1873808"/>
                  <a:pt x="4729934" y="1787239"/>
                  <a:pt x="4594860" y="1828800"/>
                </a:cubicBezTo>
                <a:cubicBezTo>
                  <a:pt x="4563747" y="1838373"/>
                  <a:pt x="4534302" y="1852796"/>
                  <a:pt x="4503420" y="1863090"/>
                </a:cubicBezTo>
                <a:cubicBezTo>
                  <a:pt x="4488517" y="1868058"/>
                  <a:pt x="4472603" y="1869552"/>
                  <a:pt x="4457700" y="1874520"/>
                </a:cubicBezTo>
                <a:cubicBezTo>
                  <a:pt x="4426818" y="1884814"/>
                  <a:pt x="4396957" y="1897976"/>
                  <a:pt x="4366260" y="1908810"/>
                </a:cubicBezTo>
                <a:cubicBezTo>
                  <a:pt x="4332176" y="1920840"/>
                  <a:pt x="4297680" y="1931670"/>
                  <a:pt x="4263390" y="1943100"/>
                </a:cubicBezTo>
                <a:cubicBezTo>
                  <a:pt x="4251960" y="1946910"/>
                  <a:pt x="4240789" y="1951608"/>
                  <a:pt x="4229100" y="1954530"/>
                </a:cubicBezTo>
                <a:cubicBezTo>
                  <a:pt x="4213860" y="1958340"/>
                  <a:pt x="4198394" y="1961340"/>
                  <a:pt x="4183380" y="1965960"/>
                </a:cubicBezTo>
                <a:cubicBezTo>
                  <a:pt x="4148834" y="1976590"/>
                  <a:pt x="4115953" y="1993161"/>
                  <a:pt x="4080510" y="2000250"/>
                </a:cubicBezTo>
                <a:cubicBezTo>
                  <a:pt x="4007633" y="2014825"/>
                  <a:pt x="4008482" y="2014234"/>
                  <a:pt x="3920490" y="2034540"/>
                </a:cubicBezTo>
                <a:cubicBezTo>
                  <a:pt x="3905183" y="2038072"/>
                  <a:pt x="3890321" y="2043748"/>
                  <a:pt x="3874770" y="2045970"/>
                </a:cubicBezTo>
                <a:cubicBezTo>
                  <a:pt x="3836865" y="2051385"/>
                  <a:pt x="3798570" y="2053590"/>
                  <a:pt x="3760470" y="2057400"/>
                </a:cubicBezTo>
                <a:cubicBezTo>
                  <a:pt x="3726180" y="2065020"/>
                  <a:pt x="3691540" y="2071209"/>
                  <a:pt x="3657600" y="2080260"/>
                </a:cubicBezTo>
                <a:cubicBezTo>
                  <a:pt x="3634317" y="2086469"/>
                  <a:pt x="3612543" y="2097893"/>
                  <a:pt x="3589020" y="2103120"/>
                </a:cubicBezTo>
                <a:cubicBezTo>
                  <a:pt x="3543773" y="2113175"/>
                  <a:pt x="3496827" y="2114738"/>
                  <a:pt x="3451860" y="2125980"/>
                </a:cubicBezTo>
                <a:cubicBezTo>
                  <a:pt x="3380004" y="2143944"/>
                  <a:pt x="3421691" y="2135188"/>
                  <a:pt x="3326130" y="2148840"/>
                </a:cubicBezTo>
                <a:cubicBezTo>
                  <a:pt x="3307080" y="2160270"/>
                  <a:pt x="3289205" y="2173937"/>
                  <a:pt x="3268980" y="2183130"/>
                </a:cubicBezTo>
                <a:cubicBezTo>
                  <a:pt x="3199940" y="2214512"/>
                  <a:pt x="3167387" y="2209291"/>
                  <a:pt x="3086100" y="2217420"/>
                </a:cubicBezTo>
                <a:cubicBezTo>
                  <a:pt x="3038685" y="2229274"/>
                  <a:pt x="3003101" y="2235686"/>
                  <a:pt x="2960370" y="2251710"/>
                </a:cubicBezTo>
                <a:cubicBezTo>
                  <a:pt x="2941159" y="2258914"/>
                  <a:pt x="2923062" y="2269348"/>
                  <a:pt x="2903220" y="2274570"/>
                </a:cubicBezTo>
                <a:cubicBezTo>
                  <a:pt x="2850465" y="2288453"/>
                  <a:pt x="2794952" y="2291609"/>
                  <a:pt x="2743200" y="2308860"/>
                </a:cubicBezTo>
                <a:cubicBezTo>
                  <a:pt x="2683352" y="2328809"/>
                  <a:pt x="2720837" y="2318586"/>
                  <a:pt x="2628900" y="2331720"/>
                </a:cubicBezTo>
                <a:cubicBezTo>
                  <a:pt x="2531079" y="2380630"/>
                  <a:pt x="2596860" y="2351582"/>
                  <a:pt x="2411730" y="2400300"/>
                </a:cubicBezTo>
                <a:cubicBezTo>
                  <a:pt x="2396538" y="2404298"/>
                  <a:pt x="2380595" y="2405896"/>
                  <a:pt x="2366010" y="2411730"/>
                </a:cubicBezTo>
                <a:cubicBezTo>
                  <a:pt x="2251418" y="2457567"/>
                  <a:pt x="2361577" y="2416489"/>
                  <a:pt x="2263140" y="2446020"/>
                </a:cubicBezTo>
                <a:cubicBezTo>
                  <a:pt x="2124002" y="2487761"/>
                  <a:pt x="2254220" y="2453965"/>
                  <a:pt x="2148840" y="2480310"/>
                </a:cubicBezTo>
                <a:cubicBezTo>
                  <a:pt x="2086041" y="2522176"/>
                  <a:pt x="2142421" y="2488934"/>
                  <a:pt x="2045970" y="2526030"/>
                </a:cubicBezTo>
                <a:cubicBezTo>
                  <a:pt x="1924226" y="2572855"/>
                  <a:pt x="2010901" y="2552830"/>
                  <a:pt x="1897380" y="2571750"/>
                </a:cubicBezTo>
                <a:cubicBezTo>
                  <a:pt x="1847850" y="2590800"/>
                  <a:pt x="1800273" y="2616029"/>
                  <a:pt x="1748790" y="2628900"/>
                </a:cubicBezTo>
                <a:cubicBezTo>
                  <a:pt x="1665590" y="2649700"/>
                  <a:pt x="1740611" y="2628757"/>
                  <a:pt x="1645920" y="2663190"/>
                </a:cubicBezTo>
                <a:cubicBezTo>
                  <a:pt x="1623274" y="2671425"/>
                  <a:pt x="1598893" y="2675274"/>
                  <a:pt x="1577340" y="2686050"/>
                </a:cubicBezTo>
                <a:cubicBezTo>
                  <a:pt x="1531620" y="2708910"/>
                  <a:pt x="1488673" y="2738466"/>
                  <a:pt x="1440180" y="2754630"/>
                </a:cubicBezTo>
                <a:cubicBezTo>
                  <a:pt x="1359764" y="2781435"/>
                  <a:pt x="1459039" y="2746548"/>
                  <a:pt x="1360170" y="2788920"/>
                </a:cubicBezTo>
                <a:cubicBezTo>
                  <a:pt x="1349096" y="2793666"/>
                  <a:pt x="1336656" y="2794962"/>
                  <a:pt x="1325880" y="2800350"/>
                </a:cubicBezTo>
                <a:cubicBezTo>
                  <a:pt x="1227237" y="2849671"/>
                  <a:pt x="1393523" y="2808282"/>
                  <a:pt x="1177290" y="2880360"/>
                </a:cubicBezTo>
                <a:cubicBezTo>
                  <a:pt x="1165860" y="2884170"/>
                  <a:pt x="1153532" y="2885939"/>
                  <a:pt x="1143000" y="2891790"/>
                </a:cubicBezTo>
                <a:cubicBezTo>
                  <a:pt x="1118983" y="2905133"/>
                  <a:pt x="1097280" y="2922270"/>
                  <a:pt x="1074420" y="2937510"/>
                </a:cubicBezTo>
                <a:lnTo>
                  <a:pt x="1005840" y="2983230"/>
                </a:lnTo>
                <a:cubicBezTo>
                  <a:pt x="994410" y="2990850"/>
                  <a:pt x="982277" y="2997508"/>
                  <a:pt x="971550" y="3006090"/>
                </a:cubicBezTo>
                <a:cubicBezTo>
                  <a:pt x="952500" y="3021330"/>
                  <a:pt x="935088" y="3038880"/>
                  <a:pt x="914400" y="3051810"/>
                </a:cubicBezTo>
                <a:cubicBezTo>
                  <a:pt x="904183" y="3058196"/>
                  <a:pt x="891650" y="3059778"/>
                  <a:pt x="880110" y="3063240"/>
                </a:cubicBezTo>
                <a:cubicBezTo>
                  <a:pt x="689189" y="3120516"/>
                  <a:pt x="891898" y="3060293"/>
                  <a:pt x="742950" y="3097530"/>
                </a:cubicBezTo>
                <a:cubicBezTo>
                  <a:pt x="723165" y="3102476"/>
                  <a:pt x="661998" y="3126576"/>
                  <a:pt x="651510" y="3131820"/>
                </a:cubicBezTo>
                <a:cubicBezTo>
                  <a:pt x="639223" y="3137963"/>
                  <a:pt x="629846" y="3149269"/>
                  <a:pt x="617220" y="3154680"/>
                </a:cubicBezTo>
                <a:cubicBezTo>
                  <a:pt x="602781" y="3160868"/>
                  <a:pt x="586740" y="3162300"/>
                  <a:pt x="571500" y="3166110"/>
                </a:cubicBezTo>
                <a:cubicBezTo>
                  <a:pt x="556260" y="3177540"/>
                  <a:pt x="541282" y="3189327"/>
                  <a:pt x="525780" y="3200400"/>
                </a:cubicBezTo>
                <a:cubicBezTo>
                  <a:pt x="514602" y="3208385"/>
                  <a:pt x="502043" y="3214466"/>
                  <a:pt x="491490" y="3223260"/>
                </a:cubicBezTo>
                <a:cubicBezTo>
                  <a:pt x="479072" y="3233608"/>
                  <a:pt x="470650" y="3248584"/>
                  <a:pt x="457200" y="3257550"/>
                </a:cubicBezTo>
                <a:cubicBezTo>
                  <a:pt x="447175" y="3264233"/>
                  <a:pt x="433686" y="3263592"/>
                  <a:pt x="422910" y="3268980"/>
                </a:cubicBezTo>
                <a:cubicBezTo>
                  <a:pt x="410623" y="3275123"/>
                  <a:pt x="400907" y="3285697"/>
                  <a:pt x="388620" y="3291840"/>
                </a:cubicBezTo>
                <a:cubicBezTo>
                  <a:pt x="370269" y="3301016"/>
                  <a:pt x="349821" y="3305524"/>
                  <a:pt x="331470" y="3314700"/>
                </a:cubicBezTo>
                <a:cubicBezTo>
                  <a:pt x="319183" y="3320843"/>
                  <a:pt x="310042" y="3332737"/>
                  <a:pt x="297180" y="3337560"/>
                </a:cubicBezTo>
                <a:cubicBezTo>
                  <a:pt x="278990" y="3344381"/>
                  <a:pt x="259080" y="3345180"/>
                  <a:pt x="240030" y="3348990"/>
                </a:cubicBezTo>
                <a:cubicBezTo>
                  <a:pt x="224790" y="3356610"/>
                  <a:pt x="209104" y="3363396"/>
                  <a:pt x="194310" y="3371850"/>
                </a:cubicBezTo>
                <a:cubicBezTo>
                  <a:pt x="182383" y="3378666"/>
                  <a:pt x="172307" y="3388567"/>
                  <a:pt x="160020" y="3394710"/>
                </a:cubicBezTo>
                <a:cubicBezTo>
                  <a:pt x="122835" y="3413303"/>
                  <a:pt x="124197" y="3396243"/>
                  <a:pt x="91440" y="3429000"/>
                </a:cubicBezTo>
                <a:cubicBezTo>
                  <a:pt x="77970" y="3442470"/>
                  <a:pt x="70620" y="3461250"/>
                  <a:pt x="57150" y="3474720"/>
                </a:cubicBezTo>
                <a:cubicBezTo>
                  <a:pt x="47436" y="3484434"/>
                  <a:pt x="33587" y="3488998"/>
                  <a:pt x="22860" y="3497580"/>
                </a:cubicBezTo>
                <a:cubicBezTo>
                  <a:pt x="14445" y="3504312"/>
                  <a:pt x="7620" y="3512820"/>
                  <a:pt x="0" y="3520440"/>
                </a:cubicBezTo>
              </a:path>
            </a:pathLst>
          </a:cu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2354580" y="1840230"/>
            <a:ext cx="4770048" cy="3794760"/>
          </a:xfrm>
          <a:custGeom>
            <a:avLst/>
            <a:gdLst>
              <a:gd name="connsiteX0" fmla="*/ 22860 w 4770048"/>
              <a:gd name="connsiteY0" fmla="*/ 182880 h 3794760"/>
              <a:gd name="connsiteX1" fmla="*/ 34290 w 4770048"/>
              <a:gd name="connsiteY1" fmla="*/ 697230 h 3794760"/>
              <a:gd name="connsiteX2" fmla="*/ 45720 w 4770048"/>
              <a:gd name="connsiteY2" fmla="*/ 731520 h 3794760"/>
              <a:gd name="connsiteX3" fmla="*/ 80010 w 4770048"/>
              <a:gd name="connsiteY3" fmla="*/ 857250 h 3794760"/>
              <a:gd name="connsiteX4" fmla="*/ 91440 w 4770048"/>
              <a:gd name="connsiteY4" fmla="*/ 925830 h 3794760"/>
              <a:gd name="connsiteX5" fmla="*/ 114300 w 4770048"/>
              <a:gd name="connsiteY5" fmla="*/ 1017270 h 3794760"/>
              <a:gd name="connsiteX6" fmla="*/ 125730 w 4770048"/>
              <a:gd name="connsiteY6" fmla="*/ 1097280 h 3794760"/>
              <a:gd name="connsiteX7" fmla="*/ 91440 w 4770048"/>
              <a:gd name="connsiteY7" fmla="*/ 1200150 h 3794760"/>
              <a:gd name="connsiteX8" fmla="*/ 80010 w 4770048"/>
              <a:gd name="connsiteY8" fmla="*/ 1245870 h 3794760"/>
              <a:gd name="connsiteX9" fmla="*/ 57150 w 4770048"/>
              <a:gd name="connsiteY9" fmla="*/ 1291590 h 3794760"/>
              <a:gd name="connsiteX10" fmla="*/ 45720 w 4770048"/>
              <a:gd name="connsiteY10" fmla="*/ 1348740 h 3794760"/>
              <a:gd name="connsiteX11" fmla="*/ 22860 w 4770048"/>
              <a:gd name="connsiteY11" fmla="*/ 1417320 h 3794760"/>
              <a:gd name="connsiteX12" fmla="*/ 0 w 4770048"/>
              <a:gd name="connsiteY12" fmla="*/ 1497330 h 3794760"/>
              <a:gd name="connsiteX13" fmla="*/ 11430 w 4770048"/>
              <a:gd name="connsiteY13" fmla="*/ 1531620 h 3794760"/>
              <a:gd name="connsiteX14" fmla="*/ 45720 w 4770048"/>
              <a:gd name="connsiteY14" fmla="*/ 1520190 h 3794760"/>
              <a:gd name="connsiteX15" fmla="*/ 137160 w 4770048"/>
              <a:gd name="connsiteY15" fmla="*/ 1474470 h 3794760"/>
              <a:gd name="connsiteX16" fmla="*/ 182880 w 4770048"/>
              <a:gd name="connsiteY16" fmla="*/ 1451610 h 3794760"/>
              <a:gd name="connsiteX17" fmla="*/ 285750 w 4770048"/>
              <a:gd name="connsiteY17" fmla="*/ 1348740 h 3794760"/>
              <a:gd name="connsiteX18" fmla="*/ 320040 w 4770048"/>
              <a:gd name="connsiteY18" fmla="*/ 1314450 h 3794760"/>
              <a:gd name="connsiteX19" fmla="*/ 400050 w 4770048"/>
              <a:gd name="connsiteY19" fmla="*/ 1268730 h 3794760"/>
              <a:gd name="connsiteX20" fmla="*/ 434340 w 4770048"/>
              <a:gd name="connsiteY20" fmla="*/ 1234440 h 3794760"/>
              <a:gd name="connsiteX21" fmla="*/ 480060 w 4770048"/>
              <a:gd name="connsiteY21" fmla="*/ 1200150 h 3794760"/>
              <a:gd name="connsiteX22" fmla="*/ 514350 w 4770048"/>
              <a:gd name="connsiteY22" fmla="*/ 1154430 h 3794760"/>
              <a:gd name="connsiteX23" fmla="*/ 594360 w 4770048"/>
              <a:gd name="connsiteY23" fmla="*/ 1097280 h 3794760"/>
              <a:gd name="connsiteX24" fmla="*/ 628650 w 4770048"/>
              <a:gd name="connsiteY24" fmla="*/ 1062990 h 3794760"/>
              <a:gd name="connsiteX25" fmla="*/ 662940 w 4770048"/>
              <a:gd name="connsiteY25" fmla="*/ 1040130 h 3794760"/>
              <a:gd name="connsiteX26" fmla="*/ 708660 w 4770048"/>
              <a:gd name="connsiteY26" fmla="*/ 994410 h 3794760"/>
              <a:gd name="connsiteX27" fmla="*/ 754380 w 4770048"/>
              <a:gd name="connsiteY27" fmla="*/ 960120 h 3794760"/>
              <a:gd name="connsiteX28" fmla="*/ 777240 w 4770048"/>
              <a:gd name="connsiteY28" fmla="*/ 925830 h 3794760"/>
              <a:gd name="connsiteX29" fmla="*/ 811530 w 4770048"/>
              <a:gd name="connsiteY29" fmla="*/ 902970 h 3794760"/>
              <a:gd name="connsiteX30" fmla="*/ 845820 w 4770048"/>
              <a:gd name="connsiteY30" fmla="*/ 868680 h 3794760"/>
              <a:gd name="connsiteX31" fmla="*/ 891540 w 4770048"/>
              <a:gd name="connsiteY31" fmla="*/ 822960 h 3794760"/>
              <a:gd name="connsiteX32" fmla="*/ 914400 w 4770048"/>
              <a:gd name="connsiteY32" fmla="*/ 788670 h 3794760"/>
              <a:gd name="connsiteX33" fmla="*/ 982980 w 4770048"/>
              <a:gd name="connsiteY33" fmla="*/ 742950 h 3794760"/>
              <a:gd name="connsiteX34" fmla="*/ 1017270 w 4770048"/>
              <a:gd name="connsiteY34" fmla="*/ 720090 h 3794760"/>
              <a:gd name="connsiteX35" fmla="*/ 1085850 w 4770048"/>
              <a:gd name="connsiteY35" fmla="*/ 662940 h 3794760"/>
              <a:gd name="connsiteX36" fmla="*/ 1131570 w 4770048"/>
              <a:gd name="connsiteY36" fmla="*/ 628650 h 3794760"/>
              <a:gd name="connsiteX37" fmla="*/ 1200150 w 4770048"/>
              <a:gd name="connsiteY37" fmla="*/ 605790 h 3794760"/>
              <a:gd name="connsiteX38" fmla="*/ 1257300 w 4770048"/>
              <a:gd name="connsiteY38" fmla="*/ 582930 h 3794760"/>
              <a:gd name="connsiteX39" fmla="*/ 1291590 w 4770048"/>
              <a:gd name="connsiteY39" fmla="*/ 571500 h 3794760"/>
              <a:gd name="connsiteX40" fmla="*/ 1325880 w 4770048"/>
              <a:gd name="connsiteY40" fmla="*/ 548640 h 3794760"/>
              <a:gd name="connsiteX41" fmla="*/ 1360170 w 4770048"/>
              <a:gd name="connsiteY41" fmla="*/ 537210 h 3794760"/>
              <a:gd name="connsiteX42" fmla="*/ 1463040 w 4770048"/>
              <a:gd name="connsiteY42" fmla="*/ 445770 h 3794760"/>
              <a:gd name="connsiteX43" fmla="*/ 1497330 w 4770048"/>
              <a:gd name="connsiteY43" fmla="*/ 422910 h 3794760"/>
              <a:gd name="connsiteX44" fmla="*/ 1565910 w 4770048"/>
              <a:gd name="connsiteY44" fmla="*/ 354330 h 3794760"/>
              <a:gd name="connsiteX45" fmla="*/ 1600200 w 4770048"/>
              <a:gd name="connsiteY45" fmla="*/ 331470 h 3794760"/>
              <a:gd name="connsiteX46" fmla="*/ 1668780 w 4770048"/>
              <a:gd name="connsiteY46" fmla="*/ 262890 h 3794760"/>
              <a:gd name="connsiteX47" fmla="*/ 1737360 w 4770048"/>
              <a:gd name="connsiteY47" fmla="*/ 217170 h 3794760"/>
              <a:gd name="connsiteX48" fmla="*/ 1771650 w 4770048"/>
              <a:gd name="connsiteY48" fmla="*/ 194310 h 3794760"/>
              <a:gd name="connsiteX49" fmla="*/ 1805940 w 4770048"/>
              <a:gd name="connsiteY49" fmla="*/ 160020 h 3794760"/>
              <a:gd name="connsiteX50" fmla="*/ 1908810 w 4770048"/>
              <a:gd name="connsiteY50" fmla="*/ 91440 h 3794760"/>
              <a:gd name="connsiteX51" fmla="*/ 1988820 w 4770048"/>
              <a:gd name="connsiteY51" fmla="*/ 45720 h 3794760"/>
              <a:gd name="connsiteX52" fmla="*/ 2023110 w 4770048"/>
              <a:gd name="connsiteY52" fmla="*/ 22860 h 3794760"/>
              <a:gd name="connsiteX53" fmla="*/ 2091690 w 4770048"/>
              <a:gd name="connsiteY53" fmla="*/ 0 h 3794760"/>
              <a:gd name="connsiteX54" fmla="*/ 2274570 w 4770048"/>
              <a:gd name="connsiteY54" fmla="*/ 11430 h 3794760"/>
              <a:gd name="connsiteX55" fmla="*/ 2331720 w 4770048"/>
              <a:gd name="connsiteY55" fmla="*/ 91440 h 3794760"/>
              <a:gd name="connsiteX56" fmla="*/ 2354580 w 4770048"/>
              <a:gd name="connsiteY56" fmla="*/ 160020 h 3794760"/>
              <a:gd name="connsiteX57" fmla="*/ 2377440 w 4770048"/>
              <a:gd name="connsiteY57" fmla="*/ 640080 h 3794760"/>
              <a:gd name="connsiteX58" fmla="*/ 2366010 w 4770048"/>
              <a:gd name="connsiteY58" fmla="*/ 834390 h 3794760"/>
              <a:gd name="connsiteX59" fmla="*/ 2354580 w 4770048"/>
              <a:gd name="connsiteY59" fmla="*/ 914400 h 3794760"/>
              <a:gd name="connsiteX60" fmla="*/ 2343150 w 4770048"/>
              <a:gd name="connsiteY60" fmla="*/ 1108710 h 3794760"/>
              <a:gd name="connsiteX61" fmla="*/ 2331720 w 4770048"/>
              <a:gd name="connsiteY61" fmla="*/ 1143000 h 3794760"/>
              <a:gd name="connsiteX62" fmla="*/ 2308860 w 4770048"/>
              <a:gd name="connsiteY62" fmla="*/ 1405890 h 3794760"/>
              <a:gd name="connsiteX63" fmla="*/ 2320290 w 4770048"/>
              <a:gd name="connsiteY63" fmla="*/ 1943100 h 3794760"/>
              <a:gd name="connsiteX64" fmla="*/ 2343150 w 4770048"/>
              <a:gd name="connsiteY64" fmla="*/ 1977390 h 3794760"/>
              <a:gd name="connsiteX65" fmla="*/ 2377440 w 4770048"/>
              <a:gd name="connsiteY65" fmla="*/ 2045970 h 3794760"/>
              <a:gd name="connsiteX66" fmla="*/ 2411730 w 4770048"/>
              <a:gd name="connsiteY66" fmla="*/ 2057400 h 3794760"/>
              <a:gd name="connsiteX67" fmla="*/ 2446020 w 4770048"/>
              <a:gd name="connsiteY67" fmla="*/ 2091690 h 3794760"/>
              <a:gd name="connsiteX68" fmla="*/ 2674620 w 4770048"/>
              <a:gd name="connsiteY68" fmla="*/ 2103120 h 3794760"/>
              <a:gd name="connsiteX69" fmla="*/ 2708910 w 4770048"/>
              <a:gd name="connsiteY69" fmla="*/ 2091690 h 3794760"/>
              <a:gd name="connsiteX70" fmla="*/ 2800350 w 4770048"/>
              <a:gd name="connsiteY70" fmla="*/ 2068830 h 3794760"/>
              <a:gd name="connsiteX71" fmla="*/ 2903220 w 4770048"/>
              <a:gd name="connsiteY71" fmla="*/ 2045970 h 3794760"/>
              <a:gd name="connsiteX72" fmla="*/ 2971800 w 4770048"/>
              <a:gd name="connsiteY72" fmla="*/ 2000250 h 3794760"/>
              <a:gd name="connsiteX73" fmla="*/ 3006090 w 4770048"/>
              <a:gd name="connsiteY73" fmla="*/ 1988820 h 3794760"/>
              <a:gd name="connsiteX74" fmla="*/ 3040380 w 4770048"/>
              <a:gd name="connsiteY74" fmla="*/ 1965960 h 3794760"/>
              <a:gd name="connsiteX75" fmla="*/ 3131820 w 4770048"/>
              <a:gd name="connsiteY75" fmla="*/ 1920240 h 3794760"/>
              <a:gd name="connsiteX76" fmla="*/ 3211830 w 4770048"/>
              <a:gd name="connsiteY76" fmla="*/ 1863090 h 3794760"/>
              <a:gd name="connsiteX77" fmla="*/ 3246120 w 4770048"/>
              <a:gd name="connsiteY77" fmla="*/ 1851660 h 3794760"/>
              <a:gd name="connsiteX78" fmla="*/ 3326130 w 4770048"/>
              <a:gd name="connsiteY78" fmla="*/ 1805940 h 3794760"/>
              <a:gd name="connsiteX79" fmla="*/ 3360420 w 4770048"/>
              <a:gd name="connsiteY79" fmla="*/ 1783080 h 3794760"/>
              <a:gd name="connsiteX80" fmla="*/ 3394710 w 4770048"/>
              <a:gd name="connsiteY80" fmla="*/ 1771650 h 3794760"/>
              <a:gd name="connsiteX81" fmla="*/ 3440430 w 4770048"/>
              <a:gd name="connsiteY81" fmla="*/ 1748790 h 3794760"/>
              <a:gd name="connsiteX82" fmla="*/ 3589020 w 4770048"/>
              <a:gd name="connsiteY82" fmla="*/ 1714500 h 3794760"/>
              <a:gd name="connsiteX83" fmla="*/ 4206240 w 4770048"/>
              <a:gd name="connsiteY83" fmla="*/ 1714500 h 3794760"/>
              <a:gd name="connsiteX84" fmla="*/ 4320540 w 4770048"/>
              <a:gd name="connsiteY84" fmla="*/ 1691640 h 3794760"/>
              <a:gd name="connsiteX85" fmla="*/ 4469130 w 4770048"/>
              <a:gd name="connsiteY85" fmla="*/ 1668780 h 3794760"/>
              <a:gd name="connsiteX86" fmla="*/ 4572000 w 4770048"/>
              <a:gd name="connsiteY86" fmla="*/ 1657350 h 3794760"/>
              <a:gd name="connsiteX87" fmla="*/ 4754880 w 4770048"/>
              <a:gd name="connsiteY87" fmla="*/ 1668780 h 3794760"/>
              <a:gd name="connsiteX88" fmla="*/ 4743450 w 4770048"/>
              <a:gd name="connsiteY88" fmla="*/ 1828800 h 3794760"/>
              <a:gd name="connsiteX89" fmla="*/ 4720590 w 4770048"/>
              <a:gd name="connsiteY89" fmla="*/ 1943100 h 3794760"/>
              <a:gd name="connsiteX90" fmla="*/ 4686300 w 4770048"/>
              <a:gd name="connsiteY90" fmla="*/ 1988820 h 3794760"/>
              <a:gd name="connsiteX91" fmla="*/ 4674870 w 4770048"/>
              <a:gd name="connsiteY91" fmla="*/ 2023110 h 3794760"/>
              <a:gd name="connsiteX92" fmla="*/ 4606290 w 4770048"/>
              <a:gd name="connsiteY92" fmla="*/ 2125980 h 3794760"/>
              <a:gd name="connsiteX93" fmla="*/ 4549140 w 4770048"/>
              <a:gd name="connsiteY93" fmla="*/ 2160270 h 3794760"/>
              <a:gd name="connsiteX94" fmla="*/ 4457700 w 4770048"/>
              <a:gd name="connsiteY94" fmla="*/ 2217420 h 3794760"/>
              <a:gd name="connsiteX95" fmla="*/ 4263390 w 4770048"/>
              <a:gd name="connsiteY95" fmla="*/ 2286000 h 3794760"/>
              <a:gd name="connsiteX96" fmla="*/ 4183380 w 4770048"/>
              <a:gd name="connsiteY96" fmla="*/ 2308860 h 3794760"/>
              <a:gd name="connsiteX97" fmla="*/ 4080510 w 4770048"/>
              <a:gd name="connsiteY97" fmla="*/ 2354580 h 3794760"/>
              <a:gd name="connsiteX98" fmla="*/ 3989070 w 4770048"/>
              <a:gd name="connsiteY98" fmla="*/ 2377440 h 3794760"/>
              <a:gd name="connsiteX99" fmla="*/ 3886200 w 4770048"/>
              <a:gd name="connsiteY99" fmla="*/ 2434590 h 3794760"/>
              <a:gd name="connsiteX100" fmla="*/ 3749040 w 4770048"/>
              <a:gd name="connsiteY100" fmla="*/ 2480310 h 3794760"/>
              <a:gd name="connsiteX101" fmla="*/ 3623310 w 4770048"/>
              <a:gd name="connsiteY101" fmla="*/ 2526030 h 3794760"/>
              <a:gd name="connsiteX102" fmla="*/ 3566160 w 4770048"/>
              <a:gd name="connsiteY102" fmla="*/ 2548890 h 3794760"/>
              <a:gd name="connsiteX103" fmla="*/ 3509010 w 4770048"/>
              <a:gd name="connsiteY103" fmla="*/ 2560320 h 3794760"/>
              <a:gd name="connsiteX104" fmla="*/ 3417570 w 4770048"/>
              <a:gd name="connsiteY104" fmla="*/ 2594610 h 3794760"/>
              <a:gd name="connsiteX105" fmla="*/ 3337560 w 4770048"/>
              <a:gd name="connsiteY105" fmla="*/ 2617470 h 3794760"/>
              <a:gd name="connsiteX106" fmla="*/ 3234690 w 4770048"/>
              <a:gd name="connsiteY106" fmla="*/ 2651760 h 3794760"/>
              <a:gd name="connsiteX107" fmla="*/ 3097530 w 4770048"/>
              <a:gd name="connsiteY107" fmla="*/ 2686050 h 3794760"/>
              <a:gd name="connsiteX108" fmla="*/ 2983230 w 4770048"/>
              <a:gd name="connsiteY108" fmla="*/ 2731770 h 3794760"/>
              <a:gd name="connsiteX109" fmla="*/ 2788920 w 4770048"/>
              <a:gd name="connsiteY109" fmla="*/ 2788920 h 3794760"/>
              <a:gd name="connsiteX110" fmla="*/ 2560320 w 4770048"/>
              <a:gd name="connsiteY110" fmla="*/ 2846070 h 3794760"/>
              <a:gd name="connsiteX111" fmla="*/ 2514600 w 4770048"/>
              <a:gd name="connsiteY111" fmla="*/ 2857500 h 3794760"/>
              <a:gd name="connsiteX112" fmla="*/ 2343150 w 4770048"/>
              <a:gd name="connsiteY112" fmla="*/ 2914650 h 3794760"/>
              <a:gd name="connsiteX113" fmla="*/ 2274570 w 4770048"/>
              <a:gd name="connsiteY113" fmla="*/ 2937510 h 3794760"/>
              <a:gd name="connsiteX114" fmla="*/ 2194560 w 4770048"/>
              <a:gd name="connsiteY114" fmla="*/ 2960370 h 3794760"/>
              <a:gd name="connsiteX115" fmla="*/ 2148840 w 4770048"/>
              <a:gd name="connsiteY115" fmla="*/ 2971800 h 3794760"/>
              <a:gd name="connsiteX116" fmla="*/ 2114550 w 4770048"/>
              <a:gd name="connsiteY116" fmla="*/ 2983230 h 3794760"/>
              <a:gd name="connsiteX117" fmla="*/ 2000250 w 4770048"/>
              <a:gd name="connsiteY117" fmla="*/ 3017520 h 3794760"/>
              <a:gd name="connsiteX118" fmla="*/ 1943100 w 4770048"/>
              <a:gd name="connsiteY118" fmla="*/ 3040380 h 3794760"/>
              <a:gd name="connsiteX119" fmla="*/ 1897380 w 4770048"/>
              <a:gd name="connsiteY119" fmla="*/ 3063240 h 3794760"/>
              <a:gd name="connsiteX120" fmla="*/ 1703070 w 4770048"/>
              <a:gd name="connsiteY120" fmla="*/ 3131820 h 3794760"/>
              <a:gd name="connsiteX121" fmla="*/ 1577340 w 4770048"/>
              <a:gd name="connsiteY121" fmla="*/ 3188970 h 3794760"/>
              <a:gd name="connsiteX122" fmla="*/ 1543050 w 4770048"/>
              <a:gd name="connsiteY122" fmla="*/ 3200400 h 3794760"/>
              <a:gd name="connsiteX123" fmla="*/ 1463040 w 4770048"/>
              <a:gd name="connsiteY123" fmla="*/ 3234690 h 3794760"/>
              <a:gd name="connsiteX124" fmla="*/ 1428750 w 4770048"/>
              <a:gd name="connsiteY124" fmla="*/ 3257550 h 3794760"/>
              <a:gd name="connsiteX125" fmla="*/ 1291590 w 4770048"/>
              <a:gd name="connsiteY125" fmla="*/ 3280410 h 3794760"/>
              <a:gd name="connsiteX126" fmla="*/ 1165860 w 4770048"/>
              <a:gd name="connsiteY126" fmla="*/ 3314700 h 3794760"/>
              <a:gd name="connsiteX127" fmla="*/ 1120140 w 4770048"/>
              <a:gd name="connsiteY127" fmla="*/ 3337560 h 3794760"/>
              <a:gd name="connsiteX128" fmla="*/ 1040130 w 4770048"/>
              <a:gd name="connsiteY128" fmla="*/ 3360420 h 3794760"/>
              <a:gd name="connsiteX129" fmla="*/ 1005840 w 4770048"/>
              <a:gd name="connsiteY129" fmla="*/ 3371850 h 3794760"/>
              <a:gd name="connsiteX130" fmla="*/ 891540 w 4770048"/>
              <a:gd name="connsiteY130" fmla="*/ 3417570 h 3794760"/>
              <a:gd name="connsiteX131" fmla="*/ 857250 w 4770048"/>
              <a:gd name="connsiteY131" fmla="*/ 3429000 h 3794760"/>
              <a:gd name="connsiteX132" fmla="*/ 811530 w 4770048"/>
              <a:gd name="connsiteY132" fmla="*/ 3451860 h 3794760"/>
              <a:gd name="connsiteX133" fmla="*/ 742950 w 4770048"/>
              <a:gd name="connsiteY133" fmla="*/ 3474720 h 3794760"/>
              <a:gd name="connsiteX134" fmla="*/ 697230 w 4770048"/>
              <a:gd name="connsiteY134" fmla="*/ 3497580 h 3794760"/>
              <a:gd name="connsiteX135" fmla="*/ 651510 w 4770048"/>
              <a:gd name="connsiteY135" fmla="*/ 3509010 h 3794760"/>
              <a:gd name="connsiteX136" fmla="*/ 582930 w 4770048"/>
              <a:gd name="connsiteY136" fmla="*/ 3531870 h 3794760"/>
              <a:gd name="connsiteX137" fmla="*/ 548640 w 4770048"/>
              <a:gd name="connsiteY137" fmla="*/ 3543300 h 3794760"/>
              <a:gd name="connsiteX138" fmla="*/ 480060 w 4770048"/>
              <a:gd name="connsiteY138" fmla="*/ 3589020 h 3794760"/>
              <a:gd name="connsiteX139" fmla="*/ 400050 w 4770048"/>
              <a:gd name="connsiteY139" fmla="*/ 3646170 h 3794760"/>
              <a:gd name="connsiteX140" fmla="*/ 377190 w 4770048"/>
              <a:gd name="connsiteY140" fmla="*/ 3680460 h 3794760"/>
              <a:gd name="connsiteX141" fmla="*/ 262890 w 4770048"/>
              <a:gd name="connsiteY141" fmla="*/ 3783330 h 3794760"/>
              <a:gd name="connsiteX142" fmla="*/ 240030 w 4770048"/>
              <a:gd name="connsiteY142" fmla="*/ 3794760 h 379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770048" h="3794760">
                <a:moveTo>
                  <a:pt x="22860" y="182880"/>
                </a:moveTo>
                <a:cubicBezTo>
                  <a:pt x="26670" y="354330"/>
                  <a:pt x="27151" y="525886"/>
                  <a:pt x="34290" y="697230"/>
                </a:cubicBezTo>
                <a:cubicBezTo>
                  <a:pt x="34792" y="709268"/>
                  <a:pt x="43106" y="719759"/>
                  <a:pt x="45720" y="731520"/>
                </a:cubicBezTo>
                <a:cubicBezTo>
                  <a:pt x="71625" y="848094"/>
                  <a:pt x="38714" y="754010"/>
                  <a:pt x="80010" y="857250"/>
                </a:cubicBezTo>
                <a:cubicBezTo>
                  <a:pt x="83820" y="880110"/>
                  <a:pt x="86584" y="903169"/>
                  <a:pt x="91440" y="925830"/>
                </a:cubicBezTo>
                <a:cubicBezTo>
                  <a:pt x="98023" y="956551"/>
                  <a:pt x="109857" y="986168"/>
                  <a:pt x="114300" y="1017270"/>
                </a:cubicBezTo>
                <a:lnTo>
                  <a:pt x="125730" y="1097280"/>
                </a:lnTo>
                <a:cubicBezTo>
                  <a:pt x="98348" y="1261574"/>
                  <a:pt x="135272" y="1097874"/>
                  <a:pt x="91440" y="1200150"/>
                </a:cubicBezTo>
                <a:cubicBezTo>
                  <a:pt x="85252" y="1214589"/>
                  <a:pt x="85526" y="1231161"/>
                  <a:pt x="80010" y="1245870"/>
                </a:cubicBezTo>
                <a:cubicBezTo>
                  <a:pt x="74027" y="1261824"/>
                  <a:pt x="64770" y="1276350"/>
                  <a:pt x="57150" y="1291590"/>
                </a:cubicBezTo>
                <a:cubicBezTo>
                  <a:pt x="53340" y="1310640"/>
                  <a:pt x="50832" y="1329997"/>
                  <a:pt x="45720" y="1348740"/>
                </a:cubicBezTo>
                <a:cubicBezTo>
                  <a:pt x="39380" y="1371987"/>
                  <a:pt x="28704" y="1393943"/>
                  <a:pt x="22860" y="1417320"/>
                </a:cubicBezTo>
                <a:cubicBezTo>
                  <a:pt x="8508" y="1474729"/>
                  <a:pt x="16398" y="1448137"/>
                  <a:pt x="0" y="1497330"/>
                </a:cubicBezTo>
                <a:cubicBezTo>
                  <a:pt x="3810" y="1508760"/>
                  <a:pt x="654" y="1526232"/>
                  <a:pt x="11430" y="1531620"/>
                </a:cubicBezTo>
                <a:cubicBezTo>
                  <a:pt x="22206" y="1537008"/>
                  <a:pt x="34439" y="1524420"/>
                  <a:pt x="45720" y="1520190"/>
                </a:cubicBezTo>
                <a:cubicBezTo>
                  <a:pt x="143922" y="1483364"/>
                  <a:pt x="66853" y="1514646"/>
                  <a:pt x="137160" y="1474470"/>
                </a:cubicBezTo>
                <a:cubicBezTo>
                  <a:pt x="151954" y="1466016"/>
                  <a:pt x="169575" y="1462254"/>
                  <a:pt x="182880" y="1451610"/>
                </a:cubicBezTo>
                <a:lnTo>
                  <a:pt x="285750" y="1348740"/>
                </a:lnTo>
                <a:cubicBezTo>
                  <a:pt x="297180" y="1337310"/>
                  <a:pt x="305582" y="1321679"/>
                  <a:pt x="320040" y="1314450"/>
                </a:cubicBezTo>
                <a:cubicBezTo>
                  <a:pt x="347989" y="1300476"/>
                  <a:pt x="375816" y="1288925"/>
                  <a:pt x="400050" y="1268730"/>
                </a:cubicBezTo>
                <a:cubicBezTo>
                  <a:pt x="412468" y="1258382"/>
                  <a:pt x="422067" y="1244960"/>
                  <a:pt x="434340" y="1234440"/>
                </a:cubicBezTo>
                <a:cubicBezTo>
                  <a:pt x="448804" y="1222042"/>
                  <a:pt x="466590" y="1213620"/>
                  <a:pt x="480060" y="1200150"/>
                </a:cubicBezTo>
                <a:cubicBezTo>
                  <a:pt x="493530" y="1186680"/>
                  <a:pt x="500880" y="1167900"/>
                  <a:pt x="514350" y="1154430"/>
                </a:cubicBezTo>
                <a:cubicBezTo>
                  <a:pt x="555528" y="1113252"/>
                  <a:pt x="555420" y="1129730"/>
                  <a:pt x="594360" y="1097280"/>
                </a:cubicBezTo>
                <a:cubicBezTo>
                  <a:pt x="606778" y="1086932"/>
                  <a:pt x="616232" y="1073338"/>
                  <a:pt x="628650" y="1062990"/>
                </a:cubicBezTo>
                <a:cubicBezTo>
                  <a:pt x="639203" y="1054196"/>
                  <a:pt x="652510" y="1049070"/>
                  <a:pt x="662940" y="1040130"/>
                </a:cubicBezTo>
                <a:cubicBezTo>
                  <a:pt x="679304" y="1026104"/>
                  <a:pt x="692440" y="1008602"/>
                  <a:pt x="708660" y="994410"/>
                </a:cubicBezTo>
                <a:cubicBezTo>
                  <a:pt x="722997" y="981865"/>
                  <a:pt x="740910" y="973590"/>
                  <a:pt x="754380" y="960120"/>
                </a:cubicBezTo>
                <a:cubicBezTo>
                  <a:pt x="764094" y="950406"/>
                  <a:pt x="767526" y="935544"/>
                  <a:pt x="777240" y="925830"/>
                </a:cubicBezTo>
                <a:cubicBezTo>
                  <a:pt x="786954" y="916116"/>
                  <a:pt x="800977" y="911764"/>
                  <a:pt x="811530" y="902970"/>
                </a:cubicBezTo>
                <a:cubicBezTo>
                  <a:pt x="823948" y="892622"/>
                  <a:pt x="834390" y="880110"/>
                  <a:pt x="845820" y="868680"/>
                </a:cubicBezTo>
                <a:cubicBezTo>
                  <a:pt x="870758" y="793865"/>
                  <a:pt x="836122" y="867295"/>
                  <a:pt x="891540" y="822960"/>
                </a:cubicBezTo>
                <a:cubicBezTo>
                  <a:pt x="902267" y="814378"/>
                  <a:pt x="904062" y="797716"/>
                  <a:pt x="914400" y="788670"/>
                </a:cubicBezTo>
                <a:cubicBezTo>
                  <a:pt x="935077" y="770578"/>
                  <a:pt x="960120" y="758190"/>
                  <a:pt x="982980" y="742950"/>
                </a:cubicBezTo>
                <a:cubicBezTo>
                  <a:pt x="994410" y="735330"/>
                  <a:pt x="1007556" y="729804"/>
                  <a:pt x="1017270" y="720090"/>
                </a:cubicBezTo>
                <a:cubicBezTo>
                  <a:pt x="1070636" y="666724"/>
                  <a:pt x="1030154" y="702723"/>
                  <a:pt x="1085850" y="662940"/>
                </a:cubicBezTo>
                <a:cubicBezTo>
                  <a:pt x="1101352" y="651867"/>
                  <a:pt x="1114531" y="637169"/>
                  <a:pt x="1131570" y="628650"/>
                </a:cubicBezTo>
                <a:cubicBezTo>
                  <a:pt x="1153123" y="617874"/>
                  <a:pt x="1177504" y="614025"/>
                  <a:pt x="1200150" y="605790"/>
                </a:cubicBezTo>
                <a:cubicBezTo>
                  <a:pt x="1219432" y="598778"/>
                  <a:pt x="1238089" y="590134"/>
                  <a:pt x="1257300" y="582930"/>
                </a:cubicBezTo>
                <a:cubicBezTo>
                  <a:pt x="1268581" y="578700"/>
                  <a:pt x="1280814" y="576888"/>
                  <a:pt x="1291590" y="571500"/>
                </a:cubicBezTo>
                <a:cubicBezTo>
                  <a:pt x="1303877" y="565357"/>
                  <a:pt x="1313593" y="554783"/>
                  <a:pt x="1325880" y="548640"/>
                </a:cubicBezTo>
                <a:cubicBezTo>
                  <a:pt x="1336656" y="543252"/>
                  <a:pt x="1349394" y="542598"/>
                  <a:pt x="1360170" y="537210"/>
                </a:cubicBezTo>
                <a:cubicBezTo>
                  <a:pt x="1426707" y="503942"/>
                  <a:pt x="1372162" y="506356"/>
                  <a:pt x="1463040" y="445770"/>
                </a:cubicBezTo>
                <a:cubicBezTo>
                  <a:pt x="1474470" y="438150"/>
                  <a:pt x="1487063" y="432036"/>
                  <a:pt x="1497330" y="422910"/>
                </a:cubicBezTo>
                <a:cubicBezTo>
                  <a:pt x="1521493" y="401432"/>
                  <a:pt x="1539011" y="372263"/>
                  <a:pt x="1565910" y="354330"/>
                </a:cubicBezTo>
                <a:cubicBezTo>
                  <a:pt x="1577340" y="346710"/>
                  <a:pt x="1589933" y="340596"/>
                  <a:pt x="1600200" y="331470"/>
                </a:cubicBezTo>
                <a:cubicBezTo>
                  <a:pt x="1624363" y="309992"/>
                  <a:pt x="1641881" y="280823"/>
                  <a:pt x="1668780" y="262890"/>
                </a:cubicBezTo>
                <a:lnTo>
                  <a:pt x="1737360" y="217170"/>
                </a:lnTo>
                <a:cubicBezTo>
                  <a:pt x="1748790" y="209550"/>
                  <a:pt x="1761936" y="204024"/>
                  <a:pt x="1771650" y="194310"/>
                </a:cubicBezTo>
                <a:cubicBezTo>
                  <a:pt x="1783080" y="182880"/>
                  <a:pt x="1793181" y="169944"/>
                  <a:pt x="1805940" y="160020"/>
                </a:cubicBezTo>
                <a:cubicBezTo>
                  <a:pt x="1908810" y="80010"/>
                  <a:pt x="1840230" y="142875"/>
                  <a:pt x="1908810" y="91440"/>
                </a:cubicBezTo>
                <a:cubicBezTo>
                  <a:pt x="2019363" y="8525"/>
                  <a:pt x="1901549" y="89355"/>
                  <a:pt x="1988820" y="45720"/>
                </a:cubicBezTo>
                <a:cubicBezTo>
                  <a:pt x="2001107" y="39577"/>
                  <a:pt x="2010557" y="28439"/>
                  <a:pt x="2023110" y="22860"/>
                </a:cubicBezTo>
                <a:cubicBezTo>
                  <a:pt x="2045130" y="13073"/>
                  <a:pt x="2091690" y="0"/>
                  <a:pt x="2091690" y="0"/>
                </a:cubicBezTo>
                <a:cubicBezTo>
                  <a:pt x="2152650" y="3810"/>
                  <a:pt x="2214801" y="-1153"/>
                  <a:pt x="2274570" y="11430"/>
                </a:cubicBezTo>
                <a:cubicBezTo>
                  <a:pt x="2298696" y="16509"/>
                  <a:pt x="2325045" y="74753"/>
                  <a:pt x="2331720" y="91440"/>
                </a:cubicBezTo>
                <a:cubicBezTo>
                  <a:pt x="2340669" y="113813"/>
                  <a:pt x="2354580" y="160020"/>
                  <a:pt x="2354580" y="160020"/>
                </a:cubicBezTo>
                <a:cubicBezTo>
                  <a:pt x="2374184" y="356061"/>
                  <a:pt x="2377440" y="362308"/>
                  <a:pt x="2377440" y="640080"/>
                </a:cubicBezTo>
                <a:cubicBezTo>
                  <a:pt x="2377440" y="704962"/>
                  <a:pt x="2371398" y="769732"/>
                  <a:pt x="2366010" y="834390"/>
                </a:cubicBezTo>
                <a:cubicBezTo>
                  <a:pt x="2363773" y="861238"/>
                  <a:pt x="2358390" y="887730"/>
                  <a:pt x="2354580" y="914400"/>
                </a:cubicBezTo>
                <a:cubicBezTo>
                  <a:pt x="2350770" y="979170"/>
                  <a:pt x="2349606" y="1044150"/>
                  <a:pt x="2343150" y="1108710"/>
                </a:cubicBezTo>
                <a:cubicBezTo>
                  <a:pt x="2341951" y="1120698"/>
                  <a:pt x="2332862" y="1131006"/>
                  <a:pt x="2331720" y="1143000"/>
                </a:cubicBezTo>
                <a:cubicBezTo>
                  <a:pt x="2302157" y="1453417"/>
                  <a:pt x="2338585" y="1257267"/>
                  <a:pt x="2308860" y="1405890"/>
                </a:cubicBezTo>
                <a:cubicBezTo>
                  <a:pt x="2312670" y="1584960"/>
                  <a:pt x="2309563" y="1764311"/>
                  <a:pt x="2320290" y="1943100"/>
                </a:cubicBezTo>
                <a:cubicBezTo>
                  <a:pt x="2321113" y="1956812"/>
                  <a:pt x="2337007" y="1965103"/>
                  <a:pt x="2343150" y="1977390"/>
                </a:cubicBezTo>
                <a:cubicBezTo>
                  <a:pt x="2356954" y="2004999"/>
                  <a:pt x="2350143" y="2024132"/>
                  <a:pt x="2377440" y="2045970"/>
                </a:cubicBezTo>
                <a:cubicBezTo>
                  <a:pt x="2386848" y="2053496"/>
                  <a:pt x="2400300" y="2053590"/>
                  <a:pt x="2411730" y="2057400"/>
                </a:cubicBezTo>
                <a:cubicBezTo>
                  <a:pt x="2423160" y="2068830"/>
                  <a:pt x="2433602" y="2081342"/>
                  <a:pt x="2446020" y="2091690"/>
                </a:cubicBezTo>
                <a:cubicBezTo>
                  <a:pt x="2517804" y="2151510"/>
                  <a:pt x="2544485" y="2110775"/>
                  <a:pt x="2674620" y="2103120"/>
                </a:cubicBezTo>
                <a:cubicBezTo>
                  <a:pt x="2686050" y="2099310"/>
                  <a:pt x="2697286" y="2094860"/>
                  <a:pt x="2708910" y="2091690"/>
                </a:cubicBezTo>
                <a:cubicBezTo>
                  <a:pt x="2739221" y="2083423"/>
                  <a:pt x="2770544" y="2078765"/>
                  <a:pt x="2800350" y="2068830"/>
                </a:cubicBezTo>
                <a:cubicBezTo>
                  <a:pt x="2856626" y="2050071"/>
                  <a:pt x="2822756" y="2059381"/>
                  <a:pt x="2903220" y="2045970"/>
                </a:cubicBezTo>
                <a:cubicBezTo>
                  <a:pt x="2926080" y="2030730"/>
                  <a:pt x="2945736" y="2008938"/>
                  <a:pt x="2971800" y="2000250"/>
                </a:cubicBezTo>
                <a:cubicBezTo>
                  <a:pt x="2983230" y="1996440"/>
                  <a:pt x="2995314" y="1994208"/>
                  <a:pt x="3006090" y="1988820"/>
                </a:cubicBezTo>
                <a:cubicBezTo>
                  <a:pt x="3018377" y="1982677"/>
                  <a:pt x="3028320" y="1972538"/>
                  <a:pt x="3040380" y="1965960"/>
                </a:cubicBezTo>
                <a:cubicBezTo>
                  <a:pt x="3070297" y="1949642"/>
                  <a:pt x="3104558" y="1940687"/>
                  <a:pt x="3131820" y="1920240"/>
                </a:cubicBezTo>
                <a:cubicBezTo>
                  <a:pt x="3142175" y="1912474"/>
                  <a:pt x="3195116" y="1871447"/>
                  <a:pt x="3211830" y="1863090"/>
                </a:cubicBezTo>
                <a:cubicBezTo>
                  <a:pt x="3222606" y="1857702"/>
                  <a:pt x="3234690" y="1855470"/>
                  <a:pt x="3246120" y="1851660"/>
                </a:cubicBezTo>
                <a:cubicBezTo>
                  <a:pt x="3356673" y="1768745"/>
                  <a:pt x="3238859" y="1849575"/>
                  <a:pt x="3326130" y="1805940"/>
                </a:cubicBezTo>
                <a:cubicBezTo>
                  <a:pt x="3338417" y="1799797"/>
                  <a:pt x="3348133" y="1789223"/>
                  <a:pt x="3360420" y="1783080"/>
                </a:cubicBezTo>
                <a:cubicBezTo>
                  <a:pt x="3371196" y="1777692"/>
                  <a:pt x="3383636" y="1776396"/>
                  <a:pt x="3394710" y="1771650"/>
                </a:cubicBezTo>
                <a:cubicBezTo>
                  <a:pt x="3410371" y="1764938"/>
                  <a:pt x="3424610" y="1755118"/>
                  <a:pt x="3440430" y="1748790"/>
                </a:cubicBezTo>
                <a:cubicBezTo>
                  <a:pt x="3510162" y="1720897"/>
                  <a:pt x="3512443" y="1725440"/>
                  <a:pt x="3589020" y="1714500"/>
                </a:cubicBezTo>
                <a:cubicBezTo>
                  <a:pt x="3857271" y="1727913"/>
                  <a:pt x="3893864" y="1735798"/>
                  <a:pt x="4206240" y="1714500"/>
                </a:cubicBezTo>
                <a:cubicBezTo>
                  <a:pt x="4245005" y="1711857"/>
                  <a:pt x="4282214" y="1698028"/>
                  <a:pt x="4320540" y="1691640"/>
                </a:cubicBezTo>
                <a:cubicBezTo>
                  <a:pt x="4377739" y="1682107"/>
                  <a:pt x="4410300" y="1676134"/>
                  <a:pt x="4469130" y="1668780"/>
                </a:cubicBezTo>
                <a:cubicBezTo>
                  <a:pt x="4503365" y="1664501"/>
                  <a:pt x="4537710" y="1661160"/>
                  <a:pt x="4572000" y="1657350"/>
                </a:cubicBezTo>
                <a:cubicBezTo>
                  <a:pt x="4632960" y="1661160"/>
                  <a:pt x="4711691" y="1625591"/>
                  <a:pt x="4754880" y="1668780"/>
                </a:cubicBezTo>
                <a:cubicBezTo>
                  <a:pt x="4792693" y="1706593"/>
                  <a:pt x="4748520" y="1775565"/>
                  <a:pt x="4743450" y="1828800"/>
                </a:cubicBezTo>
                <a:cubicBezTo>
                  <a:pt x="4741942" y="1844631"/>
                  <a:pt x="4735340" y="1917287"/>
                  <a:pt x="4720590" y="1943100"/>
                </a:cubicBezTo>
                <a:cubicBezTo>
                  <a:pt x="4711139" y="1959640"/>
                  <a:pt x="4697730" y="1973580"/>
                  <a:pt x="4686300" y="1988820"/>
                </a:cubicBezTo>
                <a:cubicBezTo>
                  <a:pt x="4682490" y="2000250"/>
                  <a:pt x="4679616" y="2012036"/>
                  <a:pt x="4674870" y="2023110"/>
                </a:cubicBezTo>
                <a:cubicBezTo>
                  <a:pt x="4658735" y="2060759"/>
                  <a:pt x="4637405" y="2098322"/>
                  <a:pt x="4606290" y="2125980"/>
                </a:cubicBezTo>
                <a:cubicBezTo>
                  <a:pt x="4589686" y="2140739"/>
                  <a:pt x="4568060" y="2148627"/>
                  <a:pt x="4549140" y="2160270"/>
                </a:cubicBezTo>
                <a:cubicBezTo>
                  <a:pt x="4518528" y="2179108"/>
                  <a:pt x="4491355" y="2204799"/>
                  <a:pt x="4457700" y="2217420"/>
                </a:cubicBezTo>
                <a:cubicBezTo>
                  <a:pt x="4372570" y="2249344"/>
                  <a:pt x="4352558" y="2258135"/>
                  <a:pt x="4263390" y="2286000"/>
                </a:cubicBezTo>
                <a:cubicBezTo>
                  <a:pt x="4236915" y="2294273"/>
                  <a:pt x="4209351" y="2299121"/>
                  <a:pt x="4183380" y="2308860"/>
                </a:cubicBezTo>
                <a:cubicBezTo>
                  <a:pt x="4148245" y="2322036"/>
                  <a:pt x="4115848" y="2341959"/>
                  <a:pt x="4080510" y="2354580"/>
                </a:cubicBezTo>
                <a:cubicBezTo>
                  <a:pt x="4034862" y="2370883"/>
                  <a:pt x="4027330" y="2358310"/>
                  <a:pt x="3989070" y="2377440"/>
                </a:cubicBezTo>
                <a:cubicBezTo>
                  <a:pt x="3893645" y="2425152"/>
                  <a:pt x="4041244" y="2374295"/>
                  <a:pt x="3886200" y="2434590"/>
                </a:cubicBezTo>
                <a:cubicBezTo>
                  <a:pt x="3841284" y="2452057"/>
                  <a:pt x="3792145" y="2458757"/>
                  <a:pt x="3749040" y="2480310"/>
                </a:cubicBezTo>
                <a:cubicBezTo>
                  <a:pt x="3661593" y="2524034"/>
                  <a:pt x="3747244" y="2484719"/>
                  <a:pt x="3623310" y="2526030"/>
                </a:cubicBezTo>
                <a:cubicBezTo>
                  <a:pt x="3603845" y="2532518"/>
                  <a:pt x="3585812" y="2542994"/>
                  <a:pt x="3566160" y="2548890"/>
                </a:cubicBezTo>
                <a:cubicBezTo>
                  <a:pt x="3547552" y="2554472"/>
                  <a:pt x="3527578" y="2554607"/>
                  <a:pt x="3509010" y="2560320"/>
                </a:cubicBezTo>
                <a:cubicBezTo>
                  <a:pt x="3477897" y="2569893"/>
                  <a:pt x="3448452" y="2584316"/>
                  <a:pt x="3417570" y="2594610"/>
                </a:cubicBezTo>
                <a:cubicBezTo>
                  <a:pt x="3391256" y="2603381"/>
                  <a:pt x="3364035" y="2609197"/>
                  <a:pt x="3337560" y="2617470"/>
                </a:cubicBezTo>
                <a:cubicBezTo>
                  <a:pt x="3303060" y="2628251"/>
                  <a:pt x="3269444" y="2641830"/>
                  <a:pt x="3234690" y="2651760"/>
                </a:cubicBezTo>
                <a:cubicBezTo>
                  <a:pt x="3189376" y="2664707"/>
                  <a:pt x="3142439" y="2671761"/>
                  <a:pt x="3097530" y="2686050"/>
                </a:cubicBezTo>
                <a:cubicBezTo>
                  <a:pt x="3058427" y="2698492"/>
                  <a:pt x="3022159" y="2718794"/>
                  <a:pt x="2983230" y="2731770"/>
                </a:cubicBezTo>
                <a:cubicBezTo>
                  <a:pt x="2919181" y="2753120"/>
                  <a:pt x="2854418" y="2772546"/>
                  <a:pt x="2788920" y="2788920"/>
                </a:cubicBezTo>
                <a:lnTo>
                  <a:pt x="2560320" y="2846070"/>
                </a:lnTo>
                <a:cubicBezTo>
                  <a:pt x="2545080" y="2849880"/>
                  <a:pt x="2528651" y="2850475"/>
                  <a:pt x="2514600" y="2857500"/>
                </a:cubicBezTo>
                <a:cubicBezTo>
                  <a:pt x="2396887" y="2916356"/>
                  <a:pt x="2495316" y="2874072"/>
                  <a:pt x="2343150" y="2914650"/>
                </a:cubicBezTo>
                <a:cubicBezTo>
                  <a:pt x="2319867" y="2920859"/>
                  <a:pt x="2297947" y="2931666"/>
                  <a:pt x="2274570" y="2937510"/>
                </a:cubicBezTo>
                <a:cubicBezTo>
                  <a:pt x="2131642" y="2973242"/>
                  <a:pt x="2309343" y="2927575"/>
                  <a:pt x="2194560" y="2960370"/>
                </a:cubicBezTo>
                <a:cubicBezTo>
                  <a:pt x="2179455" y="2964686"/>
                  <a:pt x="2163945" y="2967484"/>
                  <a:pt x="2148840" y="2971800"/>
                </a:cubicBezTo>
                <a:cubicBezTo>
                  <a:pt x="2137255" y="2975110"/>
                  <a:pt x="2126135" y="2979920"/>
                  <a:pt x="2114550" y="2983230"/>
                </a:cubicBezTo>
                <a:cubicBezTo>
                  <a:pt x="2034948" y="3005973"/>
                  <a:pt x="2099846" y="2981303"/>
                  <a:pt x="2000250" y="3017520"/>
                </a:cubicBezTo>
                <a:cubicBezTo>
                  <a:pt x="1980968" y="3024532"/>
                  <a:pt x="1961849" y="3032047"/>
                  <a:pt x="1943100" y="3040380"/>
                </a:cubicBezTo>
                <a:cubicBezTo>
                  <a:pt x="1927530" y="3047300"/>
                  <a:pt x="1913334" y="3057257"/>
                  <a:pt x="1897380" y="3063240"/>
                </a:cubicBezTo>
                <a:cubicBezTo>
                  <a:pt x="1799960" y="3099773"/>
                  <a:pt x="1779761" y="3097735"/>
                  <a:pt x="1703070" y="3131820"/>
                </a:cubicBezTo>
                <a:cubicBezTo>
                  <a:pt x="1577922" y="3187441"/>
                  <a:pt x="1764076" y="3114276"/>
                  <a:pt x="1577340" y="3188970"/>
                </a:cubicBezTo>
                <a:cubicBezTo>
                  <a:pt x="1566153" y="3193445"/>
                  <a:pt x="1553826" y="3195012"/>
                  <a:pt x="1543050" y="3200400"/>
                </a:cubicBezTo>
                <a:cubicBezTo>
                  <a:pt x="1464115" y="3239867"/>
                  <a:pt x="1558193" y="3210902"/>
                  <a:pt x="1463040" y="3234690"/>
                </a:cubicBezTo>
                <a:cubicBezTo>
                  <a:pt x="1451610" y="3242310"/>
                  <a:pt x="1441037" y="3251407"/>
                  <a:pt x="1428750" y="3257550"/>
                </a:cubicBezTo>
                <a:cubicBezTo>
                  <a:pt x="1390453" y="3276699"/>
                  <a:pt x="1324184" y="3276788"/>
                  <a:pt x="1291590" y="3280410"/>
                </a:cubicBezTo>
                <a:cubicBezTo>
                  <a:pt x="1277604" y="3283907"/>
                  <a:pt x="1195771" y="3301881"/>
                  <a:pt x="1165860" y="3314700"/>
                </a:cubicBezTo>
                <a:cubicBezTo>
                  <a:pt x="1150199" y="3321412"/>
                  <a:pt x="1135801" y="3330848"/>
                  <a:pt x="1120140" y="3337560"/>
                </a:cubicBezTo>
                <a:cubicBezTo>
                  <a:pt x="1092735" y="3349305"/>
                  <a:pt x="1069131" y="3352134"/>
                  <a:pt x="1040130" y="3360420"/>
                </a:cubicBezTo>
                <a:cubicBezTo>
                  <a:pt x="1028545" y="3363730"/>
                  <a:pt x="1017085" y="3367525"/>
                  <a:pt x="1005840" y="3371850"/>
                </a:cubicBezTo>
                <a:cubicBezTo>
                  <a:pt x="967540" y="3386581"/>
                  <a:pt x="930469" y="3404594"/>
                  <a:pt x="891540" y="3417570"/>
                </a:cubicBezTo>
                <a:cubicBezTo>
                  <a:pt x="880110" y="3421380"/>
                  <a:pt x="868324" y="3424254"/>
                  <a:pt x="857250" y="3429000"/>
                </a:cubicBezTo>
                <a:cubicBezTo>
                  <a:pt x="841589" y="3435712"/>
                  <a:pt x="827350" y="3445532"/>
                  <a:pt x="811530" y="3451860"/>
                </a:cubicBezTo>
                <a:cubicBezTo>
                  <a:pt x="789157" y="3460809"/>
                  <a:pt x="764503" y="3463944"/>
                  <a:pt x="742950" y="3474720"/>
                </a:cubicBezTo>
                <a:cubicBezTo>
                  <a:pt x="727710" y="3482340"/>
                  <a:pt x="713184" y="3491597"/>
                  <a:pt x="697230" y="3497580"/>
                </a:cubicBezTo>
                <a:cubicBezTo>
                  <a:pt x="682521" y="3503096"/>
                  <a:pt x="666557" y="3504496"/>
                  <a:pt x="651510" y="3509010"/>
                </a:cubicBezTo>
                <a:cubicBezTo>
                  <a:pt x="628430" y="3515934"/>
                  <a:pt x="605790" y="3524250"/>
                  <a:pt x="582930" y="3531870"/>
                </a:cubicBezTo>
                <a:cubicBezTo>
                  <a:pt x="571500" y="3535680"/>
                  <a:pt x="558665" y="3536617"/>
                  <a:pt x="548640" y="3543300"/>
                </a:cubicBezTo>
                <a:cubicBezTo>
                  <a:pt x="525780" y="3558540"/>
                  <a:pt x="502039" y="3572535"/>
                  <a:pt x="480060" y="3589020"/>
                </a:cubicBezTo>
                <a:cubicBezTo>
                  <a:pt x="423350" y="3631552"/>
                  <a:pt x="450191" y="3612743"/>
                  <a:pt x="400050" y="3646170"/>
                </a:cubicBezTo>
                <a:cubicBezTo>
                  <a:pt x="392430" y="3657600"/>
                  <a:pt x="386380" y="3670249"/>
                  <a:pt x="377190" y="3680460"/>
                </a:cubicBezTo>
                <a:cubicBezTo>
                  <a:pt x="330490" y="3732348"/>
                  <a:pt x="312892" y="3753329"/>
                  <a:pt x="262890" y="3783330"/>
                </a:cubicBezTo>
                <a:cubicBezTo>
                  <a:pt x="255585" y="3787713"/>
                  <a:pt x="247650" y="3790950"/>
                  <a:pt x="240030" y="379476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5" name="AutoShape 48"/>
          <p:cNvSpPr>
            <a:spLocks noChangeArrowheads="1"/>
          </p:cNvSpPr>
          <p:nvPr/>
        </p:nvSpPr>
        <p:spPr bwMode="auto">
          <a:xfrm>
            <a:off x="125413" y="2789238"/>
            <a:ext cx="979487" cy="677862"/>
          </a:xfrm>
          <a:prstGeom prst="wedgeRectCallout">
            <a:avLst>
              <a:gd name="adj1" fmla="val 97682"/>
              <a:gd name="adj2" fmla="val 410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Call node</a:t>
            </a:r>
          </a:p>
        </p:txBody>
      </p:sp>
      <p:sp>
        <p:nvSpPr>
          <p:cNvPr id="16" name="AutoShape 49"/>
          <p:cNvSpPr>
            <a:spLocks noChangeArrowheads="1"/>
          </p:cNvSpPr>
          <p:nvPr/>
        </p:nvSpPr>
        <p:spPr bwMode="auto">
          <a:xfrm>
            <a:off x="53975" y="4713288"/>
            <a:ext cx="1204913" cy="677862"/>
          </a:xfrm>
          <a:prstGeom prst="wedgeRectCallout">
            <a:avLst>
              <a:gd name="adj1" fmla="val 79887"/>
              <a:gd name="adj2" fmla="val -869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Return node</a:t>
            </a:r>
          </a:p>
        </p:txBody>
      </p:sp>
      <p:sp>
        <p:nvSpPr>
          <p:cNvPr id="17" name="AutoShape 50"/>
          <p:cNvSpPr>
            <a:spLocks noChangeArrowheads="1"/>
          </p:cNvSpPr>
          <p:nvPr/>
        </p:nvSpPr>
        <p:spPr bwMode="auto">
          <a:xfrm>
            <a:off x="5281788" y="1162367"/>
            <a:ext cx="1987600" cy="677863"/>
          </a:xfrm>
          <a:prstGeom prst="wedgeRectCallout">
            <a:avLst>
              <a:gd name="adj1" fmla="val -74531"/>
              <a:gd name="adj2" fmla="val 64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Entry node</a:t>
            </a:r>
          </a:p>
        </p:txBody>
      </p:sp>
      <p:sp>
        <p:nvSpPr>
          <p:cNvPr id="18" name="AutoShape 51"/>
          <p:cNvSpPr>
            <a:spLocks noChangeArrowheads="1"/>
          </p:cNvSpPr>
          <p:nvPr/>
        </p:nvSpPr>
        <p:spPr bwMode="auto">
          <a:xfrm>
            <a:off x="5319478" y="5848051"/>
            <a:ext cx="979488" cy="677863"/>
          </a:xfrm>
          <a:prstGeom prst="wedgeRectCallout">
            <a:avLst>
              <a:gd name="adj1" fmla="val -122612"/>
              <a:gd name="adj2" fmla="val -3350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Exit node</a:t>
            </a:r>
          </a:p>
        </p:txBody>
      </p:sp>
      <p:sp>
        <p:nvSpPr>
          <p:cNvPr id="19" name="AutoShape 62"/>
          <p:cNvSpPr>
            <a:spLocks noChangeArrowheads="1"/>
          </p:cNvSpPr>
          <p:nvPr/>
        </p:nvSpPr>
        <p:spPr bwMode="auto">
          <a:xfrm>
            <a:off x="7925036" y="1693421"/>
            <a:ext cx="979488" cy="677862"/>
          </a:xfrm>
          <a:prstGeom prst="wedgeRectCallout">
            <a:avLst>
              <a:gd name="adj1" fmla="val -78847"/>
              <a:gd name="adj2" fmla="val 96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Call node</a:t>
            </a:r>
          </a:p>
        </p:txBody>
      </p:sp>
      <p:sp>
        <p:nvSpPr>
          <p:cNvPr id="20" name="AutoShape 63"/>
          <p:cNvSpPr>
            <a:spLocks noChangeArrowheads="1"/>
          </p:cNvSpPr>
          <p:nvPr/>
        </p:nvSpPr>
        <p:spPr bwMode="auto">
          <a:xfrm>
            <a:off x="7729559" y="4508024"/>
            <a:ext cx="1154112" cy="677863"/>
          </a:xfrm>
          <a:prstGeom prst="wedgeRectCallout">
            <a:avLst>
              <a:gd name="adj1" fmla="val -82958"/>
              <a:gd name="adj2" fmla="val -132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/>
              <a:t>Return node</a:t>
            </a:r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2834334" y="6113195"/>
            <a:ext cx="379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dirty="0" err="1">
                <a:solidFill>
                  <a:schemeClr val="tx1"/>
                </a:solidFill>
                <a:ea typeface="MS PGothic" pitchFamily="34" charset="-128"/>
              </a:rPr>
              <a:t>Supergraph</a:t>
            </a:r>
            <a:endParaRPr lang="en-US" sz="2800" dirty="0">
              <a:solidFill>
                <a:schemeClr val="tx1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81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/>
              <a:t>Interprocedural</a:t>
            </a:r>
            <a:r>
              <a:rPr lang="en-US" dirty="0"/>
              <a:t> analysis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4429125" y="2498725"/>
            <a:ext cx="8270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R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656013" y="3511550"/>
            <a:ext cx="773112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1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4525963" y="4498975"/>
            <a:ext cx="7302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3</a:t>
            </a:r>
          </a:p>
        </p:txBody>
      </p:sp>
      <p:cxnSp>
        <p:nvCxnSpPr>
          <p:cNvPr id="33798" name="AutoShape 8"/>
          <p:cNvCxnSpPr>
            <a:cxnSpLocks noChangeShapeType="1"/>
            <a:stCxn id="33795" idx="2"/>
            <a:endCxn id="33796" idx="0"/>
          </p:cNvCxnSpPr>
          <p:nvPr/>
        </p:nvCxnSpPr>
        <p:spPr bwMode="auto">
          <a:xfrm flipH="1">
            <a:off x="4043363" y="2968625"/>
            <a:ext cx="800100" cy="542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799" name="AutoShape 9"/>
          <p:cNvCxnSpPr>
            <a:cxnSpLocks noChangeShapeType="1"/>
            <a:stCxn id="33796" idx="2"/>
            <a:endCxn id="33797" idx="0"/>
          </p:cNvCxnSpPr>
          <p:nvPr/>
        </p:nvCxnSpPr>
        <p:spPr bwMode="auto">
          <a:xfrm>
            <a:off x="4043363" y="3981450"/>
            <a:ext cx="847725" cy="517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5456238" y="3511550"/>
            <a:ext cx="6064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2</a:t>
            </a:r>
          </a:p>
        </p:txBody>
      </p:sp>
      <p:cxnSp>
        <p:nvCxnSpPr>
          <p:cNvPr id="33801" name="AutoShape 11"/>
          <p:cNvCxnSpPr>
            <a:cxnSpLocks noChangeShapeType="1"/>
            <a:stCxn id="33795" idx="2"/>
            <a:endCxn id="33800" idx="0"/>
          </p:cNvCxnSpPr>
          <p:nvPr/>
        </p:nvCxnSpPr>
        <p:spPr bwMode="auto">
          <a:xfrm>
            <a:off x="4843463" y="2968625"/>
            <a:ext cx="915987" cy="542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2" name="AutoShape 12"/>
          <p:cNvCxnSpPr>
            <a:cxnSpLocks noChangeShapeType="1"/>
            <a:stCxn id="33800" idx="2"/>
            <a:endCxn id="33797" idx="0"/>
          </p:cNvCxnSpPr>
          <p:nvPr/>
        </p:nvCxnSpPr>
        <p:spPr bwMode="auto">
          <a:xfrm flipH="1">
            <a:off x="4891088" y="3981450"/>
            <a:ext cx="868362" cy="517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3" name="AutoShape 13"/>
          <p:cNvCxnSpPr>
            <a:cxnSpLocks noChangeShapeType="1"/>
            <a:stCxn id="33797" idx="1"/>
            <a:endCxn id="33796" idx="1"/>
          </p:cNvCxnSpPr>
          <p:nvPr/>
        </p:nvCxnSpPr>
        <p:spPr bwMode="auto">
          <a:xfrm rot="10800000">
            <a:off x="3656013" y="3746500"/>
            <a:ext cx="869950" cy="987425"/>
          </a:xfrm>
          <a:prstGeom prst="curvedConnector3">
            <a:avLst>
              <a:gd name="adj1" fmla="val 126278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4249738" y="3048000"/>
            <a:ext cx="423862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3805" name="Text Box 16"/>
          <p:cNvSpPr txBox="1">
            <a:spLocks noChangeArrowheads="1"/>
          </p:cNvSpPr>
          <p:nvPr/>
        </p:nvSpPr>
        <p:spPr bwMode="auto">
          <a:xfrm>
            <a:off x="5256213" y="4033838"/>
            <a:ext cx="423862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33806" name="Text Box 17"/>
          <p:cNvSpPr txBox="1">
            <a:spLocks noChangeArrowheads="1"/>
          </p:cNvSpPr>
          <p:nvPr/>
        </p:nvSpPr>
        <p:spPr bwMode="auto">
          <a:xfrm>
            <a:off x="4213225" y="4033838"/>
            <a:ext cx="423863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33807" name="Text Box 18"/>
          <p:cNvSpPr txBox="1">
            <a:spLocks noChangeArrowheads="1"/>
          </p:cNvSpPr>
          <p:nvPr/>
        </p:nvSpPr>
        <p:spPr bwMode="auto">
          <a:xfrm>
            <a:off x="3714750" y="4335463"/>
            <a:ext cx="423863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3808" name="Text Box 19"/>
          <p:cNvSpPr txBox="1">
            <a:spLocks noChangeArrowheads="1"/>
          </p:cNvSpPr>
          <p:nvPr/>
        </p:nvSpPr>
        <p:spPr bwMode="auto">
          <a:xfrm>
            <a:off x="4535488" y="5662613"/>
            <a:ext cx="7302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e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R</a:t>
            </a:r>
          </a:p>
        </p:txBody>
      </p:sp>
      <p:cxnSp>
        <p:nvCxnSpPr>
          <p:cNvPr id="33809" name="AutoShape 20"/>
          <p:cNvCxnSpPr>
            <a:cxnSpLocks noChangeShapeType="1"/>
            <a:stCxn id="33797" idx="2"/>
            <a:endCxn id="33808" idx="0"/>
          </p:cNvCxnSpPr>
          <p:nvPr/>
        </p:nvCxnSpPr>
        <p:spPr bwMode="auto">
          <a:xfrm>
            <a:off x="4891088" y="4968875"/>
            <a:ext cx="9525" cy="693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0" name="Text Box 21"/>
          <p:cNvSpPr txBox="1">
            <a:spLocks noChangeArrowheads="1"/>
          </p:cNvSpPr>
          <p:nvPr/>
        </p:nvSpPr>
        <p:spPr bwMode="auto">
          <a:xfrm>
            <a:off x="4673600" y="5097463"/>
            <a:ext cx="423863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33811" name="Text Box 22"/>
          <p:cNvSpPr txBox="1">
            <a:spLocks noChangeArrowheads="1"/>
          </p:cNvSpPr>
          <p:nvPr/>
        </p:nvSpPr>
        <p:spPr bwMode="auto">
          <a:xfrm>
            <a:off x="1671638" y="2119313"/>
            <a:ext cx="8270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P</a:t>
            </a:r>
          </a:p>
        </p:txBody>
      </p:sp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1724025" y="4452938"/>
            <a:ext cx="7302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5</a:t>
            </a:r>
          </a:p>
        </p:txBody>
      </p:sp>
      <p:sp>
        <p:nvSpPr>
          <p:cNvPr id="33813" name="Text Box 27"/>
          <p:cNvSpPr txBox="1">
            <a:spLocks noChangeArrowheads="1"/>
          </p:cNvSpPr>
          <p:nvPr/>
        </p:nvSpPr>
        <p:spPr bwMode="auto">
          <a:xfrm>
            <a:off x="1787525" y="3276600"/>
            <a:ext cx="6064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4</a:t>
            </a:r>
          </a:p>
        </p:txBody>
      </p:sp>
      <p:cxnSp>
        <p:nvCxnSpPr>
          <p:cNvPr id="33814" name="AutoShape 28"/>
          <p:cNvCxnSpPr>
            <a:cxnSpLocks noChangeShapeType="1"/>
            <a:stCxn id="33811" idx="2"/>
            <a:endCxn id="33813" idx="0"/>
          </p:cNvCxnSpPr>
          <p:nvPr/>
        </p:nvCxnSpPr>
        <p:spPr bwMode="auto">
          <a:xfrm>
            <a:off x="2085975" y="2589213"/>
            <a:ext cx="4763" cy="6873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5" name="Text Box 32"/>
          <p:cNvSpPr txBox="1">
            <a:spLocks noChangeArrowheads="1"/>
          </p:cNvSpPr>
          <p:nvPr/>
        </p:nvSpPr>
        <p:spPr bwMode="auto">
          <a:xfrm>
            <a:off x="1863725" y="2722563"/>
            <a:ext cx="423863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1733550" y="5616575"/>
            <a:ext cx="7302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e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P</a:t>
            </a:r>
          </a:p>
        </p:txBody>
      </p:sp>
      <p:cxnSp>
        <p:nvCxnSpPr>
          <p:cNvPr id="33817" name="AutoShape 37"/>
          <p:cNvCxnSpPr>
            <a:cxnSpLocks noChangeShapeType="1"/>
            <a:stCxn id="33812" idx="2"/>
            <a:endCxn id="33816" idx="0"/>
          </p:cNvCxnSpPr>
          <p:nvPr/>
        </p:nvCxnSpPr>
        <p:spPr bwMode="auto">
          <a:xfrm>
            <a:off x="2089150" y="4922838"/>
            <a:ext cx="9525" cy="693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8" name="Text Box 38"/>
          <p:cNvSpPr txBox="1">
            <a:spLocks noChangeArrowheads="1"/>
          </p:cNvSpPr>
          <p:nvPr/>
        </p:nvSpPr>
        <p:spPr bwMode="auto">
          <a:xfrm>
            <a:off x="1905000" y="5051425"/>
            <a:ext cx="423863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5</a:t>
            </a:r>
          </a:p>
        </p:txBody>
      </p:sp>
      <p:sp>
        <p:nvSpPr>
          <p:cNvPr id="33819" name="Text Box 41"/>
          <p:cNvSpPr txBox="1">
            <a:spLocks noChangeArrowheads="1"/>
          </p:cNvSpPr>
          <p:nvPr/>
        </p:nvSpPr>
        <p:spPr bwMode="auto">
          <a:xfrm>
            <a:off x="1905000" y="16002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ea typeface="MS PGothic" pitchFamily="34" charset="-128"/>
              </a:rPr>
              <a:t>P</a:t>
            </a:r>
          </a:p>
        </p:txBody>
      </p:sp>
      <p:sp>
        <p:nvSpPr>
          <p:cNvPr id="33820" name="Text Box 42"/>
          <p:cNvSpPr txBox="1">
            <a:spLocks noChangeArrowheads="1"/>
          </p:cNvSpPr>
          <p:nvPr/>
        </p:nvSpPr>
        <p:spPr bwMode="auto">
          <a:xfrm>
            <a:off x="4598988" y="1711325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ea typeface="MS PGothic" pitchFamily="34" charset="-128"/>
              </a:rPr>
              <a:t>R</a:t>
            </a:r>
          </a:p>
        </p:txBody>
      </p:sp>
      <p:sp>
        <p:nvSpPr>
          <p:cNvPr id="33821" name="Text Box 43"/>
          <p:cNvSpPr txBox="1">
            <a:spLocks noChangeArrowheads="1"/>
          </p:cNvSpPr>
          <p:nvPr/>
        </p:nvSpPr>
        <p:spPr bwMode="auto">
          <a:xfrm>
            <a:off x="1408113" y="3833813"/>
            <a:ext cx="1355725" cy="4699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a typeface="MS PGothic" pitchFamily="34" charset="-128"/>
              </a:rPr>
              <a:t>Call Q</a:t>
            </a:r>
          </a:p>
        </p:txBody>
      </p:sp>
      <p:cxnSp>
        <p:nvCxnSpPr>
          <p:cNvPr id="33822" name="AutoShape 44"/>
          <p:cNvCxnSpPr>
            <a:cxnSpLocks noChangeShapeType="1"/>
            <a:stCxn id="33813" idx="3"/>
            <a:endCxn id="33795" idx="1"/>
          </p:cNvCxnSpPr>
          <p:nvPr/>
        </p:nvCxnSpPr>
        <p:spPr bwMode="auto">
          <a:xfrm flipV="1">
            <a:off x="2393950" y="2733675"/>
            <a:ext cx="2035175" cy="7778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3823" name="AutoShape 45"/>
          <p:cNvCxnSpPr>
            <a:cxnSpLocks noChangeShapeType="1"/>
            <a:stCxn id="33808" idx="1"/>
            <a:endCxn id="33812" idx="3"/>
          </p:cNvCxnSpPr>
          <p:nvPr/>
        </p:nvCxnSpPr>
        <p:spPr bwMode="auto">
          <a:xfrm rot="10800000">
            <a:off x="2454275" y="4687888"/>
            <a:ext cx="2081213" cy="1209675"/>
          </a:xfrm>
          <a:prstGeom prst="curvedConnector3">
            <a:avLst>
              <a:gd name="adj1" fmla="val 49963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33824" name="Text Box 46"/>
          <p:cNvSpPr txBox="1">
            <a:spLocks noChangeArrowheads="1"/>
          </p:cNvSpPr>
          <p:nvPr/>
        </p:nvSpPr>
        <p:spPr bwMode="auto">
          <a:xfrm>
            <a:off x="3116263" y="2590800"/>
            <a:ext cx="66675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c2e</a:t>
            </a:r>
          </a:p>
        </p:txBody>
      </p:sp>
      <p:sp>
        <p:nvSpPr>
          <p:cNvPr id="33825" name="Text Box 47"/>
          <p:cNvSpPr txBox="1">
            <a:spLocks noChangeArrowheads="1"/>
          </p:cNvSpPr>
          <p:nvPr/>
        </p:nvSpPr>
        <p:spPr bwMode="auto">
          <a:xfrm>
            <a:off x="2989263" y="4899025"/>
            <a:ext cx="66675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x2r</a:t>
            </a:r>
          </a:p>
        </p:txBody>
      </p:sp>
      <p:sp>
        <p:nvSpPr>
          <p:cNvPr id="33826" name="AutoShape 48"/>
          <p:cNvSpPr>
            <a:spLocks noChangeArrowheads="1"/>
          </p:cNvSpPr>
          <p:nvPr/>
        </p:nvSpPr>
        <p:spPr bwMode="auto">
          <a:xfrm>
            <a:off x="125413" y="2789238"/>
            <a:ext cx="979487" cy="677862"/>
          </a:xfrm>
          <a:prstGeom prst="wedgeRectCallout">
            <a:avLst>
              <a:gd name="adj1" fmla="val 114019"/>
              <a:gd name="adj2" fmla="val 511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Call node</a:t>
            </a:r>
          </a:p>
        </p:txBody>
      </p:sp>
      <p:sp>
        <p:nvSpPr>
          <p:cNvPr id="33827" name="AutoShape 49"/>
          <p:cNvSpPr>
            <a:spLocks noChangeArrowheads="1"/>
          </p:cNvSpPr>
          <p:nvPr/>
        </p:nvSpPr>
        <p:spPr bwMode="auto">
          <a:xfrm>
            <a:off x="53975" y="4713288"/>
            <a:ext cx="1204913" cy="677862"/>
          </a:xfrm>
          <a:prstGeom prst="wedgeRectCallout">
            <a:avLst>
              <a:gd name="adj1" fmla="val 85579"/>
              <a:gd name="adj2" fmla="val -599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Return node</a:t>
            </a:r>
          </a:p>
        </p:txBody>
      </p:sp>
      <p:sp>
        <p:nvSpPr>
          <p:cNvPr id="33828" name="AutoShape 50"/>
          <p:cNvSpPr>
            <a:spLocks noChangeArrowheads="1"/>
          </p:cNvSpPr>
          <p:nvPr/>
        </p:nvSpPr>
        <p:spPr bwMode="auto">
          <a:xfrm>
            <a:off x="5680075" y="1828800"/>
            <a:ext cx="979488" cy="677863"/>
          </a:xfrm>
          <a:prstGeom prst="wedgeRectCallout">
            <a:avLst>
              <a:gd name="adj1" fmla="val -94083"/>
              <a:gd name="adj2" fmla="val 8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Entry node</a:t>
            </a:r>
          </a:p>
        </p:txBody>
      </p:sp>
      <p:sp>
        <p:nvSpPr>
          <p:cNvPr id="33829" name="AutoShape 51"/>
          <p:cNvSpPr>
            <a:spLocks noChangeArrowheads="1"/>
          </p:cNvSpPr>
          <p:nvPr/>
        </p:nvSpPr>
        <p:spPr bwMode="auto">
          <a:xfrm>
            <a:off x="5572125" y="6083300"/>
            <a:ext cx="979488" cy="677863"/>
          </a:xfrm>
          <a:prstGeom prst="wedgeRectCallout">
            <a:avLst>
              <a:gd name="adj1" fmla="val -81769"/>
              <a:gd name="adj2" fmla="val -483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Exit node</a:t>
            </a:r>
          </a:p>
        </p:txBody>
      </p:sp>
      <p:sp>
        <p:nvSpPr>
          <p:cNvPr id="33830" name="Text Box 52"/>
          <p:cNvSpPr txBox="1">
            <a:spLocks noChangeArrowheads="1"/>
          </p:cNvSpPr>
          <p:nvPr/>
        </p:nvSpPr>
        <p:spPr bwMode="auto">
          <a:xfrm>
            <a:off x="7118350" y="2125663"/>
            <a:ext cx="8270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s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Q</a:t>
            </a:r>
          </a:p>
        </p:txBody>
      </p:sp>
      <p:sp>
        <p:nvSpPr>
          <p:cNvPr id="33831" name="Text Box 53"/>
          <p:cNvSpPr txBox="1">
            <a:spLocks noChangeArrowheads="1"/>
          </p:cNvSpPr>
          <p:nvPr/>
        </p:nvSpPr>
        <p:spPr bwMode="auto">
          <a:xfrm>
            <a:off x="7170738" y="4459288"/>
            <a:ext cx="7302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7</a:t>
            </a:r>
          </a:p>
        </p:txBody>
      </p:sp>
      <p:sp>
        <p:nvSpPr>
          <p:cNvPr id="33832" name="Text Box 54"/>
          <p:cNvSpPr txBox="1">
            <a:spLocks noChangeArrowheads="1"/>
          </p:cNvSpPr>
          <p:nvPr/>
        </p:nvSpPr>
        <p:spPr bwMode="auto">
          <a:xfrm>
            <a:off x="7234238" y="3282950"/>
            <a:ext cx="6064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6</a:t>
            </a:r>
          </a:p>
        </p:txBody>
      </p:sp>
      <p:cxnSp>
        <p:nvCxnSpPr>
          <p:cNvPr id="33833" name="AutoShape 55"/>
          <p:cNvCxnSpPr>
            <a:cxnSpLocks noChangeShapeType="1"/>
            <a:stCxn id="33830" idx="2"/>
            <a:endCxn id="33832" idx="0"/>
          </p:cNvCxnSpPr>
          <p:nvPr/>
        </p:nvCxnSpPr>
        <p:spPr bwMode="auto">
          <a:xfrm>
            <a:off x="7532688" y="2595563"/>
            <a:ext cx="4762" cy="6873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34" name="Text Box 56"/>
          <p:cNvSpPr txBox="1">
            <a:spLocks noChangeArrowheads="1"/>
          </p:cNvSpPr>
          <p:nvPr/>
        </p:nvSpPr>
        <p:spPr bwMode="auto">
          <a:xfrm>
            <a:off x="7310438" y="2795588"/>
            <a:ext cx="423862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3835" name="Text Box 57"/>
          <p:cNvSpPr txBox="1">
            <a:spLocks noChangeArrowheads="1"/>
          </p:cNvSpPr>
          <p:nvPr/>
        </p:nvSpPr>
        <p:spPr bwMode="auto">
          <a:xfrm>
            <a:off x="7180263" y="5622925"/>
            <a:ext cx="7302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-84" charset="2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e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t>Q</a:t>
            </a:r>
          </a:p>
        </p:txBody>
      </p:sp>
      <p:cxnSp>
        <p:nvCxnSpPr>
          <p:cNvPr id="33836" name="AutoShape 58"/>
          <p:cNvCxnSpPr>
            <a:cxnSpLocks noChangeShapeType="1"/>
            <a:stCxn id="33831" idx="2"/>
            <a:endCxn id="33835" idx="0"/>
          </p:cNvCxnSpPr>
          <p:nvPr/>
        </p:nvCxnSpPr>
        <p:spPr bwMode="auto">
          <a:xfrm>
            <a:off x="7535863" y="4929188"/>
            <a:ext cx="9525" cy="6937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37" name="Text Box 59"/>
          <p:cNvSpPr txBox="1">
            <a:spLocks noChangeArrowheads="1"/>
          </p:cNvSpPr>
          <p:nvPr/>
        </p:nvSpPr>
        <p:spPr bwMode="auto">
          <a:xfrm>
            <a:off x="7351713" y="5057775"/>
            <a:ext cx="423862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6</a:t>
            </a:r>
          </a:p>
        </p:txBody>
      </p:sp>
      <p:sp>
        <p:nvSpPr>
          <p:cNvPr id="33838" name="Text Box 60"/>
          <p:cNvSpPr txBox="1">
            <a:spLocks noChangeArrowheads="1"/>
          </p:cNvSpPr>
          <p:nvPr/>
        </p:nvSpPr>
        <p:spPr bwMode="auto">
          <a:xfrm>
            <a:off x="7351713" y="1528763"/>
            <a:ext cx="48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ea typeface="MS PGothic" pitchFamily="34" charset="-128"/>
              </a:rPr>
              <a:t>Q</a:t>
            </a:r>
          </a:p>
        </p:txBody>
      </p:sp>
      <p:sp>
        <p:nvSpPr>
          <p:cNvPr id="33839" name="Text Box 61"/>
          <p:cNvSpPr txBox="1">
            <a:spLocks noChangeArrowheads="1"/>
          </p:cNvSpPr>
          <p:nvPr/>
        </p:nvSpPr>
        <p:spPr bwMode="auto">
          <a:xfrm>
            <a:off x="6854825" y="3895725"/>
            <a:ext cx="1355725" cy="4699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a typeface="MS PGothic" pitchFamily="34" charset="-128"/>
              </a:rPr>
              <a:t>Call Q</a:t>
            </a:r>
          </a:p>
        </p:txBody>
      </p:sp>
      <p:sp>
        <p:nvSpPr>
          <p:cNvPr id="33840" name="AutoShape 62"/>
          <p:cNvSpPr>
            <a:spLocks noChangeArrowheads="1"/>
          </p:cNvSpPr>
          <p:nvPr/>
        </p:nvSpPr>
        <p:spPr bwMode="auto">
          <a:xfrm>
            <a:off x="8131175" y="2522538"/>
            <a:ext cx="979488" cy="677862"/>
          </a:xfrm>
          <a:prstGeom prst="wedgeRectCallout">
            <a:avLst>
              <a:gd name="adj1" fmla="val -78847"/>
              <a:gd name="adj2" fmla="val 961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Call node</a:t>
            </a:r>
          </a:p>
        </p:txBody>
      </p:sp>
      <p:sp>
        <p:nvSpPr>
          <p:cNvPr id="33841" name="AutoShape 63"/>
          <p:cNvSpPr>
            <a:spLocks noChangeArrowheads="1"/>
          </p:cNvSpPr>
          <p:nvPr/>
        </p:nvSpPr>
        <p:spPr bwMode="auto">
          <a:xfrm>
            <a:off x="7989888" y="4797425"/>
            <a:ext cx="1154112" cy="677863"/>
          </a:xfrm>
          <a:prstGeom prst="wedgeRectCallout">
            <a:avLst>
              <a:gd name="adj1" fmla="val -57208"/>
              <a:gd name="adj2" fmla="val -81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Return node</a:t>
            </a:r>
          </a:p>
        </p:txBody>
      </p:sp>
      <p:cxnSp>
        <p:nvCxnSpPr>
          <p:cNvPr id="33842" name="AutoShape 64"/>
          <p:cNvCxnSpPr>
            <a:cxnSpLocks noChangeShapeType="1"/>
            <a:stCxn id="33808" idx="3"/>
            <a:endCxn id="33831" idx="1"/>
          </p:cNvCxnSpPr>
          <p:nvPr/>
        </p:nvCxnSpPr>
        <p:spPr bwMode="auto">
          <a:xfrm flipV="1">
            <a:off x="5265738" y="4694238"/>
            <a:ext cx="1905000" cy="12033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3843" name="AutoShape 65"/>
          <p:cNvCxnSpPr>
            <a:cxnSpLocks noChangeShapeType="1"/>
            <a:stCxn id="33832" idx="1"/>
            <a:endCxn id="33828" idx="4"/>
          </p:cNvCxnSpPr>
          <p:nvPr/>
        </p:nvCxnSpPr>
        <p:spPr bwMode="auto">
          <a:xfrm rot="10800000">
            <a:off x="5248275" y="2732088"/>
            <a:ext cx="1985963" cy="785812"/>
          </a:xfrm>
          <a:prstGeom prst="curvedConnector3">
            <a:avLst>
              <a:gd name="adj1" fmla="val 51398"/>
            </a:avLst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33844" name="Text Box 66"/>
          <p:cNvSpPr txBox="1">
            <a:spLocks noChangeArrowheads="1"/>
          </p:cNvSpPr>
          <p:nvPr/>
        </p:nvSpPr>
        <p:spPr bwMode="auto">
          <a:xfrm>
            <a:off x="6062663" y="2743200"/>
            <a:ext cx="66675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c2e</a:t>
            </a:r>
          </a:p>
        </p:txBody>
      </p:sp>
      <p:sp>
        <p:nvSpPr>
          <p:cNvPr id="33845" name="Text Box 67"/>
          <p:cNvSpPr txBox="1">
            <a:spLocks noChangeArrowheads="1"/>
          </p:cNvSpPr>
          <p:nvPr/>
        </p:nvSpPr>
        <p:spPr bwMode="auto">
          <a:xfrm>
            <a:off x="5935663" y="5051425"/>
            <a:ext cx="666750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x2r</a:t>
            </a:r>
          </a:p>
        </p:txBody>
      </p:sp>
      <p:sp>
        <p:nvSpPr>
          <p:cNvPr id="33846" name="Text Box 15"/>
          <p:cNvSpPr txBox="1">
            <a:spLocks noChangeArrowheads="1"/>
          </p:cNvSpPr>
          <p:nvPr/>
        </p:nvSpPr>
        <p:spPr bwMode="auto">
          <a:xfrm>
            <a:off x="5210175" y="3024188"/>
            <a:ext cx="423863" cy="4095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469062" name="Freeform 70"/>
          <p:cNvSpPr>
            <a:spLocks/>
          </p:cNvSpPr>
          <p:nvPr/>
        </p:nvSpPr>
        <p:spPr bwMode="auto">
          <a:xfrm>
            <a:off x="1979613" y="2547938"/>
            <a:ext cx="3068637" cy="3536950"/>
          </a:xfrm>
          <a:custGeom>
            <a:avLst/>
            <a:gdLst>
              <a:gd name="T0" fmla="*/ 2147483647 w 1933"/>
              <a:gd name="T1" fmla="*/ 0 h 2228"/>
              <a:gd name="T2" fmla="*/ 2147483647 w 1933"/>
              <a:gd name="T3" fmla="*/ 2147483647 h 2228"/>
              <a:gd name="T4" fmla="*/ 2147483647 w 1933"/>
              <a:gd name="T5" fmla="*/ 2147483647 h 2228"/>
              <a:gd name="T6" fmla="*/ 2147483647 w 1933"/>
              <a:gd name="T7" fmla="*/ 2147483647 h 2228"/>
              <a:gd name="T8" fmla="*/ 2147483647 w 1933"/>
              <a:gd name="T9" fmla="*/ 2147483647 h 2228"/>
              <a:gd name="T10" fmla="*/ 2147483647 w 1933"/>
              <a:gd name="T11" fmla="*/ 2147483647 h 2228"/>
              <a:gd name="T12" fmla="*/ 2147483647 w 1933"/>
              <a:gd name="T13" fmla="*/ 2147483647 h 2228"/>
              <a:gd name="T14" fmla="*/ 2147483647 w 1933"/>
              <a:gd name="T15" fmla="*/ 2147483647 h 2228"/>
              <a:gd name="T16" fmla="*/ 2147483647 w 1933"/>
              <a:gd name="T17" fmla="*/ 2147483647 h 2228"/>
              <a:gd name="T18" fmla="*/ 2147483647 w 1933"/>
              <a:gd name="T19" fmla="*/ 2147483647 h 2228"/>
              <a:gd name="T20" fmla="*/ 2147483647 w 1933"/>
              <a:gd name="T21" fmla="*/ 2147483647 h 2228"/>
              <a:gd name="T22" fmla="*/ 2147483647 w 1933"/>
              <a:gd name="T23" fmla="*/ 2147483647 h 2228"/>
              <a:gd name="T24" fmla="*/ 2147483647 w 1933"/>
              <a:gd name="T25" fmla="*/ 2147483647 h 222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933"/>
              <a:gd name="T40" fmla="*/ 0 h 2228"/>
              <a:gd name="T41" fmla="*/ 1933 w 1933"/>
              <a:gd name="T42" fmla="*/ 2228 h 222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933" h="2228">
                <a:moveTo>
                  <a:pt x="90" y="0"/>
                </a:moveTo>
                <a:cubicBezTo>
                  <a:pt x="73" y="268"/>
                  <a:pt x="57" y="537"/>
                  <a:pt x="138" y="624"/>
                </a:cubicBezTo>
                <a:cubicBezTo>
                  <a:pt x="219" y="711"/>
                  <a:pt x="312" y="608"/>
                  <a:pt x="577" y="521"/>
                </a:cubicBezTo>
                <a:cubicBezTo>
                  <a:pt x="842" y="434"/>
                  <a:pt x="1538" y="135"/>
                  <a:pt x="1729" y="102"/>
                </a:cubicBezTo>
                <a:cubicBezTo>
                  <a:pt x="1920" y="69"/>
                  <a:pt x="1796" y="228"/>
                  <a:pt x="1722" y="322"/>
                </a:cubicBezTo>
                <a:cubicBezTo>
                  <a:pt x="1648" y="416"/>
                  <a:pt x="1285" y="529"/>
                  <a:pt x="1283" y="665"/>
                </a:cubicBezTo>
                <a:cubicBezTo>
                  <a:pt x="1281" y="801"/>
                  <a:pt x="1620" y="1008"/>
                  <a:pt x="1708" y="1138"/>
                </a:cubicBezTo>
                <a:cubicBezTo>
                  <a:pt x="1796" y="1268"/>
                  <a:pt x="1796" y="1277"/>
                  <a:pt x="1811" y="1446"/>
                </a:cubicBezTo>
                <a:cubicBezTo>
                  <a:pt x="1826" y="1615"/>
                  <a:pt x="1933" y="2078"/>
                  <a:pt x="1798" y="2153"/>
                </a:cubicBezTo>
                <a:cubicBezTo>
                  <a:pt x="1663" y="2228"/>
                  <a:pt x="1189" y="2032"/>
                  <a:pt x="1002" y="1899"/>
                </a:cubicBezTo>
                <a:cubicBezTo>
                  <a:pt x="815" y="1766"/>
                  <a:pt x="823" y="1441"/>
                  <a:pt x="673" y="1357"/>
                </a:cubicBezTo>
                <a:cubicBezTo>
                  <a:pt x="523" y="1273"/>
                  <a:pt x="208" y="1279"/>
                  <a:pt x="104" y="1392"/>
                </a:cubicBezTo>
                <a:cubicBezTo>
                  <a:pt x="0" y="1505"/>
                  <a:pt x="24" y="1770"/>
                  <a:pt x="49" y="2036"/>
                </a:cubicBezTo>
              </a:path>
            </a:pathLst>
          </a:custGeom>
          <a:noFill/>
          <a:ln w="76200" cap="flat" cmpd="sng">
            <a:solidFill>
              <a:srgbClr val="66FF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064" name="Freeform 72"/>
          <p:cNvSpPr>
            <a:spLocks/>
          </p:cNvSpPr>
          <p:nvPr/>
        </p:nvSpPr>
        <p:spPr bwMode="auto">
          <a:xfrm>
            <a:off x="2247900" y="2547938"/>
            <a:ext cx="5424488" cy="3438525"/>
          </a:xfrm>
          <a:custGeom>
            <a:avLst/>
            <a:gdLst>
              <a:gd name="T0" fmla="*/ 2147483647 w 3417"/>
              <a:gd name="T1" fmla="*/ 0 h 2166"/>
              <a:gd name="T2" fmla="*/ 2147483647 w 3417"/>
              <a:gd name="T3" fmla="*/ 2147483647 h 2166"/>
              <a:gd name="T4" fmla="*/ 2147483647 w 3417"/>
              <a:gd name="T5" fmla="*/ 2147483647 h 2166"/>
              <a:gd name="T6" fmla="*/ 2147483647 w 3417"/>
              <a:gd name="T7" fmla="*/ 2147483647 h 2166"/>
              <a:gd name="T8" fmla="*/ 2147483647 w 3417"/>
              <a:gd name="T9" fmla="*/ 2147483647 h 2166"/>
              <a:gd name="T10" fmla="*/ 2147483647 w 3417"/>
              <a:gd name="T11" fmla="*/ 2147483647 h 2166"/>
              <a:gd name="T12" fmla="*/ 2147483647 w 3417"/>
              <a:gd name="T13" fmla="*/ 2147483647 h 2166"/>
              <a:gd name="T14" fmla="*/ 2147483647 w 3417"/>
              <a:gd name="T15" fmla="*/ 2147483647 h 2166"/>
              <a:gd name="T16" fmla="*/ 2147483647 w 3417"/>
              <a:gd name="T17" fmla="*/ 2147483647 h 2166"/>
              <a:gd name="T18" fmla="*/ 2147483647 w 3417"/>
              <a:gd name="T19" fmla="*/ 2147483647 h 2166"/>
              <a:gd name="T20" fmla="*/ 2147483647 w 3417"/>
              <a:gd name="T21" fmla="*/ 2147483647 h 2166"/>
              <a:gd name="T22" fmla="*/ 2147483647 w 3417"/>
              <a:gd name="T23" fmla="*/ 2147483647 h 2166"/>
              <a:gd name="T24" fmla="*/ 2147483647 w 3417"/>
              <a:gd name="T25" fmla="*/ 2147483647 h 2166"/>
              <a:gd name="T26" fmla="*/ 2147483647 w 3417"/>
              <a:gd name="T27" fmla="*/ 2147483647 h 2166"/>
              <a:gd name="T28" fmla="*/ 2147483647 w 3417"/>
              <a:gd name="T29" fmla="*/ 2147483647 h 2166"/>
              <a:gd name="T30" fmla="*/ 2147483647 w 3417"/>
              <a:gd name="T31" fmla="*/ 2147483647 h 2166"/>
              <a:gd name="T32" fmla="*/ 2147483647 w 3417"/>
              <a:gd name="T33" fmla="*/ 2147483647 h 2166"/>
              <a:gd name="T34" fmla="*/ 2147483647 w 3417"/>
              <a:gd name="T35" fmla="*/ 2147483647 h 2166"/>
              <a:gd name="T36" fmla="*/ 2147483647 w 3417"/>
              <a:gd name="T37" fmla="*/ 2147483647 h 2166"/>
              <a:gd name="T38" fmla="*/ 2147483647 w 3417"/>
              <a:gd name="T39" fmla="*/ 2147483647 h 2166"/>
              <a:gd name="T40" fmla="*/ 2147483647 w 3417"/>
              <a:gd name="T41" fmla="*/ 2147483647 h 216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417"/>
              <a:gd name="T64" fmla="*/ 0 h 2166"/>
              <a:gd name="T65" fmla="*/ 3417 w 3417"/>
              <a:gd name="T66" fmla="*/ 2166 h 216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417" h="2166">
                <a:moveTo>
                  <a:pt x="33" y="0"/>
                </a:moveTo>
                <a:cubicBezTo>
                  <a:pt x="16" y="196"/>
                  <a:pt x="0" y="393"/>
                  <a:pt x="47" y="493"/>
                </a:cubicBezTo>
                <a:cubicBezTo>
                  <a:pt x="94" y="593"/>
                  <a:pt x="194" y="614"/>
                  <a:pt x="314" y="603"/>
                </a:cubicBezTo>
                <a:cubicBezTo>
                  <a:pt x="434" y="592"/>
                  <a:pt x="613" y="482"/>
                  <a:pt x="767" y="425"/>
                </a:cubicBezTo>
                <a:cubicBezTo>
                  <a:pt x="921" y="368"/>
                  <a:pt x="1092" y="316"/>
                  <a:pt x="1240" y="260"/>
                </a:cubicBezTo>
                <a:cubicBezTo>
                  <a:pt x="1388" y="204"/>
                  <a:pt x="1575" y="101"/>
                  <a:pt x="1658" y="89"/>
                </a:cubicBezTo>
                <a:cubicBezTo>
                  <a:pt x="1741" y="77"/>
                  <a:pt x="1753" y="139"/>
                  <a:pt x="1740" y="185"/>
                </a:cubicBezTo>
                <a:cubicBezTo>
                  <a:pt x="1727" y="231"/>
                  <a:pt x="1665" y="283"/>
                  <a:pt x="1583" y="363"/>
                </a:cubicBezTo>
                <a:cubicBezTo>
                  <a:pt x="1501" y="443"/>
                  <a:pt x="1228" y="533"/>
                  <a:pt x="1247" y="665"/>
                </a:cubicBezTo>
                <a:cubicBezTo>
                  <a:pt x="1266" y="797"/>
                  <a:pt x="1603" y="1047"/>
                  <a:pt x="1699" y="1158"/>
                </a:cubicBezTo>
                <a:cubicBezTo>
                  <a:pt x="1795" y="1269"/>
                  <a:pt x="1874" y="1282"/>
                  <a:pt x="1823" y="1330"/>
                </a:cubicBezTo>
                <a:cubicBezTo>
                  <a:pt x="1772" y="1378"/>
                  <a:pt x="1549" y="1512"/>
                  <a:pt x="1391" y="1446"/>
                </a:cubicBezTo>
                <a:cubicBezTo>
                  <a:pt x="1233" y="1380"/>
                  <a:pt x="891" y="1034"/>
                  <a:pt x="876" y="932"/>
                </a:cubicBezTo>
                <a:cubicBezTo>
                  <a:pt x="861" y="830"/>
                  <a:pt x="1150" y="766"/>
                  <a:pt x="1302" y="836"/>
                </a:cubicBezTo>
                <a:cubicBezTo>
                  <a:pt x="1454" y="906"/>
                  <a:pt x="1696" y="1191"/>
                  <a:pt x="1788" y="1350"/>
                </a:cubicBezTo>
                <a:cubicBezTo>
                  <a:pt x="1880" y="1509"/>
                  <a:pt x="1844" y="1660"/>
                  <a:pt x="1857" y="1789"/>
                </a:cubicBezTo>
                <a:cubicBezTo>
                  <a:pt x="1870" y="1918"/>
                  <a:pt x="1754" y="2084"/>
                  <a:pt x="1864" y="2125"/>
                </a:cubicBezTo>
                <a:cubicBezTo>
                  <a:pt x="1974" y="2166"/>
                  <a:pt x="2386" y="2117"/>
                  <a:pt x="2515" y="2036"/>
                </a:cubicBezTo>
                <a:cubicBezTo>
                  <a:pt x="2644" y="1955"/>
                  <a:pt x="2509" y="1762"/>
                  <a:pt x="2639" y="1638"/>
                </a:cubicBezTo>
                <a:cubicBezTo>
                  <a:pt x="2769" y="1514"/>
                  <a:pt x="3177" y="1220"/>
                  <a:pt x="3297" y="1289"/>
                </a:cubicBezTo>
                <a:cubicBezTo>
                  <a:pt x="3417" y="1358"/>
                  <a:pt x="3388" y="1704"/>
                  <a:pt x="3359" y="2050"/>
                </a:cubicBezTo>
              </a:path>
            </a:pathLst>
          </a:custGeom>
          <a:noFill/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9" name="Line 73"/>
          <p:cNvSpPr>
            <a:spLocks noChangeShapeType="1"/>
          </p:cNvSpPr>
          <p:nvPr/>
        </p:nvSpPr>
        <p:spPr bwMode="auto">
          <a:xfrm>
            <a:off x="1408113" y="1828800"/>
            <a:ext cx="496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9066" name="Text Box 74"/>
          <p:cNvSpPr txBox="1">
            <a:spLocks noChangeArrowheads="1"/>
          </p:cNvSpPr>
          <p:nvPr/>
        </p:nvSpPr>
        <p:spPr bwMode="auto">
          <a:xfrm>
            <a:off x="192088" y="6132513"/>
            <a:ext cx="3792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dirty="0" err="1">
                <a:solidFill>
                  <a:schemeClr val="tx1"/>
                </a:solidFill>
                <a:ea typeface="MS PGothic" pitchFamily="34" charset="-128"/>
              </a:rPr>
              <a:t>Supergraph</a:t>
            </a:r>
            <a:endParaRPr lang="en-US" sz="2800" dirty="0">
              <a:solidFill>
                <a:schemeClr val="tx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62" grpId="0" animBg="1"/>
      <p:bldP spid="4690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34925" y="1674813"/>
            <a:ext cx="6324600" cy="5246687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sz="2800">
                <a:latin typeface="Arial Bold" pitchFamily="-84" charset="0"/>
                <a:sym typeface="Arial Bold" pitchFamily="-84" charset="0"/>
              </a:rPr>
              <a:t>paths(n)</a:t>
            </a:r>
            <a:r>
              <a:rPr lang="en-US" sz="2800"/>
              <a:t> the set of paths from s to n 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400"/>
              <a:t>( (s,n</a:t>
            </a:r>
            <a:r>
              <a:rPr lang="en-US" sz="2400" baseline="-25000"/>
              <a:t>1</a:t>
            </a:r>
            <a:r>
              <a:rPr lang="en-US" sz="2400"/>
              <a:t>), (n</a:t>
            </a:r>
            <a:r>
              <a:rPr lang="en-US" sz="2400" baseline="-25000"/>
              <a:t>1</a:t>
            </a:r>
            <a:r>
              <a:rPr lang="en-US" sz="2400"/>
              <a:t>,n</a:t>
            </a:r>
            <a:r>
              <a:rPr lang="en-US" sz="2400" baseline="-25000"/>
              <a:t>3</a:t>
            </a:r>
            <a:r>
              <a:rPr lang="en-US" sz="2400"/>
              <a:t>), (n</a:t>
            </a:r>
            <a:r>
              <a:rPr lang="en-US" sz="2400" baseline="-25000"/>
              <a:t>3</a:t>
            </a:r>
            <a:r>
              <a:rPr lang="en-US" sz="2400"/>
              <a:t>,n</a:t>
            </a:r>
            <a:r>
              <a:rPr lang="en-US" sz="2400" baseline="-25000"/>
              <a:t>1</a:t>
            </a:r>
            <a:r>
              <a:rPr lang="en-US" sz="2400"/>
              <a:t>) )  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463"/>
            <a:ext cx="8229600" cy="1657350"/>
          </a:xfrm>
        </p:spPr>
        <p:txBody>
          <a:bodyPr rIns="132080"/>
          <a:lstStyle/>
          <a:p>
            <a:pPr indent="0" eaLnBrk="1" hangingPunct="1"/>
            <a:r>
              <a:rPr lang="en-US"/>
              <a:t>Paths</a:t>
            </a:r>
          </a:p>
        </p:txBody>
      </p:sp>
      <p:sp>
        <p:nvSpPr>
          <p:cNvPr id="34820" name="Rectangle 3"/>
          <p:cNvSpPr>
            <a:spLocks/>
          </p:cNvSpPr>
          <p:nvPr/>
        </p:nvSpPr>
        <p:spPr bwMode="auto">
          <a:xfrm>
            <a:off x="7210425" y="1208088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ctr">
              <a:spcBef>
                <a:spcPts val="135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s</a:t>
            </a:r>
          </a:p>
        </p:txBody>
      </p:sp>
      <p:sp>
        <p:nvSpPr>
          <p:cNvPr id="34821" name="Rectangle 4"/>
          <p:cNvSpPr>
            <a:spLocks/>
          </p:cNvSpPr>
          <p:nvPr/>
        </p:nvSpPr>
        <p:spPr bwMode="auto">
          <a:xfrm>
            <a:off x="6435725" y="2220913"/>
            <a:ext cx="7874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ctr">
              <a:spcBef>
                <a:spcPts val="135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1</a:t>
            </a:r>
          </a:p>
        </p:txBody>
      </p:sp>
      <p:sp>
        <p:nvSpPr>
          <p:cNvPr id="34822" name="Rectangle 5"/>
          <p:cNvSpPr>
            <a:spLocks/>
          </p:cNvSpPr>
          <p:nvPr/>
        </p:nvSpPr>
        <p:spPr bwMode="auto">
          <a:xfrm>
            <a:off x="7304088" y="3208338"/>
            <a:ext cx="7493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ctr">
              <a:spcBef>
                <a:spcPts val="135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3</a:t>
            </a:r>
          </a:p>
        </p:txBody>
      </p:sp>
      <p:cxnSp>
        <p:nvCxnSpPr>
          <p:cNvPr id="34823" name="AutoShape 6"/>
          <p:cNvCxnSpPr>
            <a:cxnSpLocks noChangeShapeType="1"/>
            <a:stCxn id="34820" idx="2"/>
            <a:endCxn id="34821" idx="0"/>
          </p:cNvCxnSpPr>
          <p:nvPr/>
        </p:nvCxnSpPr>
        <p:spPr bwMode="auto">
          <a:xfrm flipH="1">
            <a:off x="6829425" y="1665288"/>
            <a:ext cx="800100" cy="555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4" name="AutoShape 7"/>
          <p:cNvCxnSpPr>
            <a:cxnSpLocks noChangeShapeType="1"/>
            <a:stCxn id="34821" idx="2"/>
            <a:endCxn id="34822" idx="0"/>
          </p:cNvCxnSpPr>
          <p:nvPr/>
        </p:nvCxnSpPr>
        <p:spPr bwMode="auto">
          <a:xfrm>
            <a:off x="6829425" y="2741613"/>
            <a:ext cx="849313" cy="466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25" name="Rectangle 8"/>
          <p:cNvSpPr>
            <a:spLocks/>
          </p:cNvSpPr>
          <p:nvPr/>
        </p:nvSpPr>
        <p:spPr bwMode="auto">
          <a:xfrm>
            <a:off x="8235950" y="2220913"/>
            <a:ext cx="6223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ctr">
              <a:spcBef>
                <a:spcPts val="135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2</a:t>
            </a:r>
          </a:p>
        </p:txBody>
      </p:sp>
      <p:cxnSp>
        <p:nvCxnSpPr>
          <p:cNvPr id="34826" name="AutoShape 9"/>
          <p:cNvCxnSpPr>
            <a:cxnSpLocks noChangeShapeType="1"/>
            <a:stCxn id="34820" idx="2"/>
            <a:endCxn id="34825" idx="0"/>
          </p:cNvCxnSpPr>
          <p:nvPr/>
        </p:nvCxnSpPr>
        <p:spPr bwMode="auto">
          <a:xfrm>
            <a:off x="7629525" y="1665288"/>
            <a:ext cx="917575" cy="555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7" name="AutoShape 10"/>
          <p:cNvCxnSpPr>
            <a:cxnSpLocks noChangeShapeType="1"/>
            <a:stCxn id="34825" idx="2"/>
            <a:endCxn id="34822" idx="0"/>
          </p:cNvCxnSpPr>
          <p:nvPr/>
        </p:nvCxnSpPr>
        <p:spPr bwMode="auto">
          <a:xfrm flipH="1">
            <a:off x="7678738" y="2741613"/>
            <a:ext cx="868362" cy="466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28" name="Rectangle 11"/>
          <p:cNvSpPr>
            <a:spLocks/>
          </p:cNvSpPr>
          <p:nvPr/>
        </p:nvSpPr>
        <p:spPr bwMode="auto">
          <a:xfrm>
            <a:off x="6878638" y="1630363"/>
            <a:ext cx="4318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15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4829" name="Rectangle 12"/>
          <p:cNvSpPr>
            <a:spLocks/>
          </p:cNvSpPr>
          <p:nvPr/>
        </p:nvSpPr>
        <p:spPr bwMode="auto">
          <a:xfrm>
            <a:off x="8067675" y="1657350"/>
            <a:ext cx="4318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15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4830" name="Rectangle 13"/>
          <p:cNvSpPr>
            <a:spLocks/>
          </p:cNvSpPr>
          <p:nvPr/>
        </p:nvSpPr>
        <p:spPr bwMode="auto">
          <a:xfrm>
            <a:off x="7808913" y="2628900"/>
            <a:ext cx="4318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15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34831" name="Rectangle 14"/>
          <p:cNvSpPr>
            <a:spLocks/>
          </p:cNvSpPr>
          <p:nvPr/>
        </p:nvSpPr>
        <p:spPr bwMode="auto">
          <a:xfrm>
            <a:off x="7210425" y="2616200"/>
            <a:ext cx="4318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15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2</a:t>
            </a:r>
          </a:p>
        </p:txBody>
      </p:sp>
      <p:sp>
        <p:nvSpPr>
          <p:cNvPr id="34832" name="Rectangle 15"/>
          <p:cNvSpPr>
            <a:spLocks/>
          </p:cNvSpPr>
          <p:nvPr/>
        </p:nvSpPr>
        <p:spPr bwMode="auto">
          <a:xfrm>
            <a:off x="6661150" y="3019425"/>
            <a:ext cx="4318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15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1</a:t>
            </a:r>
          </a:p>
        </p:txBody>
      </p:sp>
      <p:sp>
        <p:nvSpPr>
          <p:cNvPr id="34833" name="Rectangle 16"/>
          <p:cNvSpPr>
            <a:spLocks/>
          </p:cNvSpPr>
          <p:nvPr/>
        </p:nvSpPr>
        <p:spPr bwMode="auto">
          <a:xfrm>
            <a:off x="7313613" y="4371975"/>
            <a:ext cx="7493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1275" bIns="0"/>
          <a:lstStyle/>
          <a:p>
            <a:pPr marL="41275" algn="ctr">
              <a:spcBef>
                <a:spcPts val="135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e</a:t>
            </a:r>
          </a:p>
        </p:txBody>
      </p:sp>
      <p:cxnSp>
        <p:nvCxnSpPr>
          <p:cNvPr id="34834" name="AutoShape 17"/>
          <p:cNvCxnSpPr>
            <a:cxnSpLocks noChangeShapeType="1"/>
            <a:endCxn id="34833" idx="0"/>
          </p:cNvCxnSpPr>
          <p:nvPr/>
        </p:nvCxnSpPr>
        <p:spPr bwMode="auto">
          <a:xfrm>
            <a:off x="7678738" y="3806825"/>
            <a:ext cx="95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5" name="Rectangle 18"/>
          <p:cNvSpPr>
            <a:spLocks/>
          </p:cNvSpPr>
          <p:nvPr/>
        </p:nvSpPr>
        <p:spPr bwMode="auto">
          <a:xfrm>
            <a:off x="7378700" y="3806825"/>
            <a:ext cx="4318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150"/>
              </a:spcBef>
            </a:pPr>
            <a:r>
              <a:rPr lang="en-US" sz="2000">
                <a:solidFill>
                  <a:schemeClr val="tx1"/>
                </a:solidFill>
                <a:ea typeface="MS PGothic" pitchFamily="34" charset="-128"/>
              </a:rPr>
              <a:t>f</a:t>
            </a:r>
            <a:r>
              <a:rPr lang="en-US" sz="2000" baseline="-25000">
                <a:solidFill>
                  <a:schemeClr val="tx1"/>
                </a:solidFill>
                <a:ea typeface="MS PGothic" pitchFamily="34" charset="-128"/>
              </a:rPr>
              <a:t>3</a:t>
            </a:r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6575425" y="2762250"/>
            <a:ext cx="73660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0"/>
            <a:ext cx="7724775" cy="1508125"/>
          </a:xfrm>
        </p:spPr>
        <p:txBody>
          <a:bodyPr rIns="132080"/>
          <a:lstStyle/>
          <a:p>
            <a:pPr indent="0" algn="l" eaLnBrk="1" hangingPunct="1">
              <a:lnSpc>
                <a:spcPct val="90000"/>
              </a:lnSpc>
            </a:pPr>
            <a:r>
              <a:rPr lang="en-US" sz="3800"/>
              <a:t>Interprocedural Valid Paths</a:t>
            </a:r>
          </a:p>
        </p:txBody>
      </p:sp>
      <p:sp>
        <p:nvSpPr>
          <p:cNvPr id="35843" name="Oval 2"/>
          <p:cNvSpPr>
            <a:spLocks/>
          </p:cNvSpPr>
          <p:nvPr/>
        </p:nvSpPr>
        <p:spPr bwMode="auto">
          <a:xfrm>
            <a:off x="1155700" y="21224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4" name="Oval 3"/>
          <p:cNvSpPr>
            <a:spLocks/>
          </p:cNvSpPr>
          <p:nvPr/>
        </p:nvSpPr>
        <p:spPr bwMode="auto">
          <a:xfrm>
            <a:off x="5281613" y="21224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5" name="Oval 4"/>
          <p:cNvSpPr>
            <a:spLocks/>
          </p:cNvSpPr>
          <p:nvPr/>
        </p:nvSpPr>
        <p:spPr bwMode="auto">
          <a:xfrm>
            <a:off x="2530475" y="21224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6" name="Oval 5"/>
          <p:cNvSpPr>
            <a:spLocks/>
          </p:cNvSpPr>
          <p:nvPr/>
        </p:nvSpPr>
        <p:spPr bwMode="auto">
          <a:xfrm>
            <a:off x="3886200" y="21224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7" name="Oval 6"/>
          <p:cNvSpPr>
            <a:spLocks/>
          </p:cNvSpPr>
          <p:nvPr/>
        </p:nvSpPr>
        <p:spPr bwMode="auto">
          <a:xfrm>
            <a:off x="6656388" y="21224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8" name="Oval 7"/>
          <p:cNvSpPr>
            <a:spLocks/>
          </p:cNvSpPr>
          <p:nvPr/>
        </p:nvSpPr>
        <p:spPr bwMode="auto">
          <a:xfrm>
            <a:off x="8032750" y="21224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6965950" y="2217738"/>
            <a:ext cx="10287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5575300" y="2217738"/>
            <a:ext cx="10287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813050" y="2217738"/>
            <a:ext cx="10287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1441450" y="2217738"/>
            <a:ext cx="10287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5853" name="Group 16"/>
          <p:cNvGrpSpPr>
            <a:grpSpLocks/>
          </p:cNvGrpSpPr>
          <p:nvPr/>
        </p:nvGrpSpPr>
        <p:grpSpPr bwMode="auto">
          <a:xfrm>
            <a:off x="4289425" y="2179638"/>
            <a:ext cx="779463" cy="74612"/>
            <a:chOff x="0" y="0"/>
            <a:chExt cx="491" cy="47"/>
          </a:xfrm>
        </p:grpSpPr>
        <p:sp>
          <p:nvSpPr>
            <p:cNvPr id="35884" name="Oval 12"/>
            <p:cNvSpPr>
              <a:spLocks/>
            </p:cNvSpPr>
            <p:nvPr/>
          </p:nvSpPr>
          <p:spPr bwMode="auto">
            <a:xfrm>
              <a:off x="0" y="0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5" name="Oval 13"/>
            <p:cNvSpPr>
              <a:spLocks/>
            </p:cNvSpPr>
            <p:nvPr/>
          </p:nvSpPr>
          <p:spPr bwMode="auto">
            <a:xfrm>
              <a:off x="148" y="0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6" name="Oval 14"/>
            <p:cNvSpPr>
              <a:spLocks/>
            </p:cNvSpPr>
            <p:nvPr/>
          </p:nvSpPr>
          <p:spPr bwMode="auto">
            <a:xfrm>
              <a:off x="296" y="0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7" name="Oval 15"/>
            <p:cNvSpPr>
              <a:spLocks/>
            </p:cNvSpPr>
            <p:nvPr/>
          </p:nvSpPr>
          <p:spPr bwMode="auto">
            <a:xfrm>
              <a:off x="444" y="0"/>
              <a:ext cx="47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5854" name="Oval 17"/>
          <p:cNvSpPr>
            <a:spLocks/>
          </p:cNvSpPr>
          <p:nvPr/>
        </p:nvSpPr>
        <p:spPr bwMode="auto">
          <a:xfrm>
            <a:off x="3613150" y="32273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5" name="Oval 18"/>
          <p:cNvSpPr>
            <a:spLocks/>
          </p:cNvSpPr>
          <p:nvPr/>
        </p:nvSpPr>
        <p:spPr bwMode="auto">
          <a:xfrm>
            <a:off x="5434013" y="44465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6" name="Oval 19"/>
          <p:cNvSpPr>
            <a:spLocks/>
          </p:cNvSpPr>
          <p:nvPr/>
        </p:nvSpPr>
        <p:spPr bwMode="auto">
          <a:xfrm>
            <a:off x="3654425" y="444658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7" name="Oval 20"/>
          <p:cNvSpPr>
            <a:spLocks/>
          </p:cNvSpPr>
          <p:nvPr/>
        </p:nvSpPr>
        <p:spPr bwMode="auto">
          <a:xfrm>
            <a:off x="4667250" y="503713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8" name="Oval 21"/>
          <p:cNvSpPr>
            <a:spLocks/>
          </p:cNvSpPr>
          <p:nvPr/>
        </p:nvSpPr>
        <p:spPr bwMode="auto">
          <a:xfrm>
            <a:off x="5684838" y="3284538"/>
            <a:ext cx="190500" cy="1905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9" name="Line 22"/>
          <p:cNvSpPr>
            <a:spLocks noChangeShapeType="1"/>
          </p:cNvSpPr>
          <p:nvPr/>
        </p:nvSpPr>
        <p:spPr bwMode="auto">
          <a:xfrm rot="10800000" flipH="1">
            <a:off x="5575300" y="3552825"/>
            <a:ext cx="152400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0" name="Line 23"/>
          <p:cNvSpPr>
            <a:spLocks noChangeShapeType="1"/>
          </p:cNvSpPr>
          <p:nvPr/>
        </p:nvSpPr>
        <p:spPr bwMode="auto">
          <a:xfrm>
            <a:off x="3860800" y="4675188"/>
            <a:ext cx="723900" cy="45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3727450" y="3475038"/>
            <a:ext cx="19050" cy="896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2" name="Oval 25"/>
          <p:cNvSpPr>
            <a:spLocks/>
          </p:cNvSpPr>
          <p:nvPr/>
        </p:nvSpPr>
        <p:spPr bwMode="auto">
          <a:xfrm>
            <a:off x="4956175" y="5018088"/>
            <a:ext cx="74613" cy="746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3" name="Oval 26"/>
          <p:cNvSpPr>
            <a:spLocks/>
          </p:cNvSpPr>
          <p:nvPr/>
        </p:nvSpPr>
        <p:spPr bwMode="auto">
          <a:xfrm>
            <a:off x="5133975" y="4884738"/>
            <a:ext cx="74613" cy="746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64" name="Oval 27"/>
          <p:cNvSpPr>
            <a:spLocks/>
          </p:cNvSpPr>
          <p:nvPr/>
        </p:nvSpPr>
        <p:spPr bwMode="auto">
          <a:xfrm>
            <a:off x="5292725" y="4732338"/>
            <a:ext cx="74613" cy="7461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35865" name="AutoShape 28"/>
          <p:cNvCxnSpPr>
            <a:cxnSpLocks noChangeShapeType="1"/>
            <a:stCxn id="35846" idx="0"/>
            <a:endCxn id="35854" idx="0"/>
          </p:cNvCxnSpPr>
          <p:nvPr/>
        </p:nvCxnSpPr>
        <p:spPr bwMode="auto">
          <a:xfrm flipH="1">
            <a:off x="3708400" y="2217738"/>
            <a:ext cx="273050" cy="1104900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5866" name="AutoShape 29"/>
          <p:cNvCxnSpPr>
            <a:cxnSpLocks noChangeShapeType="1"/>
            <a:stCxn id="35858" idx="0"/>
            <a:endCxn id="35844" idx="0"/>
          </p:cNvCxnSpPr>
          <p:nvPr/>
        </p:nvCxnSpPr>
        <p:spPr bwMode="auto">
          <a:xfrm rot="10800000">
            <a:off x="5376863" y="2217738"/>
            <a:ext cx="403225" cy="1162050"/>
          </a:xfrm>
          <a:prstGeom prst="straightConnector1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06838" y="2382838"/>
            <a:ext cx="1598612" cy="660400"/>
            <a:chOff x="0" y="0"/>
            <a:chExt cx="1007" cy="416"/>
          </a:xfrm>
        </p:grpSpPr>
        <p:sp>
          <p:nvSpPr>
            <p:cNvPr id="35882" name="Rectangle 30"/>
            <p:cNvSpPr>
              <a:spLocks/>
            </p:cNvSpPr>
            <p:nvPr/>
          </p:nvSpPr>
          <p:spPr bwMode="auto">
            <a:xfrm>
              <a:off x="0" y="0"/>
              <a:ext cx="191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  <a:sym typeface="Comic Sans MS" pitchFamily="66" charset="0"/>
                </a:rPr>
                <a:t>(</a:t>
              </a:r>
            </a:p>
          </p:txBody>
        </p:sp>
        <p:sp>
          <p:nvSpPr>
            <p:cNvPr id="35883" name="Rectangle 31"/>
            <p:cNvSpPr>
              <a:spLocks/>
            </p:cNvSpPr>
            <p:nvPr/>
          </p:nvSpPr>
          <p:spPr bwMode="auto">
            <a:xfrm>
              <a:off x="816" y="0"/>
              <a:ext cx="191" cy="4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 anchor="ctr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  <a:sym typeface="Comic Sans MS" pitchFamily="66" charset="0"/>
                </a:rPr>
                <a:t>)</a:t>
              </a:r>
            </a:p>
          </p:txBody>
        </p:sp>
      </p:grpSp>
      <p:sp>
        <p:nvSpPr>
          <p:cNvPr id="35868" name="Rectangle 33"/>
          <p:cNvSpPr>
            <a:spLocks/>
          </p:cNvSpPr>
          <p:nvPr/>
        </p:nvSpPr>
        <p:spPr bwMode="auto">
          <a:xfrm>
            <a:off x="1800225" y="1509713"/>
            <a:ext cx="42545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1</a:t>
            </a:r>
          </a:p>
        </p:txBody>
      </p:sp>
      <p:sp>
        <p:nvSpPr>
          <p:cNvPr id="35869" name="Rectangle 34"/>
          <p:cNvSpPr>
            <a:spLocks/>
          </p:cNvSpPr>
          <p:nvPr/>
        </p:nvSpPr>
        <p:spPr bwMode="auto">
          <a:xfrm>
            <a:off x="2995613" y="1571625"/>
            <a:ext cx="42545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2</a:t>
            </a:r>
          </a:p>
        </p:txBody>
      </p:sp>
      <p:sp>
        <p:nvSpPr>
          <p:cNvPr id="35870" name="Rectangle 35"/>
          <p:cNvSpPr>
            <a:spLocks/>
          </p:cNvSpPr>
          <p:nvPr/>
        </p:nvSpPr>
        <p:spPr bwMode="auto">
          <a:xfrm>
            <a:off x="5864225" y="1557338"/>
            <a:ext cx="6350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k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-1</a:t>
            </a:r>
          </a:p>
        </p:txBody>
      </p:sp>
      <p:sp>
        <p:nvSpPr>
          <p:cNvPr id="35871" name="Rectangle 36"/>
          <p:cNvSpPr>
            <a:spLocks/>
          </p:cNvSpPr>
          <p:nvPr/>
        </p:nvSpPr>
        <p:spPr bwMode="auto">
          <a:xfrm>
            <a:off x="7264400" y="1541463"/>
            <a:ext cx="409575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 dirty="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k</a:t>
            </a:r>
          </a:p>
        </p:txBody>
      </p:sp>
      <p:sp>
        <p:nvSpPr>
          <p:cNvPr id="35872" name="Rectangle 37"/>
          <p:cNvSpPr>
            <a:spLocks/>
          </p:cNvSpPr>
          <p:nvPr/>
        </p:nvSpPr>
        <p:spPr bwMode="auto">
          <a:xfrm>
            <a:off x="3308350" y="2468563"/>
            <a:ext cx="42545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3</a:t>
            </a:r>
          </a:p>
        </p:txBody>
      </p:sp>
      <p:sp>
        <p:nvSpPr>
          <p:cNvPr id="35873" name="Rectangle 38"/>
          <p:cNvSpPr>
            <a:spLocks/>
          </p:cNvSpPr>
          <p:nvPr/>
        </p:nvSpPr>
        <p:spPr bwMode="auto">
          <a:xfrm>
            <a:off x="3081338" y="3617913"/>
            <a:ext cx="427037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4</a:t>
            </a:r>
          </a:p>
        </p:txBody>
      </p:sp>
      <p:sp>
        <p:nvSpPr>
          <p:cNvPr id="35874" name="Rectangle 39"/>
          <p:cNvSpPr>
            <a:spLocks/>
          </p:cNvSpPr>
          <p:nvPr/>
        </p:nvSpPr>
        <p:spPr bwMode="auto">
          <a:xfrm>
            <a:off x="3584575" y="4879975"/>
            <a:ext cx="42545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5</a:t>
            </a:r>
          </a:p>
        </p:txBody>
      </p:sp>
      <p:sp>
        <p:nvSpPr>
          <p:cNvPr id="35875" name="Rectangle 40"/>
          <p:cNvSpPr>
            <a:spLocks/>
          </p:cNvSpPr>
          <p:nvPr/>
        </p:nvSpPr>
        <p:spPr bwMode="auto">
          <a:xfrm>
            <a:off x="5759450" y="2430463"/>
            <a:ext cx="6350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k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-2</a:t>
            </a:r>
          </a:p>
        </p:txBody>
      </p:sp>
      <p:sp>
        <p:nvSpPr>
          <p:cNvPr id="35876" name="Rectangle 41"/>
          <p:cNvSpPr>
            <a:spLocks/>
          </p:cNvSpPr>
          <p:nvPr/>
        </p:nvSpPr>
        <p:spPr bwMode="auto">
          <a:xfrm>
            <a:off x="5822950" y="3795713"/>
            <a:ext cx="6350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f</a:t>
            </a:r>
            <a:r>
              <a:rPr lang="en-US" sz="3200" baseline="-250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k</a:t>
            </a:r>
            <a:r>
              <a:rPr lang="en-US" sz="3200" baseline="-25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-3</a:t>
            </a:r>
          </a:p>
        </p:txBody>
      </p:sp>
      <p:sp>
        <p:nvSpPr>
          <p:cNvPr id="35877" name="Rectangle 42"/>
          <p:cNvSpPr>
            <a:spLocks/>
          </p:cNvSpPr>
          <p:nvPr/>
        </p:nvSpPr>
        <p:spPr bwMode="auto">
          <a:xfrm>
            <a:off x="3640138" y="1492250"/>
            <a:ext cx="898525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call</a:t>
            </a:r>
            <a:r>
              <a:rPr lang="en-US" sz="3200" baseline="-250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q</a:t>
            </a:r>
          </a:p>
        </p:txBody>
      </p:sp>
      <p:sp>
        <p:nvSpPr>
          <p:cNvPr id="35878" name="Rectangle 43"/>
          <p:cNvSpPr>
            <a:spLocks/>
          </p:cNvSpPr>
          <p:nvPr/>
        </p:nvSpPr>
        <p:spPr bwMode="auto">
          <a:xfrm>
            <a:off x="2454275" y="2959100"/>
            <a:ext cx="112395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enter</a:t>
            </a:r>
            <a:r>
              <a:rPr lang="en-US" sz="3200" baseline="-250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q</a:t>
            </a:r>
          </a:p>
        </p:txBody>
      </p:sp>
      <p:sp>
        <p:nvSpPr>
          <p:cNvPr id="35879" name="Rectangle 44"/>
          <p:cNvSpPr>
            <a:spLocks/>
          </p:cNvSpPr>
          <p:nvPr/>
        </p:nvSpPr>
        <p:spPr bwMode="auto">
          <a:xfrm>
            <a:off x="5942013" y="3048000"/>
            <a:ext cx="876300" cy="64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exit</a:t>
            </a:r>
            <a:r>
              <a:rPr lang="en-US" sz="3200" baseline="-250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q</a:t>
            </a:r>
          </a:p>
        </p:txBody>
      </p:sp>
      <p:sp>
        <p:nvSpPr>
          <p:cNvPr id="35880" name="Rectangle 45"/>
          <p:cNvSpPr>
            <a:spLocks/>
          </p:cNvSpPr>
          <p:nvPr/>
        </p:nvSpPr>
        <p:spPr bwMode="auto">
          <a:xfrm>
            <a:off x="5013325" y="1500188"/>
            <a:ext cx="6445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600">
                <a:solidFill>
                  <a:schemeClr val="tx1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ret</a:t>
            </a:r>
          </a:p>
        </p:txBody>
      </p:sp>
      <p:sp>
        <p:nvSpPr>
          <p:cNvPr id="37934" name="Rectangle 46"/>
          <p:cNvSpPr>
            <a:spLocks/>
          </p:cNvSpPr>
          <p:nvPr/>
        </p:nvSpPr>
        <p:spPr bwMode="auto">
          <a:xfrm>
            <a:off x="617538" y="5581650"/>
            <a:ext cx="77470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82588" indent="-342900" algn="l">
              <a:spcBef>
                <a:spcPts val="638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ea typeface="MS PGothic" pitchFamily="34" charset="-128"/>
              </a:rPr>
              <a:t>IVP: all paths with matching calls and returns</a:t>
            </a:r>
          </a:p>
          <a:p>
            <a:pPr marL="382588" indent="-342900" algn="l">
              <a:spcBef>
                <a:spcPts val="55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US">
                <a:solidFill>
                  <a:schemeClr val="tx1"/>
                </a:solidFill>
                <a:ea typeface="MS PGothic" pitchFamily="34" charset="-128"/>
              </a:rPr>
              <a:t>And prefixes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4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7769225" cy="1506538"/>
          </a:xfrm>
        </p:spPr>
        <p:txBody>
          <a:bodyPr rIns="132080"/>
          <a:lstStyle/>
          <a:p>
            <a:pPr indent="0" algn="l" eaLnBrk="1" hangingPunct="1"/>
            <a:r>
              <a:rPr lang="en-US"/>
              <a:t>Interprocedural Valid Paths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9288" y="1695450"/>
            <a:ext cx="8218487" cy="5162550"/>
          </a:xfrm>
        </p:spPr>
        <p:txBody>
          <a:bodyPr rIns="132080"/>
          <a:lstStyle/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 dirty="0">
                <a:latin typeface="Arial Bold" pitchFamily="-84" charset="0"/>
                <a:sym typeface="Arial Bold" pitchFamily="-84" charset="0"/>
              </a:rPr>
              <a:t>IVP </a:t>
            </a:r>
            <a:r>
              <a:rPr lang="en-US" sz="2800" dirty="0"/>
              <a:t>set of paths</a:t>
            </a:r>
          </a:p>
          <a:p>
            <a:pPr marL="782638" lvl="1"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400" dirty="0"/>
              <a:t>Start at program entry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 dirty="0"/>
              <a:t>Only considers matching calls and returns </a:t>
            </a:r>
          </a:p>
          <a:p>
            <a:pPr marL="782638" lvl="1"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400" dirty="0"/>
              <a:t>aka, </a:t>
            </a:r>
            <a:r>
              <a:rPr lang="en-US" sz="2400" dirty="0">
                <a:solidFill>
                  <a:srgbClr val="009999"/>
                </a:solidFill>
              </a:rPr>
              <a:t>valid</a:t>
            </a:r>
          </a:p>
          <a:p>
            <a:pPr marL="782638" lvl="1" algn="l" eaLnBrk="1" hangingPunct="1">
              <a:lnSpc>
                <a:spcPct val="90000"/>
              </a:lnSpc>
              <a:buClr>
                <a:srgbClr val="000000"/>
              </a:buClr>
            </a:pPr>
            <a:endParaRPr lang="en-US" sz="2400" dirty="0">
              <a:solidFill>
                <a:srgbClr val="009999"/>
              </a:solidFill>
            </a:endParaRP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 dirty="0"/>
              <a:t>Can be defined via context free grammar</a:t>
            </a:r>
          </a:p>
          <a:p>
            <a:pPr marL="782638" lvl="1"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400" dirty="0"/>
              <a:t>matched ::= matched (</a:t>
            </a:r>
            <a:r>
              <a:rPr lang="en-US" sz="2400" baseline="-25000" dirty="0" err="1">
                <a:latin typeface="Arial Italic" pitchFamily="-84" charset="0"/>
                <a:sym typeface="Arial Italic" pitchFamily="-84" charset="0"/>
              </a:rPr>
              <a:t>i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 </a:t>
            </a:r>
            <a:r>
              <a:rPr lang="en-US" sz="2400" dirty="0"/>
              <a:t>matched )</a:t>
            </a:r>
            <a:r>
              <a:rPr lang="en-US" sz="2400" baseline="-25000" dirty="0" err="1">
                <a:latin typeface="Arial Italic" pitchFamily="-84" charset="0"/>
                <a:sym typeface="Arial Italic" pitchFamily="-84" charset="0"/>
              </a:rPr>
              <a:t>i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 </a:t>
            </a:r>
            <a:r>
              <a:rPr lang="en-US" sz="2400" dirty="0"/>
              <a:t>| ε</a:t>
            </a:r>
          </a:p>
          <a:p>
            <a:pPr marL="782638" lvl="1"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400" dirty="0"/>
              <a:t>valid ::= valid (</a:t>
            </a:r>
            <a:r>
              <a:rPr lang="en-US" sz="2400" baseline="-25000" dirty="0" err="1">
                <a:latin typeface="Arial Italic" pitchFamily="-84" charset="0"/>
                <a:sym typeface="Arial Italic" pitchFamily="-84" charset="0"/>
              </a:rPr>
              <a:t>i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 </a:t>
            </a:r>
            <a:r>
              <a:rPr lang="en-US" sz="2400" dirty="0"/>
              <a:t>matched | matched</a:t>
            </a:r>
          </a:p>
          <a:p>
            <a:pPr marL="1182688" lvl="2"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dirty="0">
                <a:latin typeface="Arial Italic" pitchFamily="-84" charset="0"/>
                <a:sym typeface="Arial Italic" pitchFamily="-84" charset="0"/>
              </a:rPr>
              <a:t>paths</a:t>
            </a:r>
            <a:r>
              <a:rPr lang="en-US" dirty="0"/>
              <a:t> can be defined by a regular expression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Effect of procedures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181600"/>
            <a:ext cx="7772400" cy="1676400"/>
          </a:xfrm>
        </p:spPr>
        <p:txBody>
          <a:bodyPr rIns="132080"/>
          <a:lstStyle/>
          <a:p>
            <a:pPr marL="0" indent="0" algn="l" eaLnBrk="1" hangingPunct="1">
              <a:buFont typeface="Arial" pitchFamily="34" charset="0"/>
              <a:buNone/>
            </a:pPr>
            <a:r>
              <a:rPr lang="en-US" dirty="0"/>
              <a:t>The effect of calling a procedure is the effect of executing its body (</a:t>
            </a:r>
            <a:r>
              <a:rPr lang="en-US" altLang="zh-CN" dirty="0"/>
              <a:t>parameter </a:t>
            </a:r>
            <a:r>
              <a:rPr lang="en-US" altLang="zh-CN" dirty="0" err="1"/>
              <a:t>passing+return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100" name="AutoShape 3"/>
          <p:cNvSpPr>
            <a:spLocks/>
          </p:cNvSpPr>
          <p:nvPr/>
        </p:nvSpPr>
        <p:spPr bwMode="auto">
          <a:xfrm>
            <a:off x="2057400" y="1752600"/>
            <a:ext cx="2286000" cy="3200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1" name="AutoShape 4"/>
          <p:cNvSpPr>
            <a:spLocks/>
          </p:cNvSpPr>
          <p:nvPr/>
        </p:nvSpPr>
        <p:spPr bwMode="auto">
          <a:xfrm>
            <a:off x="5715000" y="2362200"/>
            <a:ext cx="1066800" cy="2057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AutoShape 5"/>
          <p:cNvSpPr>
            <a:spLocks/>
          </p:cNvSpPr>
          <p:nvPr/>
        </p:nvSpPr>
        <p:spPr bwMode="auto">
          <a:xfrm>
            <a:off x="2819400" y="2057400"/>
            <a:ext cx="7620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2590800" y="3124200"/>
            <a:ext cx="1143000" cy="381000"/>
            <a:chOff x="0" y="0"/>
            <a:chExt cx="720" cy="240"/>
          </a:xfrm>
        </p:grpSpPr>
        <p:sp>
          <p:nvSpPr>
            <p:cNvPr id="5126" name="AutoShape 6"/>
            <p:cNvSpPr>
              <a:spLocks/>
            </p:cNvSpPr>
            <p:nvPr/>
          </p:nvSpPr>
          <p:spPr bwMode="auto">
            <a:xfrm>
              <a:off x="0" y="0"/>
              <a:ext cx="720" cy="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5399" dir="5400000" algn="ctr" rotWithShape="0">
                <a:schemeClr val="bg2">
                  <a:alpha val="37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latin typeface="Arial" charset="0"/>
                <a:ea typeface="ヒラギノ角ゴ ProN W3" charset="0"/>
                <a:sym typeface="Arial" charset="0"/>
              </a:endParaRPr>
            </a:p>
          </p:txBody>
        </p:sp>
        <p:sp>
          <p:nvSpPr>
            <p:cNvPr id="4113" name="Rectangle 7"/>
            <p:cNvSpPr>
              <a:spLocks/>
            </p:cNvSpPr>
            <p:nvPr/>
          </p:nvSpPr>
          <p:spPr bwMode="auto">
            <a:xfrm>
              <a:off x="12" y="28"/>
              <a:ext cx="696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89952" bIns="38100" anchor="ctr"/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ea typeface="MS PGothic" pitchFamily="34" charset="-128"/>
                </a:rPr>
                <a:t>call bar()</a:t>
              </a:r>
            </a:p>
          </p:txBody>
        </p:sp>
      </p:grpSp>
      <p:sp>
        <p:nvSpPr>
          <p:cNvPr id="5129" name="AutoShape 9"/>
          <p:cNvSpPr>
            <a:spLocks/>
          </p:cNvSpPr>
          <p:nvPr/>
        </p:nvSpPr>
        <p:spPr bwMode="auto">
          <a:xfrm>
            <a:off x="2819400" y="4114800"/>
            <a:ext cx="685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5130" name="AutoShape 10"/>
          <p:cNvSpPr>
            <a:spLocks/>
          </p:cNvSpPr>
          <p:nvPr/>
        </p:nvSpPr>
        <p:spPr bwMode="auto">
          <a:xfrm>
            <a:off x="5867400" y="2514600"/>
            <a:ext cx="685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5131" name="AutoShape 11"/>
          <p:cNvSpPr>
            <a:spLocks/>
          </p:cNvSpPr>
          <p:nvPr/>
        </p:nvSpPr>
        <p:spPr bwMode="auto">
          <a:xfrm>
            <a:off x="5867400" y="3886200"/>
            <a:ext cx="685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4107" name="Rectangle 12"/>
          <p:cNvSpPr>
            <a:spLocks/>
          </p:cNvSpPr>
          <p:nvPr/>
        </p:nvSpPr>
        <p:spPr bwMode="auto">
          <a:xfrm>
            <a:off x="2392363" y="1384300"/>
            <a:ext cx="6254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foo()</a:t>
            </a:r>
          </a:p>
        </p:txBody>
      </p:sp>
      <p:sp>
        <p:nvSpPr>
          <p:cNvPr id="4108" name="Rectangle 13"/>
          <p:cNvSpPr>
            <a:spLocks/>
          </p:cNvSpPr>
          <p:nvPr/>
        </p:nvSpPr>
        <p:spPr bwMode="auto">
          <a:xfrm>
            <a:off x="5878513" y="1981200"/>
            <a:ext cx="6381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bar()</a:t>
            </a:r>
          </a:p>
        </p:txBody>
      </p:sp>
      <p:pic>
        <p:nvPicPr>
          <p:cNvPr id="4109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2455863"/>
            <a:ext cx="207963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925" y="2909888"/>
            <a:ext cx="259715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0" y="2481263"/>
            <a:ext cx="21240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/>
          </p:cNvSpPr>
          <p:nvPr/>
        </p:nvSpPr>
        <p:spPr bwMode="auto">
          <a:xfrm>
            <a:off x="420688" y="882650"/>
            <a:ext cx="8407400" cy="72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/>
          <a:lstStyle/>
          <a:p>
            <a:pPr marL="39688" algn="ctr"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  <a:ea typeface="MS PGothic" pitchFamily="34" charset="-128"/>
              </a:rPr>
              <a:t>Meet Over All Paths (MOP)</a:t>
            </a:r>
          </a:p>
        </p:txBody>
      </p:sp>
      <p:grpSp>
        <p:nvGrpSpPr>
          <p:cNvPr id="37891" name="Group 19"/>
          <p:cNvGrpSpPr>
            <a:grpSpLocks/>
          </p:cNvGrpSpPr>
          <p:nvPr/>
        </p:nvGrpSpPr>
        <p:grpSpPr bwMode="auto">
          <a:xfrm>
            <a:off x="749300" y="2368550"/>
            <a:ext cx="7615238" cy="749300"/>
            <a:chOff x="0" y="0"/>
            <a:chExt cx="4797" cy="472"/>
          </a:xfrm>
        </p:grpSpPr>
        <p:sp>
          <p:nvSpPr>
            <p:cNvPr id="37901" name="Oval 2"/>
            <p:cNvSpPr>
              <a:spLocks/>
            </p:cNvSpPr>
            <p:nvPr/>
          </p:nvSpPr>
          <p:spPr bwMode="auto">
            <a:xfrm>
              <a:off x="268" y="0"/>
              <a:ext cx="120" cy="12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2" name="Oval 3"/>
            <p:cNvSpPr>
              <a:spLocks/>
            </p:cNvSpPr>
            <p:nvPr/>
          </p:nvSpPr>
          <p:spPr bwMode="auto">
            <a:xfrm>
              <a:off x="2867" y="0"/>
              <a:ext cx="120" cy="12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3" name="Oval 4"/>
            <p:cNvSpPr>
              <a:spLocks/>
            </p:cNvSpPr>
            <p:nvPr/>
          </p:nvSpPr>
          <p:spPr bwMode="auto">
            <a:xfrm>
              <a:off x="1134" y="0"/>
              <a:ext cx="120" cy="12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4" name="Oval 5"/>
            <p:cNvSpPr>
              <a:spLocks/>
            </p:cNvSpPr>
            <p:nvPr/>
          </p:nvSpPr>
          <p:spPr bwMode="auto">
            <a:xfrm>
              <a:off x="1988" y="0"/>
              <a:ext cx="120" cy="12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5" name="Oval 6"/>
            <p:cNvSpPr>
              <a:spLocks/>
            </p:cNvSpPr>
            <p:nvPr/>
          </p:nvSpPr>
          <p:spPr bwMode="auto">
            <a:xfrm>
              <a:off x="3733" y="0"/>
              <a:ext cx="120" cy="12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6" name="Oval 7"/>
            <p:cNvSpPr>
              <a:spLocks/>
            </p:cNvSpPr>
            <p:nvPr/>
          </p:nvSpPr>
          <p:spPr bwMode="auto">
            <a:xfrm>
              <a:off x="4600" y="0"/>
              <a:ext cx="120" cy="12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7" name="Line 8"/>
            <p:cNvSpPr>
              <a:spLocks noChangeShapeType="1"/>
            </p:cNvSpPr>
            <p:nvPr/>
          </p:nvSpPr>
          <p:spPr bwMode="auto">
            <a:xfrm>
              <a:off x="3928" y="60"/>
              <a:ext cx="648" cy="1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8" name="Line 9"/>
            <p:cNvSpPr>
              <a:spLocks noChangeShapeType="1"/>
            </p:cNvSpPr>
            <p:nvPr/>
          </p:nvSpPr>
          <p:spPr bwMode="auto">
            <a:xfrm>
              <a:off x="3052" y="60"/>
              <a:ext cx="648" cy="1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9" name="Line 10"/>
            <p:cNvSpPr>
              <a:spLocks noChangeShapeType="1"/>
            </p:cNvSpPr>
            <p:nvPr/>
          </p:nvSpPr>
          <p:spPr bwMode="auto">
            <a:xfrm>
              <a:off x="1312" y="60"/>
              <a:ext cx="648" cy="1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0" name="Line 11"/>
            <p:cNvSpPr>
              <a:spLocks noChangeShapeType="1"/>
            </p:cNvSpPr>
            <p:nvPr/>
          </p:nvSpPr>
          <p:spPr bwMode="auto">
            <a:xfrm>
              <a:off x="448" y="60"/>
              <a:ext cx="648" cy="1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7911" name="Group 16"/>
            <p:cNvGrpSpPr>
              <a:grpSpLocks/>
            </p:cNvGrpSpPr>
            <p:nvPr/>
          </p:nvGrpSpPr>
          <p:grpSpPr bwMode="auto">
            <a:xfrm>
              <a:off x="2242" y="36"/>
              <a:ext cx="491" cy="47"/>
              <a:chOff x="0" y="0"/>
              <a:chExt cx="491" cy="47"/>
            </a:xfrm>
          </p:grpSpPr>
          <p:sp>
            <p:nvSpPr>
              <p:cNvPr id="37914" name="Oval 12"/>
              <p:cNvSpPr>
                <a:spLocks/>
              </p:cNvSpPr>
              <p:nvPr/>
            </p:nvSpPr>
            <p:spPr bwMode="auto">
              <a:xfrm>
                <a:off x="0" y="0"/>
                <a:ext cx="47" cy="47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15" name="Oval 13"/>
              <p:cNvSpPr>
                <a:spLocks/>
              </p:cNvSpPr>
              <p:nvPr/>
            </p:nvSpPr>
            <p:spPr bwMode="auto">
              <a:xfrm>
                <a:off x="148" y="0"/>
                <a:ext cx="47" cy="47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16" name="Oval 14"/>
              <p:cNvSpPr>
                <a:spLocks/>
              </p:cNvSpPr>
              <p:nvPr/>
            </p:nvSpPr>
            <p:spPr bwMode="auto">
              <a:xfrm>
                <a:off x="296" y="0"/>
                <a:ext cx="47" cy="47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17" name="Oval 15"/>
              <p:cNvSpPr>
                <a:spLocks/>
              </p:cNvSpPr>
              <p:nvPr/>
            </p:nvSpPr>
            <p:spPr bwMode="auto">
              <a:xfrm>
                <a:off x="444" y="0"/>
                <a:ext cx="47" cy="47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7912" name="Rectangle 17"/>
            <p:cNvSpPr>
              <a:spLocks/>
            </p:cNvSpPr>
            <p:nvPr/>
          </p:nvSpPr>
          <p:spPr bwMode="auto">
            <a:xfrm>
              <a:off x="0" y="120"/>
              <a:ext cx="567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 Italic" pitchFamily="-84" charset="0"/>
                  <a:ea typeface="MS PGothic" pitchFamily="34" charset="-128"/>
                  <a:sym typeface="Times New Roman Italic" pitchFamily="-84" charset="0"/>
                </a:rPr>
                <a:t>start</a:t>
              </a:r>
            </a:p>
          </p:txBody>
        </p:sp>
        <p:sp>
          <p:nvSpPr>
            <p:cNvPr id="37913" name="Rectangle 18"/>
            <p:cNvSpPr>
              <a:spLocks/>
            </p:cNvSpPr>
            <p:nvPr/>
          </p:nvSpPr>
          <p:spPr bwMode="auto">
            <a:xfrm>
              <a:off x="4572" y="96"/>
              <a:ext cx="225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 Italic" pitchFamily="-84" charset="0"/>
                  <a:ea typeface="MS PGothic" pitchFamily="34" charset="-128"/>
                  <a:sym typeface="Times New Roman Italic" pitchFamily="-84" charset="0"/>
                </a:rPr>
                <a:t>n</a:t>
              </a:r>
            </a:p>
          </p:txBody>
        </p:sp>
      </p:grpSp>
      <p:sp>
        <p:nvSpPr>
          <p:cNvPr id="37892" name="Rectangle 20"/>
          <p:cNvSpPr>
            <a:spLocks/>
          </p:cNvSpPr>
          <p:nvPr/>
        </p:nvSpPr>
        <p:spPr bwMode="auto">
          <a:xfrm>
            <a:off x="1111250" y="1778000"/>
            <a:ext cx="26670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rgbClr val="FF3300"/>
                </a:solidFill>
                <a:latin typeface="Times New Roman Italic" pitchFamily="-84" charset="0"/>
                <a:ea typeface="MS PGothic" pitchFamily="34" charset="-128"/>
                <a:sym typeface="Times New Roman Italic" pitchFamily="-84" charset="0"/>
              </a:rPr>
              <a:t>i</a:t>
            </a:r>
          </a:p>
        </p:txBody>
      </p:sp>
      <p:grpSp>
        <p:nvGrpSpPr>
          <p:cNvPr id="37893" name="Group 25"/>
          <p:cNvGrpSpPr>
            <a:grpSpLocks/>
          </p:cNvGrpSpPr>
          <p:nvPr/>
        </p:nvGrpSpPr>
        <p:grpSpPr bwMode="auto">
          <a:xfrm>
            <a:off x="1916113" y="1854200"/>
            <a:ext cx="5778500" cy="533400"/>
            <a:chOff x="0" y="0"/>
            <a:chExt cx="3640" cy="336"/>
          </a:xfrm>
        </p:grpSpPr>
        <p:pic>
          <p:nvPicPr>
            <p:cNvPr id="37897" name="Picture 21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8"/>
              <a:ext cx="240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8" name="Picture 2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4" y="8"/>
              <a:ext cx="275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9" name="Picture 23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1" y="0"/>
              <a:ext cx="259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0" name="Picture 2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35" y="8"/>
              <a:ext cx="39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96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22275" y="4357688"/>
            <a:ext cx="8391525" cy="2500312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sz="2400" dirty="0"/>
              <a:t>MOP[v]</a:t>
            </a:r>
            <a:r>
              <a:rPr lang="en-US" sz="2400" baseline="-25000" dirty="0"/>
              <a:t>  </a:t>
            </a:r>
            <a:r>
              <a:rPr lang="en-US" sz="2400" dirty="0"/>
              <a:t> = </a:t>
            </a:r>
            <a:r>
              <a:rPr lang="zh-CN" altLang="zh-CN" sz="2400" dirty="0"/>
              <a:t>Π</a:t>
            </a:r>
            <a:r>
              <a:rPr lang="en-US" sz="2400" dirty="0"/>
              <a:t>{ [[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4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4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, …,</a:t>
            </a:r>
            <a:r>
              <a:rPr lang="en-US" sz="24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4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400" dirty="0"/>
              <a:t>]](l)  | (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4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400" dirty="0">
                <a:latin typeface="Arial Italic" pitchFamily="-84" charset="0"/>
                <a:sym typeface="Arial Italic" pitchFamily="-84" charset="0"/>
              </a:rPr>
              <a:t>, …, </a:t>
            </a:r>
            <a:r>
              <a:rPr lang="en-US" sz="2400" dirty="0" err="1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400" baseline="-25000" dirty="0" err="1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400" dirty="0"/>
              <a:t>)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400" dirty="0"/>
              <a:t> paths(v)}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400" dirty="0"/>
              <a:t>MOP is over-</a:t>
            </a:r>
            <a:r>
              <a:rPr lang="en-US" altLang="zh-CN" sz="2400" dirty="0"/>
              <a:t>approximated</a:t>
            </a:r>
            <a:r>
              <a:rPr lang="en-US" sz="2400" dirty="0"/>
              <a:t> by MFP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400" dirty="0"/>
              <a:t>Sometimes MOP = MFP </a:t>
            </a:r>
          </a:p>
          <a:p>
            <a:pPr marL="1182688" lvl="2" algn="l" eaLnBrk="1" hangingPunct="1">
              <a:buClr>
                <a:srgbClr val="000000"/>
              </a:buClr>
            </a:pPr>
            <a:r>
              <a:rPr lang="en-US" sz="2000" dirty="0"/>
              <a:t>precise up to </a:t>
            </a:r>
            <a:r>
              <a:rPr lang="ja-JP" altLang="en-US" sz="2000" dirty="0"/>
              <a:t>“</a:t>
            </a:r>
            <a:r>
              <a:rPr lang="en-US" altLang="ja-JP" sz="2000" dirty="0">
                <a:latin typeface="Arial Bold" pitchFamily="-84" charset="0"/>
                <a:sym typeface="Arial Bold" pitchFamily="-84" charset="0"/>
              </a:rPr>
              <a:t>symbolic execution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marL="1182688" lvl="2" algn="l" eaLnBrk="1" hangingPunct="1">
              <a:buClr>
                <a:srgbClr val="000000"/>
              </a:buClr>
            </a:pPr>
            <a:r>
              <a:rPr lang="en-US" sz="2000" dirty="0"/>
              <a:t>Distributive problem</a:t>
            </a:r>
          </a:p>
        </p:txBody>
      </p:sp>
      <p:sp>
        <p:nvSpPr>
          <p:cNvPr id="39963" name="Rectangle 27"/>
          <p:cNvSpPr>
            <a:spLocks/>
          </p:cNvSpPr>
          <p:nvPr/>
        </p:nvSpPr>
        <p:spPr bwMode="auto">
          <a:xfrm>
            <a:off x="6915150" y="3365500"/>
            <a:ext cx="17526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2100"/>
              </a:spcBef>
            </a:pPr>
            <a:r>
              <a:rPr lang="en-US" sz="3600" dirty="0">
                <a:solidFill>
                  <a:schemeClr val="tx1"/>
                </a:solidFill>
                <a:ea typeface="MS PGothic" pitchFamily="34" charset="-128"/>
              </a:rPr>
              <a:t>:L </a:t>
            </a:r>
            <a:r>
              <a:rPr lang="en-US" sz="3600" dirty="0">
                <a:solidFill>
                  <a:schemeClr val="tx1"/>
                </a:solidFill>
                <a:latin typeface="Symbol" pitchFamily="18" charset="2"/>
                <a:ea typeface="MS PGothic" pitchFamily="34" charset="-128"/>
                <a:sym typeface="Symbol" pitchFamily="18" charset="2"/>
              </a:rPr>
              <a:t></a:t>
            </a:r>
            <a:r>
              <a:rPr lang="en-US" sz="3600" dirty="0">
                <a:solidFill>
                  <a:schemeClr val="tx1"/>
                </a:solidFill>
                <a:ea typeface="MS PGothic" pitchFamily="34" charset="-128"/>
              </a:rPr>
              <a:t> L</a:t>
            </a:r>
          </a:p>
        </p:txBody>
      </p:sp>
      <p:sp>
        <p:nvSpPr>
          <p:cNvPr id="37896" name="Rectangle 28"/>
          <p:cNvSpPr>
            <a:spLocks/>
          </p:cNvSpPr>
          <p:nvPr/>
        </p:nvSpPr>
        <p:spPr bwMode="auto">
          <a:xfrm>
            <a:off x="4068557" y="3378200"/>
            <a:ext cx="2822567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/>
            <a:r>
              <a:rPr lang="en-US" sz="3600" dirty="0">
                <a:solidFill>
                  <a:schemeClr val="tx1"/>
                </a:solidFill>
                <a:ea typeface="MS PGothic" pitchFamily="34" charset="-128"/>
              </a:rPr>
              <a:t>⟦f</a:t>
            </a:r>
            <a:r>
              <a:rPr lang="en-US" sz="3600" baseline="-25000" dirty="0">
                <a:solidFill>
                  <a:schemeClr val="tx1"/>
                </a:solidFill>
                <a:ea typeface="MS PGothic" pitchFamily="34" charset="-128"/>
              </a:rPr>
              <a:t>k</a:t>
            </a:r>
            <a:r>
              <a:rPr lang="en-US" sz="3600" dirty="0">
                <a:solidFill>
                  <a:schemeClr val="tx1"/>
                </a:solidFill>
                <a:ea typeface="MS PGothic" pitchFamily="34" charset="-128"/>
              </a:rPr>
              <a:t>  o  ... o f</a:t>
            </a:r>
            <a:r>
              <a:rPr lang="en-US" sz="3600" baseline="-25000" dirty="0">
                <a:solidFill>
                  <a:schemeClr val="tx1"/>
                </a:solidFill>
                <a:ea typeface="MS PGothic" pitchFamily="34" charset="-128"/>
              </a:rPr>
              <a:t>1</a:t>
            </a:r>
            <a:r>
              <a:rPr lang="en-US" sz="3600" dirty="0">
                <a:solidFill>
                  <a:schemeClr val="tx1"/>
                </a:solidFill>
                <a:ea typeface="MS PGothic" pitchFamily="34" charset="-128"/>
              </a:rPr>
              <a:t>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2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2" grpId="0" build="p" autoUpdateAnimBg="0" advAuto="1"/>
      <p:bldP spid="3996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457200"/>
            <a:ext cx="8892480" cy="1371600"/>
          </a:xfrm>
        </p:spPr>
        <p:txBody>
          <a:bodyPr rIns="132080"/>
          <a:lstStyle/>
          <a:p>
            <a:pPr indent="0" algn="l" eaLnBrk="1" hangingPunct="1"/>
            <a:r>
              <a:rPr lang="en-US" sz="4000" dirty="0"/>
              <a:t>The Meet-Over-Valid-Paths (MOVP)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960" y="2332037"/>
            <a:ext cx="8229600" cy="2969171"/>
          </a:xfrm>
        </p:spPr>
        <p:txBody>
          <a:bodyPr rIns="132080"/>
          <a:lstStyle/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 dirty="0" err="1"/>
              <a:t>vpaths</a:t>
            </a:r>
            <a:r>
              <a:rPr lang="en-US" sz="2800" dirty="0"/>
              <a:t>(n) all valid paths from program start to n</a:t>
            </a:r>
          </a:p>
          <a:p>
            <a:pPr algn="l" eaLnBrk="1" hangingPunct="1">
              <a:lnSpc>
                <a:spcPct val="90000"/>
              </a:lnSpc>
              <a:buClr>
                <a:srgbClr val="000000"/>
              </a:buClr>
            </a:pPr>
            <a:r>
              <a:rPr lang="en-US" sz="2800" dirty="0"/>
              <a:t>MOVP[n]</a:t>
            </a:r>
            <a:r>
              <a:rPr lang="en-US" sz="2800" baseline="-25000" dirty="0"/>
              <a:t>  </a:t>
            </a:r>
            <a:r>
              <a:rPr lang="en-US" sz="2800" dirty="0"/>
              <a:t> = </a:t>
            </a:r>
            <a:r>
              <a:rPr lang="zh-CN" altLang="zh-CN" sz="2800" dirty="0"/>
              <a:t>Π</a:t>
            </a:r>
            <a:r>
              <a:rPr lang="en-US" sz="2800" dirty="0"/>
              <a:t>{ [[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]] 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  <a:t/>
            </a:r>
            <a:br>
              <a:rPr lang="en-US" sz="28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</a:br>
            <a:r>
              <a:rPr lang="en-US" sz="2800" dirty="0"/>
              <a:t> 		          (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1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e</a:t>
            </a:r>
            <a:r>
              <a:rPr lang="en-US" sz="2800" baseline="-25000" dirty="0">
                <a:latin typeface="Arial Italic" pitchFamily="-84" charset="0"/>
                <a:sym typeface="Arial Italic" pitchFamily="-84" charset="0"/>
              </a:rPr>
              <a:t>2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, …, e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sz="2800" dirty="0"/>
              <a:t> </a:t>
            </a:r>
            <a:r>
              <a:rPr lang="en-US" sz="2800" dirty="0" err="1"/>
              <a:t>vpaths</a:t>
            </a:r>
            <a:r>
              <a:rPr lang="en-US" sz="2800" dirty="0"/>
              <a:t>(</a:t>
            </a:r>
            <a:r>
              <a:rPr lang="en-US" sz="2800" dirty="0">
                <a:latin typeface="Arial Italic" pitchFamily="-84" charset="0"/>
                <a:sym typeface="Arial Italic" pitchFamily="-84" charset="0"/>
              </a:rPr>
              <a:t>n</a:t>
            </a:r>
            <a:r>
              <a:rPr lang="en-US" sz="2800" dirty="0"/>
              <a:t>)}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dirty="0"/>
              <a:t>The Call-String Approach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525780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The data flow value is associated with sequences of calls (call string)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Use Chaotic iterations over the </a:t>
            </a:r>
            <a:r>
              <a:rPr lang="en-US" dirty="0" err="1"/>
              <a:t>supergraph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03" y="3923284"/>
            <a:ext cx="7063793" cy="29347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/>
              <a:t>Interprocedurally</a:t>
            </a:r>
            <a:r>
              <a:rPr lang="en-US" dirty="0"/>
              <a:t> valid paths and their call-strings </a:t>
            </a:r>
          </a:p>
        </p:txBody>
      </p:sp>
      <p:sp>
        <p:nvSpPr>
          <p:cNvPr id="3" name="矩形 2"/>
          <p:cNvSpPr/>
          <p:nvPr/>
        </p:nvSpPr>
        <p:spPr>
          <a:xfrm>
            <a:off x="-21684" y="5451251"/>
            <a:ext cx="9217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The call-string of a valid path  is a subsequence of call edges which have not been returned as yet.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For example, cs(AB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D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FG</a:t>
            </a:r>
            <a:r>
              <a:rPr lang="en-US" altLang="zh-CN" sz="2800" dirty="0">
                <a:solidFill>
                  <a:srgbClr val="7030A0"/>
                </a:solidFill>
                <a:latin typeface="+mn-lt"/>
                <a:ea typeface="+mn-ea"/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H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F) is 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KH".</a:t>
            </a:r>
            <a:endParaRPr lang="zh-CN" altLang="en-US" sz="2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8244"/>
            <a:ext cx="5082711" cy="39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415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/>
              <a:t>Interprocedurally</a:t>
            </a:r>
            <a:r>
              <a:rPr lang="en-US" dirty="0"/>
              <a:t> valid paths and their call-strings 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703725"/>
            <a:ext cx="92170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A path  = ABDFGEKJHF in IVP for example program: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Associated call-string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cs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altLang="zh-CN" sz="2800" dirty="0"/>
              <a:t>ABDFGEKJHF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) is KH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For path </a:t>
            </a:r>
            <a:r>
              <a:rPr lang="zh-CN" altLang="zh-CN" dirty="0"/>
              <a:t>ρ</a:t>
            </a:r>
            <a:r>
              <a:rPr lang="en-US" altLang="zh-CN" dirty="0"/>
              <a:t>=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ABDFGEK,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cs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zh-CN" altLang="zh-CN" dirty="0"/>
              <a:t>ρ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) = 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For path </a:t>
            </a:r>
            <a:r>
              <a:rPr lang="zh-CN" altLang="zh-CN" dirty="0"/>
              <a:t>ρ</a:t>
            </a:r>
            <a:r>
              <a:rPr lang="en-US" altLang="zh-CN" dirty="0"/>
              <a:t>=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ABDFGE, </a:t>
            </a:r>
            <a:r>
              <a:rPr lang="en-US" altLang="zh-CN" sz="2800" dirty="0" err="1">
                <a:solidFill>
                  <a:schemeClr val="tx1"/>
                </a:solidFill>
                <a:latin typeface="+mn-lt"/>
                <a:ea typeface="+mn-ea"/>
              </a:rPr>
              <a:t>cs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zh-CN" altLang="zh-CN" dirty="0"/>
              <a:t>ρ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) = </a:t>
            </a:r>
            <a:r>
              <a:rPr lang="zh-CN" altLang="zh-CN" sz="3200" dirty="0"/>
              <a:t>ε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04864"/>
            <a:ext cx="6732599" cy="26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2096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err="1"/>
              <a:t>Interprocedurally</a:t>
            </a:r>
            <a:r>
              <a:rPr lang="en-US" dirty="0"/>
              <a:t> valid paths and their call-strings 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556792"/>
            <a:ext cx="90364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zh-CN" dirty="0"/>
              <a:t>More formally: Let </a:t>
            </a:r>
            <a:r>
              <a:rPr lang="zh-CN" altLang="zh-CN" dirty="0"/>
              <a:t>ρ</a:t>
            </a:r>
            <a:r>
              <a:rPr lang="en-US" altLang="zh-CN" dirty="0"/>
              <a:t> be a path in G. We define when </a:t>
            </a:r>
            <a:r>
              <a:rPr lang="zh-CN" altLang="zh-CN" dirty="0"/>
              <a:t>ρ</a:t>
            </a:r>
            <a:r>
              <a:rPr lang="en-US" altLang="zh-CN" dirty="0"/>
              <a:t> is</a:t>
            </a:r>
          </a:p>
          <a:p>
            <a:pPr algn="l">
              <a:spcAft>
                <a:spcPts val="600"/>
              </a:spcAft>
            </a:pPr>
            <a:r>
              <a:rPr lang="en-US" altLang="zh-CN" dirty="0" err="1">
                <a:solidFill>
                  <a:srgbClr val="FF0000"/>
                </a:solidFill>
              </a:rPr>
              <a:t>interprocedurally</a:t>
            </a:r>
            <a:r>
              <a:rPr lang="en-US" altLang="zh-CN" dirty="0">
                <a:solidFill>
                  <a:srgbClr val="FF0000"/>
                </a:solidFill>
              </a:rPr>
              <a:t> valid </a:t>
            </a:r>
            <a:r>
              <a:rPr lang="en-US" altLang="zh-CN" dirty="0"/>
              <a:t>(and we say </a:t>
            </a:r>
            <a:r>
              <a:rPr lang="zh-CN" altLang="zh-CN" dirty="0"/>
              <a:t>ρ</a:t>
            </a:r>
            <a:r>
              <a:rPr lang="en-US" altLang="zh-CN" dirty="0"/>
              <a:t> </a:t>
            </a:r>
            <a:r>
              <a:rPr lang="zh-CN" altLang="zh-CN" dirty="0"/>
              <a:t>∈</a:t>
            </a:r>
            <a:r>
              <a:rPr lang="en-US" altLang="zh-CN" dirty="0"/>
              <a:t> IVP(G)) and its call-string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), by induction on the length of </a:t>
            </a:r>
            <a:r>
              <a:rPr lang="zh-CN" altLang="zh-CN" dirty="0"/>
              <a:t>ρ</a:t>
            </a:r>
            <a:r>
              <a:rPr lang="en-US" altLang="zh-CN" dirty="0"/>
              <a:t>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If </a:t>
            </a:r>
            <a:r>
              <a:rPr lang="zh-CN" altLang="zh-CN" dirty="0"/>
              <a:t>ρ</a:t>
            </a:r>
            <a:r>
              <a:rPr lang="en-US" altLang="zh-CN" dirty="0"/>
              <a:t> = </a:t>
            </a:r>
            <a:r>
              <a:rPr lang="zh-CN" altLang="zh-CN" dirty="0"/>
              <a:t>ε</a:t>
            </a:r>
            <a:r>
              <a:rPr lang="en-US" altLang="zh-CN" dirty="0"/>
              <a:t> then </a:t>
            </a:r>
            <a:r>
              <a:rPr lang="zh-CN" altLang="zh-CN" dirty="0"/>
              <a:t>ρ</a:t>
            </a:r>
            <a:r>
              <a:rPr lang="en-US" altLang="zh-CN" dirty="0"/>
              <a:t> </a:t>
            </a:r>
            <a:r>
              <a:rPr lang="zh-CN" altLang="zh-CN" dirty="0"/>
              <a:t>∈</a:t>
            </a:r>
            <a:r>
              <a:rPr lang="en-US" altLang="zh-CN" dirty="0"/>
              <a:t> IVP(G). In this case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) = </a:t>
            </a:r>
            <a:r>
              <a:rPr lang="zh-CN" altLang="zh-CN" dirty="0"/>
              <a:t>ε</a:t>
            </a:r>
            <a:r>
              <a:rPr lang="en-US" altLang="zh-CN" dirty="0"/>
              <a:t>.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If </a:t>
            </a:r>
            <a:r>
              <a:rPr lang="zh-CN" altLang="zh-CN" dirty="0"/>
              <a:t>ρ</a:t>
            </a:r>
            <a:r>
              <a:rPr lang="en-US" altLang="zh-CN" dirty="0"/>
              <a:t> = </a:t>
            </a:r>
            <a:r>
              <a:rPr lang="zh-CN" altLang="zh-CN" dirty="0"/>
              <a:t>ρ</a:t>
            </a:r>
            <a:r>
              <a:rPr lang="en-US" altLang="zh-CN" dirty="0"/>
              <a:t>’ n then </a:t>
            </a:r>
            <a:r>
              <a:rPr lang="zh-CN" altLang="zh-CN" dirty="0"/>
              <a:t>ρ</a:t>
            </a:r>
            <a:r>
              <a:rPr lang="en-US" altLang="zh-CN" dirty="0"/>
              <a:t> </a:t>
            </a:r>
            <a:r>
              <a:rPr lang="zh-CN" altLang="zh-CN" dirty="0"/>
              <a:t>∈</a:t>
            </a:r>
            <a:r>
              <a:rPr lang="en-US" altLang="zh-CN" dirty="0"/>
              <a:t> IVP(G)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zh-CN" altLang="zh-CN" dirty="0"/>
              <a:t>ρ</a:t>
            </a:r>
            <a:r>
              <a:rPr lang="en-US" altLang="zh-CN" dirty="0"/>
              <a:t>’</a:t>
            </a:r>
            <a:r>
              <a:rPr lang="zh-CN" altLang="zh-CN" dirty="0"/>
              <a:t>∈</a:t>
            </a:r>
            <a:r>
              <a:rPr lang="en-US" altLang="zh-CN" dirty="0"/>
              <a:t> IVP(G), and one of the following holds: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n is neither a call nor a ret edge. </a:t>
            </a:r>
            <a:r>
              <a:rPr lang="en-US" altLang="zh-CN" dirty="0"/>
              <a:t>In this case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) =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’)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n is a call edge</a:t>
            </a:r>
            <a:r>
              <a:rPr lang="en-US" altLang="zh-CN" dirty="0"/>
              <a:t>. In this case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) =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’) n.</a:t>
            </a:r>
          </a:p>
          <a:p>
            <a:pPr marL="800100" lvl="1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</a:rPr>
              <a:t>n is ret edge</a:t>
            </a:r>
            <a:r>
              <a:rPr lang="en-US" altLang="zh-CN" dirty="0"/>
              <a:t>. Suppose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’) = </a:t>
            </a:r>
            <a:r>
              <a:rPr lang="zh-CN" altLang="zh-CN" dirty="0"/>
              <a:t>π</a:t>
            </a:r>
            <a:r>
              <a:rPr lang="en-US" altLang="zh-CN" dirty="0"/>
              <a:t> C, and n corresponds to the call edge C. In this case, </a:t>
            </a:r>
            <a:r>
              <a:rPr lang="en-US" altLang="zh-CN" dirty="0" err="1"/>
              <a:t>cs</a:t>
            </a:r>
            <a:r>
              <a:rPr lang="en-US" altLang="zh-CN" dirty="0"/>
              <a:t>(</a:t>
            </a:r>
            <a:r>
              <a:rPr lang="zh-CN" altLang="zh-CN" dirty="0"/>
              <a:t>ρ</a:t>
            </a:r>
            <a:r>
              <a:rPr lang="en-US" altLang="zh-CN" dirty="0"/>
              <a:t>) = </a:t>
            </a:r>
            <a:r>
              <a:rPr lang="zh-CN" altLang="zh-CN" dirty="0"/>
              <a:t>π</a:t>
            </a:r>
            <a:endParaRPr lang="en-US" altLang="zh-CN" dirty="0"/>
          </a:p>
          <a:p>
            <a:pPr algn="l">
              <a:spcAft>
                <a:spcPts val="600"/>
              </a:spcAft>
            </a:pPr>
            <a:r>
              <a:rPr lang="en-US" altLang="zh-CN" dirty="0"/>
              <a:t>The set of (potential) call-strings in G is C*, where C is the set of call edges in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43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3011" name="Rectangle 2"/>
          <p:cNvSpPr>
            <a:spLocks/>
          </p:cNvSpPr>
          <p:nvPr/>
        </p:nvSpPr>
        <p:spPr bwMode="auto">
          <a:xfrm>
            <a:off x="844550" y="1336675"/>
            <a:ext cx="29210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c1: x = 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c2: x =  p(9) 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3012" name="AutoShape 3"/>
          <p:cNvSpPr>
            <a:spLocks/>
          </p:cNvSpPr>
          <p:nvPr/>
        </p:nvSpPr>
        <p:spPr bwMode="auto">
          <a:xfrm>
            <a:off x="650875" y="229552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Rectangle 4"/>
          <p:cNvSpPr>
            <a:spLocks/>
          </p:cNvSpPr>
          <p:nvPr/>
        </p:nvSpPr>
        <p:spPr bwMode="auto">
          <a:xfrm>
            <a:off x="5378450" y="11969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int p(int a)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rgbClr val="CC0000"/>
                </a:solidFill>
                <a:ea typeface="MS PGothic" pitchFamily="34" charset="-128"/>
              </a:rPr>
              <a:t>    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>
                <a:solidFill>
                  <a:srgbClr val="CC0000"/>
                </a:solidFill>
                <a:ea typeface="MS PGothic" pitchFamily="34" charset="-128"/>
              </a:rPr>
              <a:t> 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4035" name="Rectangle 2"/>
          <p:cNvSpPr>
            <a:spLocks/>
          </p:cNvSpPr>
          <p:nvPr/>
        </p:nvSpPr>
        <p:spPr bwMode="auto">
          <a:xfrm>
            <a:off x="844550" y="1336675"/>
            <a:ext cx="29210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c1: x = 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c2: x =  p(9) 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4036" name="AutoShape 3"/>
          <p:cNvSpPr>
            <a:spLocks/>
          </p:cNvSpPr>
          <p:nvPr/>
        </p:nvSpPr>
        <p:spPr bwMode="auto">
          <a:xfrm>
            <a:off x="4991100" y="13366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Rectangle 4"/>
          <p:cNvSpPr>
            <a:spLocks/>
          </p:cNvSpPr>
          <p:nvPr/>
        </p:nvSpPr>
        <p:spPr bwMode="auto">
          <a:xfrm>
            <a:off x="5378450" y="1196975"/>
            <a:ext cx="29210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 [a -&gt;7]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return a + 1;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5059" name="Rectangle 2"/>
          <p:cNvSpPr>
            <a:spLocks/>
          </p:cNvSpPr>
          <p:nvPr/>
        </p:nvSpPr>
        <p:spPr bwMode="auto">
          <a:xfrm>
            <a:off x="5378450" y="1196975"/>
            <a:ext cx="2921000" cy="199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 [a -&gt;7]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5060" name="Rectangle 3"/>
          <p:cNvSpPr>
            <a:spLocks/>
          </p:cNvSpPr>
          <p:nvPr/>
        </p:nvSpPr>
        <p:spPr bwMode="auto">
          <a:xfrm>
            <a:off x="844550" y="1336675"/>
            <a:ext cx="29210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int x 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c1: x =  p(7);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c2: x =  p(9) 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5061" name="AutoShape 4"/>
          <p:cNvSpPr>
            <a:spLocks/>
          </p:cNvSpPr>
          <p:nvPr/>
        </p:nvSpPr>
        <p:spPr bwMode="auto">
          <a:xfrm>
            <a:off x="5086350" y="210502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6083" name="Rectangle 2"/>
          <p:cNvSpPr>
            <a:spLocks/>
          </p:cNvSpPr>
          <p:nvPr/>
        </p:nvSpPr>
        <p:spPr bwMode="auto">
          <a:xfrm>
            <a:off x="5378450" y="1196975"/>
            <a:ext cx="2921000" cy="199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 [a -&gt;7]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6084" name="Rectangle 3"/>
          <p:cNvSpPr>
            <a:spLocks/>
          </p:cNvSpPr>
          <p:nvPr/>
        </p:nvSpPr>
        <p:spPr bwMode="auto">
          <a:xfrm>
            <a:off x="844550" y="1336675"/>
            <a:ext cx="2921000" cy="278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00000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: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</a:rPr>
              <a:t> x -&gt; 8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 p(9) ;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6085" name="AutoShape 4"/>
          <p:cNvSpPr>
            <a:spLocks/>
          </p:cNvSpPr>
          <p:nvPr/>
        </p:nvSpPr>
        <p:spPr bwMode="auto">
          <a:xfrm>
            <a:off x="2525713" y="2268538"/>
            <a:ext cx="385762" cy="142875"/>
          </a:xfrm>
          <a:prstGeom prst="leftArrow">
            <a:avLst>
              <a:gd name="adj1" fmla="val 50000"/>
              <a:gd name="adj2" fmla="val 6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Interprocedural Analysis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181600"/>
            <a:ext cx="7772400" cy="1676400"/>
          </a:xfrm>
        </p:spPr>
        <p:txBody>
          <a:bodyPr rIns="132080"/>
          <a:lstStyle/>
          <a:p>
            <a:pPr marL="0" indent="0" algn="l" eaLnBrk="1" hangingPunct="1">
              <a:buFont typeface="Arial" pitchFamily="34" charset="0"/>
              <a:buNone/>
            </a:pPr>
            <a:r>
              <a:rPr lang="en-US" dirty="0"/>
              <a:t>goal: compute the abstract effect of calling a procedure</a:t>
            </a:r>
          </a:p>
        </p:txBody>
      </p:sp>
      <p:sp>
        <p:nvSpPr>
          <p:cNvPr id="5124" name="AutoShape 3"/>
          <p:cNvSpPr>
            <a:spLocks/>
          </p:cNvSpPr>
          <p:nvPr/>
        </p:nvSpPr>
        <p:spPr bwMode="auto">
          <a:xfrm>
            <a:off x="2057400" y="1752600"/>
            <a:ext cx="2286000" cy="3200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AutoShape 4"/>
          <p:cNvSpPr>
            <a:spLocks/>
          </p:cNvSpPr>
          <p:nvPr/>
        </p:nvSpPr>
        <p:spPr bwMode="auto">
          <a:xfrm>
            <a:off x="5715000" y="2362200"/>
            <a:ext cx="1066800" cy="2057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AutoShape 5"/>
          <p:cNvSpPr>
            <a:spLocks/>
          </p:cNvSpPr>
          <p:nvPr/>
        </p:nvSpPr>
        <p:spPr bwMode="auto">
          <a:xfrm>
            <a:off x="2819400" y="2057400"/>
            <a:ext cx="7620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grpSp>
        <p:nvGrpSpPr>
          <p:cNvPr id="5127" name="Group 8"/>
          <p:cNvGrpSpPr>
            <a:grpSpLocks/>
          </p:cNvGrpSpPr>
          <p:nvPr/>
        </p:nvGrpSpPr>
        <p:grpSpPr bwMode="auto">
          <a:xfrm>
            <a:off x="2590800" y="3124200"/>
            <a:ext cx="1143000" cy="381000"/>
            <a:chOff x="0" y="0"/>
            <a:chExt cx="720" cy="240"/>
          </a:xfrm>
        </p:grpSpPr>
        <p:sp>
          <p:nvSpPr>
            <p:cNvPr id="6150" name="AutoShape 6"/>
            <p:cNvSpPr>
              <a:spLocks/>
            </p:cNvSpPr>
            <p:nvPr/>
          </p:nvSpPr>
          <p:spPr bwMode="auto">
            <a:xfrm>
              <a:off x="0" y="0"/>
              <a:ext cx="720" cy="2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5399" dir="5400000" algn="ctr" rotWithShape="0">
                <a:schemeClr val="bg2">
                  <a:alpha val="37999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latin typeface="Arial" charset="0"/>
                <a:ea typeface="ヒラギノ角ゴ ProN W3" charset="0"/>
                <a:sym typeface="Arial" charset="0"/>
              </a:endParaRPr>
            </a:p>
          </p:txBody>
        </p:sp>
        <p:sp>
          <p:nvSpPr>
            <p:cNvPr id="5137" name="Rectangle 7"/>
            <p:cNvSpPr>
              <a:spLocks/>
            </p:cNvSpPr>
            <p:nvPr/>
          </p:nvSpPr>
          <p:spPr bwMode="auto">
            <a:xfrm>
              <a:off x="12" y="28"/>
              <a:ext cx="696" cy="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89952" bIns="38100" anchor="ctr"/>
            <a:lstStyle/>
            <a:p>
              <a:pPr marL="12700" algn="ctr"/>
              <a:r>
                <a:rPr lang="en-US" sz="1600">
                  <a:solidFill>
                    <a:schemeClr val="tx1"/>
                  </a:solidFill>
                  <a:ea typeface="MS PGothic" pitchFamily="34" charset="-128"/>
                </a:rPr>
                <a:t>call bar()</a:t>
              </a:r>
            </a:p>
          </p:txBody>
        </p:sp>
      </p:grpSp>
      <p:sp>
        <p:nvSpPr>
          <p:cNvPr id="6153" name="AutoShape 9"/>
          <p:cNvSpPr>
            <a:spLocks/>
          </p:cNvSpPr>
          <p:nvPr/>
        </p:nvSpPr>
        <p:spPr bwMode="auto">
          <a:xfrm>
            <a:off x="2819400" y="4114800"/>
            <a:ext cx="685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5867400" y="2514600"/>
            <a:ext cx="685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5867400" y="3886200"/>
            <a:ext cx="685800" cy="38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25399" dir="5400000" algn="ctr" rotWithShape="0">
              <a:schemeClr val="bg2">
                <a:alpha val="37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ヒラギノ角ゴ ProN W3" charset="0"/>
              <a:sym typeface="Arial" charset="0"/>
            </a:endParaRPr>
          </a:p>
        </p:txBody>
      </p:sp>
      <p:sp>
        <p:nvSpPr>
          <p:cNvPr id="5131" name="Rectangle 12"/>
          <p:cNvSpPr>
            <a:spLocks/>
          </p:cNvSpPr>
          <p:nvPr/>
        </p:nvSpPr>
        <p:spPr bwMode="auto">
          <a:xfrm>
            <a:off x="2392363" y="1384300"/>
            <a:ext cx="6254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foo()</a:t>
            </a:r>
          </a:p>
        </p:txBody>
      </p:sp>
      <p:sp>
        <p:nvSpPr>
          <p:cNvPr id="5132" name="Rectangle 13"/>
          <p:cNvSpPr>
            <a:spLocks/>
          </p:cNvSpPr>
          <p:nvPr/>
        </p:nvSpPr>
        <p:spPr bwMode="auto">
          <a:xfrm>
            <a:off x="5878513" y="1981200"/>
            <a:ext cx="6381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bar()</a:t>
            </a:r>
          </a:p>
        </p:txBody>
      </p:sp>
      <p:pic>
        <p:nvPicPr>
          <p:cNvPr id="5133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2455863"/>
            <a:ext cx="207963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925" y="2909888"/>
            <a:ext cx="2597150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0" y="2481263"/>
            <a:ext cx="21240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7107" name="Rectangle 2"/>
          <p:cNvSpPr>
            <a:spLocks/>
          </p:cNvSpPr>
          <p:nvPr/>
        </p:nvSpPr>
        <p:spPr bwMode="auto">
          <a:xfrm>
            <a:off x="4418013" y="1196975"/>
            <a:ext cx="3873500" cy="1993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c1:[a -&gt;7]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-&gt;8]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7108" name="Rectangle 3"/>
          <p:cNvSpPr>
            <a:spLocks/>
          </p:cNvSpPr>
          <p:nvPr/>
        </p:nvSpPr>
        <p:spPr bwMode="auto">
          <a:xfrm>
            <a:off x="844550" y="1336675"/>
            <a:ext cx="2921000" cy="238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: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[x -&gt; 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7109" name="AutoShape 4"/>
          <p:cNvSpPr>
            <a:spLocks/>
          </p:cNvSpPr>
          <p:nvPr/>
        </p:nvSpPr>
        <p:spPr bwMode="auto">
          <a:xfrm>
            <a:off x="557213" y="30765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8131" name="Rectangle 2"/>
          <p:cNvSpPr>
            <a:spLocks/>
          </p:cNvSpPr>
          <p:nvPr/>
        </p:nvSpPr>
        <p:spPr bwMode="auto">
          <a:xfrm>
            <a:off x="4418013" y="1196975"/>
            <a:ext cx="3876675" cy="229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c1:[a -&gt;7]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-&gt;8]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8132" name="Rectangle 3"/>
          <p:cNvSpPr>
            <a:spLocks/>
          </p:cNvSpPr>
          <p:nvPr/>
        </p:nvSpPr>
        <p:spPr bwMode="auto">
          <a:xfrm>
            <a:off x="844550" y="1336675"/>
            <a:ext cx="2921000" cy="238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8133" name="AutoShape 4"/>
          <p:cNvSpPr>
            <a:spLocks/>
          </p:cNvSpPr>
          <p:nvPr/>
        </p:nvSpPr>
        <p:spPr bwMode="auto">
          <a:xfrm>
            <a:off x="3981450" y="1336675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49155" name="Rectangle 2"/>
          <p:cNvSpPr>
            <a:spLocks/>
          </p:cNvSpPr>
          <p:nvPr/>
        </p:nvSpPr>
        <p:spPr bwMode="auto">
          <a:xfrm>
            <a:off x="4418013" y="1196975"/>
            <a:ext cx="3876675" cy="256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c1:[a -&gt;7]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-&gt;8]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-&gt;9, $$ -&gt;10]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49156" name="Rectangle 3"/>
          <p:cNvSpPr>
            <a:spLocks/>
          </p:cNvSpPr>
          <p:nvPr/>
        </p:nvSpPr>
        <p:spPr bwMode="auto">
          <a:xfrm>
            <a:off x="844550" y="1336675"/>
            <a:ext cx="2921000" cy="238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}</a:t>
            </a:r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4067175" y="2393950"/>
            <a:ext cx="387350" cy="163513"/>
          </a:xfrm>
          <a:prstGeom prst="rightArrow">
            <a:avLst>
              <a:gd name="adj1" fmla="val 50000"/>
              <a:gd name="adj2" fmla="val 592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Simple Example</a:t>
            </a:r>
          </a:p>
        </p:txBody>
      </p:sp>
      <p:sp>
        <p:nvSpPr>
          <p:cNvPr id="50179" name="Rectangle 2"/>
          <p:cNvSpPr>
            <a:spLocks/>
          </p:cNvSpPr>
          <p:nvPr/>
        </p:nvSpPr>
        <p:spPr bwMode="auto">
          <a:xfrm>
            <a:off x="4418013" y="1196975"/>
            <a:ext cx="3876675" cy="2566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c1:[a -&gt;7]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a + 1;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-&gt;8]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-&gt;9, $$ -&gt;10]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0180" name="Rectangle 3"/>
          <p:cNvSpPr>
            <a:spLocks/>
          </p:cNvSpPr>
          <p:nvPr/>
        </p:nvSpPr>
        <p:spPr bwMode="auto">
          <a:xfrm>
            <a:off x="844550" y="1336675"/>
            <a:ext cx="2921000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8]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10]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0181" name="AutoShape 4"/>
          <p:cNvSpPr>
            <a:spLocks/>
          </p:cNvSpPr>
          <p:nvPr/>
        </p:nvSpPr>
        <p:spPr bwMode="auto">
          <a:xfrm>
            <a:off x="2525713" y="3111500"/>
            <a:ext cx="385762" cy="142875"/>
          </a:xfrm>
          <a:prstGeom prst="leftArrow">
            <a:avLst>
              <a:gd name="adj1" fmla="val 50000"/>
              <a:gd name="adj2" fmla="val 6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dirty="0"/>
              <a:t>The Call-String Approach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09700"/>
            <a:ext cx="8229600" cy="525780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The data flow value is associated with sequences of calls (call string)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Use Chaotic iterations over the </a:t>
            </a:r>
            <a:r>
              <a:rPr lang="en-US" dirty="0" err="1"/>
              <a:t>supergraph</a:t>
            </a:r>
            <a:r>
              <a:rPr lang="en-US" dirty="0"/>
              <a:t>, (MFP)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To guarantee termination limit the size of call string (typically 1 or 2)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dirty="0"/>
              <a:t>Represents tails of calls</a:t>
            </a:r>
          </a:p>
          <a:p>
            <a:pPr algn="l" eaLnBrk="1" hangingPunct="1">
              <a:buClr>
                <a:srgbClr val="000000"/>
              </a:buClr>
            </a:pPr>
            <a:endParaRPr lang="en-US" dirty="0"/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Abstract inline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Another Example (|cs|=2)</a:t>
            </a:r>
          </a:p>
        </p:txBody>
      </p:sp>
      <p:sp>
        <p:nvSpPr>
          <p:cNvPr id="52227" name="Rectangle 2"/>
          <p:cNvSpPr>
            <a:spLocks/>
          </p:cNvSpPr>
          <p:nvPr/>
        </p:nvSpPr>
        <p:spPr bwMode="auto">
          <a:xfrm>
            <a:off x="3590925" y="1158875"/>
            <a:ext cx="2578100" cy="256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c1:[a -&gt;7]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c3: p1(a + 1);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-&gt;16]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-&gt;9, $$ -&gt;20]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2228" name="Rectangle 3"/>
          <p:cNvSpPr>
            <a:spLocks/>
          </p:cNvSpPr>
          <p:nvPr/>
        </p:nvSpPr>
        <p:spPr bwMode="auto">
          <a:xfrm>
            <a:off x="844550" y="1158875"/>
            <a:ext cx="2921000" cy="280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16]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20]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2229" name="Rectangle 4"/>
          <p:cNvSpPr>
            <a:spLocks/>
          </p:cNvSpPr>
          <p:nvPr/>
        </p:nvSpPr>
        <p:spPr bwMode="auto">
          <a:xfrm>
            <a:off x="6113463" y="1162050"/>
            <a:ext cx="2921000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p1(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b)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c1.c3:[b -&gt;8]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c2.c3:[b -&gt;10]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2 * b;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c1.c3:[b -&gt;8,$$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-&gt;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16]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c2.c3:[b -&gt;10,$$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-&gt;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20]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Another Example (|cs|=1)</a:t>
            </a:r>
          </a:p>
        </p:txBody>
      </p:sp>
      <p:sp>
        <p:nvSpPr>
          <p:cNvPr id="53251" name="Rectangle 2"/>
          <p:cNvSpPr>
            <a:spLocks/>
          </p:cNvSpPr>
          <p:nvPr/>
        </p:nvSpPr>
        <p:spPr bwMode="auto">
          <a:xfrm>
            <a:off x="3590925" y="1146175"/>
            <a:ext cx="2578100" cy="259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c1:[a -&gt;7]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return c3: p1(a + 1);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c1:[a -&gt;7, $$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 </a:t>
            </a:r>
            <a: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  <a:t/>
            </a:r>
            <a:br>
              <a:rPr lang="en-US" sz="1800" dirty="0">
                <a:solidFill>
                  <a:srgbClr val="CC0000"/>
                </a:solidFill>
                <a:latin typeface="MS PGothic" pitchFamily="34" charset="-128"/>
                <a:sym typeface="MS PGothic" pitchFamily="34" charset="-128"/>
              </a:rPr>
            </a:b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c2:[a -&gt;9, $$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3252" name="Rectangle 3"/>
          <p:cNvSpPr>
            <a:spLocks/>
          </p:cNvSpPr>
          <p:nvPr/>
        </p:nvSpPr>
        <p:spPr bwMode="auto">
          <a:xfrm>
            <a:off x="844550" y="1146175"/>
            <a:ext cx="2921000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x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x =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c2: x = p(9)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: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[x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3253" name="Rectangle 4"/>
          <p:cNvSpPr>
            <a:spLocks/>
          </p:cNvSpPr>
          <p:nvPr/>
        </p:nvSpPr>
        <p:spPr bwMode="auto">
          <a:xfrm>
            <a:off x="6138863" y="1149350"/>
            <a:ext cx="2921000" cy="248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p1(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b)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(c1|c2)c3:[b -&gt;NAC]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</a:p>
          <a:p>
            <a:pPr marL="39688" algn="l">
              <a:spcBef>
                <a:spcPts val="105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return 2 * b;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(c1|c2)c3:[b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              $$-&gt;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 </a:t>
            </a: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/>
          </p:cNvSpPr>
          <p:nvPr/>
        </p:nvSpPr>
        <p:spPr bwMode="auto">
          <a:xfrm>
            <a:off x="4481513" y="996950"/>
            <a:ext cx="3873500" cy="577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 [a -&gt; 7]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c1.c2+: 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if (…) 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 [a -&gt; 7]  c1.c2+: [a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a = a -1 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c1: [a -&gt; 6]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c1.c2+: [a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c2: p (a);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c1.c2*: [a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a = a + 1;</a:t>
            </a:r>
          </a:p>
          <a:p>
            <a:pPr marL="39688" algn="l"/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 c1.c2*: [a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 </a:t>
            </a:r>
          </a:p>
          <a:p>
            <a:pPr marL="39688" algn="l"/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  <a:p>
            <a:pPr marL="39688" algn="l"/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c1.c2*: [a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x = -2*a + 5;</a:t>
            </a:r>
          </a:p>
          <a:p>
            <a:pPr marL="39688" algn="l"/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c1.c2*: [a -&gt; 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-&gt;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4275" name="Rectangle 2"/>
          <p:cNvSpPr>
            <a:spLocks/>
          </p:cNvSpPr>
          <p:nvPr/>
        </p:nvSpPr>
        <p:spPr bwMode="auto">
          <a:xfrm>
            <a:off x="514350" y="993775"/>
            <a:ext cx="2921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c1: p(7);</a:t>
            </a:r>
          </a:p>
          <a:p>
            <a:pPr marL="39688" algn="l"/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1800" dirty="0">
                <a:solidFill>
                  <a:srgbClr val="C00000"/>
                </a:solidFill>
                <a:ea typeface="MS PGothic" pitchFamily="34" charset="-128"/>
                <a:sym typeface="Symbol" pitchFamily="18" charset="2"/>
              </a:rPr>
              <a:t>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: [x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3970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Handling 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dirty="0"/>
              <a:t>Summary Call-String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sz="2800"/>
              <a:t>Easy to implement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/>
              <a:t>Efficient for very small call strings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/>
              <a:t>Limited precision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Often loses precision for recursive programs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For finite domains can be precise even with recursion (with a bounded callstring)</a:t>
            </a:r>
          </a:p>
          <a:p>
            <a:pPr algn="l" eaLnBrk="1" hangingPunct="1">
              <a:buClr>
                <a:srgbClr val="000000"/>
              </a:buClr>
            </a:pPr>
            <a:endParaRPr lang="en-US"/>
          </a:p>
          <a:p>
            <a:pPr algn="l" eaLnBrk="1" hangingPunct="1">
              <a:buClr>
                <a:srgbClr val="000000"/>
              </a:buClr>
            </a:pPr>
            <a:r>
              <a:rPr lang="en-US" sz="2800"/>
              <a:t>Order of calls can be abstracted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/>
              <a:t>Related method: procedure cloning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algn="l" eaLnBrk="1" hangingPunct="1"/>
            <a:r>
              <a:rPr lang="en-US"/>
              <a:t>The Functional Approach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The meaning of a procedure is mapping from states into states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The abstract meaning of a procedure is function from an abstract state  to abstract states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Relation between input and output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In certain cases can compute MOVP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644" y="1988840"/>
            <a:ext cx="8229600" cy="1972816"/>
          </a:xfrm>
        </p:spPr>
        <p:txBody>
          <a:bodyPr rIns="132080"/>
          <a:lstStyle/>
          <a:p>
            <a:pPr algn="l" eaLnBrk="1" hangingPunct="1"/>
            <a:r>
              <a:rPr lang="en-US" dirty="0"/>
              <a:t>How to do </a:t>
            </a:r>
            <a:r>
              <a:rPr lang="en-US" dirty="0" err="1"/>
              <a:t>interprocedural</a:t>
            </a:r>
            <a:r>
              <a:rPr lang="en-US" dirty="0"/>
              <a:t> analysis?</a:t>
            </a:r>
          </a:p>
          <a:p>
            <a:pPr algn="l" eaLnBrk="1" hangingPunct="1"/>
            <a:endParaRPr lang="en-US" dirty="0"/>
          </a:p>
          <a:p>
            <a:pPr algn="l" eaLnBrk="1" hangingPunct="1"/>
            <a:r>
              <a:rPr lang="en-US" dirty="0"/>
              <a:t>Can we extend </a:t>
            </a:r>
            <a:r>
              <a:rPr lang="en-US" dirty="0" err="1"/>
              <a:t>intraprocedural</a:t>
            </a:r>
            <a:r>
              <a:rPr lang="en-US" dirty="0"/>
              <a:t> analysis?</a:t>
            </a:r>
          </a:p>
        </p:txBody>
      </p:sp>
    </p:spTree>
    <p:extLst>
      <p:ext uri="{BB962C8B-B14F-4D97-AF65-F5344CB8AC3E}">
        <p14:creationId xmlns:p14="http://schemas.microsoft.com/office/powerpoint/2010/main" val="55015646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algn="l" eaLnBrk="1" hangingPunct="1"/>
            <a:r>
              <a:rPr lang="en-US" dirty="0"/>
              <a:t>The Functional Approach 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/>
              <a:t>Two phase algorithm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Compute the dataflow solution at the exit of a procedure as a function of the initial values at the procedure entry (functional values)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Compute the dataflow values at every point using the functional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-101600" y="-215900"/>
            <a:ext cx="8229600" cy="1195388"/>
          </a:xfrm>
        </p:spPr>
        <p:txBody>
          <a:bodyPr rIns="132080"/>
          <a:lstStyle/>
          <a:p>
            <a:pPr indent="0" eaLnBrk="1" hangingPunct="1"/>
            <a:r>
              <a:rPr lang="en-US"/>
              <a:t>Phase 1</a:t>
            </a:r>
          </a:p>
        </p:txBody>
      </p:sp>
      <p:sp>
        <p:nvSpPr>
          <p:cNvPr id="58371" name="Rectangle 2"/>
          <p:cNvSpPr>
            <a:spLocks/>
          </p:cNvSpPr>
          <p:nvPr/>
        </p:nvSpPr>
        <p:spPr bwMode="auto">
          <a:xfrm>
            <a:off x="4862513" y="904875"/>
            <a:ext cx="3873500" cy="595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if (…)  {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a = a -1 ;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p (a);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a = a + 1;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}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x = -2*a + 5;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8372" name="Rectangle 3"/>
          <p:cNvSpPr>
            <a:spLocks/>
          </p:cNvSpPr>
          <p:nvPr/>
        </p:nvSpPr>
        <p:spPr bwMode="auto">
          <a:xfrm>
            <a:off x="628650" y="917575"/>
            <a:ext cx="2921000" cy="195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p(7);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6483177" y="5348669"/>
            <a:ext cx="2501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-&gt;NAC]</a:t>
            </a: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4864099" y="1327834"/>
            <a:ext cx="22193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-&gt;x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737100" y="2204134"/>
            <a:ext cx="271522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-&gt;x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4737099" y="2940734"/>
            <a:ext cx="28660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-1, x -&gt;x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4724400" y="3715434"/>
            <a:ext cx="323197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 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-1, x -&gt;-2a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+7]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4711700" y="4540934"/>
            <a:ext cx="324467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-&gt;-2a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+7]</a:t>
            </a: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864100" y="5384249"/>
            <a:ext cx="186814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-&gt;x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403" name="Rectangle 11"/>
          <p:cNvSpPr>
            <a:spLocks/>
          </p:cNvSpPr>
          <p:nvPr/>
        </p:nvSpPr>
        <p:spPr bwMode="auto">
          <a:xfrm>
            <a:off x="4876800" y="6153834"/>
            <a:ext cx="30075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</a:t>
            </a:r>
            <a:r>
              <a:rPr lang="en-US" sz="1800" dirty="0">
                <a:solidFill>
                  <a:srgbClr val="A40800"/>
                </a:solidFill>
                <a:ea typeface="MS PGothic" pitchFamily="34" charset="-128"/>
              </a:rPr>
              <a:t>-2*a</a:t>
            </a:r>
            <a:r>
              <a:rPr lang="en-US" sz="1800" baseline="-25000" dirty="0">
                <a:solidFill>
                  <a:srgbClr val="A408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A40800"/>
                </a:solidFill>
                <a:ea typeface="MS PGothic" pitchFamily="34" charset="-128"/>
              </a:rPr>
              <a:t>+5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59404" name="Rectangle 12"/>
          <p:cNvSpPr>
            <a:spLocks/>
          </p:cNvSpPr>
          <p:nvPr/>
        </p:nvSpPr>
        <p:spPr bwMode="auto">
          <a:xfrm>
            <a:off x="322263" y="6188075"/>
            <a:ext cx="52705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p(a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,x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) =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-&gt;-2a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+ 5]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9397" grpId="0" autoUpdateAnimBg="0"/>
      <p:bldP spid="59398" grpId="0" autoUpdateAnimBg="0"/>
      <p:bldP spid="59399" grpId="0" autoUpdateAnimBg="0"/>
      <p:bldP spid="59400" grpId="0" autoUpdateAnimBg="0"/>
      <p:bldP spid="59401" grpId="0" autoUpdateAnimBg="0"/>
      <p:bldP spid="59402" grpId="0" autoUpdateAnimBg="0"/>
      <p:bldP spid="59402" grpId="1" autoUpdateAnimBg="0"/>
      <p:bldP spid="59403" grpId="0" autoUpdateAnimBg="0"/>
      <p:bldP spid="5940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/>
          </p:cNvSpPr>
          <p:nvPr/>
        </p:nvSpPr>
        <p:spPr bwMode="auto">
          <a:xfrm>
            <a:off x="4862513" y="904875"/>
            <a:ext cx="3873500" cy="595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p(</a:t>
            </a:r>
            <a:r>
              <a:rPr lang="en-US" sz="1800" dirty="0" err="1">
                <a:solidFill>
                  <a:schemeClr val="tx1"/>
                </a:solidFill>
                <a:ea typeface="MS PGothic" pitchFamily="34" charset="-128"/>
              </a:rPr>
              <a:t>int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a) {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if (…)  {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a = a -1 ;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p (a);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a = a + 1;</a:t>
            </a:r>
          </a:p>
          <a:p>
            <a:pPr marL="39688" algn="l">
              <a:spcBef>
                <a:spcPts val="1050"/>
              </a:spcBef>
            </a:pPr>
            <a:endParaRPr lang="en-US" sz="1800" dirty="0">
              <a:solidFill>
                <a:srgbClr val="CC0000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}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x = -2*a + 5;</a:t>
            </a:r>
          </a:p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0263"/>
          </a:xfrm>
        </p:spPr>
        <p:txBody>
          <a:bodyPr rIns="132080"/>
          <a:lstStyle/>
          <a:p>
            <a:pPr indent="0" eaLnBrk="1" hangingPunct="1"/>
            <a:r>
              <a:rPr lang="en-US" sz="4000"/>
              <a:t>Phase 2</a:t>
            </a:r>
          </a:p>
        </p:txBody>
      </p:sp>
      <p:sp>
        <p:nvSpPr>
          <p:cNvPr id="59396" name="Rectangle 3"/>
          <p:cNvSpPr>
            <a:spLocks/>
          </p:cNvSpPr>
          <p:nvPr/>
        </p:nvSpPr>
        <p:spPr bwMode="auto">
          <a:xfrm>
            <a:off x="844550" y="895350"/>
            <a:ext cx="2921000" cy="156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void main() {</a:t>
            </a: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    p(7);</a:t>
            </a:r>
          </a:p>
          <a:p>
            <a:pPr marL="39688" algn="l">
              <a:spcBef>
                <a:spcPts val="1050"/>
              </a:spcBef>
            </a:pPr>
            <a:endParaRPr lang="en-US" sz="1800">
              <a:solidFill>
                <a:schemeClr val="tx1"/>
              </a:solidFill>
              <a:ea typeface="MS PGothic" pitchFamily="34" charset="-128"/>
            </a:endParaRPr>
          </a:p>
          <a:p>
            <a:pPr marL="39688" algn="l">
              <a:spcBef>
                <a:spcPts val="1050"/>
              </a:spcBef>
            </a:pPr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}</a:t>
            </a:r>
          </a:p>
        </p:txBody>
      </p:sp>
      <p:sp>
        <p:nvSpPr>
          <p:cNvPr id="59397" name="Rectangle 4"/>
          <p:cNvSpPr>
            <a:spLocks/>
          </p:cNvSpPr>
          <p:nvPr/>
        </p:nvSpPr>
        <p:spPr bwMode="auto">
          <a:xfrm>
            <a:off x="260350" y="5160963"/>
            <a:ext cx="52705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p(a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,x</a:t>
            </a:r>
            <a:r>
              <a:rPr lang="en-US" sz="1800" baseline="-25000" dirty="0">
                <a:solidFill>
                  <a:schemeClr val="tx1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) =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-&gt;-2a</a:t>
            </a:r>
            <a:r>
              <a:rPr lang="en-US" sz="1800" baseline="-25000" dirty="0">
                <a:solidFill>
                  <a:srgbClr val="CC0000"/>
                </a:solidFill>
                <a:ea typeface="MS PGothic" pitchFamily="34" charset="-128"/>
              </a:rPr>
              <a:t>0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 + 5]</a:t>
            </a:r>
          </a:p>
        </p:txBody>
      </p:sp>
      <p:sp>
        <p:nvSpPr>
          <p:cNvPr id="2" name="Rectangle 5"/>
          <p:cNvSpPr>
            <a:spLocks/>
          </p:cNvSpPr>
          <p:nvPr/>
        </p:nvSpPr>
        <p:spPr bwMode="auto">
          <a:xfrm>
            <a:off x="4991100" y="1353234"/>
            <a:ext cx="170329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-&gt;0]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4991100" y="5328334"/>
            <a:ext cx="18034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-&gt;0]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130800" y="2077134"/>
            <a:ext cx="181746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-&gt;0]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4953000" y="6093296"/>
            <a:ext cx="18542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-&gt;-9]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60425" name="Rectangle 9"/>
          <p:cNvSpPr>
            <a:spLocks/>
          </p:cNvSpPr>
          <p:nvPr/>
        </p:nvSpPr>
        <p:spPr bwMode="auto">
          <a:xfrm>
            <a:off x="863600" y="1599168"/>
            <a:ext cx="1143000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dirty="0">
                <a:solidFill>
                  <a:schemeClr val="tx1"/>
                </a:solidFill>
                <a:ea typeface="MS PGothic" pitchFamily="34" charset="-128"/>
              </a:rPr>
              <a:t>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[x -&gt; -9]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60427" name="Rectangle 11"/>
          <p:cNvSpPr>
            <a:spLocks/>
          </p:cNvSpPr>
          <p:nvPr/>
        </p:nvSpPr>
        <p:spPr bwMode="auto">
          <a:xfrm>
            <a:off x="5194300" y="3747700"/>
            <a:ext cx="150009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-&gt;6, x -&gt;-7]</a:t>
            </a:r>
          </a:p>
        </p:txBody>
      </p:sp>
      <p:sp>
        <p:nvSpPr>
          <p:cNvPr id="60428" name="Rectangle 12"/>
          <p:cNvSpPr>
            <a:spLocks/>
          </p:cNvSpPr>
          <p:nvPr/>
        </p:nvSpPr>
        <p:spPr bwMode="auto">
          <a:xfrm>
            <a:off x="5143500" y="4560500"/>
            <a:ext cx="150009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-&gt;7, x -&gt;-7]</a:t>
            </a:r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913312" y="2926447"/>
            <a:ext cx="21789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chemeClr val="tx1"/>
                </a:solidFill>
                <a:ea typeface="MS PGothic" pitchFamily="34" charset="-128"/>
              </a:rPr>
              <a:t>     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-&gt;6, x -&gt;0]</a:t>
            </a:r>
          </a:p>
          <a:p>
            <a:pPr marL="39688"/>
            <a:endParaRPr lang="en-US" dirty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60430" name="Rectangle 14"/>
          <p:cNvSpPr>
            <a:spLocks/>
          </p:cNvSpPr>
          <p:nvPr/>
        </p:nvSpPr>
        <p:spPr bwMode="auto">
          <a:xfrm>
            <a:off x="6794500" y="1372800"/>
            <a:ext cx="174855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-&gt;NAC, x -&gt;0]</a:t>
            </a:r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794500" y="2103050"/>
            <a:ext cx="181267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-&gt;0]</a:t>
            </a:r>
          </a:p>
        </p:txBody>
      </p:sp>
      <p:sp>
        <p:nvSpPr>
          <p:cNvPr id="60432" name="Rectangle 16"/>
          <p:cNvSpPr>
            <a:spLocks/>
          </p:cNvSpPr>
          <p:nvPr/>
        </p:nvSpPr>
        <p:spPr bwMode="auto">
          <a:xfrm>
            <a:off x="6794500" y="2941250"/>
            <a:ext cx="1812675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-&gt;0]</a:t>
            </a:r>
          </a:p>
        </p:txBody>
      </p:sp>
      <p:sp>
        <p:nvSpPr>
          <p:cNvPr id="60433" name="Rectangle 17"/>
          <p:cNvSpPr>
            <a:spLocks/>
          </p:cNvSpPr>
          <p:nvPr/>
        </p:nvSpPr>
        <p:spPr bwMode="auto">
          <a:xfrm>
            <a:off x="6807200" y="3735000"/>
            <a:ext cx="223586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</p:txBody>
      </p:sp>
      <p:sp>
        <p:nvSpPr>
          <p:cNvPr id="60434" name="Rectangle 18"/>
          <p:cNvSpPr>
            <a:spLocks/>
          </p:cNvSpPr>
          <p:nvPr/>
        </p:nvSpPr>
        <p:spPr bwMode="auto">
          <a:xfrm>
            <a:off x="6654800" y="4554150"/>
            <a:ext cx="223586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</p:txBody>
      </p:sp>
      <p:sp>
        <p:nvSpPr>
          <p:cNvPr id="60435" name="Rectangle 19"/>
          <p:cNvSpPr>
            <a:spLocks/>
          </p:cNvSpPr>
          <p:nvPr/>
        </p:nvSpPr>
        <p:spPr bwMode="auto">
          <a:xfrm>
            <a:off x="6437313" y="5366950"/>
            <a:ext cx="223586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</p:txBody>
      </p:sp>
      <p:sp>
        <p:nvSpPr>
          <p:cNvPr id="60436" name="Rectangle 20"/>
          <p:cNvSpPr>
            <a:spLocks/>
          </p:cNvSpPr>
          <p:nvPr/>
        </p:nvSpPr>
        <p:spPr bwMode="auto">
          <a:xfrm>
            <a:off x="6516216" y="6093296"/>
            <a:ext cx="2235867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 anchor="ctr">
            <a:spAutoFit/>
          </a:bodyPr>
          <a:lstStyle/>
          <a:p>
            <a:pPr marL="39688" algn="l">
              <a:spcBef>
                <a:spcPts val="1050"/>
              </a:spcBef>
            </a:pP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[a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, x -&gt;</a:t>
            </a:r>
            <a:r>
              <a:rPr lang="en-US" altLang="zh-CN" sz="1800" dirty="0">
                <a:solidFill>
                  <a:srgbClr val="CC0000"/>
                </a:solidFill>
                <a:ea typeface="MS PGothic" pitchFamily="34" charset="-128"/>
              </a:rPr>
              <a:t> NAC</a:t>
            </a:r>
            <a:r>
              <a:rPr lang="en-US" sz="1800" dirty="0">
                <a:solidFill>
                  <a:srgbClr val="CC0000"/>
                </a:solidFill>
                <a:ea typeface="MS PGothic" pitchFamily="34" charset="-128"/>
              </a:rPr>
              <a:t>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10746 -0.2363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" grpId="1" autoUpdateAnimBg="0"/>
      <p:bldP spid="60422" grpId="0" autoUpdateAnimBg="0"/>
      <p:bldP spid="60422" grpId="1" autoUpdateAnimBg="0"/>
      <p:bldP spid="60423" grpId="0" autoUpdateAnimBg="0"/>
      <p:bldP spid="60423" grpId="1" autoUpdateAnimBg="0"/>
      <p:bldP spid="60424" grpId="0" autoUpdateAnimBg="0"/>
      <p:bldP spid="60424" grpId="1" autoUpdateAnimBg="0"/>
      <p:bldP spid="60425" grpId="0" autoUpdateAnimBg="0"/>
      <p:bldP spid="60427" grpId="0" autoUpdateAnimBg="0"/>
      <p:bldP spid="60427" grpId="1" autoUpdateAnimBg="0"/>
      <p:bldP spid="60428" grpId="0" autoUpdateAnimBg="0"/>
      <p:bldP spid="60428" grpId="1" autoUpdateAnimBg="0"/>
      <p:bldP spid="60429" grpId="0" autoUpdateAnimBg="0"/>
      <p:bldP spid="60429" grpId="1" autoUpdateAnimBg="0"/>
      <p:bldP spid="60429" grpId="2"/>
      <p:bldP spid="60430" grpId="0" autoUpdateAnimBg="0"/>
      <p:bldP spid="60431" grpId="0" autoUpdateAnimBg="0"/>
      <p:bldP spid="60432" grpId="0" autoUpdateAnimBg="0"/>
      <p:bldP spid="60433" grpId="0" autoUpdateAnimBg="0"/>
      <p:bldP spid="60434" grpId="0" autoUpdateAnimBg="0"/>
      <p:bldP spid="60435" grpId="0" autoUpdateAnimBg="0"/>
      <p:bldP spid="6043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algn="l" eaLnBrk="1" hangingPunct="1"/>
            <a:r>
              <a:rPr lang="en-US" dirty="0"/>
              <a:t>Issues in Functional Approach 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How to guarantee that finite height for functional lattice?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400" dirty="0"/>
              <a:t>It may happen that L has finite height and yet the lattice of monotonic function from L to L do not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sz="2800" dirty="0"/>
              <a:t>Efficiently represent functions 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400" dirty="0"/>
              <a:t>Functional meet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400" dirty="0"/>
              <a:t>Functional composition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sz="2400" dirty="0"/>
              <a:t>Testing equality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eaLnBrk="1" hangingPunct="1"/>
            <a:r>
              <a:rPr lang="en-US"/>
              <a:t>Summary Functional approach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Computes procedure abstraction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Sharing between different contexts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Rather precise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Recursive procedures may be more precise/efficient than loops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But requires more from the implementation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dirty="0"/>
              <a:t>Representing (input/output) relations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dirty="0"/>
              <a:t>Composing relations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261938"/>
            <a:ext cx="8686800" cy="1143000"/>
          </a:xfrm>
        </p:spPr>
        <p:txBody>
          <a:bodyPr/>
          <a:lstStyle/>
          <a:p>
            <a:pPr rtl="0" eaLnBrk="1" hangingPunct="1"/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/>
          <a:lstStyle/>
          <a:p>
            <a:pPr algn="l"/>
            <a:r>
              <a:rPr lang="en-US" altLang="zh-CN" dirty="0"/>
              <a:t>Meet-Over-All-Paths (</a:t>
            </a:r>
            <a:r>
              <a:rPr lang="en-US" altLang="zh-CN" dirty="0" smtClean="0"/>
              <a:t>MOP)</a:t>
            </a:r>
          </a:p>
          <a:p>
            <a:pPr algn="l"/>
            <a:r>
              <a:rPr lang="en-US" altLang="zh-CN" dirty="0" smtClean="0"/>
              <a:t>MFP</a:t>
            </a:r>
          </a:p>
          <a:p>
            <a:pPr algn="l"/>
            <a:r>
              <a:rPr lang="en-US" altLang="zh-CN" dirty="0"/>
              <a:t>The Meet-Over-Valid-Paths (MOVP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/>
              <a:t>Procedure </a:t>
            </a:r>
            <a:r>
              <a:rPr lang="en-US" altLang="zh-CN" dirty="0" err="1" smtClean="0"/>
              <a:t>Inlining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call-as-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The </a:t>
            </a:r>
            <a:r>
              <a:rPr lang="en-US" altLang="zh-CN" dirty="0"/>
              <a:t>Call-String </a:t>
            </a:r>
            <a:r>
              <a:rPr lang="en-US" altLang="zh-CN" dirty="0" smtClean="0"/>
              <a:t>Approach</a:t>
            </a:r>
          </a:p>
          <a:p>
            <a:pPr algn="l"/>
            <a:r>
              <a:rPr lang="en-US" altLang="zh-CN" dirty="0"/>
              <a:t>The Functional Approach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56410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261938"/>
            <a:ext cx="8686800" cy="1143000"/>
          </a:xfrm>
        </p:spPr>
        <p:txBody>
          <a:bodyPr/>
          <a:lstStyle/>
          <a:p>
            <a:pPr algn="l" rtl="0" eaLnBrk="1" hangingPunct="1"/>
            <a:r>
              <a:rPr lang="en-US"/>
              <a:t>CFL-Graph reachability [RHS’95]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5250"/>
            <a:ext cx="8229600" cy="2135188"/>
          </a:xfrm>
        </p:spPr>
        <p:txBody>
          <a:bodyPr/>
          <a:lstStyle/>
          <a:p>
            <a:pPr algn="l" rtl="0" eaLnBrk="1" hangingPunct="1"/>
            <a:r>
              <a:rPr lang="en-US" sz="2800"/>
              <a:t>Static analysis of programs with proecedures</a:t>
            </a:r>
          </a:p>
          <a:p>
            <a:pPr algn="l" rtl="0" eaLnBrk="1" hangingPunct="1"/>
            <a:r>
              <a:rPr lang="en-US" sz="2800"/>
              <a:t>Special cases of functional analysis</a:t>
            </a:r>
          </a:p>
          <a:p>
            <a:pPr algn="l" rtl="0" eaLnBrk="1" hangingPunct="1"/>
            <a:r>
              <a:rPr lang="en-US" sz="2800"/>
              <a:t>Reduce the interprocedural analysis problem to finding context free reachability</a:t>
            </a:r>
          </a:p>
          <a:p>
            <a:pPr lvl="1" algn="l" rtl="0" eaLnBrk="1" hangingPunct="1">
              <a:buFontTx/>
              <a:buNone/>
            </a:pPr>
            <a:endParaRPr lang="en-US"/>
          </a:p>
        </p:txBody>
      </p:sp>
      <p:pic>
        <p:nvPicPr>
          <p:cNvPr id="3076" name="Picture 9" descr="MCj007871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20750" y="4167188"/>
            <a:ext cx="9556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10" descr="MCj007871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8563" y="4167188"/>
            <a:ext cx="9556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11" descr="MCj007871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7963" y="4167188"/>
            <a:ext cx="9556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2" descr="MCj007871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7363" y="4167188"/>
            <a:ext cx="9556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13" descr="MCj007871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6763" y="4167188"/>
            <a:ext cx="955675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1" name="Straight Connector 9"/>
          <p:cNvCxnSpPr>
            <a:cxnSpLocks noChangeShapeType="1"/>
          </p:cNvCxnSpPr>
          <p:nvPr/>
        </p:nvCxnSpPr>
        <p:spPr bwMode="auto">
          <a:xfrm flipV="1">
            <a:off x="417513" y="5301208"/>
            <a:ext cx="8216900" cy="1428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82" name="TextBox 10"/>
          <p:cNvSpPr txBox="1">
            <a:spLocks noChangeArrowheads="1"/>
          </p:cNvSpPr>
          <p:nvPr/>
        </p:nvSpPr>
        <p:spPr bwMode="auto">
          <a:xfrm>
            <a:off x="484188" y="5498058"/>
            <a:ext cx="80200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000" dirty="0"/>
              <a:t>[RHS’95] Thomas W. Reps, </a:t>
            </a:r>
            <a:r>
              <a:rPr lang="en-US" sz="2000" dirty="0">
                <a:solidFill>
                  <a:schemeClr val="tx1"/>
                </a:solidFill>
              </a:rPr>
              <a:t>Susan </a:t>
            </a:r>
            <a:r>
              <a:rPr lang="en-US" sz="2000" dirty="0" err="1">
                <a:solidFill>
                  <a:schemeClr val="tx1"/>
                </a:solidFill>
              </a:rPr>
              <a:t>Horwitz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</a:t>
            </a:r>
            <a:r>
              <a:rPr lang="en-US" sz="2000" dirty="0" err="1"/>
              <a:t>hmuel</a:t>
            </a:r>
            <a:r>
              <a:rPr lang="en-US" sz="2000" dirty="0"/>
              <a:t> </a:t>
            </a:r>
            <a:r>
              <a:rPr lang="en-US" sz="2000" dirty="0" err="1"/>
              <a:t>Sagiv</a:t>
            </a:r>
            <a:r>
              <a:rPr lang="en-US" sz="2000" dirty="0"/>
              <a:t>: Precise </a:t>
            </a:r>
            <a:r>
              <a:rPr lang="en-US" sz="2000" dirty="0" err="1"/>
              <a:t>Interprocedural</a:t>
            </a:r>
            <a:r>
              <a:rPr lang="en-US" sz="2000" dirty="0"/>
              <a:t> Dataflow Analysis via Graph </a:t>
            </a:r>
            <a:r>
              <a:rPr lang="en-US" sz="2000" dirty="0" err="1"/>
              <a:t>Reachability</a:t>
            </a:r>
            <a:r>
              <a:rPr lang="en-US" sz="2000" dirty="0"/>
              <a:t>. POPL 1995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Context-Free </a:t>
            </a:r>
            <a:r>
              <a:rPr lang="en-US" sz="3600" dirty="0" err="1"/>
              <a:t>Reachability</a:t>
            </a:r>
            <a:r>
              <a:rPr lang="en-US" sz="3600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A finite directed graph G(s, V, E)</a:t>
            </a:r>
          </a:p>
          <a:p>
            <a:pPr algn="l"/>
            <a:r>
              <a:rPr lang="en-US" dirty="0"/>
              <a:t>A finite alphabet </a:t>
            </a:r>
            <a:r>
              <a:rPr lang="en-US" dirty="0">
                <a:sym typeface="Symbol"/>
              </a:rPr>
              <a:t></a:t>
            </a:r>
          </a:p>
          <a:p>
            <a:pPr algn="l"/>
            <a:r>
              <a:rPr lang="en-US" dirty="0">
                <a:sym typeface="Symbol"/>
              </a:rPr>
              <a:t>A labeling function l: 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ym typeface="Symbol"/>
              </a:rPr>
              <a:t> 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algn="l"/>
            <a:r>
              <a:rPr lang="en-US" dirty="0">
                <a:sym typeface="Wingdings" pitchFamily="2" charset="2"/>
              </a:rPr>
              <a:t>A context-free grammar C over </a:t>
            </a:r>
            <a:r>
              <a:rPr lang="en-US" dirty="0">
                <a:sym typeface="Symbol"/>
              </a:rPr>
              <a:t></a:t>
            </a:r>
            <a:endParaRPr lang="en-US" dirty="0">
              <a:sym typeface="Wingdings" pitchFamily="2" charset="2"/>
            </a:endParaRPr>
          </a:p>
          <a:p>
            <a:pPr algn="l"/>
            <a:r>
              <a:rPr lang="en-US" dirty="0">
                <a:sym typeface="Wingdings" pitchFamily="2" charset="2"/>
              </a:rPr>
              <a:t>A property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holds</a:t>
            </a:r>
            <a:r>
              <a:rPr lang="en-US" dirty="0">
                <a:sym typeface="Wingdings" pitchFamily="2" charset="2"/>
              </a:rPr>
              <a:t> at n </a:t>
            </a:r>
            <a:r>
              <a:rPr lang="en-US" dirty="0">
                <a:sym typeface="Symbol"/>
              </a:rPr>
              <a:t> N if there exists a path from s to n whose labels are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DB176-8868-4C3F-9E8D-7E5B026D694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eaLnBrk="1" hangingPunct="1"/>
            <a:r>
              <a:rPr lang="en-US" dirty="0"/>
              <a:t>IFDS Problems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IFDS= </a:t>
            </a:r>
            <a:r>
              <a:rPr lang="en-US" altLang="zh-CN" dirty="0" err="1"/>
              <a:t>interprocedural</a:t>
            </a:r>
            <a:r>
              <a:rPr lang="en-US" altLang="zh-CN" dirty="0"/>
              <a:t>, finite, distributive, subset</a:t>
            </a:r>
            <a:endParaRPr lang="en-US" dirty="0"/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Finite subset distributive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dirty="0"/>
              <a:t> Lattice L = </a:t>
            </a:r>
            <a:r>
              <a:rPr lang="en-US" altLang="zh-CN" dirty="0" err="1">
                <a:solidFill>
                  <a:srgbClr val="FF0000"/>
                </a:solidFill>
              </a:rPr>
              <a:t>PowerSet</a:t>
            </a:r>
            <a:r>
              <a:rPr lang="en-US" dirty="0">
                <a:solidFill>
                  <a:srgbClr val="FF0000"/>
                </a:solidFill>
              </a:rPr>
              <a:t>(D</a:t>
            </a:r>
            <a:r>
              <a:rPr lang="en-US" dirty="0"/>
              <a:t>), D=Data facts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dirty="0"/>
              <a:t> Transfer functions </a:t>
            </a:r>
            <a:r>
              <a:rPr lang="en-US" altLang="zh-CN" dirty="0"/>
              <a:t>L-&gt;L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distributive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 Efficient solution through formulation as CFL </a:t>
            </a:r>
            <a:r>
              <a:rPr lang="en-US" dirty="0" err="1"/>
              <a:t>reachability</a:t>
            </a:r>
            <a:endParaRPr lang="en-US" dirty="0"/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Can be generalized to certain infinite lattices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42950"/>
          </a:xfrm>
          <a:solidFill>
            <a:srgbClr val="FFFFFF"/>
          </a:solidFill>
        </p:spPr>
        <p:txBody>
          <a:bodyPr rIns="132080"/>
          <a:lstStyle/>
          <a:p>
            <a:pPr indent="0" eaLnBrk="1" hangingPunct="1"/>
            <a:r>
              <a:rPr lang="en-US"/>
              <a:t>Possibly Uninitialized Variables</a:t>
            </a:r>
          </a:p>
        </p:txBody>
      </p:sp>
      <p:grpSp>
        <p:nvGrpSpPr>
          <p:cNvPr id="65539" name="Group 4"/>
          <p:cNvGrpSpPr>
            <a:grpSpLocks/>
          </p:cNvGrpSpPr>
          <p:nvPr/>
        </p:nvGrpSpPr>
        <p:grpSpPr bwMode="auto">
          <a:xfrm>
            <a:off x="4067175" y="819150"/>
            <a:ext cx="1047750" cy="476250"/>
            <a:chOff x="0" y="0"/>
            <a:chExt cx="660" cy="300"/>
          </a:xfrm>
        </p:grpSpPr>
        <p:sp>
          <p:nvSpPr>
            <p:cNvPr id="65584" name="Oval 2"/>
            <p:cNvSpPr>
              <a:spLocks/>
            </p:cNvSpPr>
            <p:nvPr/>
          </p:nvSpPr>
          <p:spPr bwMode="auto">
            <a:xfrm>
              <a:off x="0" y="0"/>
              <a:ext cx="660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85" name="Rectangle 3"/>
            <p:cNvSpPr>
              <a:spLocks/>
            </p:cNvSpPr>
            <p:nvPr/>
          </p:nvSpPr>
          <p:spPr bwMode="auto">
            <a:xfrm>
              <a:off x="96" y="2"/>
              <a:ext cx="46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Start</a:t>
              </a:r>
            </a:p>
          </p:txBody>
        </p:sp>
      </p:grpSp>
      <p:grpSp>
        <p:nvGrpSpPr>
          <p:cNvPr id="65540" name="Group 7"/>
          <p:cNvGrpSpPr>
            <a:grpSpLocks/>
          </p:cNvGrpSpPr>
          <p:nvPr/>
        </p:nvGrpSpPr>
        <p:grpSpPr bwMode="auto">
          <a:xfrm>
            <a:off x="4067175" y="1781175"/>
            <a:ext cx="1047750" cy="476250"/>
            <a:chOff x="0" y="0"/>
            <a:chExt cx="660" cy="300"/>
          </a:xfrm>
        </p:grpSpPr>
        <p:sp>
          <p:nvSpPr>
            <p:cNvPr id="65582" name="Oval 5"/>
            <p:cNvSpPr>
              <a:spLocks/>
            </p:cNvSpPr>
            <p:nvPr/>
          </p:nvSpPr>
          <p:spPr bwMode="auto">
            <a:xfrm>
              <a:off x="0" y="0"/>
              <a:ext cx="660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83" name="Rectangle 6"/>
            <p:cNvSpPr>
              <a:spLocks/>
            </p:cNvSpPr>
            <p:nvPr/>
          </p:nvSpPr>
          <p:spPr bwMode="auto">
            <a:xfrm>
              <a:off x="73" y="2"/>
              <a:ext cx="4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x = 3</a:t>
              </a:r>
            </a:p>
          </p:txBody>
        </p:sp>
      </p:grpSp>
      <p:grpSp>
        <p:nvGrpSpPr>
          <p:cNvPr id="65541" name="Group 10"/>
          <p:cNvGrpSpPr>
            <a:grpSpLocks/>
          </p:cNvGrpSpPr>
          <p:nvPr/>
        </p:nvGrpSpPr>
        <p:grpSpPr bwMode="auto">
          <a:xfrm>
            <a:off x="3952875" y="2724150"/>
            <a:ext cx="1314450" cy="685800"/>
            <a:chOff x="0" y="0"/>
            <a:chExt cx="828" cy="432"/>
          </a:xfrm>
        </p:grpSpPr>
        <p:sp>
          <p:nvSpPr>
            <p:cNvPr id="65580" name="Oval 8"/>
            <p:cNvSpPr>
              <a:spLocks/>
            </p:cNvSpPr>
            <p:nvPr/>
          </p:nvSpPr>
          <p:spPr bwMode="auto">
            <a:xfrm>
              <a:off x="0" y="12"/>
              <a:ext cx="828" cy="42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81" name="Rectangle 9"/>
            <p:cNvSpPr>
              <a:spLocks/>
            </p:cNvSpPr>
            <p:nvPr/>
          </p:nvSpPr>
          <p:spPr bwMode="auto">
            <a:xfrm>
              <a:off x="107" y="0"/>
              <a:ext cx="582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if </a:t>
              </a:r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. . .</a:t>
              </a:r>
            </a:p>
          </p:txBody>
        </p:sp>
      </p:grpSp>
      <p:grpSp>
        <p:nvGrpSpPr>
          <p:cNvPr id="65542" name="Group 13"/>
          <p:cNvGrpSpPr>
            <a:grpSpLocks/>
          </p:cNvGrpSpPr>
          <p:nvPr/>
        </p:nvGrpSpPr>
        <p:grpSpPr bwMode="auto">
          <a:xfrm>
            <a:off x="2486025" y="3927475"/>
            <a:ext cx="1047750" cy="492125"/>
            <a:chOff x="0" y="0"/>
            <a:chExt cx="660" cy="310"/>
          </a:xfrm>
        </p:grpSpPr>
        <p:sp>
          <p:nvSpPr>
            <p:cNvPr id="65578" name="Oval 11"/>
            <p:cNvSpPr>
              <a:spLocks/>
            </p:cNvSpPr>
            <p:nvPr/>
          </p:nvSpPr>
          <p:spPr bwMode="auto">
            <a:xfrm>
              <a:off x="0" y="10"/>
              <a:ext cx="660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79" name="Rectangle 12"/>
            <p:cNvSpPr>
              <a:spLocks/>
            </p:cNvSpPr>
            <p:nvPr/>
          </p:nvSpPr>
          <p:spPr bwMode="auto">
            <a:xfrm>
              <a:off x="97" y="0"/>
              <a:ext cx="4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y = x</a:t>
              </a:r>
            </a:p>
          </p:txBody>
        </p:sp>
      </p:grpSp>
      <p:grpSp>
        <p:nvGrpSpPr>
          <p:cNvPr id="65543" name="Group 16"/>
          <p:cNvGrpSpPr>
            <a:grpSpLocks/>
          </p:cNvGrpSpPr>
          <p:nvPr/>
        </p:nvGrpSpPr>
        <p:grpSpPr bwMode="auto">
          <a:xfrm>
            <a:off x="5648325" y="4403725"/>
            <a:ext cx="1047750" cy="511175"/>
            <a:chOff x="0" y="0"/>
            <a:chExt cx="660" cy="322"/>
          </a:xfrm>
        </p:grpSpPr>
        <p:sp>
          <p:nvSpPr>
            <p:cNvPr id="65576" name="Oval 14"/>
            <p:cNvSpPr>
              <a:spLocks/>
            </p:cNvSpPr>
            <p:nvPr/>
          </p:nvSpPr>
          <p:spPr bwMode="auto">
            <a:xfrm>
              <a:off x="0" y="22"/>
              <a:ext cx="660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77" name="Rectangle 15"/>
            <p:cNvSpPr>
              <a:spLocks/>
            </p:cNvSpPr>
            <p:nvPr/>
          </p:nvSpPr>
          <p:spPr bwMode="auto">
            <a:xfrm>
              <a:off x="86" y="0"/>
              <a:ext cx="536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y = w</a:t>
              </a:r>
            </a:p>
          </p:txBody>
        </p:sp>
      </p:grpSp>
      <p:grpSp>
        <p:nvGrpSpPr>
          <p:cNvPr id="65544" name="Group 19"/>
          <p:cNvGrpSpPr>
            <a:grpSpLocks/>
          </p:cNvGrpSpPr>
          <p:nvPr/>
        </p:nvGrpSpPr>
        <p:grpSpPr bwMode="auto">
          <a:xfrm>
            <a:off x="2486025" y="4933950"/>
            <a:ext cx="1047750" cy="476250"/>
            <a:chOff x="0" y="0"/>
            <a:chExt cx="660" cy="300"/>
          </a:xfrm>
        </p:grpSpPr>
        <p:sp>
          <p:nvSpPr>
            <p:cNvPr id="65574" name="Oval 17"/>
            <p:cNvSpPr>
              <a:spLocks/>
            </p:cNvSpPr>
            <p:nvPr/>
          </p:nvSpPr>
          <p:spPr bwMode="auto">
            <a:xfrm>
              <a:off x="0" y="0"/>
              <a:ext cx="660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75" name="Rectangle 18"/>
            <p:cNvSpPr>
              <a:spLocks/>
            </p:cNvSpPr>
            <p:nvPr/>
          </p:nvSpPr>
          <p:spPr bwMode="auto">
            <a:xfrm>
              <a:off x="50" y="14"/>
              <a:ext cx="536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w = 8</a:t>
              </a:r>
            </a:p>
          </p:txBody>
        </p:sp>
      </p:grpSp>
      <p:grpSp>
        <p:nvGrpSpPr>
          <p:cNvPr id="65545" name="Group 22"/>
          <p:cNvGrpSpPr>
            <a:grpSpLocks/>
          </p:cNvGrpSpPr>
          <p:nvPr/>
        </p:nvGrpSpPr>
        <p:grpSpPr bwMode="auto">
          <a:xfrm>
            <a:off x="3895725" y="5810250"/>
            <a:ext cx="1404938" cy="666750"/>
            <a:chOff x="0" y="0"/>
            <a:chExt cx="885" cy="420"/>
          </a:xfrm>
        </p:grpSpPr>
        <p:sp>
          <p:nvSpPr>
            <p:cNvPr id="65572" name="Oval 20"/>
            <p:cNvSpPr>
              <a:spLocks/>
            </p:cNvSpPr>
            <p:nvPr/>
          </p:nvSpPr>
          <p:spPr bwMode="auto">
            <a:xfrm>
              <a:off x="0" y="0"/>
              <a:ext cx="828" cy="42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73" name="Rectangle 21"/>
            <p:cNvSpPr>
              <a:spLocks/>
            </p:cNvSpPr>
            <p:nvPr/>
          </p:nvSpPr>
          <p:spPr bwMode="auto">
            <a:xfrm>
              <a:off x="61" y="38"/>
              <a:ext cx="82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40639" bIns="0"/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printf(y)</a:t>
              </a:r>
            </a:p>
          </p:txBody>
        </p:sp>
      </p:grpSp>
      <p:sp>
        <p:nvSpPr>
          <p:cNvPr id="65546" name="Line 23"/>
          <p:cNvSpPr>
            <a:spLocks noChangeShapeType="1"/>
          </p:cNvSpPr>
          <p:nvPr/>
        </p:nvSpPr>
        <p:spPr bwMode="auto">
          <a:xfrm flipH="1">
            <a:off x="4591050" y="1279525"/>
            <a:ext cx="95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7" name="Line 24"/>
          <p:cNvSpPr>
            <a:spLocks noChangeShapeType="1"/>
          </p:cNvSpPr>
          <p:nvPr/>
        </p:nvSpPr>
        <p:spPr bwMode="auto">
          <a:xfrm>
            <a:off x="4591050" y="2241550"/>
            <a:ext cx="9525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 flipH="1">
            <a:off x="3379788" y="3311525"/>
            <a:ext cx="765175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>
            <a:off x="5075238" y="3311525"/>
            <a:ext cx="727075" cy="1196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3009900" y="4419600"/>
            <a:ext cx="1588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3379788" y="5340350"/>
            <a:ext cx="708025" cy="56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552" name="Line 29"/>
          <p:cNvSpPr>
            <a:spLocks noChangeShapeType="1"/>
          </p:cNvSpPr>
          <p:nvPr/>
        </p:nvSpPr>
        <p:spPr bwMode="auto">
          <a:xfrm flipH="1">
            <a:off x="5018088" y="4845050"/>
            <a:ext cx="784225" cy="1063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6590" name="Picture 30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8538" y="1352550"/>
            <a:ext cx="1774825" cy="39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66591" name="Picture 3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4413" y="2309813"/>
            <a:ext cx="1485900" cy="37306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66592" name="Picture 3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9900" y="3435350"/>
            <a:ext cx="815975" cy="3714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66593" name="Picture 3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1000" y="3130550"/>
            <a:ext cx="815975" cy="3714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66594" name="Picture 3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49463" y="5540375"/>
            <a:ext cx="1417637" cy="3429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66595" name="Picture 3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975" y="4197350"/>
            <a:ext cx="1770063" cy="9334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66596" name="Picture 36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3125" y="5092700"/>
            <a:ext cx="1770063" cy="9318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66597" name="Rectangle 37"/>
          <p:cNvSpPr>
            <a:spLocks/>
          </p:cNvSpPr>
          <p:nvPr/>
        </p:nvSpPr>
        <p:spPr bwMode="auto">
          <a:xfrm>
            <a:off x="3108325" y="1508125"/>
            <a:ext cx="11049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{w,x,y}</a:t>
            </a:r>
          </a:p>
        </p:txBody>
      </p:sp>
      <p:sp>
        <p:nvSpPr>
          <p:cNvPr id="66598" name="Rectangle 38"/>
          <p:cNvSpPr>
            <a:spLocks/>
          </p:cNvSpPr>
          <p:nvPr/>
        </p:nvSpPr>
        <p:spPr bwMode="auto">
          <a:xfrm>
            <a:off x="3260725" y="2441575"/>
            <a:ext cx="8763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{w,y}</a:t>
            </a:r>
          </a:p>
        </p:txBody>
      </p:sp>
      <p:sp>
        <p:nvSpPr>
          <p:cNvPr id="66599" name="Rectangle 39"/>
          <p:cNvSpPr>
            <a:spLocks/>
          </p:cNvSpPr>
          <p:nvPr/>
        </p:nvSpPr>
        <p:spPr bwMode="auto">
          <a:xfrm>
            <a:off x="6364288" y="4041775"/>
            <a:ext cx="877887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{w,y}</a:t>
            </a:r>
          </a:p>
        </p:txBody>
      </p:sp>
      <p:sp>
        <p:nvSpPr>
          <p:cNvPr id="66600" name="Rectangle 40"/>
          <p:cNvSpPr>
            <a:spLocks/>
          </p:cNvSpPr>
          <p:nvPr/>
        </p:nvSpPr>
        <p:spPr bwMode="auto">
          <a:xfrm>
            <a:off x="2136775" y="3489325"/>
            <a:ext cx="8763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{w,y}</a:t>
            </a:r>
          </a:p>
        </p:txBody>
      </p:sp>
      <p:sp>
        <p:nvSpPr>
          <p:cNvPr id="66601" name="Rectangle 41"/>
          <p:cNvSpPr>
            <a:spLocks/>
          </p:cNvSpPr>
          <p:nvPr/>
        </p:nvSpPr>
        <p:spPr bwMode="auto">
          <a:xfrm>
            <a:off x="2308225" y="4518025"/>
            <a:ext cx="66675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{w}</a:t>
            </a:r>
          </a:p>
        </p:txBody>
      </p:sp>
      <p:sp>
        <p:nvSpPr>
          <p:cNvPr id="66602" name="Rectangle 42"/>
          <p:cNvSpPr>
            <a:spLocks/>
          </p:cNvSpPr>
          <p:nvPr/>
        </p:nvSpPr>
        <p:spPr bwMode="auto">
          <a:xfrm>
            <a:off x="5070475" y="5638800"/>
            <a:ext cx="876300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{w,y}</a:t>
            </a:r>
          </a:p>
        </p:txBody>
      </p:sp>
      <p:sp>
        <p:nvSpPr>
          <p:cNvPr id="66603" name="Rectangle 43"/>
          <p:cNvSpPr>
            <a:spLocks/>
          </p:cNvSpPr>
          <p:nvPr/>
        </p:nvSpPr>
        <p:spPr bwMode="auto">
          <a:xfrm>
            <a:off x="3527425" y="5699125"/>
            <a:ext cx="44608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{}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759200" y="6083300"/>
            <a:ext cx="1708150" cy="730250"/>
            <a:chOff x="0" y="0"/>
            <a:chExt cx="1076" cy="460"/>
          </a:xfrm>
        </p:grpSpPr>
        <p:sp>
          <p:nvSpPr>
            <p:cNvPr id="65569" name="Rectangle 44"/>
            <p:cNvSpPr>
              <a:spLocks/>
            </p:cNvSpPr>
            <p:nvPr/>
          </p:nvSpPr>
          <p:spPr bwMode="auto">
            <a:xfrm>
              <a:off x="238" y="188"/>
              <a:ext cx="552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rgbClr val="CC00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{w,y}</a:t>
              </a:r>
            </a:p>
          </p:txBody>
        </p:sp>
        <p:sp>
          <p:nvSpPr>
            <p:cNvPr id="65570" name="Freeform 45"/>
            <p:cNvSpPr>
              <a:spLocks/>
            </p:cNvSpPr>
            <p:nvPr/>
          </p:nvSpPr>
          <p:spPr bwMode="auto">
            <a:xfrm>
              <a:off x="0" y="44"/>
              <a:ext cx="280" cy="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0"/>
                  </a:moveTo>
                  <a:cubicBezTo>
                    <a:pt x="231" y="1492"/>
                    <a:pt x="540" y="6537"/>
                    <a:pt x="1543" y="9095"/>
                  </a:cubicBezTo>
                  <a:cubicBezTo>
                    <a:pt x="2546" y="11653"/>
                    <a:pt x="4089" y="13571"/>
                    <a:pt x="6171" y="15347"/>
                  </a:cubicBezTo>
                  <a:cubicBezTo>
                    <a:pt x="8254" y="17124"/>
                    <a:pt x="11340" y="18545"/>
                    <a:pt x="13886" y="19611"/>
                  </a:cubicBezTo>
                  <a:cubicBezTo>
                    <a:pt x="16431" y="20676"/>
                    <a:pt x="19980" y="2117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71" name="Freeform 46"/>
            <p:cNvSpPr>
              <a:spLocks/>
            </p:cNvSpPr>
            <p:nvPr/>
          </p:nvSpPr>
          <p:spPr bwMode="auto">
            <a:xfrm>
              <a:off x="772" y="0"/>
              <a:ext cx="304" cy="352"/>
            </a:xfrm>
            <a:custGeom>
              <a:avLst/>
              <a:gdLst>
                <a:gd name="T0" fmla="*/ 0 w 21250"/>
                <a:gd name="T1" fmla="*/ 0 h 21600"/>
                <a:gd name="T2" fmla="*/ 0 w 21250"/>
                <a:gd name="T3" fmla="*/ 0 h 21600"/>
                <a:gd name="T4" fmla="*/ 0 w 21250"/>
                <a:gd name="T5" fmla="*/ 0 h 21600"/>
                <a:gd name="T6" fmla="*/ 0 w 2125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50"/>
                <a:gd name="T13" fmla="*/ 0 h 21600"/>
                <a:gd name="T14" fmla="*/ 21250 w 2125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50" h="21600">
                  <a:moveTo>
                    <a:pt x="21250" y="0"/>
                  </a:moveTo>
                  <a:cubicBezTo>
                    <a:pt x="21111" y="1718"/>
                    <a:pt x="21600" y="7425"/>
                    <a:pt x="20412" y="10555"/>
                  </a:cubicBezTo>
                  <a:cubicBezTo>
                    <a:pt x="19223" y="13684"/>
                    <a:pt x="17685" y="16814"/>
                    <a:pt x="14260" y="18655"/>
                  </a:cubicBezTo>
                  <a:cubicBezTo>
                    <a:pt x="10835" y="20495"/>
                    <a:pt x="2936" y="20986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66608" name="Rectangle 48"/>
          <p:cNvSpPr>
            <a:spLocks/>
          </p:cNvSpPr>
          <p:nvPr/>
        </p:nvSpPr>
        <p:spPr bwMode="auto">
          <a:xfrm>
            <a:off x="3660775" y="612775"/>
            <a:ext cx="44608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rgbClr val="CC0099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{}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7" grpId="0" autoUpdateAnimBg="0"/>
      <p:bldP spid="66598" grpId="0" autoUpdateAnimBg="0"/>
      <p:bldP spid="66599" grpId="0" autoUpdateAnimBg="0"/>
      <p:bldP spid="66600" grpId="0" autoUpdateAnimBg="0"/>
      <p:bldP spid="66601" grpId="0" autoUpdateAnimBg="0"/>
      <p:bldP spid="66602" grpId="0" autoUpdateAnimBg="0"/>
      <p:bldP spid="66603" grpId="0" autoUpdateAnimBg="0"/>
      <p:bldP spid="666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Reduction to intraprocedural analysis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4644" y="1988840"/>
            <a:ext cx="8229600" cy="1972816"/>
          </a:xfrm>
        </p:spPr>
        <p:txBody>
          <a:bodyPr rIns="132080"/>
          <a:lstStyle/>
          <a:p>
            <a:pPr algn="l" eaLnBrk="1" hangingPunct="1"/>
            <a:r>
              <a:rPr lang="en-US" dirty="0"/>
              <a:t> Procedure </a:t>
            </a:r>
            <a:r>
              <a:rPr lang="en-US" dirty="0" err="1"/>
              <a:t>inlining</a:t>
            </a:r>
            <a:endParaRPr lang="en-US" dirty="0"/>
          </a:p>
          <a:p>
            <a:pPr algn="l" eaLnBrk="1" hangingPunct="1"/>
            <a:r>
              <a:rPr lang="en-US" dirty="0"/>
              <a:t> Naive solution: call-as-</a:t>
            </a:r>
            <a:r>
              <a:rPr lang="en-US" dirty="0" err="1"/>
              <a:t>goto</a:t>
            </a:r>
            <a:endParaRPr lang="en-US" dirty="0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eaLnBrk="1" hangingPunct="1"/>
            <a:r>
              <a:rPr lang="en-US" sz="4000"/>
              <a:t>Efficiently Representing Functions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Let f</a:t>
            </a:r>
            <a:r>
              <a:rPr lang="en-US" dirty="0" smtClean="0"/>
              <a:t>: 2</a:t>
            </a:r>
            <a:r>
              <a:rPr lang="en-US" baseline="30000" dirty="0" smtClean="0"/>
              <a:t>D</a:t>
            </a:r>
            <a:r>
              <a:rPr lang="en-US" dirty="0">
                <a:latin typeface="Wingdings" pitchFamily="2" charset="2"/>
                <a:sym typeface="Wingdings" pitchFamily="2" charset="2"/>
              </a:rPr>
              <a:t></a:t>
            </a:r>
            <a:r>
              <a:rPr lang="en-US" dirty="0"/>
              <a:t>2</a:t>
            </a:r>
            <a:r>
              <a:rPr lang="en-US" baseline="30000" dirty="0"/>
              <a:t>D</a:t>
            </a:r>
            <a:r>
              <a:rPr lang="en-US" dirty="0"/>
              <a:t> be a distributive function,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i.e.,  f(x</a:t>
            </a:r>
            <a:r>
              <a:rPr lang="el-GR" altLang="zh-CN" dirty="0"/>
              <a:t> Π</a:t>
            </a:r>
            <a:r>
              <a:rPr lang="en-US" altLang="zh-CN" dirty="0"/>
              <a:t> y</a:t>
            </a:r>
            <a:r>
              <a:rPr lang="en-US" dirty="0"/>
              <a:t>)=f(x) </a:t>
            </a:r>
            <a:r>
              <a:rPr lang="el-GR" altLang="zh-CN" dirty="0"/>
              <a:t>Π</a:t>
            </a:r>
            <a:r>
              <a:rPr lang="en-US" altLang="zh-CN" dirty="0"/>
              <a:t>f(y)</a:t>
            </a:r>
            <a:endParaRPr lang="en-US" dirty="0"/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Then:  	</a:t>
            </a:r>
          </a:p>
          <a:p>
            <a:pPr marL="782638" lvl="1" algn="l" eaLnBrk="1" hangingPunct="1"/>
            <a:r>
              <a:rPr lang="en-US" dirty="0"/>
              <a:t>f(X) =  f(</a:t>
            </a:r>
            <a:r>
              <a:rPr lang="en-US" dirty="0">
                <a:sym typeface="Symbol" pitchFamily="18" charset="2"/>
              </a:rPr>
              <a:t>) </a:t>
            </a:r>
            <a:r>
              <a:rPr lang="el-GR" altLang="zh-CN" dirty="0"/>
              <a:t>Π</a:t>
            </a:r>
            <a:r>
              <a:rPr lang="en-US" dirty="0"/>
              <a:t> { f({z}) | z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X }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/>
              <a:t>Encoding Transfer Functions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8800" y="1527706"/>
            <a:ext cx="8026400" cy="4432300"/>
          </a:xfrm>
        </p:spPr>
        <p:txBody>
          <a:bodyPr rIns="132080"/>
          <a:lstStyle/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600" dirty="0"/>
              <a:t> Enumerate all input space and output space</a:t>
            </a: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600" dirty="0"/>
              <a:t> Represent functions as graphs with 2(D+1) nodes</a:t>
            </a: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600" dirty="0"/>
              <a:t> Special symbol </a:t>
            </a:r>
            <a:r>
              <a:rPr lang="ja-JP" altLang="en-US" sz="2600" dirty="0"/>
              <a:t>“</a:t>
            </a:r>
            <a:r>
              <a:rPr lang="en-US" altLang="ja-JP" sz="2600" dirty="0"/>
              <a:t>0</a:t>
            </a:r>
            <a:r>
              <a:rPr lang="ja-JP" altLang="en-US" sz="2600" dirty="0"/>
              <a:t>”</a:t>
            </a:r>
            <a:r>
              <a:rPr lang="en-US" altLang="ja-JP" sz="2600" dirty="0"/>
              <a:t> denotes empty sets (sometimes denoted </a:t>
            </a:r>
            <a:r>
              <a:rPr lang="en-US" altLang="ja-JP" sz="2600" dirty="0">
                <a:latin typeface="Math A" pitchFamily="18" charset="2"/>
                <a:sym typeface="Math A" pitchFamily="18" charset="2"/>
              </a:rPr>
              <a:t></a:t>
            </a:r>
            <a:r>
              <a:rPr lang="en-US" altLang="ja-JP" sz="2600" dirty="0"/>
              <a:t>)</a:t>
            </a: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600" dirty="0"/>
              <a:t>Example:  D = { a, b, c }</a:t>
            </a:r>
            <a:r>
              <a:rPr lang="en-US" sz="26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  <a:t/>
            </a:r>
            <a:br>
              <a:rPr lang="en-US" sz="2600" dirty="0">
                <a:latin typeface="MS PGothic" pitchFamily="34" charset="-128"/>
                <a:ea typeface="MS PGothic" pitchFamily="34" charset="-128"/>
                <a:sym typeface="MS PGothic" pitchFamily="34" charset="-128"/>
              </a:rPr>
            </a:br>
            <a:r>
              <a:rPr lang="en-US" sz="2600" dirty="0"/>
              <a:t>                      f(S) = (S – {a}) U {b}</a:t>
            </a:r>
          </a:p>
        </p:txBody>
      </p:sp>
      <p:sp>
        <p:nvSpPr>
          <p:cNvPr id="67589" name="Oval 4"/>
          <p:cNvSpPr>
            <a:spLocks/>
          </p:cNvSpPr>
          <p:nvPr/>
        </p:nvSpPr>
        <p:spPr bwMode="auto">
          <a:xfrm>
            <a:off x="2895600" y="48768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0" name="Oval 5"/>
          <p:cNvSpPr>
            <a:spLocks/>
          </p:cNvSpPr>
          <p:nvPr/>
        </p:nvSpPr>
        <p:spPr bwMode="auto">
          <a:xfrm>
            <a:off x="3810000" y="48768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1" name="Oval 6"/>
          <p:cNvSpPr>
            <a:spLocks/>
          </p:cNvSpPr>
          <p:nvPr/>
        </p:nvSpPr>
        <p:spPr bwMode="auto">
          <a:xfrm>
            <a:off x="4724400" y="48768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2" name="Oval 7"/>
          <p:cNvSpPr>
            <a:spLocks/>
          </p:cNvSpPr>
          <p:nvPr/>
        </p:nvSpPr>
        <p:spPr bwMode="auto">
          <a:xfrm>
            <a:off x="5638800" y="48768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3" name="Oval 8"/>
          <p:cNvSpPr>
            <a:spLocks/>
          </p:cNvSpPr>
          <p:nvPr/>
        </p:nvSpPr>
        <p:spPr bwMode="auto">
          <a:xfrm>
            <a:off x="2895600" y="60960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4" name="Oval 9"/>
          <p:cNvSpPr>
            <a:spLocks/>
          </p:cNvSpPr>
          <p:nvPr/>
        </p:nvSpPr>
        <p:spPr bwMode="auto">
          <a:xfrm>
            <a:off x="3810000" y="60960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5" name="Oval 10"/>
          <p:cNvSpPr>
            <a:spLocks/>
          </p:cNvSpPr>
          <p:nvPr/>
        </p:nvSpPr>
        <p:spPr bwMode="auto">
          <a:xfrm>
            <a:off x="4724400" y="60960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6" name="Oval 11"/>
          <p:cNvSpPr>
            <a:spLocks/>
          </p:cNvSpPr>
          <p:nvPr/>
        </p:nvSpPr>
        <p:spPr bwMode="auto">
          <a:xfrm>
            <a:off x="5638800" y="6096000"/>
            <a:ext cx="228600" cy="2286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89A4A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7" name="Rectangle 12"/>
          <p:cNvSpPr>
            <a:spLocks/>
          </p:cNvSpPr>
          <p:nvPr/>
        </p:nvSpPr>
        <p:spPr bwMode="auto">
          <a:xfrm>
            <a:off x="2852738" y="4495800"/>
            <a:ext cx="2825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0</a:t>
            </a:r>
          </a:p>
        </p:txBody>
      </p:sp>
      <p:sp>
        <p:nvSpPr>
          <p:cNvPr id="67598" name="Rectangle 13"/>
          <p:cNvSpPr>
            <a:spLocks/>
          </p:cNvSpPr>
          <p:nvPr/>
        </p:nvSpPr>
        <p:spPr bwMode="auto">
          <a:xfrm>
            <a:off x="3790950" y="4495800"/>
            <a:ext cx="2825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a</a:t>
            </a:r>
          </a:p>
        </p:txBody>
      </p:sp>
      <p:sp>
        <p:nvSpPr>
          <p:cNvPr id="67599" name="Rectangle 14"/>
          <p:cNvSpPr>
            <a:spLocks/>
          </p:cNvSpPr>
          <p:nvPr/>
        </p:nvSpPr>
        <p:spPr bwMode="auto">
          <a:xfrm>
            <a:off x="4733925" y="4495800"/>
            <a:ext cx="2825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b</a:t>
            </a:r>
          </a:p>
        </p:txBody>
      </p:sp>
      <p:sp>
        <p:nvSpPr>
          <p:cNvPr id="67600" name="Rectangle 15"/>
          <p:cNvSpPr>
            <a:spLocks/>
          </p:cNvSpPr>
          <p:nvPr/>
        </p:nvSpPr>
        <p:spPr bwMode="auto">
          <a:xfrm>
            <a:off x="5667375" y="4495800"/>
            <a:ext cx="2698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c</a:t>
            </a:r>
          </a:p>
        </p:txBody>
      </p:sp>
      <p:sp>
        <p:nvSpPr>
          <p:cNvPr id="67601" name="Rectangle 16"/>
          <p:cNvSpPr>
            <a:spLocks/>
          </p:cNvSpPr>
          <p:nvPr/>
        </p:nvSpPr>
        <p:spPr bwMode="auto">
          <a:xfrm>
            <a:off x="2852738" y="6248400"/>
            <a:ext cx="2825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0</a:t>
            </a:r>
          </a:p>
        </p:txBody>
      </p:sp>
      <p:sp>
        <p:nvSpPr>
          <p:cNvPr id="67602" name="Rectangle 17"/>
          <p:cNvSpPr>
            <a:spLocks/>
          </p:cNvSpPr>
          <p:nvPr/>
        </p:nvSpPr>
        <p:spPr bwMode="auto">
          <a:xfrm>
            <a:off x="3790950" y="6248400"/>
            <a:ext cx="2825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a</a:t>
            </a:r>
          </a:p>
        </p:txBody>
      </p:sp>
      <p:sp>
        <p:nvSpPr>
          <p:cNvPr id="67603" name="Rectangle 18"/>
          <p:cNvSpPr>
            <a:spLocks/>
          </p:cNvSpPr>
          <p:nvPr/>
        </p:nvSpPr>
        <p:spPr bwMode="auto">
          <a:xfrm>
            <a:off x="4733925" y="6248400"/>
            <a:ext cx="2825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b</a:t>
            </a:r>
          </a:p>
        </p:txBody>
      </p:sp>
      <p:sp>
        <p:nvSpPr>
          <p:cNvPr id="67604" name="Rectangle 19"/>
          <p:cNvSpPr>
            <a:spLocks/>
          </p:cNvSpPr>
          <p:nvPr/>
        </p:nvSpPr>
        <p:spPr bwMode="auto">
          <a:xfrm>
            <a:off x="5667375" y="6248400"/>
            <a:ext cx="269875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800">
                <a:solidFill>
                  <a:schemeClr val="tx1"/>
                </a:solidFill>
                <a:ea typeface="MS PGothic" pitchFamily="34" charset="-128"/>
              </a:rPr>
              <a:t>c</a:t>
            </a:r>
          </a:p>
        </p:txBody>
      </p:sp>
      <p:cxnSp>
        <p:nvCxnSpPr>
          <p:cNvPr id="67605" name="AutoShape 20"/>
          <p:cNvCxnSpPr>
            <a:cxnSpLocks noChangeShapeType="1"/>
            <a:stCxn id="67589" idx="0"/>
            <a:endCxn id="67593" idx="0"/>
          </p:cNvCxnSpPr>
          <p:nvPr/>
        </p:nvCxnSpPr>
        <p:spPr bwMode="auto">
          <a:xfrm>
            <a:off x="3009900" y="4991100"/>
            <a:ext cx="0" cy="1219200"/>
          </a:xfrm>
          <a:prstGeom prst="straightConnector1">
            <a:avLst/>
          </a:prstGeom>
          <a:noFill/>
          <a:ln w="50800">
            <a:solidFill>
              <a:srgbClr val="B6DCDF"/>
            </a:solidFill>
            <a:round/>
            <a:headEnd/>
            <a:tailEnd type="triangle" w="lg" len="lg"/>
          </a:ln>
        </p:spPr>
      </p:cxnSp>
      <p:cxnSp>
        <p:nvCxnSpPr>
          <p:cNvPr id="67606" name="AutoShape 21"/>
          <p:cNvCxnSpPr>
            <a:cxnSpLocks noChangeShapeType="1"/>
            <a:stCxn id="67592" idx="0"/>
            <a:endCxn id="67596" idx="0"/>
          </p:cNvCxnSpPr>
          <p:nvPr/>
        </p:nvCxnSpPr>
        <p:spPr bwMode="auto">
          <a:xfrm>
            <a:off x="5753100" y="4991100"/>
            <a:ext cx="0" cy="1219200"/>
          </a:xfrm>
          <a:prstGeom prst="straightConnector1">
            <a:avLst/>
          </a:prstGeom>
          <a:noFill/>
          <a:ln w="50800">
            <a:solidFill>
              <a:srgbClr val="B6DCDF"/>
            </a:solidFill>
            <a:round/>
            <a:headEnd/>
            <a:tailEnd type="triangle" w="lg" len="lg"/>
          </a:ln>
        </p:spPr>
      </p:cxnSp>
      <p:cxnSp>
        <p:nvCxnSpPr>
          <p:cNvPr id="67607" name="AutoShape 22"/>
          <p:cNvCxnSpPr>
            <a:cxnSpLocks noChangeShapeType="1"/>
            <a:stCxn id="67589" idx="0"/>
            <a:endCxn id="67595" idx="0"/>
          </p:cNvCxnSpPr>
          <p:nvPr/>
        </p:nvCxnSpPr>
        <p:spPr bwMode="auto">
          <a:xfrm>
            <a:off x="3009900" y="4991100"/>
            <a:ext cx="1828800" cy="1219200"/>
          </a:xfrm>
          <a:prstGeom prst="straightConnector1">
            <a:avLst/>
          </a:prstGeom>
          <a:noFill/>
          <a:ln w="50800">
            <a:solidFill>
              <a:srgbClr val="B6DCDF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241300" y="57150"/>
            <a:ext cx="8750300" cy="1543050"/>
          </a:xfrm>
        </p:spPr>
        <p:txBody>
          <a:bodyPr rIns="132080"/>
          <a:lstStyle/>
          <a:p>
            <a:pPr indent="0" eaLnBrk="1" hangingPunct="1"/>
            <a:r>
              <a:rPr lang="en-US"/>
              <a:t>Representing Dataflow Functions</a:t>
            </a:r>
          </a:p>
        </p:txBody>
      </p:sp>
      <p:sp>
        <p:nvSpPr>
          <p:cNvPr id="69635" name="Rectangle 2"/>
          <p:cNvSpPr>
            <a:spLocks/>
          </p:cNvSpPr>
          <p:nvPr/>
        </p:nvSpPr>
        <p:spPr bwMode="auto">
          <a:xfrm>
            <a:off x="536575" y="1543050"/>
            <a:ext cx="2965450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Identity Function</a:t>
            </a:r>
          </a:p>
        </p:txBody>
      </p:sp>
      <p:pic>
        <p:nvPicPr>
          <p:cNvPr id="6963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75" y="2232025"/>
            <a:ext cx="183515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675" y="4816475"/>
            <a:ext cx="224313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Rectangle 5"/>
          <p:cNvSpPr>
            <a:spLocks/>
          </p:cNvSpPr>
          <p:nvPr/>
        </p:nvSpPr>
        <p:spPr bwMode="auto">
          <a:xfrm>
            <a:off x="536575" y="4133850"/>
            <a:ext cx="3146425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Constant Function</a:t>
            </a:r>
          </a:p>
        </p:txBody>
      </p:sp>
      <p:grpSp>
        <p:nvGrpSpPr>
          <p:cNvPr id="69639" name="Group 25"/>
          <p:cNvGrpSpPr>
            <a:grpSpLocks/>
          </p:cNvGrpSpPr>
          <p:nvPr/>
        </p:nvGrpSpPr>
        <p:grpSpPr bwMode="auto">
          <a:xfrm>
            <a:off x="5427663" y="1276350"/>
            <a:ext cx="2587625" cy="2133600"/>
            <a:chOff x="0" y="0"/>
            <a:chExt cx="1629" cy="1344"/>
          </a:xfrm>
        </p:grpSpPr>
        <p:grpSp>
          <p:nvGrpSpPr>
            <p:cNvPr id="69685" name="Group 16"/>
            <p:cNvGrpSpPr>
              <a:grpSpLocks/>
            </p:cNvGrpSpPr>
            <p:nvPr/>
          </p:nvGrpSpPr>
          <p:grpSpPr bwMode="auto">
            <a:xfrm>
              <a:off x="84" y="324"/>
              <a:ext cx="1500" cy="1020"/>
              <a:chOff x="0" y="0"/>
              <a:chExt cx="1500" cy="1020"/>
            </a:xfrm>
          </p:grpSpPr>
          <p:grpSp>
            <p:nvGrpSpPr>
              <p:cNvPr id="6969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1500" cy="96"/>
                <a:chOff x="0" y="0"/>
                <a:chExt cx="1500" cy="96"/>
              </a:xfrm>
            </p:grpSpPr>
            <p:sp>
              <p:nvSpPr>
                <p:cNvPr id="69700" name="Oval 6"/>
                <p:cNvSpPr>
                  <a:spLocks/>
                </p:cNvSpPr>
                <p:nvPr/>
              </p:nvSpPr>
              <p:spPr bwMode="auto">
                <a:xfrm>
                  <a:off x="0" y="12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9701" name="Oval 7"/>
                <p:cNvSpPr>
                  <a:spLocks/>
                </p:cNvSpPr>
                <p:nvPr/>
              </p:nvSpPr>
              <p:spPr bwMode="auto">
                <a:xfrm>
                  <a:off x="472" y="12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9702" name="Oval 8"/>
                <p:cNvSpPr>
                  <a:spLocks/>
                </p:cNvSpPr>
                <p:nvPr/>
              </p:nvSpPr>
              <p:spPr bwMode="auto">
                <a:xfrm>
                  <a:off x="944" y="12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9703" name="Oval 9"/>
                <p:cNvSpPr>
                  <a:spLocks/>
                </p:cNvSpPr>
                <p:nvPr/>
              </p:nvSpPr>
              <p:spPr bwMode="auto">
                <a:xfrm>
                  <a:off x="1416" y="0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69695" name="Group 15"/>
              <p:cNvGrpSpPr>
                <a:grpSpLocks/>
              </p:cNvGrpSpPr>
              <p:nvPr/>
            </p:nvGrpSpPr>
            <p:grpSpPr bwMode="auto">
              <a:xfrm>
                <a:off x="0" y="924"/>
                <a:ext cx="1500" cy="96"/>
                <a:chOff x="0" y="0"/>
                <a:chExt cx="1500" cy="96"/>
              </a:xfrm>
            </p:grpSpPr>
            <p:sp>
              <p:nvSpPr>
                <p:cNvPr id="69696" name="Oval 11"/>
                <p:cNvSpPr>
                  <a:spLocks/>
                </p:cNvSpPr>
                <p:nvPr/>
              </p:nvSpPr>
              <p:spPr bwMode="auto">
                <a:xfrm>
                  <a:off x="0" y="12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9697" name="Oval 12"/>
                <p:cNvSpPr>
                  <a:spLocks/>
                </p:cNvSpPr>
                <p:nvPr/>
              </p:nvSpPr>
              <p:spPr bwMode="auto">
                <a:xfrm>
                  <a:off x="472" y="12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9698" name="Oval 13"/>
                <p:cNvSpPr>
                  <a:spLocks/>
                </p:cNvSpPr>
                <p:nvPr/>
              </p:nvSpPr>
              <p:spPr bwMode="auto">
                <a:xfrm>
                  <a:off x="944" y="12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9699" name="Oval 14"/>
                <p:cNvSpPr>
                  <a:spLocks/>
                </p:cNvSpPr>
                <p:nvPr/>
              </p:nvSpPr>
              <p:spPr bwMode="auto">
                <a:xfrm>
                  <a:off x="1416" y="0"/>
                  <a:ext cx="84" cy="8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69686" name="Line 17"/>
            <p:cNvSpPr>
              <a:spLocks noChangeShapeType="1"/>
            </p:cNvSpPr>
            <p:nvPr/>
          </p:nvSpPr>
          <p:spPr bwMode="auto">
            <a:xfrm>
              <a:off x="126" y="420"/>
              <a:ext cx="1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87" name="Line 18"/>
            <p:cNvSpPr>
              <a:spLocks noChangeShapeType="1"/>
            </p:cNvSpPr>
            <p:nvPr/>
          </p:nvSpPr>
          <p:spPr bwMode="auto">
            <a:xfrm>
              <a:off x="598" y="420"/>
              <a:ext cx="1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88" name="Line 19"/>
            <p:cNvSpPr>
              <a:spLocks noChangeShapeType="1"/>
            </p:cNvSpPr>
            <p:nvPr/>
          </p:nvSpPr>
          <p:spPr bwMode="auto">
            <a:xfrm>
              <a:off x="1070" y="420"/>
              <a:ext cx="1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89" name="Line 20"/>
            <p:cNvSpPr>
              <a:spLocks noChangeShapeType="1"/>
            </p:cNvSpPr>
            <p:nvPr/>
          </p:nvSpPr>
          <p:spPr bwMode="auto">
            <a:xfrm>
              <a:off x="1542" y="408"/>
              <a:ext cx="1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9690" name="Picture 2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47"/>
              <a:ext cx="26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91" name="Rectangle 22"/>
            <p:cNvSpPr>
              <a:spLocks/>
            </p:cNvSpPr>
            <p:nvPr/>
          </p:nvSpPr>
          <p:spPr bwMode="auto">
            <a:xfrm>
              <a:off x="482" y="0"/>
              <a:ext cx="211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69692" name="Rectangle 23"/>
            <p:cNvSpPr>
              <a:spLocks/>
            </p:cNvSpPr>
            <p:nvPr/>
          </p:nvSpPr>
          <p:spPr bwMode="auto">
            <a:xfrm>
              <a:off x="962" y="12"/>
              <a:ext cx="225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b</a:t>
              </a:r>
            </a:p>
          </p:txBody>
        </p:sp>
        <p:sp>
          <p:nvSpPr>
            <p:cNvPr id="69693" name="Rectangle 24"/>
            <p:cNvSpPr>
              <a:spLocks/>
            </p:cNvSpPr>
            <p:nvPr/>
          </p:nvSpPr>
          <p:spPr bwMode="auto">
            <a:xfrm>
              <a:off x="1418" y="12"/>
              <a:ext cx="211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c</a:t>
              </a:r>
            </a:p>
          </p:txBody>
        </p:sp>
      </p:grpSp>
      <p:grpSp>
        <p:nvGrpSpPr>
          <p:cNvPr id="69640" name="Group 36"/>
          <p:cNvGrpSpPr>
            <a:grpSpLocks/>
          </p:cNvGrpSpPr>
          <p:nvPr/>
        </p:nvGrpSpPr>
        <p:grpSpPr bwMode="auto">
          <a:xfrm>
            <a:off x="5562600" y="4495800"/>
            <a:ext cx="2381250" cy="1619250"/>
            <a:chOff x="0" y="0"/>
            <a:chExt cx="1500" cy="1020"/>
          </a:xfrm>
        </p:grpSpPr>
        <p:grpSp>
          <p:nvGrpSpPr>
            <p:cNvPr id="69675" name="Group 30"/>
            <p:cNvGrpSpPr>
              <a:grpSpLocks/>
            </p:cNvGrpSpPr>
            <p:nvPr/>
          </p:nvGrpSpPr>
          <p:grpSpPr bwMode="auto">
            <a:xfrm>
              <a:off x="0" y="0"/>
              <a:ext cx="1500" cy="96"/>
              <a:chOff x="0" y="0"/>
              <a:chExt cx="1500" cy="96"/>
            </a:xfrm>
          </p:grpSpPr>
          <p:sp>
            <p:nvSpPr>
              <p:cNvPr id="69681" name="Oval 26"/>
              <p:cNvSpPr>
                <a:spLocks/>
              </p:cNvSpPr>
              <p:nvPr/>
            </p:nvSpPr>
            <p:spPr bwMode="auto">
              <a:xfrm>
                <a:off x="0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82" name="Oval 27"/>
              <p:cNvSpPr>
                <a:spLocks/>
              </p:cNvSpPr>
              <p:nvPr/>
            </p:nvSpPr>
            <p:spPr bwMode="auto">
              <a:xfrm>
                <a:off x="472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83" name="Oval 28"/>
              <p:cNvSpPr>
                <a:spLocks/>
              </p:cNvSpPr>
              <p:nvPr/>
            </p:nvSpPr>
            <p:spPr bwMode="auto">
              <a:xfrm>
                <a:off x="944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84" name="Oval 29"/>
              <p:cNvSpPr>
                <a:spLocks/>
              </p:cNvSpPr>
              <p:nvPr/>
            </p:nvSpPr>
            <p:spPr bwMode="auto">
              <a:xfrm>
                <a:off x="1416" y="0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69676" name="Group 35"/>
            <p:cNvGrpSpPr>
              <a:grpSpLocks/>
            </p:cNvGrpSpPr>
            <p:nvPr/>
          </p:nvGrpSpPr>
          <p:grpSpPr bwMode="auto">
            <a:xfrm>
              <a:off x="0" y="924"/>
              <a:ext cx="1500" cy="96"/>
              <a:chOff x="0" y="0"/>
              <a:chExt cx="1500" cy="96"/>
            </a:xfrm>
          </p:grpSpPr>
          <p:sp>
            <p:nvSpPr>
              <p:cNvPr id="69677" name="Oval 31"/>
              <p:cNvSpPr>
                <a:spLocks/>
              </p:cNvSpPr>
              <p:nvPr/>
            </p:nvSpPr>
            <p:spPr bwMode="auto">
              <a:xfrm>
                <a:off x="0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78" name="Oval 32"/>
              <p:cNvSpPr>
                <a:spLocks/>
              </p:cNvSpPr>
              <p:nvPr/>
            </p:nvSpPr>
            <p:spPr bwMode="auto">
              <a:xfrm>
                <a:off x="472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79" name="Oval 33"/>
              <p:cNvSpPr>
                <a:spLocks/>
              </p:cNvSpPr>
              <p:nvPr/>
            </p:nvSpPr>
            <p:spPr bwMode="auto">
              <a:xfrm>
                <a:off x="944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80" name="Oval 34"/>
              <p:cNvSpPr>
                <a:spLocks/>
              </p:cNvSpPr>
              <p:nvPr/>
            </p:nvSpPr>
            <p:spPr bwMode="auto">
              <a:xfrm>
                <a:off x="1416" y="0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69641" name="Line 37"/>
          <p:cNvSpPr>
            <a:spLocks noChangeShapeType="1"/>
          </p:cNvSpPr>
          <p:nvPr/>
        </p:nvSpPr>
        <p:spPr bwMode="auto">
          <a:xfrm>
            <a:off x="5629275" y="4648200"/>
            <a:ext cx="1588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9642" name="Picture 3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4056063"/>
            <a:ext cx="427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3" name="Rectangle 39"/>
          <p:cNvSpPr>
            <a:spLocks/>
          </p:cNvSpPr>
          <p:nvPr/>
        </p:nvSpPr>
        <p:spPr bwMode="auto">
          <a:xfrm>
            <a:off x="6194425" y="3981450"/>
            <a:ext cx="334963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a</a:t>
            </a:r>
          </a:p>
        </p:txBody>
      </p:sp>
      <p:sp>
        <p:nvSpPr>
          <p:cNvPr id="69644" name="Rectangle 40"/>
          <p:cNvSpPr>
            <a:spLocks/>
          </p:cNvSpPr>
          <p:nvPr/>
        </p:nvSpPr>
        <p:spPr bwMode="auto">
          <a:xfrm>
            <a:off x="6956425" y="4000500"/>
            <a:ext cx="357188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b</a:t>
            </a:r>
          </a:p>
        </p:txBody>
      </p:sp>
      <p:sp>
        <p:nvSpPr>
          <p:cNvPr id="69645" name="Rectangle 41"/>
          <p:cNvSpPr>
            <a:spLocks/>
          </p:cNvSpPr>
          <p:nvPr/>
        </p:nvSpPr>
        <p:spPr bwMode="auto">
          <a:xfrm>
            <a:off x="7680325" y="4000500"/>
            <a:ext cx="334963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c</a:t>
            </a:r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5676900" y="4629150"/>
            <a:ext cx="140335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99" name="Oval 43"/>
          <p:cNvSpPr>
            <a:spLocks/>
          </p:cNvSpPr>
          <p:nvPr/>
        </p:nvSpPr>
        <p:spPr bwMode="auto">
          <a:xfrm>
            <a:off x="6248400" y="17716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6248400" y="1995488"/>
            <a:ext cx="247650" cy="1395412"/>
            <a:chOff x="0" y="0"/>
            <a:chExt cx="156" cy="879"/>
          </a:xfrm>
        </p:grpSpPr>
        <p:sp>
          <p:nvSpPr>
            <p:cNvPr id="69673" name="Oval 44"/>
            <p:cNvSpPr>
              <a:spLocks/>
            </p:cNvSpPr>
            <p:nvPr/>
          </p:nvSpPr>
          <p:spPr bwMode="auto">
            <a:xfrm>
              <a:off x="0" y="735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4" name="Line 45"/>
            <p:cNvSpPr>
              <a:spLocks noChangeShapeType="1"/>
            </p:cNvSpPr>
            <p:nvPr/>
          </p:nvSpPr>
          <p:spPr bwMode="auto">
            <a:xfrm>
              <a:off x="78" y="0"/>
              <a:ext cx="1" cy="7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0703" name="Oval 47"/>
          <p:cNvSpPr>
            <a:spLocks/>
          </p:cNvSpPr>
          <p:nvPr/>
        </p:nvSpPr>
        <p:spPr bwMode="auto">
          <a:xfrm>
            <a:off x="7010400" y="17716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7010400" y="1995488"/>
            <a:ext cx="247650" cy="1395412"/>
            <a:chOff x="0" y="0"/>
            <a:chExt cx="156" cy="879"/>
          </a:xfrm>
        </p:grpSpPr>
        <p:sp>
          <p:nvSpPr>
            <p:cNvPr id="69671" name="Oval 48"/>
            <p:cNvSpPr>
              <a:spLocks/>
            </p:cNvSpPr>
            <p:nvPr/>
          </p:nvSpPr>
          <p:spPr bwMode="auto">
            <a:xfrm>
              <a:off x="0" y="735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2" name="Line 49"/>
            <p:cNvSpPr>
              <a:spLocks noChangeShapeType="1"/>
            </p:cNvSpPr>
            <p:nvPr/>
          </p:nvSpPr>
          <p:spPr bwMode="auto">
            <a:xfrm>
              <a:off x="78" y="0"/>
              <a:ext cx="1" cy="7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0707" name="Oval 51"/>
          <p:cNvSpPr>
            <a:spLocks/>
          </p:cNvSpPr>
          <p:nvPr/>
        </p:nvSpPr>
        <p:spPr bwMode="auto">
          <a:xfrm>
            <a:off x="5505450" y="17716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505450" y="1995488"/>
            <a:ext cx="247650" cy="1395412"/>
            <a:chOff x="0" y="0"/>
            <a:chExt cx="156" cy="879"/>
          </a:xfrm>
        </p:grpSpPr>
        <p:sp>
          <p:nvSpPr>
            <p:cNvPr id="69669" name="Oval 52"/>
            <p:cNvSpPr>
              <a:spLocks/>
            </p:cNvSpPr>
            <p:nvPr/>
          </p:nvSpPr>
          <p:spPr bwMode="auto">
            <a:xfrm>
              <a:off x="0" y="735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70" name="Line 53"/>
            <p:cNvSpPr>
              <a:spLocks noChangeShapeType="1"/>
            </p:cNvSpPr>
            <p:nvPr/>
          </p:nvSpPr>
          <p:spPr bwMode="auto">
            <a:xfrm>
              <a:off x="78" y="0"/>
              <a:ext cx="1" cy="7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0711" name="Oval 55"/>
          <p:cNvSpPr>
            <a:spLocks/>
          </p:cNvSpPr>
          <p:nvPr/>
        </p:nvSpPr>
        <p:spPr bwMode="auto">
          <a:xfrm>
            <a:off x="6248400" y="445770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2" name="Oval 56"/>
          <p:cNvSpPr>
            <a:spLocks/>
          </p:cNvSpPr>
          <p:nvPr/>
        </p:nvSpPr>
        <p:spPr bwMode="auto">
          <a:xfrm>
            <a:off x="7010400" y="44767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713" name="Oval 57"/>
          <p:cNvSpPr>
            <a:spLocks/>
          </p:cNvSpPr>
          <p:nvPr/>
        </p:nvSpPr>
        <p:spPr bwMode="auto">
          <a:xfrm>
            <a:off x="5505450" y="44767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5505450" y="4686300"/>
            <a:ext cx="1733550" cy="1447800"/>
            <a:chOff x="0" y="0"/>
            <a:chExt cx="1092" cy="912"/>
          </a:xfrm>
        </p:grpSpPr>
        <p:grpSp>
          <p:nvGrpSpPr>
            <p:cNvPr id="69663" name="Group 60"/>
            <p:cNvGrpSpPr>
              <a:grpSpLocks/>
            </p:cNvGrpSpPr>
            <p:nvPr/>
          </p:nvGrpSpPr>
          <p:grpSpPr bwMode="auto">
            <a:xfrm>
              <a:off x="0" y="9"/>
              <a:ext cx="156" cy="879"/>
              <a:chOff x="0" y="0"/>
              <a:chExt cx="156" cy="879"/>
            </a:xfrm>
          </p:grpSpPr>
          <p:sp>
            <p:nvSpPr>
              <p:cNvPr id="69667" name="Oval 58"/>
              <p:cNvSpPr>
                <a:spLocks/>
              </p:cNvSpPr>
              <p:nvPr/>
            </p:nvSpPr>
            <p:spPr bwMode="auto">
              <a:xfrm>
                <a:off x="0" y="735"/>
                <a:ext cx="156" cy="144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68" name="Line 59"/>
              <p:cNvSpPr>
                <a:spLocks noChangeShapeType="1"/>
              </p:cNvSpPr>
              <p:nvPr/>
            </p:nvSpPr>
            <p:spPr bwMode="auto">
              <a:xfrm>
                <a:off x="78" y="0"/>
                <a:ext cx="1" cy="762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69664" name="Group 63"/>
            <p:cNvGrpSpPr>
              <a:grpSpLocks/>
            </p:cNvGrpSpPr>
            <p:nvPr/>
          </p:nvGrpSpPr>
          <p:grpSpPr bwMode="auto">
            <a:xfrm>
              <a:off x="133" y="0"/>
              <a:ext cx="959" cy="912"/>
              <a:chOff x="0" y="0"/>
              <a:chExt cx="959" cy="912"/>
            </a:xfrm>
          </p:grpSpPr>
          <p:sp>
            <p:nvSpPr>
              <p:cNvPr id="69665" name="Oval 61"/>
              <p:cNvSpPr>
                <a:spLocks/>
              </p:cNvSpPr>
              <p:nvPr/>
            </p:nvSpPr>
            <p:spPr bwMode="auto">
              <a:xfrm>
                <a:off x="803" y="768"/>
                <a:ext cx="156" cy="144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9666" name="Line 62"/>
              <p:cNvSpPr>
                <a:spLocks noChangeShapeType="1"/>
              </p:cNvSpPr>
              <p:nvPr/>
            </p:nvSpPr>
            <p:spPr bwMode="auto">
              <a:xfrm>
                <a:off x="0" y="0"/>
                <a:ext cx="826" cy="78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pic>
        <p:nvPicPr>
          <p:cNvPr id="70721" name="Picture 6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675" y="2832100"/>
            <a:ext cx="3219450" cy="5667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0722" name="Picture 6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4675" y="5483225"/>
            <a:ext cx="2765425" cy="5635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</p:pic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6459538" y="4610100"/>
            <a:ext cx="1370012" cy="1314450"/>
            <a:chOff x="0" y="0"/>
            <a:chExt cx="863" cy="828"/>
          </a:xfrm>
        </p:grpSpPr>
        <p:sp>
          <p:nvSpPr>
            <p:cNvPr id="69660" name="Line 67"/>
            <p:cNvSpPr>
              <a:spLocks noChangeShapeType="1"/>
            </p:cNvSpPr>
            <p:nvPr/>
          </p:nvSpPr>
          <p:spPr bwMode="auto">
            <a:xfrm>
              <a:off x="0" y="35"/>
              <a:ext cx="358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1" name="Line 68"/>
            <p:cNvSpPr>
              <a:spLocks noChangeShapeType="1"/>
            </p:cNvSpPr>
            <p:nvPr/>
          </p:nvSpPr>
          <p:spPr bwMode="auto">
            <a:xfrm flipH="1">
              <a:off x="413" y="69"/>
              <a:ext cx="12" cy="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662" name="Line 69"/>
            <p:cNvSpPr>
              <a:spLocks noChangeShapeType="1"/>
            </p:cNvSpPr>
            <p:nvPr/>
          </p:nvSpPr>
          <p:spPr bwMode="auto">
            <a:xfrm flipH="1">
              <a:off x="468" y="0"/>
              <a:ext cx="395" cy="8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8" grpId="0" animBg="1"/>
      <p:bldP spid="70699" grpId="0" animBg="1"/>
      <p:bldP spid="70703" grpId="0" animBg="1"/>
      <p:bldP spid="70707" grpId="0" animBg="1"/>
      <p:bldP spid="70711" grpId="0" animBg="1"/>
      <p:bldP spid="70712" grpId="0" animBg="1"/>
      <p:bldP spid="707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2195513"/>
            <a:ext cx="451802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4535488"/>
            <a:ext cx="36068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Rectangle 3"/>
          <p:cNvSpPr>
            <a:spLocks/>
          </p:cNvSpPr>
          <p:nvPr/>
        </p:nvSpPr>
        <p:spPr bwMode="auto">
          <a:xfrm>
            <a:off x="403225" y="1524000"/>
            <a:ext cx="3482975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ja-JP" altLang="en-US" sz="3200">
                <a:solidFill>
                  <a:schemeClr val="tx1"/>
                </a:solidFill>
                <a:ea typeface="MS PGothic" pitchFamily="34" charset="-128"/>
                <a:sym typeface="Times New Roman" pitchFamily="18" charset="0"/>
              </a:rPr>
              <a:t>“</a:t>
            </a:r>
            <a:r>
              <a:rPr lang="en-US" altLang="ja-JP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Gen/Kill</a:t>
            </a:r>
            <a:r>
              <a:rPr lang="ja-JP" altLang="en-US" sz="3200">
                <a:solidFill>
                  <a:schemeClr val="tx1"/>
                </a:solidFill>
                <a:ea typeface="MS PGothic" pitchFamily="34" charset="-128"/>
                <a:sym typeface="Times New Roman" pitchFamily="18" charset="0"/>
              </a:rPr>
              <a:t>”</a:t>
            </a:r>
            <a:r>
              <a:rPr lang="en-US" altLang="ja-JP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Function</a:t>
            </a:r>
            <a:endParaRPr lang="en-US"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70661" name="Rectangle 4"/>
          <p:cNvSpPr>
            <a:spLocks/>
          </p:cNvSpPr>
          <p:nvPr/>
        </p:nvSpPr>
        <p:spPr bwMode="auto">
          <a:xfrm>
            <a:off x="403225" y="3829050"/>
            <a:ext cx="4319588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Non-</a:t>
            </a:r>
            <a:r>
              <a:rPr lang="ja-JP" altLang="en-US" sz="3200">
                <a:solidFill>
                  <a:schemeClr val="tx1"/>
                </a:solidFill>
                <a:ea typeface="MS PGothic" pitchFamily="34" charset="-128"/>
                <a:sym typeface="Times New Roman" pitchFamily="18" charset="0"/>
              </a:rPr>
              <a:t>“</a:t>
            </a:r>
            <a:r>
              <a:rPr lang="en-US" altLang="ja-JP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Gen/Kill</a:t>
            </a:r>
            <a:r>
              <a:rPr lang="ja-JP" altLang="en-US" sz="3200">
                <a:solidFill>
                  <a:schemeClr val="tx1"/>
                </a:solidFill>
                <a:ea typeface="MS PGothic" pitchFamily="34" charset="-128"/>
                <a:sym typeface="Times New Roman" pitchFamily="18" charset="0"/>
              </a:rPr>
              <a:t>”</a:t>
            </a:r>
            <a:r>
              <a:rPr lang="en-US" altLang="ja-JP"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Function</a:t>
            </a:r>
            <a:endParaRPr lang="en-US" sz="320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70662" name="Group 15"/>
          <p:cNvGrpSpPr>
            <a:grpSpLocks/>
          </p:cNvGrpSpPr>
          <p:nvPr/>
        </p:nvGrpSpPr>
        <p:grpSpPr bwMode="auto">
          <a:xfrm>
            <a:off x="5553075" y="4267200"/>
            <a:ext cx="2381250" cy="1619250"/>
            <a:chOff x="0" y="0"/>
            <a:chExt cx="1500" cy="1020"/>
          </a:xfrm>
        </p:grpSpPr>
        <p:grpSp>
          <p:nvGrpSpPr>
            <p:cNvPr id="70714" name="Group 9"/>
            <p:cNvGrpSpPr>
              <a:grpSpLocks/>
            </p:cNvGrpSpPr>
            <p:nvPr/>
          </p:nvGrpSpPr>
          <p:grpSpPr bwMode="auto">
            <a:xfrm>
              <a:off x="0" y="0"/>
              <a:ext cx="1500" cy="96"/>
              <a:chOff x="0" y="0"/>
              <a:chExt cx="1500" cy="96"/>
            </a:xfrm>
          </p:grpSpPr>
          <p:sp>
            <p:nvSpPr>
              <p:cNvPr id="70720" name="Oval 5"/>
              <p:cNvSpPr>
                <a:spLocks/>
              </p:cNvSpPr>
              <p:nvPr/>
            </p:nvSpPr>
            <p:spPr bwMode="auto">
              <a:xfrm>
                <a:off x="0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21" name="Oval 6"/>
              <p:cNvSpPr>
                <a:spLocks/>
              </p:cNvSpPr>
              <p:nvPr/>
            </p:nvSpPr>
            <p:spPr bwMode="auto">
              <a:xfrm>
                <a:off x="472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22" name="Oval 7"/>
              <p:cNvSpPr>
                <a:spLocks/>
              </p:cNvSpPr>
              <p:nvPr/>
            </p:nvSpPr>
            <p:spPr bwMode="auto">
              <a:xfrm>
                <a:off x="944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23" name="Oval 8"/>
              <p:cNvSpPr>
                <a:spLocks/>
              </p:cNvSpPr>
              <p:nvPr/>
            </p:nvSpPr>
            <p:spPr bwMode="auto">
              <a:xfrm>
                <a:off x="1416" y="0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0715" name="Group 14"/>
            <p:cNvGrpSpPr>
              <a:grpSpLocks/>
            </p:cNvGrpSpPr>
            <p:nvPr/>
          </p:nvGrpSpPr>
          <p:grpSpPr bwMode="auto">
            <a:xfrm>
              <a:off x="0" y="924"/>
              <a:ext cx="1500" cy="96"/>
              <a:chOff x="0" y="0"/>
              <a:chExt cx="1500" cy="96"/>
            </a:xfrm>
          </p:grpSpPr>
          <p:sp>
            <p:nvSpPr>
              <p:cNvPr id="70716" name="Oval 10"/>
              <p:cNvSpPr>
                <a:spLocks/>
              </p:cNvSpPr>
              <p:nvPr/>
            </p:nvSpPr>
            <p:spPr bwMode="auto">
              <a:xfrm>
                <a:off x="0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17" name="Oval 11"/>
              <p:cNvSpPr>
                <a:spLocks/>
              </p:cNvSpPr>
              <p:nvPr/>
            </p:nvSpPr>
            <p:spPr bwMode="auto">
              <a:xfrm>
                <a:off x="472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18" name="Oval 12"/>
              <p:cNvSpPr>
                <a:spLocks/>
              </p:cNvSpPr>
              <p:nvPr/>
            </p:nvSpPr>
            <p:spPr bwMode="auto">
              <a:xfrm>
                <a:off x="944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19" name="Oval 13"/>
              <p:cNvSpPr>
                <a:spLocks/>
              </p:cNvSpPr>
              <p:nvPr/>
            </p:nvSpPr>
            <p:spPr bwMode="auto">
              <a:xfrm>
                <a:off x="1416" y="0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70663" name="Line 16"/>
          <p:cNvSpPr>
            <a:spLocks noChangeShapeType="1"/>
          </p:cNvSpPr>
          <p:nvPr/>
        </p:nvSpPr>
        <p:spPr bwMode="auto">
          <a:xfrm>
            <a:off x="5619750" y="4419600"/>
            <a:ext cx="1588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4" name="Line 17"/>
          <p:cNvSpPr>
            <a:spLocks noChangeShapeType="1"/>
          </p:cNvSpPr>
          <p:nvPr/>
        </p:nvSpPr>
        <p:spPr bwMode="auto">
          <a:xfrm>
            <a:off x="6369050" y="4419600"/>
            <a:ext cx="1588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5" name="Line 18"/>
          <p:cNvSpPr>
            <a:spLocks noChangeShapeType="1"/>
          </p:cNvSpPr>
          <p:nvPr/>
        </p:nvSpPr>
        <p:spPr bwMode="auto">
          <a:xfrm>
            <a:off x="6416675" y="4400550"/>
            <a:ext cx="701675" cy="135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66" name="Line 19"/>
          <p:cNvSpPr>
            <a:spLocks noChangeShapeType="1"/>
          </p:cNvSpPr>
          <p:nvPr/>
        </p:nvSpPr>
        <p:spPr bwMode="auto">
          <a:xfrm>
            <a:off x="7867650" y="4400550"/>
            <a:ext cx="1588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0667" name="Picture 2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9725" y="3827463"/>
            <a:ext cx="427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8" name="Rectangle 21"/>
          <p:cNvSpPr>
            <a:spLocks/>
          </p:cNvSpPr>
          <p:nvPr/>
        </p:nvSpPr>
        <p:spPr bwMode="auto">
          <a:xfrm>
            <a:off x="6184900" y="3752850"/>
            <a:ext cx="334963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a</a:t>
            </a:r>
          </a:p>
        </p:txBody>
      </p:sp>
      <p:sp>
        <p:nvSpPr>
          <p:cNvPr id="70669" name="Rectangle 22"/>
          <p:cNvSpPr>
            <a:spLocks/>
          </p:cNvSpPr>
          <p:nvPr/>
        </p:nvSpPr>
        <p:spPr bwMode="auto">
          <a:xfrm>
            <a:off x="6946900" y="3771900"/>
            <a:ext cx="357188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b</a:t>
            </a:r>
          </a:p>
        </p:txBody>
      </p:sp>
      <p:sp>
        <p:nvSpPr>
          <p:cNvPr id="70670" name="Rectangle 23"/>
          <p:cNvSpPr>
            <a:spLocks/>
          </p:cNvSpPr>
          <p:nvPr/>
        </p:nvSpPr>
        <p:spPr bwMode="auto">
          <a:xfrm>
            <a:off x="7670800" y="3771900"/>
            <a:ext cx="334963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c</a:t>
            </a:r>
          </a:p>
        </p:txBody>
      </p:sp>
      <p:grpSp>
        <p:nvGrpSpPr>
          <p:cNvPr id="70671" name="Group 34"/>
          <p:cNvGrpSpPr>
            <a:grpSpLocks/>
          </p:cNvGrpSpPr>
          <p:nvPr/>
        </p:nvGrpSpPr>
        <p:grpSpPr bwMode="auto">
          <a:xfrm>
            <a:off x="5553075" y="1809750"/>
            <a:ext cx="2381250" cy="1619250"/>
            <a:chOff x="0" y="0"/>
            <a:chExt cx="1500" cy="1020"/>
          </a:xfrm>
        </p:grpSpPr>
        <p:grpSp>
          <p:nvGrpSpPr>
            <p:cNvPr id="70704" name="Group 28"/>
            <p:cNvGrpSpPr>
              <a:grpSpLocks/>
            </p:cNvGrpSpPr>
            <p:nvPr/>
          </p:nvGrpSpPr>
          <p:grpSpPr bwMode="auto">
            <a:xfrm>
              <a:off x="0" y="0"/>
              <a:ext cx="1500" cy="96"/>
              <a:chOff x="0" y="0"/>
              <a:chExt cx="1500" cy="96"/>
            </a:xfrm>
          </p:grpSpPr>
          <p:sp>
            <p:nvSpPr>
              <p:cNvPr id="70710" name="Oval 24"/>
              <p:cNvSpPr>
                <a:spLocks/>
              </p:cNvSpPr>
              <p:nvPr/>
            </p:nvSpPr>
            <p:spPr bwMode="auto">
              <a:xfrm>
                <a:off x="0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11" name="Oval 25"/>
              <p:cNvSpPr>
                <a:spLocks/>
              </p:cNvSpPr>
              <p:nvPr/>
            </p:nvSpPr>
            <p:spPr bwMode="auto">
              <a:xfrm>
                <a:off x="472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12" name="Oval 26"/>
              <p:cNvSpPr>
                <a:spLocks/>
              </p:cNvSpPr>
              <p:nvPr/>
            </p:nvSpPr>
            <p:spPr bwMode="auto">
              <a:xfrm>
                <a:off x="944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13" name="Oval 27"/>
              <p:cNvSpPr>
                <a:spLocks/>
              </p:cNvSpPr>
              <p:nvPr/>
            </p:nvSpPr>
            <p:spPr bwMode="auto">
              <a:xfrm>
                <a:off x="1416" y="0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0705" name="Group 33"/>
            <p:cNvGrpSpPr>
              <a:grpSpLocks/>
            </p:cNvGrpSpPr>
            <p:nvPr/>
          </p:nvGrpSpPr>
          <p:grpSpPr bwMode="auto">
            <a:xfrm>
              <a:off x="0" y="924"/>
              <a:ext cx="1500" cy="96"/>
              <a:chOff x="0" y="0"/>
              <a:chExt cx="1500" cy="96"/>
            </a:xfrm>
          </p:grpSpPr>
          <p:sp>
            <p:nvSpPr>
              <p:cNvPr id="70706" name="Oval 29"/>
              <p:cNvSpPr>
                <a:spLocks/>
              </p:cNvSpPr>
              <p:nvPr/>
            </p:nvSpPr>
            <p:spPr bwMode="auto">
              <a:xfrm>
                <a:off x="0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07" name="Oval 30"/>
              <p:cNvSpPr>
                <a:spLocks/>
              </p:cNvSpPr>
              <p:nvPr/>
            </p:nvSpPr>
            <p:spPr bwMode="auto">
              <a:xfrm>
                <a:off x="472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08" name="Oval 31"/>
              <p:cNvSpPr>
                <a:spLocks/>
              </p:cNvSpPr>
              <p:nvPr/>
            </p:nvSpPr>
            <p:spPr bwMode="auto">
              <a:xfrm>
                <a:off x="944" y="12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0709" name="Oval 32"/>
              <p:cNvSpPr>
                <a:spLocks/>
              </p:cNvSpPr>
              <p:nvPr/>
            </p:nvSpPr>
            <p:spPr bwMode="auto">
              <a:xfrm>
                <a:off x="1416" y="0"/>
                <a:ext cx="84" cy="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70672" name="Line 35"/>
          <p:cNvSpPr>
            <a:spLocks noChangeShapeType="1"/>
          </p:cNvSpPr>
          <p:nvPr/>
        </p:nvSpPr>
        <p:spPr bwMode="auto">
          <a:xfrm>
            <a:off x="5619750" y="1962150"/>
            <a:ext cx="1588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3" name="Line 36"/>
          <p:cNvSpPr>
            <a:spLocks noChangeShapeType="1"/>
          </p:cNvSpPr>
          <p:nvPr/>
        </p:nvSpPr>
        <p:spPr bwMode="auto">
          <a:xfrm>
            <a:off x="6369050" y="1962150"/>
            <a:ext cx="1588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674" name="Line 37"/>
          <p:cNvSpPr>
            <a:spLocks noChangeShapeType="1"/>
          </p:cNvSpPr>
          <p:nvPr/>
        </p:nvSpPr>
        <p:spPr bwMode="auto">
          <a:xfrm>
            <a:off x="5667375" y="1943100"/>
            <a:ext cx="2152650" cy="1352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0675" name="Picture 38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9725" y="1370013"/>
            <a:ext cx="4270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76" name="Rectangle 39"/>
          <p:cNvSpPr>
            <a:spLocks/>
          </p:cNvSpPr>
          <p:nvPr/>
        </p:nvSpPr>
        <p:spPr bwMode="auto">
          <a:xfrm>
            <a:off x="6184900" y="1295400"/>
            <a:ext cx="334963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a</a:t>
            </a:r>
          </a:p>
        </p:txBody>
      </p:sp>
      <p:sp>
        <p:nvSpPr>
          <p:cNvPr id="70677" name="Rectangle 40"/>
          <p:cNvSpPr>
            <a:spLocks/>
          </p:cNvSpPr>
          <p:nvPr/>
        </p:nvSpPr>
        <p:spPr bwMode="auto">
          <a:xfrm>
            <a:off x="6946900" y="1314450"/>
            <a:ext cx="357188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b</a:t>
            </a:r>
          </a:p>
        </p:txBody>
      </p:sp>
      <p:sp>
        <p:nvSpPr>
          <p:cNvPr id="70678" name="Rectangle 41"/>
          <p:cNvSpPr>
            <a:spLocks/>
          </p:cNvSpPr>
          <p:nvPr/>
        </p:nvSpPr>
        <p:spPr bwMode="auto">
          <a:xfrm>
            <a:off x="7670800" y="1314450"/>
            <a:ext cx="334963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c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5505450" y="4452938"/>
            <a:ext cx="247650" cy="1395412"/>
            <a:chOff x="0" y="0"/>
            <a:chExt cx="156" cy="879"/>
          </a:xfrm>
        </p:grpSpPr>
        <p:sp>
          <p:nvSpPr>
            <p:cNvPr id="70702" name="Oval 42"/>
            <p:cNvSpPr>
              <a:spLocks/>
            </p:cNvSpPr>
            <p:nvPr/>
          </p:nvSpPr>
          <p:spPr bwMode="auto">
            <a:xfrm>
              <a:off x="0" y="735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3" name="Line 43"/>
            <p:cNvSpPr>
              <a:spLocks noChangeShapeType="1"/>
            </p:cNvSpPr>
            <p:nvPr/>
          </p:nvSpPr>
          <p:spPr bwMode="auto">
            <a:xfrm>
              <a:off x="78" y="0"/>
              <a:ext cx="1" cy="7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1725" name="Oval 45"/>
          <p:cNvSpPr>
            <a:spLocks/>
          </p:cNvSpPr>
          <p:nvPr/>
        </p:nvSpPr>
        <p:spPr bwMode="auto">
          <a:xfrm>
            <a:off x="6248400" y="426720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6" name="Oval 46"/>
          <p:cNvSpPr>
            <a:spLocks/>
          </p:cNvSpPr>
          <p:nvPr/>
        </p:nvSpPr>
        <p:spPr bwMode="auto">
          <a:xfrm>
            <a:off x="7010400" y="42481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7" name="Oval 47"/>
          <p:cNvSpPr>
            <a:spLocks/>
          </p:cNvSpPr>
          <p:nvPr/>
        </p:nvSpPr>
        <p:spPr bwMode="auto">
          <a:xfrm>
            <a:off x="5486400" y="422910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229350" y="4476750"/>
            <a:ext cx="1028700" cy="1390650"/>
            <a:chOff x="0" y="0"/>
            <a:chExt cx="648" cy="876"/>
          </a:xfrm>
        </p:grpSpPr>
        <p:sp>
          <p:nvSpPr>
            <p:cNvPr id="70698" name="Oval 48"/>
            <p:cNvSpPr>
              <a:spLocks/>
            </p:cNvSpPr>
            <p:nvPr/>
          </p:nvSpPr>
          <p:spPr bwMode="auto">
            <a:xfrm>
              <a:off x="492" y="732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9" name="Line 49"/>
            <p:cNvSpPr>
              <a:spLocks noChangeShapeType="1"/>
            </p:cNvSpPr>
            <p:nvPr/>
          </p:nvSpPr>
          <p:spPr bwMode="auto">
            <a:xfrm>
              <a:off x="145" y="0"/>
              <a:ext cx="370" cy="74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0" name="Line 50"/>
            <p:cNvSpPr>
              <a:spLocks noChangeShapeType="1"/>
            </p:cNvSpPr>
            <p:nvPr/>
          </p:nvSpPr>
          <p:spPr bwMode="auto">
            <a:xfrm flipH="1">
              <a:off x="78" y="21"/>
              <a:ext cx="12" cy="70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1" name="Oval 51"/>
            <p:cNvSpPr>
              <a:spLocks/>
            </p:cNvSpPr>
            <p:nvPr/>
          </p:nvSpPr>
          <p:spPr bwMode="auto">
            <a:xfrm>
              <a:off x="0" y="732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1733" name="Oval 53"/>
          <p:cNvSpPr>
            <a:spLocks/>
          </p:cNvSpPr>
          <p:nvPr/>
        </p:nvSpPr>
        <p:spPr bwMode="auto">
          <a:xfrm>
            <a:off x="6229350" y="17716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6229350" y="2014538"/>
            <a:ext cx="247650" cy="1395412"/>
            <a:chOff x="0" y="0"/>
            <a:chExt cx="156" cy="879"/>
          </a:xfrm>
        </p:grpSpPr>
        <p:sp>
          <p:nvSpPr>
            <p:cNvPr id="70696" name="Oval 54"/>
            <p:cNvSpPr>
              <a:spLocks/>
            </p:cNvSpPr>
            <p:nvPr/>
          </p:nvSpPr>
          <p:spPr bwMode="auto">
            <a:xfrm>
              <a:off x="0" y="735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7" name="Line 55"/>
            <p:cNvSpPr>
              <a:spLocks noChangeShapeType="1"/>
            </p:cNvSpPr>
            <p:nvPr/>
          </p:nvSpPr>
          <p:spPr bwMode="auto">
            <a:xfrm>
              <a:off x="78" y="0"/>
              <a:ext cx="1" cy="7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5505450" y="1962150"/>
            <a:ext cx="2514600" cy="1524000"/>
            <a:chOff x="0" y="0"/>
            <a:chExt cx="1584" cy="960"/>
          </a:xfrm>
        </p:grpSpPr>
        <p:sp>
          <p:nvSpPr>
            <p:cNvPr id="70692" name="Oval 57"/>
            <p:cNvSpPr>
              <a:spLocks/>
            </p:cNvSpPr>
            <p:nvPr/>
          </p:nvSpPr>
          <p:spPr bwMode="auto">
            <a:xfrm>
              <a:off x="0" y="756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3" name="Line 58"/>
            <p:cNvSpPr>
              <a:spLocks noChangeShapeType="1"/>
            </p:cNvSpPr>
            <p:nvPr/>
          </p:nvSpPr>
          <p:spPr bwMode="auto">
            <a:xfrm>
              <a:off x="66" y="21"/>
              <a:ext cx="13" cy="7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4" name="Oval 59"/>
            <p:cNvSpPr>
              <a:spLocks/>
            </p:cNvSpPr>
            <p:nvPr/>
          </p:nvSpPr>
          <p:spPr bwMode="auto">
            <a:xfrm>
              <a:off x="1428" y="816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5" name="Line 60"/>
            <p:cNvSpPr>
              <a:spLocks noChangeShapeType="1"/>
            </p:cNvSpPr>
            <p:nvPr/>
          </p:nvSpPr>
          <p:spPr bwMode="auto">
            <a:xfrm>
              <a:off x="121" y="0"/>
              <a:ext cx="1330" cy="82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1742" name="Oval 62"/>
          <p:cNvSpPr>
            <a:spLocks/>
          </p:cNvSpPr>
          <p:nvPr/>
        </p:nvSpPr>
        <p:spPr bwMode="auto">
          <a:xfrm>
            <a:off x="5486400" y="175260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3" name="Oval 63"/>
          <p:cNvSpPr>
            <a:spLocks/>
          </p:cNvSpPr>
          <p:nvPr/>
        </p:nvSpPr>
        <p:spPr bwMode="auto">
          <a:xfrm>
            <a:off x="7010400" y="1771650"/>
            <a:ext cx="247650" cy="228600"/>
          </a:xfrm>
          <a:prstGeom prst="ellipse">
            <a:avLst/>
          </a:prstGeom>
          <a:solidFill>
            <a:srgbClr val="FF3300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1744" name="Picture 6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325" y="2803525"/>
            <a:ext cx="3338513" cy="5953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71745" name="Picture 6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325" y="6084888"/>
            <a:ext cx="3314700" cy="5826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70691" name="Rectangle 66"/>
          <p:cNvSpPr>
            <a:spLocks noGrp="1" noChangeArrowheads="1"/>
          </p:cNvSpPr>
          <p:nvPr>
            <p:ph type="title"/>
          </p:nvPr>
        </p:nvSpPr>
        <p:spPr>
          <a:xfrm>
            <a:off x="241300" y="57150"/>
            <a:ext cx="8750300" cy="1543050"/>
          </a:xfrm>
        </p:spPr>
        <p:txBody>
          <a:bodyPr rIns="132080"/>
          <a:lstStyle/>
          <a:p>
            <a:pPr indent="0" eaLnBrk="1" hangingPunct="1"/>
            <a:r>
              <a:rPr lang="en-US"/>
              <a:t>Representing Dataflow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5" grpId="0" animBg="1"/>
      <p:bldP spid="71726" grpId="0" animBg="1"/>
      <p:bldP spid="71727" grpId="0" animBg="1"/>
      <p:bldP spid="71733" grpId="0" animBg="1"/>
      <p:bldP spid="71742" grpId="0" animBg="1"/>
      <p:bldP spid="7174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876300" y="2762250"/>
            <a:ext cx="6938963" cy="2241550"/>
            <a:chOff x="0" y="0"/>
            <a:chExt cx="4371" cy="1412"/>
          </a:xfrm>
        </p:grpSpPr>
        <p:pic>
          <p:nvPicPr>
            <p:cNvPr id="72786" name="Picture 1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444"/>
              <a:ext cx="1861" cy="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787" name="Group 15"/>
            <p:cNvGrpSpPr>
              <a:grpSpLocks/>
            </p:cNvGrpSpPr>
            <p:nvPr/>
          </p:nvGrpSpPr>
          <p:grpSpPr bwMode="auto">
            <a:xfrm>
              <a:off x="2826" y="324"/>
              <a:ext cx="1500" cy="1020"/>
              <a:chOff x="0" y="0"/>
              <a:chExt cx="1500" cy="1020"/>
            </a:xfrm>
          </p:grpSpPr>
          <p:grpSp>
            <p:nvGrpSpPr>
              <p:cNvPr id="72792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1500" cy="1020"/>
                <a:chOff x="0" y="0"/>
                <a:chExt cx="1500" cy="1020"/>
              </a:xfrm>
            </p:grpSpPr>
            <p:grpSp>
              <p:nvGrpSpPr>
                <p:cNvPr id="72795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00" cy="96"/>
                  <a:chOff x="0" y="0"/>
                  <a:chExt cx="1500" cy="96"/>
                </a:xfrm>
              </p:grpSpPr>
              <p:sp>
                <p:nvSpPr>
                  <p:cNvPr id="72801" name="Oval 2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802" name="Oval 3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803" name="Oval 4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804" name="Oval 5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796" name="Group 11"/>
                <p:cNvGrpSpPr>
                  <a:grpSpLocks/>
                </p:cNvGrpSpPr>
                <p:nvPr/>
              </p:nvGrpSpPr>
              <p:grpSpPr bwMode="auto">
                <a:xfrm>
                  <a:off x="0" y="924"/>
                  <a:ext cx="1500" cy="96"/>
                  <a:chOff x="0" y="0"/>
                  <a:chExt cx="1500" cy="96"/>
                </a:xfrm>
              </p:grpSpPr>
              <p:sp>
                <p:nvSpPr>
                  <p:cNvPr id="72797" name="Oval 7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98" name="Oval 8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99" name="Oval 9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800" name="Oval 10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2793" name="Line 13"/>
              <p:cNvSpPr>
                <a:spLocks noChangeShapeType="1"/>
              </p:cNvSpPr>
              <p:nvPr/>
            </p:nvSpPr>
            <p:spPr bwMode="auto">
              <a:xfrm>
                <a:off x="42" y="96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94" name="Line 14"/>
              <p:cNvSpPr>
                <a:spLocks noChangeShapeType="1"/>
              </p:cNvSpPr>
              <p:nvPr/>
            </p:nvSpPr>
            <p:spPr bwMode="auto">
              <a:xfrm>
                <a:off x="1016" y="84"/>
                <a:ext cx="412" cy="8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pic>
          <p:nvPicPr>
            <p:cNvPr id="72788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2" y="47"/>
              <a:ext cx="26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89" name="Rectangle 17"/>
            <p:cNvSpPr>
              <a:spLocks/>
            </p:cNvSpPr>
            <p:nvPr/>
          </p:nvSpPr>
          <p:spPr bwMode="auto">
            <a:xfrm>
              <a:off x="3224" y="0"/>
              <a:ext cx="211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72790" name="Rectangle 18"/>
            <p:cNvSpPr>
              <a:spLocks/>
            </p:cNvSpPr>
            <p:nvPr/>
          </p:nvSpPr>
          <p:spPr bwMode="auto">
            <a:xfrm>
              <a:off x="3704" y="12"/>
              <a:ext cx="225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b</a:t>
              </a:r>
            </a:p>
          </p:txBody>
        </p:sp>
        <p:sp>
          <p:nvSpPr>
            <p:cNvPr id="72791" name="Rectangle 19"/>
            <p:cNvSpPr>
              <a:spLocks/>
            </p:cNvSpPr>
            <p:nvPr/>
          </p:nvSpPr>
          <p:spPr bwMode="auto">
            <a:xfrm>
              <a:off x="4160" y="12"/>
              <a:ext cx="211" cy="3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876300" y="1295400"/>
            <a:ext cx="6938963" cy="2133600"/>
            <a:chOff x="0" y="0"/>
            <a:chExt cx="4371" cy="1344"/>
          </a:xfrm>
        </p:grpSpPr>
        <p:pic>
          <p:nvPicPr>
            <p:cNvPr id="72765" name="Picture 2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5"/>
              <a:ext cx="2251" cy="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766" name="Group 41"/>
            <p:cNvGrpSpPr>
              <a:grpSpLocks/>
            </p:cNvGrpSpPr>
            <p:nvPr/>
          </p:nvGrpSpPr>
          <p:grpSpPr bwMode="auto">
            <a:xfrm>
              <a:off x="2742" y="0"/>
              <a:ext cx="1629" cy="1344"/>
              <a:chOff x="0" y="0"/>
              <a:chExt cx="1629" cy="1344"/>
            </a:xfrm>
          </p:grpSpPr>
          <p:pic>
            <p:nvPicPr>
              <p:cNvPr id="72767" name="Picture 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47"/>
                <a:ext cx="269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68" name="Rectangle 23"/>
              <p:cNvSpPr>
                <a:spLocks/>
              </p:cNvSpPr>
              <p:nvPr/>
            </p:nvSpPr>
            <p:spPr bwMode="auto">
              <a:xfrm>
                <a:off x="962" y="12"/>
                <a:ext cx="225" cy="3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 algn="l"/>
                <a:r>
                  <a:rPr lang="en-US" sz="3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  <a:sym typeface="Times New Roman" pitchFamily="18" charset="0"/>
                  </a:rPr>
                  <a:t>b</a:t>
                </a:r>
              </a:p>
            </p:txBody>
          </p:sp>
          <p:sp>
            <p:nvSpPr>
              <p:cNvPr id="72769" name="Rectangle 24"/>
              <p:cNvSpPr>
                <a:spLocks/>
              </p:cNvSpPr>
              <p:nvPr/>
            </p:nvSpPr>
            <p:spPr bwMode="auto">
              <a:xfrm>
                <a:off x="1418" y="12"/>
                <a:ext cx="211" cy="3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 algn="l"/>
                <a:r>
                  <a:rPr lang="en-US" sz="3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  <a:sym typeface="Times New Roman" pitchFamily="18" charset="0"/>
                  </a:rPr>
                  <a:t>c</a:t>
                </a:r>
              </a:p>
            </p:txBody>
          </p:sp>
          <p:grpSp>
            <p:nvGrpSpPr>
              <p:cNvPr id="72770" name="Group 35"/>
              <p:cNvGrpSpPr>
                <a:grpSpLocks/>
              </p:cNvGrpSpPr>
              <p:nvPr/>
            </p:nvGrpSpPr>
            <p:grpSpPr bwMode="auto">
              <a:xfrm>
                <a:off x="84" y="324"/>
                <a:ext cx="1500" cy="1020"/>
                <a:chOff x="0" y="0"/>
                <a:chExt cx="1500" cy="1020"/>
              </a:xfrm>
            </p:grpSpPr>
            <p:grpSp>
              <p:nvGrpSpPr>
                <p:cNvPr id="72776" name="Group 2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00" cy="96"/>
                  <a:chOff x="0" y="0"/>
                  <a:chExt cx="1500" cy="96"/>
                </a:xfrm>
              </p:grpSpPr>
              <p:sp>
                <p:nvSpPr>
                  <p:cNvPr id="72782" name="Oval 25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83" name="Oval 26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84" name="Oval 27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85" name="Oval 28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777" name="Group 34"/>
                <p:cNvGrpSpPr>
                  <a:grpSpLocks/>
                </p:cNvGrpSpPr>
                <p:nvPr/>
              </p:nvGrpSpPr>
              <p:grpSpPr bwMode="auto">
                <a:xfrm>
                  <a:off x="0" y="924"/>
                  <a:ext cx="1500" cy="96"/>
                  <a:chOff x="0" y="0"/>
                  <a:chExt cx="1500" cy="96"/>
                </a:xfrm>
              </p:grpSpPr>
              <p:sp>
                <p:nvSpPr>
                  <p:cNvPr id="72778" name="Oval 30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79" name="Oval 31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80" name="Oval 32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81" name="Oval 33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2771" name="Line 36"/>
              <p:cNvSpPr>
                <a:spLocks noChangeShapeType="1"/>
              </p:cNvSpPr>
              <p:nvPr/>
            </p:nvSpPr>
            <p:spPr bwMode="auto">
              <a:xfrm>
                <a:off x="126" y="420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72" name="Line 37"/>
              <p:cNvSpPr>
                <a:spLocks noChangeShapeType="1"/>
              </p:cNvSpPr>
              <p:nvPr/>
            </p:nvSpPr>
            <p:spPr bwMode="auto">
              <a:xfrm>
                <a:off x="598" y="420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73" name="Line 38"/>
              <p:cNvSpPr>
                <a:spLocks noChangeShapeType="1"/>
              </p:cNvSpPr>
              <p:nvPr/>
            </p:nvSpPr>
            <p:spPr bwMode="auto">
              <a:xfrm>
                <a:off x="628" y="408"/>
                <a:ext cx="442" cy="8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74" name="Line 39"/>
              <p:cNvSpPr>
                <a:spLocks noChangeShapeType="1"/>
              </p:cNvSpPr>
              <p:nvPr/>
            </p:nvSpPr>
            <p:spPr bwMode="auto">
              <a:xfrm>
                <a:off x="1542" y="408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75" name="Rectangle 40"/>
              <p:cNvSpPr>
                <a:spLocks/>
              </p:cNvSpPr>
              <p:nvPr/>
            </p:nvSpPr>
            <p:spPr bwMode="auto">
              <a:xfrm>
                <a:off x="482" y="0"/>
                <a:ext cx="211" cy="3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 algn="l"/>
                <a:r>
                  <a:rPr lang="en-US" sz="3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  <a:sym typeface="Times New Roman" pitchFamily="18" charset="0"/>
                  </a:rPr>
                  <a:t>a</a:t>
                </a:r>
              </a:p>
            </p:txBody>
          </p:sp>
        </p:grpSp>
      </p:grpSp>
      <p:sp>
        <p:nvSpPr>
          <p:cNvPr id="72708" name="Rectangle 43"/>
          <p:cNvSpPr>
            <a:spLocks noGrp="1" noChangeArrowheads="1"/>
          </p:cNvSpPr>
          <p:nvPr>
            <p:ph type="title"/>
          </p:nvPr>
        </p:nvSpPr>
        <p:spPr>
          <a:xfrm>
            <a:off x="704850" y="57150"/>
            <a:ext cx="8439150" cy="1543050"/>
          </a:xfrm>
        </p:spPr>
        <p:txBody>
          <a:bodyPr rIns="132080"/>
          <a:lstStyle/>
          <a:p>
            <a:pPr indent="0" eaLnBrk="1" hangingPunct="1"/>
            <a:r>
              <a:rPr lang="en-US"/>
              <a:t>Composing Dataflow Functions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876300" y="1295400"/>
            <a:ext cx="6938963" cy="3708400"/>
            <a:chOff x="0" y="0"/>
            <a:chExt cx="4371" cy="2336"/>
          </a:xfrm>
        </p:grpSpPr>
        <p:pic>
          <p:nvPicPr>
            <p:cNvPr id="72729" name="Picture 4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5"/>
              <a:ext cx="2251" cy="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2730" name="Group 64"/>
            <p:cNvGrpSpPr>
              <a:grpSpLocks/>
            </p:cNvGrpSpPr>
            <p:nvPr/>
          </p:nvGrpSpPr>
          <p:grpSpPr bwMode="auto">
            <a:xfrm>
              <a:off x="2742" y="0"/>
              <a:ext cx="1629" cy="1344"/>
              <a:chOff x="0" y="0"/>
              <a:chExt cx="1629" cy="1344"/>
            </a:xfrm>
          </p:grpSpPr>
          <p:pic>
            <p:nvPicPr>
              <p:cNvPr id="72746" name="Picture 4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47"/>
                <a:ext cx="269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2747" name="Rectangle 46"/>
              <p:cNvSpPr>
                <a:spLocks/>
              </p:cNvSpPr>
              <p:nvPr/>
            </p:nvSpPr>
            <p:spPr bwMode="auto">
              <a:xfrm>
                <a:off x="962" y="12"/>
                <a:ext cx="225" cy="3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 algn="l"/>
                <a:r>
                  <a:rPr lang="en-US" sz="3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  <a:sym typeface="Times New Roman" pitchFamily="18" charset="0"/>
                  </a:rPr>
                  <a:t>b</a:t>
                </a:r>
              </a:p>
            </p:txBody>
          </p:sp>
          <p:sp>
            <p:nvSpPr>
              <p:cNvPr id="72748" name="Rectangle 47"/>
              <p:cNvSpPr>
                <a:spLocks/>
              </p:cNvSpPr>
              <p:nvPr/>
            </p:nvSpPr>
            <p:spPr bwMode="auto">
              <a:xfrm>
                <a:off x="1418" y="12"/>
                <a:ext cx="211" cy="3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 algn="l"/>
                <a:r>
                  <a:rPr lang="en-US" sz="3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  <a:sym typeface="Times New Roman" pitchFamily="18" charset="0"/>
                  </a:rPr>
                  <a:t>c</a:t>
                </a:r>
              </a:p>
            </p:txBody>
          </p:sp>
          <p:grpSp>
            <p:nvGrpSpPr>
              <p:cNvPr id="72749" name="Group 58"/>
              <p:cNvGrpSpPr>
                <a:grpSpLocks/>
              </p:cNvGrpSpPr>
              <p:nvPr/>
            </p:nvGrpSpPr>
            <p:grpSpPr bwMode="auto">
              <a:xfrm>
                <a:off x="84" y="324"/>
                <a:ext cx="1500" cy="1020"/>
                <a:chOff x="0" y="0"/>
                <a:chExt cx="1500" cy="1020"/>
              </a:xfrm>
            </p:grpSpPr>
            <p:grpSp>
              <p:nvGrpSpPr>
                <p:cNvPr id="72755" name="Group 5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00" cy="96"/>
                  <a:chOff x="0" y="0"/>
                  <a:chExt cx="1500" cy="96"/>
                </a:xfrm>
              </p:grpSpPr>
              <p:sp>
                <p:nvSpPr>
                  <p:cNvPr id="72761" name="Oval 48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62" name="Oval 49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63" name="Oval 50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64" name="Oval 51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756" name="Group 57"/>
                <p:cNvGrpSpPr>
                  <a:grpSpLocks/>
                </p:cNvGrpSpPr>
                <p:nvPr/>
              </p:nvGrpSpPr>
              <p:grpSpPr bwMode="auto">
                <a:xfrm>
                  <a:off x="0" y="924"/>
                  <a:ext cx="1500" cy="96"/>
                  <a:chOff x="0" y="0"/>
                  <a:chExt cx="1500" cy="96"/>
                </a:xfrm>
              </p:grpSpPr>
              <p:sp>
                <p:nvSpPr>
                  <p:cNvPr id="72757" name="Oval 53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58" name="Oval 54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59" name="Oval 55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60" name="Oval 56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2750" name="Line 59"/>
              <p:cNvSpPr>
                <a:spLocks noChangeShapeType="1"/>
              </p:cNvSpPr>
              <p:nvPr/>
            </p:nvSpPr>
            <p:spPr bwMode="auto">
              <a:xfrm>
                <a:off x="126" y="420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51" name="Line 60"/>
              <p:cNvSpPr>
                <a:spLocks noChangeShapeType="1"/>
              </p:cNvSpPr>
              <p:nvPr/>
            </p:nvSpPr>
            <p:spPr bwMode="auto">
              <a:xfrm>
                <a:off x="598" y="420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52" name="Line 61"/>
              <p:cNvSpPr>
                <a:spLocks noChangeShapeType="1"/>
              </p:cNvSpPr>
              <p:nvPr/>
            </p:nvSpPr>
            <p:spPr bwMode="auto">
              <a:xfrm>
                <a:off x="628" y="408"/>
                <a:ext cx="442" cy="8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53" name="Line 62"/>
              <p:cNvSpPr>
                <a:spLocks noChangeShapeType="1"/>
              </p:cNvSpPr>
              <p:nvPr/>
            </p:nvSpPr>
            <p:spPr bwMode="auto">
              <a:xfrm>
                <a:off x="1542" y="408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54" name="Rectangle 63"/>
              <p:cNvSpPr>
                <a:spLocks/>
              </p:cNvSpPr>
              <p:nvPr/>
            </p:nvSpPr>
            <p:spPr bwMode="auto">
              <a:xfrm>
                <a:off x="482" y="0"/>
                <a:ext cx="211" cy="3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 algn="l"/>
                <a:r>
                  <a:rPr lang="en-US" sz="32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  <a:sym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72731" name="Group 78"/>
            <p:cNvGrpSpPr>
              <a:grpSpLocks/>
            </p:cNvGrpSpPr>
            <p:nvPr/>
          </p:nvGrpSpPr>
          <p:grpSpPr bwMode="auto">
            <a:xfrm>
              <a:off x="2826" y="1248"/>
              <a:ext cx="1500" cy="1020"/>
              <a:chOff x="0" y="0"/>
              <a:chExt cx="1500" cy="1020"/>
            </a:xfrm>
          </p:grpSpPr>
          <p:grpSp>
            <p:nvGrpSpPr>
              <p:cNvPr id="72733" name="Group 75"/>
              <p:cNvGrpSpPr>
                <a:grpSpLocks/>
              </p:cNvGrpSpPr>
              <p:nvPr/>
            </p:nvGrpSpPr>
            <p:grpSpPr bwMode="auto">
              <a:xfrm>
                <a:off x="0" y="0"/>
                <a:ext cx="1500" cy="1020"/>
                <a:chOff x="0" y="0"/>
                <a:chExt cx="1500" cy="1020"/>
              </a:xfrm>
            </p:grpSpPr>
            <p:grpSp>
              <p:nvGrpSpPr>
                <p:cNvPr id="72736" name="Group 6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00" cy="96"/>
                  <a:chOff x="0" y="0"/>
                  <a:chExt cx="1500" cy="96"/>
                </a:xfrm>
              </p:grpSpPr>
              <p:sp>
                <p:nvSpPr>
                  <p:cNvPr id="72742" name="Oval 65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43" name="Oval 66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44" name="Oval 67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45" name="Oval 68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737" name="Group 74"/>
                <p:cNvGrpSpPr>
                  <a:grpSpLocks/>
                </p:cNvGrpSpPr>
                <p:nvPr/>
              </p:nvGrpSpPr>
              <p:grpSpPr bwMode="auto">
                <a:xfrm>
                  <a:off x="0" y="924"/>
                  <a:ext cx="1500" cy="96"/>
                  <a:chOff x="0" y="0"/>
                  <a:chExt cx="1500" cy="96"/>
                </a:xfrm>
              </p:grpSpPr>
              <p:sp>
                <p:nvSpPr>
                  <p:cNvPr id="72738" name="Oval 70"/>
                  <p:cNvSpPr>
                    <a:spLocks/>
                  </p:cNvSpPr>
                  <p:nvPr/>
                </p:nvSpPr>
                <p:spPr bwMode="auto">
                  <a:xfrm>
                    <a:off x="0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39" name="Oval 71"/>
                  <p:cNvSpPr>
                    <a:spLocks/>
                  </p:cNvSpPr>
                  <p:nvPr/>
                </p:nvSpPr>
                <p:spPr bwMode="auto">
                  <a:xfrm>
                    <a:off x="472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40" name="Oval 72"/>
                  <p:cNvSpPr>
                    <a:spLocks/>
                  </p:cNvSpPr>
                  <p:nvPr/>
                </p:nvSpPr>
                <p:spPr bwMode="auto">
                  <a:xfrm>
                    <a:off x="944" y="12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  <p:sp>
                <p:nvSpPr>
                  <p:cNvPr id="72741" name="Oval 73"/>
                  <p:cNvSpPr>
                    <a:spLocks/>
                  </p:cNvSpPr>
                  <p:nvPr/>
                </p:nvSpPr>
                <p:spPr bwMode="auto">
                  <a:xfrm>
                    <a:off x="1416" y="0"/>
                    <a:ext cx="84" cy="84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2734" name="Line 76"/>
              <p:cNvSpPr>
                <a:spLocks noChangeShapeType="1"/>
              </p:cNvSpPr>
              <p:nvPr/>
            </p:nvSpPr>
            <p:spPr bwMode="auto">
              <a:xfrm>
                <a:off x="42" y="96"/>
                <a:ext cx="1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735" name="Line 77"/>
              <p:cNvSpPr>
                <a:spLocks noChangeShapeType="1"/>
              </p:cNvSpPr>
              <p:nvPr/>
            </p:nvSpPr>
            <p:spPr bwMode="auto">
              <a:xfrm>
                <a:off x="1016" y="84"/>
                <a:ext cx="412" cy="8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pic>
          <p:nvPicPr>
            <p:cNvPr id="72732" name="Picture 7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1368"/>
              <a:ext cx="1861" cy="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85"/>
          <p:cNvGrpSpPr>
            <a:grpSpLocks/>
          </p:cNvGrpSpPr>
          <p:nvPr/>
        </p:nvGrpSpPr>
        <p:grpSpPr bwMode="auto">
          <a:xfrm>
            <a:off x="2000250" y="1790700"/>
            <a:ext cx="5810250" cy="4441825"/>
            <a:chOff x="0" y="0"/>
            <a:chExt cx="3660" cy="2798"/>
          </a:xfrm>
        </p:grpSpPr>
        <p:sp>
          <p:nvSpPr>
            <p:cNvPr id="72725" name="Oval 81"/>
            <p:cNvSpPr>
              <a:spLocks/>
            </p:cNvSpPr>
            <p:nvPr/>
          </p:nvSpPr>
          <p:spPr bwMode="auto">
            <a:xfrm>
              <a:off x="3504" y="12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6" name="Oval 82"/>
            <p:cNvSpPr>
              <a:spLocks/>
            </p:cNvSpPr>
            <p:nvPr/>
          </p:nvSpPr>
          <p:spPr bwMode="auto">
            <a:xfrm>
              <a:off x="2556" y="0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7" name="Oval 83"/>
            <p:cNvSpPr>
              <a:spLocks/>
            </p:cNvSpPr>
            <p:nvPr/>
          </p:nvSpPr>
          <p:spPr bwMode="auto">
            <a:xfrm>
              <a:off x="2088" y="12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2728" name="Picture 8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2348"/>
              <a:ext cx="2123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Group 99"/>
          <p:cNvGrpSpPr>
            <a:grpSpLocks/>
          </p:cNvGrpSpPr>
          <p:nvPr/>
        </p:nvGrpSpPr>
        <p:grpSpPr bwMode="auto">
          <a:xfrm>
            <a:off x="5295900" y="2000250"/>
            <a:ext cx="2514600" cy="4213225"/>
            <a:chOff x="0" y="0"/>
            <a:chExt cx="1584" cy="2654"/>
          </a:xfrm>
        </p:grpSpPr>
        <p:sp>
          <p:nvSpPr>
            <p:cNvPr id="72712" name="Oval 86"/>
            <p:cNvSpPr>
              <a:spLocks/>
            </p:cNvSpPr>
            <p:nvPr/>
          </p:nvSpPr>
          <p:spPr bwMode="auto">
            <a:xfrm>
              <a:off x="960" y="744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3" name="Line 87"/>
            <p:cNvSpPr>
              <a:spLocks noChangeShapeType="1"/>
            </p:cNvSpPr>
            <p:nvPr/>
          </p:nvSpPr>
          <p:spPr bwMode="auto">
            <a:xfrm>
              <a:off x="613" y="0"/>
              <a:ext cx="370" cy="75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4" name="Line 88"/>
            <p:cNvSpPr>
              <a:spLocks noChangeShapeType="1"/>
            </p:cNvSpPr>
            <p:nvPr/>
          </p:nvSpPr>
          <p:spPr bwMode="auto">
            <a:xfrm flipH="1">
              <a:off x="546" y="20"/>
              <a:ext cx="12" cy="71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5" name="Oval 89"/>
            <p:cNvSpPr>
              <a:spLocks/>
            </p:cNvSpPr>
            <p:nvPr/>
          </p:nvSpPr>
          <p:spPr bwMode="auto">
            <a:xfrm>
              <a:off x="468" y="744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6" name="Oval 90"/>
            <p:cNvSpPr>
              <a:spLocks/>
            </p:cNvSpPr>
            <p:nvPr/>
          </p:nvSpPr>
          <p:spPr bwMode="auto">
            <a:xfrm>
              <a:off x="1404" y="1668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7" name="Line 91"/>
            <p:cNvSpPr>
              <a:spLocks noChangeShapeType="1"/>
            </p:cNvSpPr>
            <p:nvPr/>
          </p:nvSpPr>
          <p:spPr bwMode="auto">
            <a:xfrm>
              <a:off x="983" y="756"/>
              <a:ext cx="444" cy="9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8" name="Line 92"/>
            <p:cNvSpPr>
              <a:spLocks noChangeShapeType="1"/>
            </p:cNvSpPr>
            <p:nvPr/>
          </p:nvSpPr>
          <p:spPr bwMode="auto">
            <a:xfrm>
              <a:off x="90" y="33"/>
              <a:ext cx="1" cy="72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19" name="Oval 93"/>
            <p:cNvSpPr>
              <a:spLocks/>
            </p:cNvSpPr>
            <p:nvPr/>
          </p:nvSpPr>
          <p:spPr bwMode="auto">
            <a:xfrm>
              <a:off x="12" y="768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0" name="Line 94"/>
            <p:cNvSpPr>
              <a:spLocks noChangeShapeType="1"/>
            </p:cNvSpPr>
            <p:nvPr/>
          </p:nvSpPr>
          <p:spPr bwMode="auto">
            <a:xfrm flipH="1">
              <a:off x="78" y="921"/>
              <a:ext cx="12" cy="73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1" name="Oval 95"/>
            <p:cNvSpPr>
              <a:spLocks/>
            </p:cNvSpPr>
            <p:nvPr/>
          </p:nvSpPr>
          <p:spPr bwMode="auto">
            <a:xfrm>
              <a:off x="0" y="1668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2" name="Line 96"/>
            <p:cNvSpPr>
              <a:spLocks noChangeShapeType="1"/>
            </p:cNvSpPr>
            <p:nvPr/>
          </p:nvSpPr>
          <p:spPr bwMode="auto">
            <a:xfrm>
              <a:off x="1506" y="33"/>
              <a:ext cx="1" cy="72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723" name="Oval 97"/>
            <p:cNvSpPr>
              <a:spLocks/>
            </p:cNvSpPr>
            <p:nvPr/>
          </p:nvSpPr>
          <p:spPr bwMode="auto">
            <a:xfrm>
              <a:off x="1428" y="768"/>
              <a:ext cx="156" cy="14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2724" name="Picture 98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" y="2204"/>
              <a:ext cx="513" cy="45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Oval 1"/>
          <p:cNvSpPr>
            <a:spLocks/>
          </p:cNvSpPr>
          <p:nvPr/>
        </p:nvSpPr>
        <p:spPr bwMode="auto">
          <a:xfrm>
            <a:off x="4783138" y="1352550"/>
            <a:ext cx="1219200" cy="495300"/>
          </a:xfrm>
          <a:prstGeom prst="ellipse">
            <a:avLst/>
          </a:prstGeom>
          <a:solidFill>
            <a:srgbClr val="F2F2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1683" name="Group 4"/>
          <p:cNvGrpSpPr>
            <a:grpSpLocks/>
          </p:cNvGrpSpPr>
          <p:nvPr/>
        </p:nvGrpSpPr>
        <p:grpSpPr bwMode="auto">
          <a:xfrm>
            <a:off x="1849438" y="1617663"/>
            <a:ext cx="933450" cy="515937"/>
            <a:chOff x="0" y="0"/>
            <a:chExt cx="588" cy="325"/>
          </a:xfrm>
        </p:grpSpPr>
        <p:sp>
          <p:nvSpPr>
            <p:cNvPr id="71837" name="Oval 2"/>
            <p:cNvSpPr>
              <a:spLocks/>
            </p:cNvSpPr>
            <p:nvPr/>
          </p:nvSpPr>
          <p:spPr bwMode="auto">
            <a:xfrm>
              <a:off x="0" y="1"/>
              <a:ext cx="588" cy="32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8" name="Rectangle 3"/>
            <p:cNvSpPr>
              <a:spLocks/>
            </p:cNvSpPr>
            <p:nvPr/>
          </p:nvSpPr>
          <p:spPr bwMode="auto">
            <a:xfrm>
              <a:off x="39" y="0"/>
              <a:ext cx="4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x = 3</a:t>
              </a:r>
            </a:p>
          </p:txBody>
        </p:sp>
      </p:grpSp>
      <p:grpSp>
        <p:nvGrpSpPr>
          <p:cNvPr id="71684" name="Group 7"/>
          <p:cNvGrpSpPr>
            <a:grpSpLocks/>
          </p:cNvGrpSpPr>
          <p:nvPr/>
        </p:nvGrpSpPr>
        <p:grpSpPr bwMode="auto">
          <a:xfrm>
            <a:off x="1792288" y="2686050"/>
            <a:ext cx="1047750" cy="571500"/>
            <a:chOff x="0" y="0"/>
            <a:chExt cx="660" cy="360"/>
          </a:xfrm>
        </p:grpSpPr>
        <p:sp>
          <p:nvSpPr>
            <p:cNvPr id="71835" name="Oval 5"/>
            <p:cNvSpPr>
              <a:spLocks/>
            </p:cNvSpPr>
            <p:nvPr/>
          </p:nvSpPr>
          <p:spPr bwMode="auto">
            <a:xfrm>
              <a:off x="0" y="0"/>
              <a:ext cx="660" cy="36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6" name="Rectangle 6"/>
            <p:cNvSpPr>
              <a:spLocks/>
            </p:cNvSpPr>
            <p:nvPr/>
          </p:nvSpPr>
          <p:spPr bwMode="auto">
            <a:xfrm>
              <a:off x="54" y="9"/>
              <a:ext cx="56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p(x,y)</a:t>
              </a:r>
            </a:p>
          </p:txBody>
        </p:sp>
      </p:grpSp>
      <p:grpSp>
        <p:nvGrpSpPr>
          <p:cNvPr id="71685" name="Group 10"/>
          <p:cNvGrpSpPr>
            <a:grpSpLocks/>
          </p:cNvGrpSpPr>
          <p:nvPr/>
        </p:nvGrpSpPr>
        <p:grpSpPr bwMode="auto">
          <a:xfrm>
            <a:off x="1392238" y="3714750"/>
            <a:ext cx="1847850" cy="609600"/>
            <a:chOff x="0" y="0"/>
            <a:chExt cx="1164" cy="384"/>
          </a:xfrm>
        </p:grpSpPr>
        <p:sp>
          <p:nvSpPr>
            <p:cNvPr id="71833" name="Oval 8"/>
            <p:cNvSpPr>
              <a:spLocks/>
            </p:cNvSpPr>
            <p:nvPr/>
          </p:nvSpPr>
          <p:spPr bwMode="auto">
            <a:xfrm>
              <a:off x="0" y="0"/>
              <a:ext cx="1164" cy="38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4" name="Rectangle 9"/>
            <p:cNvSpPr>
              <a:spLocks/>
            </p:cNvSpPr>
            <p:nvPr/>
          </p:nvSpPr>
          <p:spPr bwMode="auto">
            <a:xfrm>
              <a:off x="26" y="42"/>
              <a:ext cx="112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return from p</a:t>
              </a:r>
            </a:p>
          </p:txBody>
        </p:sp>
      </p:grpSp>
      <p:grpSp>
        <p:nvGrpSpPr>
          <p:cNvPr id="71686" name="Group 13"/>
          <p:cNvGrpSpPr>
            <a:grpSpLocks/>
          </p:cNvGrpSpPr>
          <p:nvPr/>
        </p:nvGrpSpPr>
        <p:grpSpPr bwMode="auto">
          <a:xfrm>
            <a:off x="1658938" y="4857750"/>
            <a:ext cx="1314450" cy="533400"/>
            <a:chOff x="0" y="0"/>
            <a:chExt cx="828" cy="336"/>
          </a:xfrm>
        </p:grpSpPr>
        <p:sp>
          <p:nvSpPr>
            <p:cNvPr id="71831" name="Oval 11"/>
            <p:cNvSpPr>
              <a:spLocks/>
            </p:cNvSpPr>
            <p:nvPr/>
          </p:nvSpPr>
          <p:spPr bwMode="auto">
            <a:xfrm>
              <a:off x="0" y="0"/>
              <a:ext cx="828" cy="3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2" name="Rectangle 12"/>
            <p:cNvSpPr>
              <a:spLocks/>
            </p:cNvSpPr>
            <p:nvPr/>
          </p:nvSpPr>
          <p:spPr bwMode="auto">
            <a:xfrm>
              <a:off x="44" y="4"/>
              <a:ext cx="74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printf(y)</a:t>
              </a:r>
            </a:p>
          </p:txBody>
        </p:sp>
      </p:grpSp>
      <p:grpSp>
        <p:nvGrpSpPr>
          <p:cNvPr id="71687" name="Group 16"/>
          <p:cNvGrpSpPr>
            <a:grpSpLocks/>
          </p:cNvGrpSpPr>
          <p:nvPr/>
        </p:nvGrpSpPr>
        <p:grpSpPr bwMode="auto">
          <a:xfrm>
            <a:off x="1582738" y="533400"/>
            <a:ext cx="1485900" cy="533400"/>
            <a:chOff x="0" y="0"/>
            <a:chExt cx="936" cy="336"/>
          </a:xfrm>
        </p:grpSpPr>
        <p:sp>
          <p:nvSpPr>
            <p:cNvPr id="71829" name="Oval 14"/>
            <p:cNvSpPr>
              <a:spLocks/>
            </p:cNvSpPr>
            <p:nvPr/>
          </p:nvSpPr>
          <p:spPr bwMode="auto">
            <a:xfrm>
              <a:off x="0" y="0"/>
              <a:ext cx="936" cy="3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30" name="Rectangle 15"/>
            <p:cNvSpPr>
              <a:spLocks/>
            </p:cNvSpPr>
            <p:nvPr/>
          </p:nvSpPr>
          <p:spPr bwMode="auto">
            <a:xfrm>
              <a:off x="37" y="2"/>
              <a:ext cx="860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start main</a:t>
              </a:r>
            </a:p>
          </p:txBody>
        </p:sp>
      </p:grpSp>
      <p:grpSp>
        <p:nvGrpSpPr>
          <p:cNvPr id="71688" name="Group 19"/>
          <p:cNvGrpSpPr>
            <a:grpSpLocks/>
          </p:cNvGrpSpPr>
          <p:nvPr/>
        </p:nvGrpSpPr>
        <p:grpSpPr bwMode="auto">
          <a:xfrm>
            <a:off x="1601788" y="5718175"/>
            <a:ext cx="1409700" cy="530225"/>
            <a:chOff x="0" y="0"/>
            <a:chExt cx="888" cy="334"/>
          </a:xfrm>
        </p:grpSpPr>
        <p:sp>
          <p:nvSpPr>
            <p:cNvPr id="71827" name="Oval 17"/>
            <p:cNvSpPr>
              <a:spLocks/>
            </p:cNvSpPr>
            <p:nvPr/>
          </p:nvSpPr>
          <p:spPr bwMode="auto">
            <a:xfrm>
              <a:off x="0" y="10"/>
              <a:ext cx="888" cy="32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28" name="Rectangle 18"/>
            <p:cNvSpPr>
              <a:spLocks/>
            </p:cNvSpPr>
            <p:nvPr/>
          </p:nvSpPr>
          <p:spPr bwMode="auto">
            <a:xfrm>
              <a:off x="34" y="0"/>
              <a:ext cx="81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exit main</a:t>
              </a:r>
            </a:p>
          </p:txBody>
        </p:sp>
      </p:grpSp>
      <p:grpSp>
        <p:nvGrpSpPr>
          <p:cNvPr id="71689" name="Group 22"/>
          <p:cNvGrpSpPr>
            <a:grpSpLocks/>
          </p:cNvGrpSpPr>
          <p:nvPr/>
        </p:nvGrpSpPr>
        <p:grpSpPr bwMode="auto">
          <a:xfrm>
            <a:off x="4630738" y="342900"/>
            <a:ext cx="1524000" cy="571500"/>
            <a:chOff x="0" y="0"/>
            <a:chExt cx="960" cy="360"/>
          </a:xfrm>
        </p:grpSpPr>
        <p:sp>
          <p:nvSpPr>
            <p:cNvPr id="71825" name="Oval 20"/>
            <p:cNvSpPr>
              <a:spLocks/>
            </p:cNvSpPr>
            <p:nvPr/>
          </p:nvSpPr>
          <p:spPr bwMode="auto">
            <a:xfrm>
              <a:off x="0" y="0"/>
              <a:ext cx="960" cy="36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26" name="Rectangle 21"/>
            <p:cNvSpPr>
              <a:spLocks/>
            </p:cNvSpPr>
            <p:nvPr/>
          </p:nvSpPr>
          <p:spPr bwMode="auto">
            <a:xfrm>
              <a:off x="1" y="14"/>
              <a:ext cx="929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start p(a,b)</a:t>
              </a:r>
            </a:p>
          </p:txBody>
        </p:sp>
      </p:grpSp>
      <p:sp>
        <p:nvSpPr>
          <p:cNvPr id="71690" name="Rectangle 23"/>
          <p:cNvSpPr>
            <a:spLocks/>
          </p:cNvSpPr>
          <p:nvPr/>
        </p:nvSpPr>
        <p:spPr bwMode="auto">
          <a:xfrm>
            <a:off x="4914900" y="1238250"/>
            <a:ext cx="923925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if 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. . .</a:t>
            </a:r>
          </a:p>
        </p:txBody>
      </p:sp>
      <p:grpSp>
        <p:nvGrpSpPr>
          <p:cNvPr id="71691" name="Group 26"/>
          <p:cNvGrpSpPr>
            <a:grpSpLocks/>
          </p:cNvGrpSpPr>
          <p:nvPr/>
        </p:nvGrpSpPr>
        <p:grpSpPr bwMode="auto">
          <a:xfrm>
            <a:off x="6421438" y="2152650"/>
            <a:ext cx="952500" cy="533400"/>
            <a:chOff x="0" y="0"/>
            <a:chExt cx="600" cy="336"/>
          </a:xfrm>
        </p:grpSpPr>
        <p:sp>
          <p:nvSpPr>
            <p:cNvPr id="71823" name="Oval 24"/>
            <p:cNvSpPr>
              <a:spLocks/>
            </p:cNvSpPr>
            <p:nvPr/>
          </p:nvSpPr>
          <p:spPr bwMode="auto">
            <a:xfrm>
              <a:off x="0" y="0"/>
              <a:ext cx="600" cy="3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24" name="Rectangle 25"/>
            <p:cNvSpPr>
              <a:spLocks/>
            </p:cNvSpPr>
            <p:nvPr/>
          </p:nvSpPr>
          <p:spPr bwMode="auto">
            <a:xfrm>
              <a:off x="68" y="11"/>
              <a:ext cx="48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b = a</a:t>
              </a:r>
            </a:p>
          </p:txBody>
        </p:sp>
      </p:grpSp>
      <p:grpSp>
        <p:nvGrpSpPr>
          <p:cNvPr id="71692" name="Group 29"/>
          <p:cNvGrpSpPr>
            <a:grpSpLocks/>
          </p:cNvGrpSpPr>
          <p:nvPr/>
        </p:nvGrpSpPr>
        <p:grpSpPr bwMode="auto">
          <a:xfrm>
            <a:off x="6411913" y="3144838"/>
            <a:ext cx="971550" cy="552450"/>
            <a:chOff x="0" y="0"/>
            <a:chExt cx="612" cy="348"/>
          </a:xfrm>
        </p:grpSpPr>
        <p:sp>
          <p:nvSpPr>
            <p:cNvPr id="71821" name="Oval 27"/>
            <p:cNvSpPr>
              <a:spLocks/>
            </p:cNvSpPr>
            <p:nvPr/>
          </p:nvSpPr>
          <p:spPr bwMode="auto">
            <a:xfrm>
              <a:off x="0" y="0"/>
              <a:ext cx="612" cy="348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22" name="Rectangle 28"/>
            <p:cNvSpPr>
              <a:spLocks/>
            </p:cNvSpPr>
            <p:nvPr/>
          </p:nvSpPr>
          <p:spPr bwMode="auto">
            <a:xfrm>
              <a:off x="30" y="0"/>
              <a:ext cx="550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p(a,b)</a:t>
              </a:r>
            </a:p>
          </p:txBody>
        </p:sp>
      </p:grpSp>
      <p:grpSp>
        <p:nvGrpSpPr>
          <p:cNvPr id="71693" name="Group 32"/>
          <p:cNvGrpSpPr>
            <a:grpSpLocks/>
          </p:cNvGrpSpPr>
          <p:nvPr/>
        </p:nvGrpSpPr>
        <p:grpSpPr bwMode="auto">
          <a:xfrm>
            <a:off x="5945188" y="4156075"/>
            <a:ext cx="1905000" cy="571500"/>
            <a:chOff x="0" y="0"/>
            <a:chExt cx="1200" cy="360"/>
          </a:xfrm>
        </p:grpSpPr>
        <p:sp>
          <p:nvSpPr>
            <p:cNvPr id="71819" name="Oval 30"/>
            <p:cNvSpPr>
              <a:spLocks/>
            </p:cNvSpPr>
            <p:nvPr/>
          </p:nvSpPr>
          <p:spPr bwMode="auto">
            <a:xfrm>
              <a:off x="0" y="0"/>
              <a:ext cx="1200" cy="36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20" name="Rectangle 31"/>
            <p:cNvSpPr>
              <a:spLocks/>
            </p:cNvSpPr>
            <p:nvPr/>
          </p:nvSpPr>
          <p:spPr bwMode="auto">
            <a:xfrm>
              <a:off x="50" y="26"/>
              <a:ext cx="112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return from p</a:t>
              </a:r>
            </a:p>
          </p:txBody>
        </p:sp>
      </p:grpSp>
      <p:grpSp>
        <p:nvGrpSpPr>
          <p:cNvPr id="71694" name="Group 35"/>
          <p:cNvGrpSpPr>
            <a:grpSpLocks/>
          </p:cNvGrpSpPr>
          <p:nvPr/>
        </p:nvGrpSpPr>
        <p:grpSpPr bwMode="auto">
          <a:xfrm>
            <a:off x="6202363" y="5073650"/>
            <a:ext cx="1390650" cy="527050"/>
            <a:chOff x="0" y="0"/>
            <a:chExt cx="876" cy="332"/>
          </a:xfrm>
        </p:grpSpPr>
        <p:sp>
          <p:nvSpPr>
            <p:cNvPr id="71817" name="Oval 33"/>
            <p:cNvSpPr>
              <a:spLocks/>
            </p:cNvSpPr>
            <p:nvPr/>
          </p:nvSpPr>
          <p:spPr bwMode="auto">
            <a:xfrm>
              <a:off x="0" y="8"/>
              <a:ext cx="876" cy="32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18" name="Rectangle 34"/>
            <p:cNvSpPr>
              <a:spLocks/>
            </p:cNvSpPr>
            <p:nvPr/>
          </p:nvSpPr>
          <p:spPr bwMode="auto">
            <a:xfrm>
              <a:off x="56" y="0"/>
              <a:ext cx="74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printf(b)</a:t>
              </a:r>
            </a:p>
          </p:txBody>
        </p:sp>
      </p:grpSp>
      <p:grpSp>
        <p:nvGrpSpPr>
          <p:cNvPr id="71695" name="Group 38"/>
          <p:cNvGrpSpPr>
            <a:grpSpLocks/>
          </p:cNvGrpSpPr>
          <p:nvPr/>
        </p:nvGrpSpPr>
        <p:grpSpPr bwMode="auto">
          <a:xfrm>
            <a:off x="4887913" y="5813425"/>
            <a:ext cx="1009650" cy="492125"/>
            <a:chOff x="0" y="0"/>
            <a:chExt cx="636" cy="310"/>
          </a:xfrm>
        </p:grpSpPr>
        <p:sp>
          <p:nvSpPr>
            <p:cNvPr id="71815" name="Oval 36"/>
            <p:cNvSpPr>
              <a:spLocks/>
            </p:cNvSpPr>
            <p:nvPr/>
          </p:nvSpPr>
          <p:spPr bwMode="auto">
            <a:xfrm>
              <a:off x="0" y="10"/>
              <a:ext cx="636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816" name="Rectangle 37"/>
            <p:cNvSpPr>
              <a:spLocks/>
            </p:cNvSpPr>
            <p:nvPr/>
          </p:nvSpPr>
          <p:spPr bwMode="auto">
            <a:xfrm>
              <a:off x="45" y="0"/>
              <a:ext cx="529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exit p</a:t>
              </a:r>
            </a:p>
          </p:txBody>
        </p:sp>
      </p:grpSp>
      <p:sp>
        <p:nvSpPr>
          <p:cNvPr id="71696" name="Line 39"/>
          <p:cNvSpPr>
            <a:spLocks noChangeShapeType="1"/>
          </p:cNvSpPr>
          <p:nvPr/>
        </p:nvSpPr>
        <p:spPr bwMode="auto">
          <a:xfrm flipH="1">
            <a:off x="2316163" y="1066800"/>
            <a:ext cx="9525" cy="55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7" name="Line 40"/>
          <p:cNvSpPr>
            <a:spLocks noChangeShapeType="1"/>
          </p:cNvSpPr>
          <p:nvPr/>
        </p:nvSpPr>
        <p:spPr bwMode="auto">
          <a:xfrm>
            <a:off x="2316163" y="2133600"/>
            <a:ext cx="1587" cy="55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8" name="Line 41"/>
          <p:cNvSpPr>
            <a:spLocks noChangeShapeType="1"/>
          </p:cNvSpPr>
          <p:nvPr/>
        </p:nvSpPr>
        <p:spPr bwMode="auto">
          <a:xfrm>
            <a:off x="2316163" y="3257550"/>
            <a:ext cx="1587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699" name="Line 42"/>
          <p:cNvSpPr>
            <a:spLocks noChangeShapeType="1"/>
          </p:cNvSpPr>
          <p:nvPr/>
        </p:nvSpPr>
        <p:spPr bwMode="auto">
          <a:xfrm>
            <a:off x="2316163" y="4324350"/>
            <a:ext cx="1587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0" name="Line 43"/>
          <p:cNvSpPr>
            <a:spLocks noChangeShapeType="1"/>
          </p:cNvSpPr>
          <p:nvPr/>
        </p:nvSpPr>
        <p:spPr bwMode="auto">
          <a:xfrm>
            <a:off x="2316163" y="5391150"/>
            <a:ext cx="1587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1" name="Line 44"/>
          <p:cNvSpPr>
            <a:spLocks noChangeShapeType="1"/>
          </p:cNvSpPr>
          <p:nvPr/>
        </p:nvSpPr>
        <p:spPr bwMode="auto">
          <a:xfrm>
            <a:off x="5392738" y="914400"/>
            <a:ext cx="1587" cy="438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2" name="Line 45"/>
          <p:cNvSpPr>
            <a:spLocks noChangeShapeType="1"/>
          </p:cNvSpPr>
          <p:nvPr/>
        </p:nvSpPr>
        <p:spPr bwMode="auto">
          <a:xfrm>
            <a:off x="5824538" y="1774825"/>
            <a:ext cx="736600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3" name="Line 46"/>
          <p:cNvSpPr>
            <a:spLocks noChangeShapeType="1"/>
          </p:cNvSpPr>
          <p:nvPr/>
        </p:nvSpPr>
        <p:spPr bwMode="auto">
          <a:xfrm>
            <a:off x="5392738" y="1847850"/>
            <a:ext cx="1587" cy="396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4" name="Line 47"/>
          <p:cNvSpPr>
            <a:spLocks noChangeShapeType="1"/>
          </p:cNvSpPr>
          <p:nvPr/>
        </p:nvSpPr>
        <p:spPr bwMode="auto">
          <a:xfrm>
            <a:off x="6897688" y="2686050"/>
            <a:ext cx="14287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5" name="Line 48"/>
          <p:cNvSpPr>
            <a:spLocks noChangeShapeType="1"/>
          </p:cNvSpPr>
          <p:nvPr/>
        </p:nvSpPr>
        <p:spPr bwMode="auto">
          <a:xfrm>
            <a:off x="6897688" y="3697288"/>
            <a:ext cx="1587" cy="45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6" name="Line 49"/>
          <p:cNvSpPr>
            <a:spLocks noChangeShapeType="1"/>
          </p:cNvSpPr>
          <p:nvPr/>
        </p:nvSpPr>
        <p:spPr bwMode="auto">
          <a:xfrm>
            <a:off x="6897688" y="4727575"/>
            <a:ext cx="1587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7" name="Line 50"/>
          <p:cNvSpPr>
            <a:spLocks noChangeShapeType="1"/>
          </p:cNvSpPr>
          <p:nvPr/>
        </p:nvSpPr>
        <p:spPr bwMode="auto">
          <a:xfrm flipH="1">
            <a:off x="5749925" y="5526088"/>
            <a:ext cx="655638" cy="373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8" name="Freeform 51"/>
          <p:cNvSpPr>
            <a:spLocks/>
          </p:cNvSpPr>
          <p:nvPr/>
        </p:nvSpPr>
        <p:spPr bwMode="auto">
          <a:xfrm rot="10800000" flipH="1">
            <a:off x="2840038" y="427038"/>
            <a:ext cx="2014537" cy="25447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cubicBezTo>
                  <a:pt x="4800" y="0"/>
                  <a:pt x="9600" y="5335"/>
                  <a:pt x="9600" y="10671"/>
                </a:cubicBezTo>
                <a:cubicBezTo>
                  <a:pt x="9600" y="16007"/>
                  <a:pt x="12600" y="21343"/>
                  <a:pt x="15600" y="21343"/>
                </a:cubicBezTo>
                <a:cubicBezTo>
                  <a:pt x="18600" y="21343"/>
                  <a:pt x="21600" y="21471"/>
                  <a:pt x="21600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9" name="Freeform 52"/>
          <p:cNvSpPr>
            <a:spLocks/>
          </p:cNvSpPr>
          <p:nvPr/>
        </p:nvSpPr>
        <p:spPr bwMode="auto">
          <a:xfrm rot="10800000">
            <a:off x="3240088" y="4019550"/>
            <a:ext cx="1647825" cy="20478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0" name="Freeform 53"/>
          <p:cNvSpPr>
            <a:spLocks/>
          </p:cNvSpPr>
          <p:nvPr/>
        </p:nvSpPr>
        <p:spPr bwMode="auto">
          <a:xfrm rot="-5400000">
            <a:off x="4760119" y="4714082"/>
            <a:ext cx="1457325" cy="9096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1" name="Freeform 54"/>
          <p:cNvSpPr>
            <a:spLocks/>
          </p:cNvSpPr>
          <p:nvPr/>
        </p:nvSpPr>
        <p:spPr bwMode="auto">
          <a:xfrm rot="10800000">
            <a:off x="4402138" y="593725"/>
            <a:ext cx="2009775" cy="28273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20370" y="21600"/>
                  <a:pt x="19141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57"/>
          <p:cNvGrpSpPr>
            <a:grpSpLocks/>
          </p:cNvGrpSpPr>
          <p:nvPr/>
        </p:nvGrpSpPr>
        <p:grpSpPr bwMode="auto">
          <a:xfrm>
            <a:off x="33338" y="31750"/>
            <a:ext cx="9077325" cy="6721475"/>
            <a:chOff x="0" y="0"/>
            <a:chExt cx="5718" cy="4234"/>
          </a:xfrm>
        </p:grpSpPr>
        <p:sp>
          <p:nvSpPr>
            <p:cNvPr id="71713" name="Rectangle 55"/>
            <p:cNvSpPr>
              <a:spLocks/>
            </p:cNvSpPr>
            <p:nvPr/>
          </p:nvSpPr>
          <p:spPr bwMode="auto">
            <a:xfrm>
              <a:off x="472" y="174"/>
              <a:ext cx="1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x</a:t>
              </a:r>
            </a:p>
          </p:txBody>
        </p:sp>
        <p:sp>
          <p:nvSpPr>
            <p:cNvPr id="71714" name="Rectangle 56"/>
            <p:cNvSpPr>
              <a:spLocks/>
            </p:cNvSpPr>
            <p:nvPr/>
          </p:nvSpPr>
          <p:spPr bwMode="auto">
            <a:xfrm>
              <a:off x="664" y="174"/>
              <a:ext cx="1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y</a:t>
              </a:r>
            </a:p>
          </p:txBody>
        </p:sp>
        <p:grpSp>
          <p:nvGrpSpPr>
            <p:cNvPr id="71715" name="Group 60"/>
            <p:cNvGrpSpPr>
              <a:grpSpLocks/>
            </p:cNvGrpSpPr>
            <p:nvPr/>
          </p:nvGrpSpPr>
          <p:grpSpPr bwMode="auto">
            <a:xfrm>
              <a:off x="326" y="448"/>
              <a:ext cx="456" cy="72"/>
              <a:chOff x="0" y="0"/>
              <a:chExt cx="456" cy="72"/>
            </a:xfrm>
          </p:grpSpPr>
          <p:sp>
            <p:nvSpPr>
              <p:cNvPr id="71812" name="Oval 57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13" name="Oval 58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14" name="Oval 59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16" name="Group 64"/>
            <p:cNvGrpSpPr>
              <a:grpSpLocks/>
            </p:cNvGrpSpPr>
            <p:nvPr/>
          </p:nvGrpSpPr>
          <p:grpSpPr bwMode="auto">
            <a:xfrm>
              <a:off x="326" y="1120"/>
              <a:ext cx="456" cy="72"/>
              <a:chOff x="0" y="0"/>
              <a:chExt cx="456" cy="72"/>
            </a:xfrm>
          </p:grpSpPr>
          <p:sp>
            <p:nvSpPr>
              <p:cNvPr id="71809" name="Oval 61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10" name="Oval 62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11" name="Oval 63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17" name="Group 68"/>
            <p:cNvGrpSpPr>
              <a:grpSpLocks/>
            </p:cNvGrpSpPr>
            <p:nvPr/>
          </p:nvGrpSpPr>
          <p:grpSpPr bwMode="auto">
            <a:xfrm>
              <a:off x="326" y="1828"/>
              <a:ext cx="456" cy="72"/>
              <a:chOff x="0" y="0"/>
              <a:chExt cx="456" cy="72"/>
            </a:xfrm>
          </p:grpSpPr>
          <p:sp>
            <p:nvSpPr>
              <p:cNvPr id="71806" name="Oval 65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7" name="Oval 66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8" name="Oval 67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18" name="Group 72"/>
            <p:cNvGrpSpPr>
              <a:grpSpLocks/>
            </p:cNvGrpSpPr>
            <p:nvPr/>
          </p:nvGrpSpPr>
          <p:grpSpPr bwMode="auto">
            <a:xfrm>
              <a:off x="326" y="2476"/>
              <a:ext cx="456" cy="72"/>
              <a:chOff x="0" y="0"/>
              <a:chExt cx="456" cy="72"/>
            </a:xfrm>
          </p:grpSpPr>
          <p:sp>
            <p:nvSpPr>
              <p:cNvPr id="71803" name="Oval 69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4" name="Oval 70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5" name="Oval 71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19" name="Group 76"/>
            <p:cNvGrpSpPr>
              <a:grpSpLocks/>
            </p:cNvGrpSpPr>
            <p:nvPr/>
          </p:nvGrpSpPr>
          <p:grpSpPr bwMode="auto">
            <a:xfrm>
              <a:off x="326" y="3172"/>
              <a:ext cx="456" cy="72"/>
              <a:chOff x="0" y="0"/>
              <a:chExt cx="456" cy="72"/>
            </a:xfrm>
          </p:grpSpPr>
          <p:sp>
            <p:nvSpPr>
              <p:cNvPr id="71800" name="Oval 73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1" name="Oval 74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2" name="Oval 75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0" name="Group 80"/>
            <p:cNvGrpSpPr>
              <a:grpSpLocks/>
            </p:cNvGrpSpPr>
            <p:nvPr/>
          </p:nvGrpSpPr>
          <p:grpSpPr bwMode="auto">
            <a:xfrm>
              <a:off x="326" y="3700"/>
              <a:ext cx="456" cy="72"/>
              <a:chOff x="0" y="0"/>
              <a:chExt cx="456" cy="72"/>
            </a:xfrm>
          </p:grpSpPr>
          <p:sp>
            <p:nvSpPr>
              <p:cNvPr id="71797" name="Oval 77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8" name="Oval 78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9" name="Oval 79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1" name="Group 84"/>
            <p:cNvGrpSpPr>
              <a:grpSpLocks/>
            </p:cNvGrpSpPr>
            <p:nvPr/>
          </p:nvGrpSpPr>
          <p:grpSpPr bwMode="auto">
            <a:xfrm>
              <a:off x="3902" y="3808"/>
              <a:ext cx="456" cy="72"/>
              <a:chOff x="0" y="0"/>
              <a:chExt cx="456" cy="72"/>
            </a:xfrm>
          </p:grpSpPr>
          <p:sp>
            <p:nvSpPr>
              <p:cNvPr id="71794" name="Oval 81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5" name="Oval 82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6" name="Oval 83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2" name="Group 88"/>
            <p:cNvGrpSpPr>
              <a:grpSpLocks/>
            </p:cNvGrpSpPr>
            <p:nvPr/>
          </p:nvGrpSpPr>
          <p:grpSpPr bwMode="auto">
            <a:xfrm>
              <a:off x="4982" y="1468"/>
              <a:ext cx="456" cy="72"/>
              <a:chOff x="0" y="0"/>
              <a:chExt cx="456" cy="72"/>
            </a:xfrm>
          </p:grpSpPr>
          <p:sp>
            <p:nvSpPr>
              <p:cNvPr id="71791" name="Oval 85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2" name="Oval 86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3" name="Oval 87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3" name="Group 92"/>
            <p:cNvGrpSpPr>
              <a:grpSpLocks/>
            </p:cNvGrpSpPr>
            <p:nvPr/>
          </p:nvGrpSpPr>
          <p:grpSpPr bwMode="auto">
            <a:xfrm>
              <a:off x="4022" y="964"/>
              <a:ext cx="456" cy="72"/>
              <a:chOff x="0" y="0"/>
              <a:chExt cx="456" cy="72"/>
            </a:xfrm>
          </p:grpSpPr>
          <p:sp>
            <p:nvSpPr>
              <p:cNvPr id="71788" name="Oval 89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9" name="Oval 90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90" name="Oval 91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4" name="Group 96"/>
            <p:cNvGrpSpPr>
              <a:grpSpLocks/>
            </p:cNvGrpSpPr>
            <p:nvPr/>
          </p:nvGrpSpPr>
          <p:grpSpPr bwMode="auto">
            <a:xfrm>
              <a:off x="4022" y="268"/>
              <a:ext cx="456" cy="72"/>
              <a:chOff x="0" y="0"/>
              <a:chExt cx="456" cy="72"/>
            </a:xfrm>
          </p:grpSpPr>
          <p:sp>
            <p:nvSpPr>
              <p:cNvPr id="71785" name="Oval 93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6" name="Oval 94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7" name="Oval 95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5" name="Group 100"/>
            <p:cNvGrpSpPr>
              <a:grpSpLocks/>
            </p:cNvGrpSpPr>
            <p:nvPr/>
          </p:nvGrpSpPr>
          <p:grpSpPr bwMode="auto">
            <a:xfrm>
              <a:off x="4982" y="3292"/>
              <a:ext cx="456" cy="72"/>
              <a:chOff x="0" y="0"/>
              <a:chExt cx="456" cy="72"/>
            </a:xfrm>
          </p:grpSpPr>
          <p:sp>
            <p:nvSpPr>
              <p:cNvPr id="71782" name="Oval 97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3" name="Oval 98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4" name="Oval 99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6" name="Group 104"/>
            <p:cNvGrpSpPr>
              <a:grpSpLocks/>
            </p:cNvGrpSpPr>
            <p:nvPr/>
          </p:nvGrpSpPr>
          <p:grpSpPr bwMode="auto">
            <a:xfrm>
              <a:off x="4982" y="2740"/>
              <a:ext cx="456" cy="72"/>
              <a:chOff x="0" y="0"/>
              <a:chExt cx="456" cy="72"/>
            </a:xfrm>
          </p:grpSpPr>
          <p:sp>
            <p:nvSpPr>
              <p:cNvPr id="71779" name="Oval 101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0" name="Oval 102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81" name="Oval 103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1727" name="Group 108"/>
            <p:cNvGrpSpPr>
              <a:grpSpLocks/>
            </p:cNvGrpSpPr>
            <p:nvPr/>
          </p:nvGrpSpPr>
          <p:grpSpPr bwMode="auto">
            <a:xfrm>
              <a:off x="4982" y="2104"/>
              <a:ext cx="456" cy="72"/>
              <a:chOff x="0" y="0"/>
              <a:chExt cx="456" cy="72"/>
            </a:xfrm>
          </p:grpSpPr>
          <p:sp>
            <p:nvSpPr>
              <p:cNvPr id="71776" name="Oval 105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7" name="Oval 106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8" name="Oval 107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pic>
          <p:nvPicPr>
            <p:cNvPr id="71728" name="Picture 10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1" y="204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29" name="Picture 1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63" y="280"/>
              <a:ext cx="17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0" name="Rectangle 111"/>
            <p:cNvSpPr>
              <a:spLocks/>
            </p:cNvSpPr>
            <p:nvPr/>
          </p:nvSpPr>
          <p:spPr bwMode="auto">
            <a:xfrm>
              <a:off x="4256" y="218"/>
              <a:ext cx="183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71731" name="Rectangle 112"/>
            <p:cNvSpPr>
              <a:spLocks/>
            </p:cNvSpPr>
            <p:nvPr/>
          </p:nvSpPr>
          <p:spPr bwMode="auto">
            <a:xfrm>
              <a:off x="4464" y="230"/>
              <a:ext cx="1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b</a:t>
              </a:r>
            </a:p>
          </p:txBody>
        </p:sp>
        <p:grpSp>
          <p:nvGrpSpPr>
            <p:cNvPr id="71732" name="Group 156"/>
            <p:cNvGrpSpPr>
              <a:grpSpLocks/>
            </p:cNvGrpSpPr>
            <p:nvPr/>
          </p:nvGrpSpPr>
          <p:grpSpPr bwMode="auto">
            <a:xfrm>
              <a:off x="0" y="0"/>
              <a:ext cx="5718" cy="4234"/>
              <a:chOff x="0" y="0"/>
              <a:chExt cx="5718" cy="4234"/>
            </a:xfrm>
          </p:grpSpPr>
          <p:sp>
            <p:nvSpPr>
              <p:cNvPr id="71733" name="Line 113"/>
              <p:cNvSpPr>
                <a:spLocks noChangeShapeType="1"/>
              </p:cNvSpPr>
              <p:nvPr/>
            </p:nvSpPr>
            <p:spPr bwMode="auto">
              <a:xfrm>
                <a:off x="4058" y="34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34" name="Line 114"/>
              <p:cNvSpPr>
                <a:spLocks noChangeShapeType="1"/>
              </p:cNvSpPr>
              <p:nvPr/>
            </p:nvSpPr>
            <p:spPr bwMode="auto">
              <a:xfrm>
                <a:off x="4250" y="34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35" name="Line 115"/>
              <p:cNvSpPr>
                <a:spLocks noChangeShapeType="1"/>
              </p:cNvSpPr>
              <p:nvPr/>
            </p:nvSpPr>
            <p:spPr bwMode="auto">
              <a:xfrm>
                <a:off x="4442" y="340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36" name="Line 116"/>
              <p:cNvSpPr>
                <a:spLocks noChangeShapeType="1"/>
              </p:cNvSpPr>
              <p:nvPr/>
            </p:nvSpPr>
            <p:spPr bwMode="auto">
              <a:xfrm>
                <a:off x="4083" y="1025"/>
                <a:ext cx="910" cy="45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37" name="Line 117"/>
              <p:cNvSpPr>
                <a:spLocks noChangeShapeType="1"/>
              </p:cNvSpPr>
              <p:nvPr/>
            </p:nvSpPr>
            <p:spPr bwMode="auto">
              <a:xfrm>
                <a:off x="4275" y="1025"/>
                <a:ext cx="910" cy="45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38" name="Line 118"/>
              <p:cNvSpPr>
                <a:spLocks noChangeShapeType="1"/>
              </p:cNvSpPr>
              <p:nvPr/>
            </p:nvSpPr>
            <p:spPr bwMode="auto">
              <a:xfrm>
                <a:off x="4467" y="1025"/>
                <a:ext cx="910" cy="45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39" name="Line 119"/>
              <p:cNvSpPr>
                <a:spLocks noChangeShapeType="1"/>
              </p:cNvSpPr>
              <p:nvPr/>
            </p:nvSpPr>
            <p:spPr bwMode="auto">
              <a:xfrm>
                <a:off x="5018" y="1540"/>
                <a:ext cx="1" cy="56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0" name="Line 120"/>
              <p:cNvSpPr>
                <a:spLocks noChangeShapeType="1"/>
              </p:cNvSpPr>
              <p:nvPr/>
            </p:nvSpPr>
            <p:spPr bwMode="auto">
              <a:xfrm>
                <a:off x="5018" y="2176"/>
                <a:ext cx="1" cy="56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1" name="Line 121"/>
              <p:cNvSpPr>
                <a:spLocks noChangeShapeType="1"/>
              </p:cNvSpPr>
              <p:nvPr/>
            </p:nvSpPr>
            <p:spPr bwMode="auto">
              <a:xfrm>
                <a:off x="5018" y="2812"/>
                <a:ext cx="1" cy="48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2" name="Line 122"/>
              <p:cNvSpPr>
                <a:spLocks noChangeShapeType="1"/>
              </p:cNvSpPr>
              <p:nvPr/>
            </p:nvSpPr>
            <p:spPr bwMode="auto">
              <a:xfrm flipH="1">
                <a:off x="3963" y="3353"/>
                <a:ext cx="1030" cy="46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3" name="Line 123"/>
              <p:cNvSpPr>
                <a:spLocks noChangeShapeType="1"/>
              </p:cNvSpPr>
              <p:nvPr/>
            </p:nvSpPr>
            <p:spPr bwMode="auto">
              <a:xfrm>
                <a:off x="5210" y="1540"/>
                <a:ext cx="1" cy="56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4" name="Line 124"/>
              <p:cNvSpPr>
                <a:spLocks noChangeShapeType="1"/>
              </p:cNvSpPr>
              <p:nvPr/>
            </p:nvSpPr>
            <p:spPr bwMode="auto">
              <a:xfrm>
                <a:off x="5210" y="1540"/>
                <a:ext cx="192" cy="56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5" name="Line 125"/>
              <p:cNvSpPr>
                <a:spLocks noChangeShapeType="1"/>
              </p:cNvSpPr>
              <p:nvPr/>
            </p:nvSpPr>
            <p:spPr bwMode="auto">
              <a:xfrm>
                <a:off x="5210" y="2812"/>
                <a:ext cx="1" cy="48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6" name="Line 126"/>
              <p:cNvSpPr>
                <a:spLocks noChangeShapeType="1"/>
              </p:cNvSpPr>
              <p:nvPr/>
            </p:nvSpPr>
            <p:spPr bwMode="auto">
              <a:xfrm>
                <a:off x="5402" y="2812"/>
                <a:ext cx="1" cy="48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7" name="Line 127"/>
              <p:cNvSpPr>
                <a:spLocks noChangeShapeType="1"/>
              </p:cNvSpPr>
              <p:nvPr/>
            </p:nvSpPr>
            <p:spPr bwMode="auto">
              <a:xfrm flipH="1">
                <a:off x="4155" y="3353"/>
                <a:ext cx="1030" cy="46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8" name="Line 128"/>
              <p:cNvSpPr>
                <a:spLocks noChangeShapeType="1"/>
              </p:cNvSpPr>
              <p:nvPr/>
            </p:nvSpPr>
            <p:spPr bwMode="auto">
              <a:xfrm flipH="1">
                <a:off x="4347" y="3353"/>
                <a:ext cx="1030" cy="46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49" name="Line 129"/>
              <p:cNvSpPr>
                <a:spLocks noChangeShapeType="1"/>
              </p:cNvSpPr>
              <p:nvPr/>
            </p:nvSpPr>
            <p:spPr bwMode="auto">
              <a:xfrm>
                <a:off x="362" y="520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0" name="Line 130"/>
              <p:cNvSpPr>
                <a:spLocks noChangeShapeType="1"/>
              </p:cNvSpPr>
              <p:nvPr/>
            </p:nvSpPr>
            <p:spPr bwMode="auto">
              <a:xfrm>
                <a:off x="362" y="1192"/>
                <a:ext cx="1" cy="63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1" name="Line 131"/>
              <p:cNvSpPr>
                <a:spLocks noChangeShapeType="1"/>
              </p:cNvSpPr>
              <p:nvPr/>
            </p:nvSpPr>
            <p:spPr bwMode="auto">
              <a:xfrm>
                <a:off x="362" y="1900"/>
                <a:ext cx="1" cy="57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2" name="Line 132"/>
              <p:cNvSpPr>
                <a:spLocks noChangeShapeType="1"/>
              </p:cNvSpPr>
              <p:nvPr/>
            </p:nvSpPr>
            <p:spPr bwMode="auto">
              <a:xfrm>
                <a:off x="362" y="2548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3" name="Line 133"/>
              <p:cNvSpPr>
                <a:spLocks noChangeShapeType="1"/>
              </p:cNvSpPr>
              <p:nvPr/>
            </p:nvSpPr>
            <p:spPr bwMode="auto">
              <a:xfrm>
                <a:off x="362" y="3244"/>
                <a:ext cx="1" cy="45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4" name="Line 134"/>
              <p:cNvSpPr>
                <a:spLocks noChangeShapeType="1"/>
              </p:cNvSpPr>
              <p:nvPr/>
            </p:nvSpPr>
            <p:spPr bwMode="auto">
              <a:xfrm>
                <a:off x="554" y="2548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5" name="Line 135"/>
              <p:cNvSpPr>
                <a:spLocks noChangeShapeType="1"/>
              </p:cNvSpPr>
              <p:nvPr/>
            </p:nvSpPr>
            <p:spPr bwMode="auto">
              <a:xfrm>
                <a:off x="554" y="3244"/>
                <a:ext cx="1" cy="45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6" name="Line 136"/>
              <p:cNvSpPr>
                <a:spLocks noChangeShapeType="1"/>
              </p:cNvSpPr>
              <p:nvPr/>
            </p:nvSpPr>
            <p:spPr bwMode="auto">
              <a:xfrm>
                <a:off x="746" y="2548"/>
                <a:ext cx="1" cy="62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7" name="Line 137"/>
              <p:cNvSpPr>
                <a:spLocks noChangeShapeType="1"/>
              </p:cNvSpPr>
              <p:nvPr/>
            </p:nvSpPr>
            <p:spPr bwMode="auto">
              <a:xfrm>
                <a:off x="746" y="3244"/>
                <a:ext cx="1" cy="45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8" name="Line 138"/>
              <p:cNvSpPr>
                <a:spLocks noChangeShapeType="1"/>
              </p:cNvSpPr>
              <p:nvPr/>
            </p:nvSpPr>
            <p:spPr bwMode="auto">
              <a:xfrm>
                <a:off x="387" y="509"/>
                <a:ext cx="142" cy="62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59" name="Line 139"/>
              <p:cNvSpPr>
                <a:spLocks noChangeShapeType="1"/>
              </p:cNvSpPr>
              <p:nvPr/>
            </p:nvSpPr>
            <p:spPr bwMode="auto">
              <a:xfrm>
                <a:off x="387" y="509"/>
                <a:ext cx="334" cy="62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0" name="Line 140"/>
              <p:cNvSpPr>
                <a:spLocks noChangeShapeType="1"/>
              </p:cNvSpPr>
              <p:nvPr/>
            </p:nvSpPr>
            <p:spPr bwMode="auto">
              <a:xfrm>
                <a:off x="746" y="1192"/>
                <a:ext cx="1" cy="636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1" name="Freeform 141"/>
              <p:cNvSpPr>
                <a:spLocks/>
              </p:cNvSpPr>
              <p:nvPr/>
            </p:nvSpPr>
            <p:spPr bwMode="auto">
              <a:xfrm>
                <a:off x="176" y="141"/>
                <a:ext cx="3866" cy="1717"/>
              </a:xfrm>
              <a:custGeom>
                <a:avLst/>
                <a:gdLst>
                  <a:gd name="T0" fmla="*/ 0 w 21581"/>
                  <a:gd name="T1" fmla="*/ 0 h 21593"/>
                  <a:gd name="T2" fmla="*/ 0 w 21581"/>
                  <a:gd name="T3" fmla="*/ 0 h 21593"/>
                  <a:gd name="T4" fmla="*/ 0 w 21581"/>
                  <a:gd name="T5" fmla="*/ 0 h 21593"/>
                  <a:gd name="T6" fmla="*/ 0 w 21581"/>
                  <a:gd name="T7" fmla="*/ 0 h 21593"/>
                  <a:gd name="T8" fmla="*/ 0 w 21581"/>
                  <a:gd name="T9" fmla="*/ 0 h 21593"/>
                  <a:gd name="T10" fmla="*/ 0 w 21581"/>
                  <a:gd name="T11" fmla="*/ 0 h 21593"/>
                  <a:gd name="T12" fmla="*/ 0 w 21581"/>
                  <a:gd name="T13" fmla="*/ 0 h 21593"/>
                  <a:gd name="T14" fmla="*/ 0 w 21581"/>
                  <a:gd name="T15" fmla="*/ 0 h 21593"/>
                  <a:gd name="T16" fmla="*/ 0 w 21581"/>
                  <a:gd name="T17" fmla="*/ 0 h 21593"/>
                  <a:gd name="T18" fmla="*/ 1 w 21581"/>
                  <a:gd name="T19" fmla="*/ 0 h 21593"/>
                  <a:gd name="T20" fmla="*/ 1 w 21581"/>
                  <a:gd name="T21" fmla="*/ 0 h 21593"/>
                  <a:gd name="T22" fmla="*/ 1 w 21581"/>
                  <a:gd name="T23" fmla="*/ 0 h 21593"/>
                  <a:gd name="T24" fmla="*/ 1 w 21581"/>
                  <a:gd name="T25" fmla="*/ 0 h 21593"/>
                  <a:gd name="T26" fmla="*/ 1 w 21581"/>
                  <a:gd name="T27" fmla="*/ 0 h 2159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581"/>
                  <a:gd name="T43" fmla="*/ 0 h 21593"/>
                  <a:gd name="T44" fmla="*/ 21581 w 21581"/>
                  <a:gd name="T45" fmla="*/ 21593 h 2159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581" h="21593">
                    <a:moveTo>
                      <a:pt x="807" y="21593"/>
                    </a:moveTo>
                    <a:cubicBezTo>
                      <a:pt x="718" y="21404"/>
                      <a:pt x="372" y="21379"/>
                      <a:pt x="238" y="20461"/>
                    </a:cubicBezTo>
                    <a:cubicBezTo>
                      <a:pt x="104" y="19542"/>
                      <a:pt x="26" y="18133"/>
                      <a:pt x="3" y="16083"/>
                    </a:cubicBezTo>
                    <a:cubicBezTo>
                      <a:pt x="-19" y="14032"/>
                      <a:pt x="65" y="10321"/>
                      <a:pt x="104" y="8157"/>
                    </a:cubicBezTo>
                    <a:cubicBezTo>
                      <a:pt x="143" y="5994"/>
                      <a:pt x="160" y="4295"/>
                      <a:pt x="238" y="3100"/>
                    </a:cubicBezTo>
                    <a:cubicBezTo>
                      <a:pt x="316" y="1905"/>
                      <a:pt x="383" y="1477"/>
                      <a:pt x="573" y="987"/>
                    </a:cubicBezTo>
                    <a:cubicBezTo>
                      <a:pt x="762" y="496"/>
                      <a:pt x="668" y="308"/>
                      <a:pt x="1376" y="157"/>
                    </a:cubicBezTo>
                    <a:cubicBezTo>
                      <a:pt x="2085" y="6"/>
                      <a:pt x="3414" y="106"/>
                      <a:pt x="4826" y="81"/>
                    </a:cubicBezTo>
                    <a:cubicBezTo>
                      <a:pt x="6238" y="56"/>
                      <a:pt x="8225" y="18"/>
                      <a:pt x="9849" y="6"/>
                    </a:cubicBezTo>
                    <a:cubicBezTo>
                      <a:pt x="11473" y="-7"/>
                      <a:pt x="13103" y="6"/>
                      <a:pt x="14571" y="6"/>
                    </a:cubicBezTo>
                    <a:cubicBezTo>
                      <a:pt x="16039" y="6"/>
                      <a:pt x="17763" y="-7"/>
                      <a:pt x="18656" y="31"/>
                    </a:cubicBezTo>
                    <a:cubicBezTo>
                      <a:pt x="19549" y="68"/>
                      <a:pt x="19533" y="106"/>
                      <a:pt x="19929" y="232"/>
                    </a:cubicBezTo>
                    <a:cubicBezTo>
                      <a:pt x="20325" y="358"/>
                      <a:pt x="20772" y="521"/>
                      <a:pt x="21045" y="786"/>
                    </a:cubicBezTo>
                    <a:cubicBezTo>
                      <a:pt x="21319" y="1050"/>
                      <a:pt x="21469" y="1616"/>
                      <a:pt x="21581" y="1842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2" name="Freeform 142"/>
              <p:cNvSpPr>
                <a:spLocks/>
              </p:cNvSpPr>
              <p:nvPr/>
            </p:nvSpPr>
            <p:spPr bwMode="auto">
              <a:xfrm>
                <a:off x="95" y="62"/>
                <a:ext cx="4143" cy="1913"/>
              </a:xfrm>
              <a:custGeom>
                <a:avLst/>
                <a:gdLst>
                  <a:gd name="T0" fmla="*/ 0 w 21585"/>
                  <a:gd name="T1" fmla="*/ 0 h 21483"/>
                  <a:gd name="T2" fmla="*/ 0 w 21585"/>
                  <a:gd name="T3" fmla="*/ 0 h 21483"/>
                  <a:gd name="T4" fmla="*/ 0 w 21585"/>
                  <a:gd name="T5" fmla="*/ 0 h 21483"/>
                  <a:gd name="T6" fmla="*/ 0 w 21585"/>
                  <a:gd name="T7" fmla="*/ 0 h 21483"/>
                  <a:gd name="T8" fmla="*/ 0 w 21585"/>
                  <a:gd name="T9" fmla="*/ 0 h 21483"/>
                  <a:gd name="T10" fmla="*/ 0 w 21585"/>
                  <a:gd name="T11" fmla="*/ 0 h 21483"/>
                  <a:gd name="T12" fmla="*/ 0 w 21585"/>
                  <a:gd name="T13" fmla="*/ 0 h 21483"/>
                  <a:gd name="T14" fmla="*/ 0 w 21585"/>
                  <a:gd name="T15" fmla="*/ 0 h 21483"/>
                  <a:gd name="T16" fmla="*/ 0 w 21585"/>
                  <a:gd name="T17" fmla="*/ 0 h 21483"/>
                  <a:gd name="T18" fmla="*/ 0 w 21585"/>
                  <a:gd name="T19" fmla="*/ 0 h 21483"/>
                  <a:gd name="T20" fmla="*/ 0 w 21585"/>
                  <a:gd name="T21" fmla="*/ 0 h 21483"/>
                  <a:gd name="T22" fmla="*/ 0 w 21585"/>
                  <a:gd name="T23" fmla="*/ 0 h 21483"/>
                  <a:gd name="T24" fmla="*/ 1 w 21585"/>
                  <a:gd name="T25" fmla="*/ 0 h 21483"/>
                  <a:gd name="T26" fmla="*/ 1 w 21585"/>
                  <a:gd name="T27" fmla="*/ 0 h 21483"/>
                  <a:gd name="T28" fmla="*/ 1 w 21585"/>
                  <a:gd name="T29" fmla="*/ 0 h 21483"/>
                  <a:gd name="T30" fmla="*/ 1 w 21585"/>
                  <a:gd name="T31" fmla="*/ 0 h 21483"/>
                  <a:gd name="T32" fmla="*/ 1 w 21585"/>
                  <a:gd name="T33" fmla="*/ 0 h 2148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85"/>
                  <a:gd name="T52" fmla="*/ 0 h 21483"/>
                  <a:gd name="T53" fmla="*/ 21585 w 21585"/>
                  <a:gd name="T54" fmla="*/ 21483 h 2148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85" h="21483">
                    <a:moveTo>
                      <a:pt x="2267" y="20634"/>
                    </a:moveTo>
                    <a:cubicBezTo>
                      <a:pt x="2163" y="20769"/>
                      <a:pt x="1887" y="21352"/>
                      <a:pt x="1642" y="21442"/>
                    </a:cubicBezTo>
                    <a:cubicBezTo>
                      <a:pt x="1397" y="21532"/>
                      <a:pt x="1037" y="21487"/>
                      <a:pt x="798" y="21173"/>
                    </a:cubicBezTo>
                    <a:cubicBezTo>
                      <a:pt x="558" y="20858"/>
                      <a:pt x="334" y="20432"/>
                      <a:pt x="204" y="19556"/>
                    </a:cubicBezTo>
                    <a:cubicBezTo>
                      <a:pt x="74" y="18680"/>
                      <a:pt x="48" y="17266"/>
                      <a:pt x="16" y="15919"/>
                    </a:cubicBezTo>
                    <a:cubicBezTo>
                      <a:pt x="-15" y="14572"/>
                      <a:pt x="6" y="13157"/>
                      <a:pt x="16" y="11473"/>
                    </a:cubicBezTo>
                    <a:cubicBezTo>
                      <a:pt x="27" y="9789"/>
                      <a:pt x="58" y="7229"/>
                      <a:pt x="79" y="5815"/>
                    </a:cubicBezTo>
                    <a:cubicBezTo>
                      <a:pt x="100" y="4400"/>
                      <a:pt x="48" y="3794"/>
                      <a:pt x="141" y="2986"/>
                    </a:cubicBezTo>
                    <a:cubicBezTo>
                      <a:pt x="235" y="2177"/>
                      <a:pt x="386" y="1448"/>
                      <a:pt x="641" y="965"/>
                    </a:cubicBezTo>
                    <a:cubicBezTo>
                      <a:pt x="897" y="482"/>
                      <a:pt x="1131" y="246"/>
                      <a:pt x="1673" y="89"/>
                    </a:cubicBezTo>
                    <a:cubicBezTo>
                      <a:pt x="2215" y="-68"/>
                      <a:pt x="2658" y="33"/>
                      <a:pt x="3892" y="22"/>
                    </a:cubicBezTo>
                    <a:cubicBezTo>
                      <a:pt x="5127" y="11"/>
                      <a:pt x="7779" y="22"/>
                      <a:pt x="9081" y="22"/>
                    </a:cubicBezTo>
                    <a:cubicBezTo>
                      <a:pt x="10384" y="22"/>
                      <a:pt x="10426" y="22"/>
                      <a:pt x="11707" y="22"/>
                    </a:cubicBezTo>
                    <a:cubicBezTo>
                      <a:pt x="12989" y="22"/>
                      <a:pt x="15495" y="-1"/>
                      <a:pt x="16771" y="22"/>
                    </a:cubicBezTo>
                    <a:cubicBezTo>
                      <a:pt x="18048" y="44"/>
                      <a:pt x="18673" y="-1"/>
                      <a:pt x="19376" y="157"/>
                    </a:cubicBezTo>
                    <a:cubicBezTo>
                      <a:pt x="20079" y="314"/>
                      <a:pt x="20611" y="606"/>
                      <a:pt x="20981" y="965"/>
                    </a:cubicBezTo>
                    <a:cubicBezTo>
                      <a:pt x="21351" y="1324"/>
                      <a:pt x="21460" y="2031"/>
                      <a:pt x="21585" y="2312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3" name="Freeform 143"/>
              <p:cNvSpPr>
                <a:spLocks/>
              </p:cNvSpPr>
              <p:nvPr/>
            </p:nvSpPr>
            <p:spPr bwMode="auto">
              <a:xfrm>
                <a:off x="13" y="0"/>
                <a:ext cx="4405" cy="2093"/>
              </a:xfrm>
              <a:custGeom>
                <a:avLst/>
                <a:gdLst>
                  <a:gd name="T0" fmla="*/ 0 w 21596"/>
                  <a:gd name="T1" fmla="*/ 0 h 21514"/>
                  <a:gd name="T2" fmla="*/ 0 w 21596"/>
                  <a:gd name="T3" fmla="*/ 0 h 21514"/>
                  <a:gd name="T4" fmla="*/ 0 w 21596"/>
                  <a:gd name="T5" fmla="*/ 0 h 21514"/>
                  <a:gd name="T6" fmla="*/ 0 w 21596"/>
                  <a:gd name="T7" fmla="*/ 0 h 21514"/>
                  <a:gd name="T8" fmla="*/ 0 w 21596"/>
                  <a:gd name="T9" fmla="*/ 0 h 21514"/>
                  <a:gd name="T10" fmla="*/ 0 w 21596"/>
                  <a:gd name="T11" fmla="*/ 0 h 21514"/>
                  <a:gd name="T12" fmla="*/ 0 w 21596"/>
                  <a:gd name="T13" fmla="*/ 0 h 21514"/>
                  <a:gd name="T14" fmla="*/ 0 w 21596"/>
                  <a:gd name="T15" fmla="*/ 0 h 21514"/>
                  <a:gd name="T16" fmla="*/ 0 w 21596"/>
                  <a:gd name="T17" fmla="*/ 0 h 21514"/>
                  <a:gd name="T18" fmla="*/ 0 w 21596"/>
                  <a:gd name="T19" fmla="*/ 0 h 21514"/>
                  <a:gd name="T20" fmla="*/ 0 w 21596"/>
                  <a:gd name="T21" fmla="*/ 0 h 21514"/>
                  <a:gd name="T22" fmla="*/ 0 w 21596"/>
                  <a:gd name="T23" fmla="*/ 0 h 21514"/>
                  <a:gd name="T24" fmla="*/ 0 w 21596"/>
                  <a:gd name="T25" fmla="*/ 0 h 21514"/>
                  <a:gd name="T26" fmla="*/ 0 w 21596"/>
                  <a:gd name="T27" fmla="*/ 0 h 21514"/>
                  <a:gd name="T28" fmla="*/ 0 w 21596"/>
                  <a:gd name="T29" fmla="*/ 0 h 21514"/>
                  <a:gd name="T30" fmla="*/ 1 w 21596"/>
                  <a:gd name="T31" fmla="*/ 0 h 21514"/>
                  <a:gd name="T32" fmla="*/ 1 w 21596"/>
                  <a:gd name="T33" fmla="*/ 0 h 21514"/>
                  <a:gd name="T34" fmla="*/ 1 w 21596"/>
                  <a:gd name="T35" fmla="*/ 0 h 21514"/>
                  <a:gd name="T36" fmla="*/ 1 w 21596"/>
                  <a:gd name="T37" fmla="*/ 0 h 21514"/>
                  <a:gd name="T38" fmla="*/ 2 w 21596"/>
                  <a:gd name="T39" fmla="*/ 0 h 215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596"/>
                  <a:gd name="T61" fmla="*/ 0 h 21514"/>
                  <a:gd name="T62" fmla="*/ 21596 w 21596"/>
                  <a:gd name="T63" fmla="*/ 21514 h 2151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596" h="21514">
                    <a:moveTo>
                      <a:pt x="3418" y="19525"/>
                    </a:moveTo>
                    <a:cubicBezTo>
                      <a:pt x="3290" y="19751"/>
                      <a:pt x="2947" y="20552"/>
                      <a:pt x="2653" y="20881"/>
                    </a:cubicBezTo>
                    <a:cubicBezTo>
                      <a:pt x="2359" y="21210"/>
                      <a:pt x="1932" y="21446"/>
                      <a:pt x="1653" y="21498"/>
                    </a:cubicBezTo>
                    <a:cubicBezTo>
                      <a:pt x="1374" y="21549"/>
                      <a:pt x="1202" y="21487"/>
                      <a:pt x="976" y="21189"/>
                    </a:cubicBezTo>
                    <a:cubicBezTo>
                      <a:pt x="751" y="20891"/>
                      <a:pt x="452" y="20336"/>
                      <a:pt x="300" y="19710"/>
                    </a:cubicBezTo>
                    <a:cubicBezTo>
                      <a:pt x="148" y="19083"/>
                      <a:pt x="114" y="18353"/>
                      <a:pt x="65" y="17428"/>
                    </a:cubicBezTo>
                    <a:cubicBezTo>
                      <a:pt x="16" y="16504"/>
                      <a:pt x="16" y="15127"/>
                      <a:pt x="6" y="14161"/>
                    </a:cubicBezTo>
                    <a:cubicBezTo>
                      <a:pt x="-4" y="13195"/>
                      <a:pt x="1" y="12568"/>
                      <a:pt x="6" y="11633"/>
                    </a:cubicBezTo>
                    <a:cubicBezTo>
                      <a:pt x="11" y="10698"/>
                      <a:pt x="25" y="9495"/>
                      <a:pt x="35" y="8550"/>
                    </a:cubicBezTo>
                    <a:cubicBezTo>
                      <a:pt x="45" y="7605"/>
                      <a:pt x="50" y="6731"/>
                      <a:pt x="65" y="5960"/>
                    </a:cubicBezTo>
                    <a:cubicBezTo>
                      <a:pt x="79" y="5190"/>
                      <a:pt x="65" y="4625"/>
                      <a:pt x="123" y="3926"/>
                    </a:cubicBezTo>
                    <a:cubicBezTo>
                      <a:pt x="182" y="3227"/>
                      <a:pt x="275" y="2333"/>
                      <a:pt x="418" y="1768"/>
                    </a:cubicBezTo>
                    <a:cubicBezTo>
                      <a:pt x="560" y="1203"/>
                      <a:pt x="726" y="812"/>
                      <a:pt x="976" y="535"/>
                    </a:cubicBezTo>
                    <a:cubicBezTo>
                      <a:pt x="1227" y="257"/>
                      <a:pt x="1060" y="185"/>
                      <a:pt x="1918" y="103"/>
                    </a:cubicBezTo>
                    <a:cubicBezTo>
                      <a:pt x="2776" y="21"/>
                      <a:pt x="4452" y="52"/>
                      <a:pt x="6124" y="41"/>
                    </a:cubicBezTo>
                    <a:cubicBezTo>
                      <a:pt x="7796" y="31"/>
                      <a:pt x="10468" y="41"/>
                      <a:pt x="11948" y="41"/>
                    </a:cubicBezTo>
                    <a:cubicBezTo>
                      <a:pt x="13429" y="41"/>
                      <a:pt x="13929" y="41"/>
                      <a:pt x="15007" y="41"/>
                    </a:cubicBezTo>
                    <a:cubicBezTo>
                      <a:pt x="16086" y="41"/>
                      <a:pt x="17532" y="-51"/>
                      <a:pt x="18419" y="41"/>
                    </a:cubicBezTo>
                    <a:cubicBezTo>
                      <a:pt x="19307" y="134"/>
                      <a:pt x="19792" y="113"/>
                      <a:pt x="20321" y="576"/>
                    </a:cubicBezTo>
                    <a:cubicBezTo>
                      <a:pt x="20851" y="1038"/>
                      <a:pt x="21331" y="2364"/>
                      <a:pt x="21596" y="2837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4" name="Freeform 144"/>
              <p:cNvSpPr>
                <a:spLocks/>
              </p:cNvSpPr>
              <p:nvPr/>
            </p:nvSpPr>
            <p:spPr bwMode="auto">
              <a:xfrm>
                <a:off x="3498" y="1036"/>
                <a:ext cx="548" cy="2784"/>
              </a:xfrm>
              <a:custGeom>
                <a:avLst/>
                <a:gdLst>
                  <a:gd name="T0" fmla="*/ 0 w 21314"/>
                  <a:gd name="T1" fmla="*/ 0 h 21600"/>
                  <a:gd name="T2" fmla="*/ 0 w 21314"/>
                  <a:gd name="T3" fmla="*/ 0 h 21600"/>
                  <a:gd name="T4" fmla="*/ 0 w 21314"/>
                  <a:gd name="T5" fmla="*/ 0 h 21600"/>
                  <a:gd name="T6" fmla="*/ 0 w 21314"/>
                  <a:gd name="T7" fmla="*/ 0 h 21600"/>
                  <a:gd name="T8" fmla="*/ 0 w 21314"/>
                  <a:gd name="T9" fmla="*/ 0 h 21600"/>
                  <a:gd name="T10" fmla="*/ 0 w 21314"/>
                  <a:gd name="T11" fmla="*/ 0 h 21600"/>
                  <a:gd name="T12" fmla="*/ 0 w 21314"/>
                  <a:gd name="T13" fmla="*/ 0 h 21600"/>
                  <a:gd name="T14" fmla="*/ 0 w 21314"/>
                  <a:gd name="T15" fmla="*/ 0 h 21600"/>
                  <a:gd name="T16" fmla="*/ 0 w 21314"/>
                  <a:gd name="T17" fmla="*/ 0 h 21600"/>
                  <a:gd name="T18" fmla="*/ 0 w 21314"/>
                  <a:gd name="T19" fmla="*/ 0 h 21600"/>
                  <a:gd name="T20" fmla="*/ 0 w 21314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314"/>
                  <a:gd name="T34" fmla="*/ 0 h 21600"/>
                  <a:gd name="T35" fmla="*/ 21314 w 21314"/>
                  <a:gd name="T36" fmla="*/ 21600 h 2160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314" h="21600">
                    <a:moveTo>
                      <a:pt x="21314" y="0"/>
                    </a:moveTo>
                    <a:cubicBezTo>
                      <a:pt x="20382" y="202"/>
                      <a:pt x="18090" y="714"/>
                      <a:pt x="16186" y="1210"/>
                    </a:cubicBezTo>
                    <a:cubicBezTo>
                      <a:pt x="14282" y="1707"/>
                      <a:pt x="11951" y="2281"/>
                      <a:pt x="9970" y="2979"/>
                    </a:cubicBezTo>
                    <a:cubicBezTo>
                      <a:pt x="7989" y="3678"/>
                      <a:pt x="5736" y="4593"/>
                      <a:pt x="4376" y="5400"/>
                    </a:cubicBezTo>
                    <a:cubicBezTo>
                      <a:pt x="3016" y="6207"/>
                      <a:pt x="2395" y="6913"/>
                      <a:pt x="1734" y="7821"/>
                    </a:cubicBezTo>
                    <a:cubicBezTo>
                      <a:pt x="1074" y="8728"/>
                      <a:pt x="569" y="9737"/>
                      <a:pt x="336" y="10862"/>
                    </a:cubicBezTo>
                    <a:cubicBezTo>
                      <a:pt x="102" y="11987"/>
                      <a:pt x="-286" y="13469"/>
                      <a:pt x="336" y="14586"/>
                    </a:cubicBezTo>
                    <a:cubicBezTo>
                      <a:pt x="957" y="15703"/>
                      <a:pt x="2783" y="16790"/>
                      <a:pt x="4065" y="17566"/>
                    </a:cubicBezTo>
                    <a:cubicBezTo>
                      <a:pt x="5347" y="18341"/>
                      <a:pt x="6668" y="18753"/>
                      <a:pt x="8105" y="19241"/>
                    </a:cubicBezTo>
                    <a:cubicBezTo>
                      <a:pt x="9543" y="19730"/>
                      <a:pt x="11330" y="20087"/>
                      <a:pt x="12767" y="20483"/>
                    </a:cubicBezTo>
                    <a:cubicBezTo>
                      <a:pt x="14205" y="20878"/>
                      <a:pt x="15836" y="21367"/>
                      <a:pt x="16652" y="21600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5" name="Freeform 145"/>
              <p:cNvSpPr>
                <a:spLocks/>
              </p:cNvSpPr>
              <p:nvPr/>
            </p:nvSpPr>
            <p:spPr bwMode="auto">
              <a:xfrm>
                <a:off x="3575" y="1028"/>
                <a:ext cx="655" cy="2768"/>
              </a:xfrm>
              <a:custGeom>
                <a:avLst/>
                <a:gdLst>
                  <a:gd name="T0" fmla="*/ 0 w 21478"/>
                  <a:gd name="T1" fmla="*/ 0 h 21600"/>
                  <a:gd name="T2" fmla="*/ 0 w 21478"/>
                  <a:gd name="T3" fmla="*/ 0 h 21600"/>
                  <a:gd name="T4" fmla="*/ 0 w 21478"/>
                  <a:gd name="T5" fmla="*/ 0 h 21600"/>
                  <a:gd name="T6" fmla="*/ 0 w 21478"/>
                  <a:gd name="T7" fmla="*/ 0 h 21600"/>
                  <a:gd name="T8" fmla="*/ 0 w 21478"/>
                  <a:gd name="T9" fmla="*/ 0 h 21600"/>
                  <a:gd name="T10" fmla="*/ 0 w 21478"/>
                  <a:gd name="T11" fmla="*/ 0 h 21600"/>
                  <a:gd name="T12" fmla="*/ 0 w 21478"/>
                  <a:gd name="T13" fmla="*/ 0 h 21600"/>
                  <a:gd name="T14" fmla="*/ 0 w 21478"/>
                  <a:gd name="T15" fmla="*/ 0 h 21600"/>
                  <a:gd name="T16" fmla="*/ 0 w 21478"/>
                  <a:gd name="T17" fmla="*/ 0 h 21600"/>
                  <a:gd name="T18" fmla="*/ 0 w 21478"/>
                  <a:gd name="T19" fmla="*/ 0 h 21600"/>
                  <a:gd name="T20" fmla="*/ 0 w 21478"/>
                  <a:gd name="T21" fmla="*/ 0 h 21600"/>
                  <a:gd name="T22" fmla="*/ 0 w 21478"/>
                  <a:gd name="T23" fmla="*/ 0 h 21600"/>
                  <a:gd name="T24" fmla="*/ 0 w 21478"/>
                  <a:gd name="T25" fmla="*/ 0 h 21600"/>
                  <a:gd name="T26" fmla="*/ 0 w 21478"/>
                  <a:gd name="T27" fmla="*/ 0 h 21600"/>
                  <a:gd name="T28" fmla="*/ 0 w 21478"/>
                  <a:gd name="T29" fmla="*/ 0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478"/>
                  <a:gd name="T46" fmla="*/ 0 h 21600"/>
                  <a:gd name="T47" fmla="*/ 21478 w 21478"/>
                  <a:gd name="T48" fmla="*/ 21600 h 216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478" h="21600">
                    <a:moveTo>
                      <a:pt x="21478" y="0"/>
                    </a:moveTo>
                    <a:cubicBezTo>
                      <a:pt x="20855" y="125"/>
                      <a:pt x="18954" y="523"/>
                      <a:pt x="17807" y="765"/>
                    </a:cubicBezTo>
                    <a:cubicBezTo>
                      <a:pt x="16660" y="1007"/>
                      <a:pt x="16135" y="1061"/>
                      <a:pt x="14660" y="1467"/>
                    </a:cubicBezTo>
                    <a:cubicBezTo>
                      <a:pt x="13185" y="1873"/>
                      <a:pt x="10694" y="2536"/>
                      <a:pt x="9023" y="3184"/>
                    </a:cubicBezTo>
                    <a:cubicBezTo>
                      <a:pt x="7351" y="3832"/>
                      <a:pt x="5712" y="4627"/>
                      <a:pt x="4565" y="5369"/>
                    </a:cubicBezTo>
                    <a:cubicBezTo>
                      <a:pt x="3418" y="6110"/>
                      <a:pt x="2762" y="6742"/>
                      <a:pt x="2074" y="7647"/>
                    </a:cubicBezTo>
                    <a:cubicBezTo>
                      <a:pt x="1386" y="8553"/>
                      <a:pt x="697" y="9692"/>
                      <a:pt x="370" y="10800"/>
                    </a:cubicBezTo>
                    <a:cubicBezTo>
                      <a:pt x="42" y="11908"/>
                      <a:pt x="-122" y="13422"/>
                      <a:pt x="107" y="14296"/>
                    </a:cubicBezTo>
                    <a:cubicBezTo>
                      <a:pt x="337" y="15170"/>
                      <a:pt x="927" y="15412"/>
                      <a:pt x="1681" y="16044"/>
                    </a:cubicBezTo>
                    <a:cubicBezTo>
                      <a:pt x="2435" y="16676"/>
                      <a:pt x="3549" y="17566"/>
                      <a:pt x="4565" y="18104"/>
                    </a:cubicBezTo>
                    <a:cubicBezTo>
                      <a:pt x="5581" y="18642"/>
                      <a:pt x="7023" y="19009"/>
                      <a:pt x="7712" y="19290"/>
                    </a:cubicBezTo>
                    <a:cubicBezTo>
                      <a:pt x="8400" y="19571"/>
                      <a:pt x="8236" y="19610"/>
                      <a:pt x="8761" y="19790"/>
                    </a:cubicBezTo>
                    <a:cubicBezTo>
                      <a:pt x="9285" y="19969"/>
                      <a:pt x="10268" y="20188"/>
                      <a:pt x="10858" y="20351"/>
                    </a:cubicBezTo>
                    <a:cubicBezTo>
                      <a:pt x="11448" y="20515"/>
                      <a:pt x="11284" y="20547"/>
                      <a:pt x="12300" y="20757"/>
                    </a:cubicBezTo>
                    <a:cubicBezTo>
                      <a:pt x="13317" y="20968"/>
                      <a:pt x="16037" y="21428"/>
                      <a:pt x="17020" y="21600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6" name="Freeform 146"/>
              <p:cNvSpPr>
                <a:spLocks/>
              </p:cNvSpPr>
              <p:nvPr/>
            </p:nvSpPr>
            <p:spPr bwMode="auto">
              <a:xfrm>
                <a:off x="3662" y="1028"/>
                <a:ext cx="764" cy="2792"/>
              </a:xfrm>
              <a:custGeom>
                <a:avLst/>
                <a:gdLst>
                  <a:gd name="T0" fmla="*/ 0 w 21552"/>
                  <a:gd name="T1" fmla="*/ 0 h 21600"/>
                  <a:gd name="T2" fmla="*/ 0 w 21552"/>
                  <a:gd name="T3" fmla="*/ 0 h 21600"/>
                  <a:gd name="T4" fmla="*/ 0 w 21552"/>
                  <a:gd name="T5" fmla="*/ 0 h 21600"/>
                  <a:gd name="T6" fmla="*/ 0 w 21552"/>
                  <a:gd name="T7" fmla="*/ 0 h 21600"/>
                  <a:gd name="T8" fmla="*/ 0 w 21552"/>
                  <a:gd name="T9" fmla="*/ 0 h 21600"/>
                  <a:gd name="T10" fmla="*/ 0 w 21552"/>
                  <a:gd name="T11" fmla="*/ 0 h 21600"/>
                  <a:gd name="T12" fmla="*/ 0 w 21552"/>
                  <a:gd name="T13" fmla="*/ 0 h 21600"/>
                  <a:gd name="T14" fmla="*/ 0 w 21552"/>
                  <a:gd name="T15" fmla="*/ 0 h 21600"/>
                  <a:gd name="T16" fmla="*/ 0 w 21552"/>
                  <a:gd name="T17" fmla="*/ 0 h 21600"/>
                  <a:gd name="T18" fmla="*/ 0 w 21552"/>
                  <a:gd name="T19" fmla="*/ 0 h 21600"/>
                  <a:gd name="T20" fmla="*/ 0 w 21552"/>
                  <a:gd name="T21" fmla="*/ 0 h 21600"/>
                  <a:gd name="T22" fmla="*/ 0 w 21552"/>
                  <a:gd name="T23" fmla="*/ 0 h 21600"/>
                  <a:gd name="T24" fmla="*/ 0 w 21552"/>
                  <a:gd name="T25" fmla="*/ 0 h 21600"/>
                  <a:gd name="T26" fmla="*/ 0 w 21552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552"/>
                  <a:gd name="T43" fmla="*/ 0 h 21600"/>
                  <a:gd name="T44" fmla="*/ 21552 w 21552"/>
                  <a:gd name="T45" fmla="*/ 21600 h 216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552" h="21600">
                    <a:moveTo>
                      <a:pt x="21552" y="0"/>
                    </a:moveTo>
                    <a:cubicBezTo>
                      <a:pt x="20988" y="108"/>
                      <a:pt x="19663" y="348"/>
                      <a:pt x="18168" y="650"/>
                    </a:cubicBezTo>
                    <a:cubicBezTo>
                      <a:pt x="16674" y="952"/>
                      <a:pt x="14700" y="1238"/>
                      <a:pt x="12641" y="1826"/>
                    </a:cubicBezTo>
                    <a:cubicBezTo>
                      <a:pt x="10583" y="2414"/>
                      <a:pt x="7425" y="3381"/>
                      <a:pt x="5761" y="4193"/>
                    </a:cubicBezTo>
                    <a:cubicBezTo>
                      <a:pt x="4097" y="5005"/>
                      <a:pt x="3392" y="5779"/>
                      <a:pt x="2603" y="6684"/>
                    </a:cubicBezTo>
                    <a:cubicBezTo>
                      <a:pt x="1813" y="7589"/>
                      <a:pt x="1390" y="8812"/>
                      <a:pt x="1024" y="9624"/>
                    </a:cubicBezTo>
                    <a:cubicBezTo>
                      <a:pt x="657" y="10436"/>
                      <a:pt x="516" y="10815"/>
                      <a:pt x="347" y="11574"/>
                    </a:cubicBezTo>
                    <a:cubicBezTo>
                      <a:pt x="178" y="12332"/>
                      <a:pt x="-48" y="13539"/>
                      <a:pt x="8" y="14173"/>
                    </a:cubicBezTo>
                    <a:cubicBezTo>
                      <a:pt x="65" y="14807"/>
                      <a:pt x="403" y="14978"/>
                      <a:pt x="685" y="15380"/>
                    </a:cubicBezTo>
                    <a:cubicBezTo>
                      <a:pt x="967" y="15782"/>
                      <a:pt x="1193" y="16200"/>
                      <a:pt x="1700" y="16587"/>
                    </a:cubicBezTo>
                    <a:cubicBezTo>
                      <a:pt x="2208" y="16974"/>
                      <a:pt x="2687" y="17213"/>
                      <a:pt x="3731" y="17701"/>
                    </a:cubicBezTo>
                    <a:cubicBezTo>
                      <a:pt x="4774" y="18188"/>
                      <a:pt x="6607" y="19047"/>
                      <a:pt x="8017" y="19496"/>
                    </a:cubicBezTo>
                    <a:cubicBezTo>
                      <a:pt x="9427" y="19944"/>
                      <a:pt x="10470" y="20045"/>
                      <a:pt x="12190" y="20393"/>
                    </a:cubicBezTo>
                    <a:cubicBezTo>
                      <a:pt x="13910" y="20741"/>
                      <a:pt x="17012" y="21345"/>
                      <a:pt x="18281" y="21600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7" name="Freeform 147"/>
              <p:cNvSpPr>
                <a:spLocks/>
              </p:cNvSpPr>
              <p:nvPr/>
            </p:nvSpPr>
            <p:spPr bwMode="auto">
              <a:xfrm>
                <a:off x="4478" y="207"/>
                <a:ext cx="1080" cy="1945"/>
              </a:xfrm>
              <a:custGeom>
                <a:avLst/>
                <a:gdLst>
                  <a:gd name="T0" fmla="*/ 0 w 21581"/>
                  <a:gd name="T1" fmla="*/ 0 h 21528"/>
                  <a:gd name="T2" fmla="*/ 0 w 21581"/>
                  <a:gd name="T3" fmla="*/ 0 h 21528"/>
                  <a:gd name="T4" fmla="*/ 0 w 21581"/>
                  <a:gd name="T5" fmla="*/ 0 h 21528"/>
                  <a:gd name="T6" fmla="*/ 0 w 21581"/>
                  <a:gd name="T7" fmla="*/ 0 h 21528"/>
                  <a:gd name="T8" fmla="*/ 0 w 21581"/>
                  <a:gd name="T9" fmla="*/ 0 h 21528"/>
                  <a:gd name="T10" fmla="*/ 0 w 21581"/>
                  <a:gd name="T11" fmla="*/ 0 h 21528"/>
                  <a:gd name="T12" fmla="*/ 0 w 21581"/>
                  <a:gd name="T13" fmla="*/ 0 h 21528"/>
                  <a:gd name="T14" fmla="*/ 0 w 21581"/>
                  <a:gd name="T15" fmla="*/ 0 h 21528"/>
                  <a:gd name="T16" fmla="*/ 0 w 21581"/>
                  <a:gd name="T17" fmla="*/ 0 h 21528"/>
                  <a:gd name="T18" fmla="*/ 0 w 21581"/>
                  <a:gd name="T19" fmla="*/ 0 h 215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581"/>
                  <a:gd name="T31" fmla="*/ 0 h 21528"/>
                  <a:gd name="T32" fmla="*/ 21581 w 21581"/>
                  <a:gd name="T33" fmla="*/ 21528 h 215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581" h="21528">
                    <a:moveTo>
                      <a:pt x="19182" y="21528"/>
                    </a:moveTo>
                    <a:cubicBezTo>
                      <a:pt x="19442" y="21450"/>
                      <a:pt x="20301" y="21561"/>
                      <a:pt x="20701" y="21041"/>
                    </a:cubicBezTo>
                    <a:cubicBezTo>
                      <a:pt x="21100" y="20520"/>
                      <a:pt x="21600" y="19380"/>
                      <a:pt x="21580" y="18406"/>
                    </a:cubicBezTo>
                    <a:cubicBezTo>
                      <a:pt x="21560" y="17431"/>
                      <a:pt x="21080" y="16324"/>
                      <a:pt x="20621" y="15217"/>
                    </a:cubicBezTo>
                    <a:cubicBezTo>
                      <a:pt x="20161" y="14110"/>
                      <a:pt x="19642" y="13136"/>
                      <a:pt x="18823" y="11763"/>
                    </a:cubicBezTo>
                    <a:cubicBezTo>
                      <a:pt x="18003" y="10390"/>
                      <a:pt x="16884" y="8475"/>
                      <a:pt x="15705" y="6980"/>
                    </a:cubicBezTo>
                    <a:cubicBezTo>
                      <a:pt x="14527" y="5486"/>
                      <a:pt x="13128" y="3847"/>
                      <a:pt x="11749" y="2795"/>
                    </a:cubicBezTo>
                    <a:cubicBezTo>
                      <a:pt x="10370" y="1743"/>
                      <a:pt x="8792" y="1135"/>
                      <a:pt x="7433" y="670"/>
                    </a:cubicBezTo>
                    <a:cubicBezTo>
                      <a:pt x="6074" y="205"/>
                      <a:pt x="4836" y="-39"/>
                      <a:pt x="3597" y="5"/>
                    </a:cubicBezTo>
                    <a:cubicBezTo>
                      <a:pt x="2358" y="50"/>
                      <a:pt x="759" y="736"/>
                      <a:pt x="0" y="935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8" name="Freeform 148"/>
              <p:cNvSpPr>
                <a:spLocks/>
              </p:cNvSpPr>
              <p:nvPr/>
            </p:nvSpPr>
            <p:spPr bwMode="auto">
              <a:xfrm>
                <a:off x="4268" y="87"/>
                <a:ext cx="1386" cy="2213"/>
              </a:xfrm>
              <a:custGeom>
                <a:avLst/>
                <a:gdLst>
                  <a:gd name="T0" fmla="*/ 0 w 21585"/>
                  <a:gd name="T1" fmla="*/ 0 h 21461"/>
                  <a:gd name="T2" fmla="*/ 0 w 21585"/>
                  <a:gd name="T3" fmla="*/ 0 h 21461"/>
                  <a:gd name="T4" fmla="*/ 0 w 21585"/>
                  <a:gd name="T5" fmla="*/ 0 h 21461"/>
                  <a:gd name="T6" fmla="*/ 0 w 21585"/>
                  <a:gd name="T7" fmla="*/ 0 h 21461"/>
                  <a:gd name="T8" fmla="*/ 0 w 21585"/>
                  <a:gd name="T9" fmla="*/ 0 h 21461"/>
                  <a:gd name="T10" fmla="*/ 0 w 21585"/>
                  <a:gd name="T11" fmla="*/ 0 h 21461"/>
                  <a:gd name="T12" fmla="*/ 0 w 21585"/>
                  <a:gd name="T13" fmla="*/ 0 h 21461"/>
                  <a:gd name="T14" fmla="*/ 0 w 21585"/>
                  <a:gd name="T15" fmla="*/ 0 h 21461"/>
                  <a:gd name="T16" fmla="*/ 0 w 21585"/>
                  <a:gd name="T17" fmla="*/ 0 h 21461"/>
                  <a:gd name="T18" fmla="*/ 0 w 21585"/>
                  <a:gd name="T19" fmla="*/ 0 h 21461"/>
                  <a:gd name="T20" fmla="*/ 0 w 21585"/>
                  <a:gd name="T21" fmla="*/ 0 h 21461"/>
                  <a:gd name="T22" fmla="*/ 0 w 21585"/>
                  <a:gd name="T23" fmla="*/ 0 h 2146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85"/>
                  <a:gd name="T37" fmla="*/ 0 h 21461"/>
                  <a:gd name="T38" fmla="*/ 21585 w 21585"/>
                  <a:gd name="T39" fmla="*/ 21461 h 2146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85" h="21461">
                    <a:moveTo>
                      <a:pt x="14857" y="20141"/>
                    </a:moveTo>
                    <a:cubicBezTo>
                      <a:pt x="15028" y="20306"/>
                      <a:pt x="15417" y="20897"/>
                      <a:pt x="15916" y="21111"/>
                    </a:cubicBezTo>
                    <a:cubicBezTo>
                      <a:pt x="16414" y="21324"/>
                      <a:pt x="17099" y="21557"/>
                      <a:pt x="17847" y="21421"/>
                    </a:cubicBezTo>
                    <a:cubicBezTo>
                      <a:pt x="18594" y="21285"/>
                      <a:pt x="19778" y="20994"/>
                      <a:pt x="20401" y="20296"/>
                    </a:cubicBezTo>
                    <a:cubicBezTo>
                      <a:pt x="21024" y="19598"/>
                      <a:pt x="21600" y="18434"/>
                      <a:pt x="21584" y="17231"/>
                    </a:cubicBezTo>
                    <a:cubicBezTo>
                      <a:pt x="21569" y="16028"/>
                      <a:pt x="20899" y="14564"/>
                      <a:pt x="20276" y="13099"/>
                    </a:cubicBezTo>
                    <a:cubicBezTo>
                      <a:pt x="19653" y="11635"/>
                      <a:pt x="18921" y="10064"/>
                      <a:pt x="17847" y="8444"/>
                    </a:cubicBezTo>
                    <a:cubicBezTo>
                      <a:pt x="16772" y="6824"/>
                      <a:pt x="15199" y="4651"/>
                      <a:pt x="13829" y="3381"/>
                    </a:cubicBezTo>
                    <a:cubicBezTo>
                      <a:pt x="12459" y="2110"/>
                      <a:pt x="11259" y="1383"/>
                      <a:pt x="9624" y="820"/>
                    </a:cubicBezTo>
                    <a:cubicBezTo>
                      <a:pt x="7989" y="258"/>
                      <a:pt x="5388" y="54"/>
                      <a:pt x="4018" y="5"/>
                    </a:cubicBezTo>
                    <a:cubicBezTo>
                      <a:pt x="2647" y="-43"/>
                      <a:pt x="2071" y="248"/>
                      <a:pt x="1402" y="529"/>
                    </a:cubicBezTo>
                    <a:cubicBezTo>
                      <a:pt x="732" y="811"/>
                      <a:pt x="296" y="1451"/>
                      <a:pt x="0" y="1693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69" name="Freeform 149"/>
              <p:cNvSpPr>
                <a:spLocks/>
              </p:cNvSpPr>
              <p:nvPr/>
            </p:nvSpPr>
            <p:spPr bwMode="auto">
              <a:xfrm>
                <a:off x="4080" y="8"/>
                <a:ext cx="1638" cy="2385"/>
              </a:xfrm>
              <a:custGeom>
                <a:avLst/>
                <a:gdLst>
                  <a:gd name="T0" fmla="*/ 0 w 21321"/>
                  <a:gd name="T1" fmla="*/ 0 h 21399"/>
                  <a:gd name="T2" fmla="*/ 0 w 21321"/>
                  <a:gd name="T3" fmla="*/ 0 h 21399"/>
                  <a:gd name="T4" fmla="*/ 0 w 21321"/>
                  <a:gd name="T5" fmla="*/ 0 h 21399"/>
                  <a:gd name="T6" fmla="*/ 0 w 21321"/>
                  <a:gd name="T7" fmla="*/ 0 h 21399"/>
                  <a:gd name="T8" fmla="*/ 0 w 21321"/>
                  <a:gd name="T9" fmla="*/ 0 h 21399"/>
                  <a:gd name="T10" fmla="*/ 0 w 21321"/>
                  <a:gd name="T11" fmla="*/ 0 h 21399"/>
                  <a:gd name="T12" fmla="*/ 0 w 21321"/>
                  <a:gd name="T13" fmla="*/ 0 h 21399"/>
                  <a:gd name="T14" fmla="*/ 0 w 21321"/>
                  <a:gd name="T15" fmla="*/ 0 h 21399"/>
                  <a:gd name="T16" fmla="*/ 0 w 21321"/>
                  <a:gd name="T17" fmla="*/ 0 h 21399"/>
                  <a:gd name="T18" fmla="*/ 0 w 21321"/>
                  <a:gd name="T19" fmla="*/ 0 h 21399"/>
                  <a:gd name="T20" fmla="*/ 0 w 21321"/>
                  <a:gd name="T21" fmla="*/ 0 h 21399"/>
                  <a:gd name="T22" fmla="*/ 0 w 21321"/>
                  <a:gd name="T23" fmla="*/ 0 h 21399"/>
                  <a:gd name="T24" fmla="*/ 0 w 21321"/>
                  <a:gd name="T25" fmla="*/ 0 h 2139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321"/>
                  <a:gd name="T40" fmla="*/ 0 h 21399"/>
                  <a:gd name="T41" fmla="*/ 21321 w 21321"/>
                  <a:gd name="T42" fmla="*/ 21399 h 2139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321" h="21399">
                    <a:moveTo>
                      <a:pt x="12523" y="19339"/>
                    </a:moveTo>
                    <a:cubicBezTo>
                      <a:pt x="12875" y="19582"/>
                      <a:pt x="13878" y="20434"/>
                      <a:pt x="14659" y="20775"/>
                    </a:cubicBezTo>
                    <a:cubicBezTo>
                      <a:pt x="15440" y="21116"/>
                      <a:pt x="16273" y="21475"/>
                      <a:pt x="17211" y="21385"/>
                    </a:cubicBezTo>
                    <a:cubicBezTo>
                      <a:pt x="18148" y="21296"/>
                      <a:pt x="19580" y="20910"/>
                      <a:pt x="20257" y="20255"/>
                    </a:cubicBezTo>
                    <a:cubicBezTo>
                      <a:pt x="20934" y="19599"/>
                      <a:pt x="21143" y="18487"/>
                      <a:pt x="21273" y="17455"/>
                    </a:cubicBezTo>
                    <a:cubicBezTo>
                      <a:pt x="21403" y="16423"/>
                      <a:pt x="21247" y="15086"/>
                      <a:pt x="21038" y="14063"/>
                    </a:cubicBezTo>
                    <a:cubicBezTo>
                      <a:pt x="20830" y="13040"/>
                      <a:pt x="20596" y="12546"/>
                      <a:pt x="20023" y="11317"/>
                    </a:cubicBezTo>
                    <a:cubicBezTo>
                      <a:pt x="19450" y="10087"/>
                      <a:pt x="18643" y="8239"/>
                      <a:pt x="17601" y="6686"/>
                    </a:cubicBezTo>
                    <a:cubicBezTo>
                      <a:pt x="16560" y="5134"/>
                      <a:pt x="15206" y="3088"/>
                      <a:pt x="13773" y="2002"/>
                    </a:cubicBezTo>
                    <a:cubicBezTo>
                      <a:pt x="12341" y="916"/>
                      <a:pt x="10766" y="467"/>
                      <a:pt x="9008" y="171"/>
                    </a:cubicBezTo>
                    <a:cubicBezTo>
                      <a:pt x="7250" y="-125"/>
                      <a:pt x="4672" y="10"/>
                      <a:pt x="3227" y="225"/>
                    </a:cubicBezTo>
                    <a:cubicBezTo>
                      <a:pt x="1782" y="440"/>
                      <a:pt x="871" y="1131"/>
                      <a:pt x="337" y="1463"/>
                    </a:cubicBezTo>
                    <a:cubicBezTo>
                      <a:pt x="-197" y="1795"/>
                      <a:pt x="76" y="2109"/>
                      <a:pt x="24" y="2217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0" name="Freeform 150"/>
              <p:cNvSpPr>
                <a:spLocks/>
              </p:cNvSpPr>
              <p:nvPr/>
            </p:nvSpPr>
            <p:spPr bwMode="auto">
              <a:xfrm>
                <a:off x="4346" y="2804"/>
                <a:ext cx="1194" cy="1101"/>
              </a:xfrm>
              <a:custGeom>
                <a:avLst/>
                <a:gdLst>
                  <a:gd name="T0" fmla="*/ 0 w 21510"/>
                  <a:gd name="T1" fmla="*/ 0 h 21458"/>
                  <a:gd name="T2" fmla="*/ 0 w 21510"/>
                  <a:gd name="T3" fmla="*/ 0 h 21458"/>
                  <a:gd name="T4" fmla="*/ 0 w 21510"/>
                  <a:gd name="T5" fmla="*/ 0 h 21458"/>
                  <a:gd name="T6" fmla="*/ 0 w 21510"/>
                  <a:gd name="T7" fmla="*/ 0 h 21458"/>
                  <a:gd name="T8" fmla="*/ 0 w 21510"/>
                  <a:gd name="T9" fmla="*/ 0 h 21458"/>
                  <a:gd name="T10" fmla="*/ 0 w 21510"/>
                  <a:gd name="T11" fmla="*/ 0 h 21458"/>
                  <a:gd name="T12" fmla="*/ 0 w 21510"/>
                  <a:gd name="T13" fmla="*/ 0 h 21458"/>
                  <a:gd name="T14" fmla="*/ 0 w 21510"/>
                  <a:gd name="T15" fmla="*/ 0 h 214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510"/>
                  <a:gd name="T25" fmla="*/ 0 h 21458"/>
                  <a:gd name="T26" fmla="*/ 21510 w 21510"/>
                  <a:gd name="T27" fmla="*/ 21458 h 214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510" h="21458">
                    <a:moveTo>
                      <a:pt x="0" y="20957"/>
                    </a:moveTo>
                    <a:cubicBezTo>
                      <a:pt x="613" y="21035"/>
                      <a:pt x="1964" y="21600"/>
                      <a:pt x="3675" y="21425"/>
                    </a:cubicBezTo>
                    <a:cubicBezTo>
                      <a:pt x="5386" y="21249"/>
                      <a:pt x="8161" y="20665"/>
                      <a:pt x="10269" y="19906"/>
                    </a:cubicBezTo>
                    <a:cubicBezTo>
                      <a:pt x="12376" y="19146"/>
                      <a:pt x="14646" y="18133"/>
                      <a:pt x="16322" y="16867"/>
                    </a:cubicBezTo>
                    <a:cubicBezTo>
                      <a:pt x="17997" y="15601"/>
                      <a:pt x="19456" y="13848"/>
                      <a:pt x="20321" y="12309"/>
                    </a:cubicBezTo>
                    <a:cubicBezTo>
                      <a:pt x="21186" y="10771"/>
                      <a:pt x="21348" y="9135"/>
                      <a:pt x="21474" y="7635"/>
                    </a:cubicBezTo>
                    <a:cubicBezTo>
                      <a:pt x="21600" y="6135"/>
                      <a:pt x="21384" y="4616"/>
                      <a:pt x="21042" y="3350"/>
                    </a:cubicBezTo>
                    <a:cubicBezTo>
                      <a:pt x="20699" y="2084"/>
                      <a:pt x="19726" y="701"/>
                      <a:pt x="19384" y="0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1" name="Freeform 151"/>
              <p:cNvSpPr>
                <a:spLocks/>
              </p:cNvSpPr>
              <p:nvPr/>
            </p:nvSpPr>
            <p:spPr bwMode="auto">
              <a:xfrm>
                <a:off x="4154" y="2674"/>
                <a:ext cx="1470" cy="1309"/>
              </a:xfrm>
              <a:custGeom>
                <a:avLst/>
                <a:gdLst>
                  <a:gd name="T0" fmla="*/ 0 w 21544"/>
                  <a:gd name="T1" fmla="*/ 0 h 21302"/>
                  <a:gd name="T2" fmla="*/ 0 w 21544"/>
                  <a:gd name="T3" fmla="*/ 0 h 21302"/>
                  <a:gd name="T4" fmla="*/ 0 w 21544"/>
                  <a:gd name="T5" fmla="*/ 0 h 21302"/>
                  <a:gd name="T6" fmla="*/ 0 w 21544"/>
                  <a:gd name="T7" fmla="*/ 0 h 21302"/>
                  <a:gd name="T8" fmla="*/ 0 w 21544"/>
                  <a:gd name="T9" fmla="*/ 0 h 21302"/>
                  <a:gd name="T10" fmla="*/ 0 w 21544"/>
                  <a:gd name="T11" fmla="*/ 0 h 21302"/>
                  <a:gd name="T12" fmla="*/ 0 w 21544"/>
                  <a:gd name="T13" fmla="*/ 0 h 21302"/>
                  <a:gd name="T14" fmla="*/ 0 w 21544"/>
                  <a:gd name="T15" fmla="*/ 0 h 21302"/>
                  <a:gd name="T16" fmla="*/ 0 w 21544"/>
                  <a:gd name="T17" fmla="*/ 0 h 21302"/>
                  <a:gd name="T18" fmla="*/ 0 w 21544"/>
                  <a:gd name="T19" fmla="*/ 0 h 21302"/>
                  <a:gd name="T20" fmla="*/ 0 w 21544"/>
                  <a:gd name="T21" fmla="*/ 0 h 2130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544"/>
                  <a:gd name="T34" fmla="*/ 0 h 21302"/>
                  <a:gd name="T35" fmla="*/ 21544 w 21544"/>
                  <a:gd name="T36" fmla="*/ 21302 h 2130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544" h="21302">
                    <a:moveTo>
                      <a:pt x="0" y="19622"/>
                    </a:moveTo>
                    <a:cubicBezTo>
                      <a:pt x="615" y="19883"/>
                      <a:pt x="2345" y="20957"/>
                      <a:pt x="3693" y="21185"/>
                    </a:cubicBezTo>
                    <a:cubicBezTo>
                      <a:pt x="5041" y="21413"/>
                      <a:pt x="6565" y="21283"/>
                      <a:pt x="8089" y="20990"/>
                    </a:cubicBezTo>
                    <a:cubicBezTo>
                      <a:pt x="9613" y="20697"/>
                      <a:pt x="11459" y="19997"/>
                      <a:pt x="12837" y="19427"/>
                    </a:cubicBezTo>
                    <a:cubicBezTo>
                      <a:pt x="14214" y="18857"/>
                      <a:pt x="15299" y="18304"/>
                      <a:pt x="16354" y="17572"/>
                    </a:cubicBezTo>
                    <a:cubicBezTo>
                      <a:pt x="17409" y="16839"/>
                      <a:pt x="18361" y="16058"/>
                      <a:pt x="19167" y="15032"/>
                    </a:cubicBezTo>
                    <a:cubicBezTo>
                      <a:pt x="19973" y="14007"/>
                      <a:pt x="20838" y="12867"/>
                      <a:pt x="21219" y="11419"/>
                    </a:cubicBezTo>
                    <a:cubicBezTo>
                      <a:pt x="21600" y="9970"/>
                      <a:pt x="21600" y="7821"/>
                      <a:pt x="21453" y="6340"/>
                    </a:cubicBezTo>
                    <a:cubicBezTo>
                      <a:pt x="21307" y="4859"/>
                      <a:pt x="20882" y="3557"/>
                      <a:pt x="20340" y="2499"/>
                    </a:cubicBezTo>
                    <a:cubicBezTo>
                      <a:pt x="19798" y="1441"/>
                      <a:pt x="18918" y="236"/>
                      <a:pt x="18171" y="25"/>
                    </a:cubicBezTo>
                    <a:cubicBezTo>
                      <a:pt x="17424" y="-187"/>
                      <a:pt x="16310" y="1001"/>
                      <a:pt x="15826" y="1262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2" name="Freeform 152"/>
              <p:cNvSpPr>
                <a:spLocks/>
              </p:cNvSpPr>
              <p:nvPr/>
            </p:nvSpPr>
            <p:spPr bwMode="auto">
              <a:xfrm>
                <a:off x="3962" y="2583"/>
                <a:ext cx="1735" cy="1466"/>
              </a:xfrm>
              <a:custGeom>
                <a:avLst/>
                <a:gdLst>
                  <a:gd name="T0" fmla="*/ 0 w 21532"/>
                  <a:gd name="T1" fmla="*/ 0 h 21438"/>
                  <a:gd name="T2" fmla="*/ 0 w 21532"/>
                  <a:gd name="T3" fmla="*/ 0 h 21438"/>
                  <a:gd name="T4" fmla="*/ 0 w 21532"/>
                  <a:gd name="T5" fmla="*/ 0 h 21438"/>
                  <a:gd name="T6" fmla="*/ 0 w 21532"/>
                  <a:gd name="T7" fmla="*/ 0 h 21438"/>
                  <a:gd name="T8" fmla="*/ 0 w 21532"/>
                  <a:gd name="T9" fmla="*/ 0 h 21438"/>
                  <a:gd name="T10" fmla="*/ 0 w 21532"/>
                  <a:gd name="T11" fmla="*/ 0 h 21438"/>
                  <a:gd name="T12" fmla="*/ 0 w 21532"/>
                  <a:gd name="T13" fmla="*/ 0 h 21438"/>
                  <a:gd name="T14" fmla="*/ 0 w 21532"/>
                  <a:gd name="T15" fmla="*/ 0 h 21438"/>
                  <a:gd name="T16" fmla="*/ 0 w 21532"/>
                  <a:gd name="T17" fmla="*/ 0 h 21438"/>
                  <a:gd name="T18" fmla="*/ 0 w 21532"/>
                  <a:gd name="T19" fmla="*/ 0 h 21438"/>
                  <a:gd name="T20" fmla="*/ 0 w 21532"/>
                  <a:gd name="T21" fmla="*/ 0 h 21438"/>
                  <a:gd name="T22" fmla="*/ 0 w 21532"/>
                  <a:gd name="T23" fmla="*/ 0 h 2143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32"/>
                  <a:gd name="T37" fmla="*/ 0 h 21438"/>
                  <a:gd name="T38" fmla="*/ 21532 w 21532"/>
                  <a:gd name="T39" fmla="*/ 21438 h 2143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32" h="21438">
                    <a:moveTo>
                      <a:pt x="0" y="19129"/>
                    </a:moveTo>
                    <a:cubicBezTo>
                      <a:pt x="794" y="19480"/>
                      <a:pt x="3228" y="20884"/>
                      <a:pt x="4767" y="21235"/>
                    </a:cubicBezTo>
                    <a:cubicBezTo>
                      <a:pt x="6306" y="21586"/>
                      <a:pt x="7796" y="21411"/>
                      <a:pt x="9236" y="21235"/>
                    </a:cubicBezTo>
                    <a:cubicBezTo>
                      <a:pt x="10676" y="21060"/>
                      <a:pt x="12066" y="20738"/>
                      <a:pt x="13407" y="20182"/>
                    </a:cubicBezTo>
                    <a:cubicBezTo>
                      <a:pt x="14748" y="19626"/>
                      <a:pt x="16101" y="18910"/>
                      <a:pt x="17280" y="17901"/>
                    </a:cubicBezTo>
                    <a:cubicBezTo>
                      <a:pt x="18459" y="16892"/>
                      <a:pt x="19800" y="15575"/>
                      <a:pt x="20508" y="14157"/>
                    </a:cubicBezTo>
                    <a:cubicBezTo>
                      <a:pt x="21215" y="12738"/>
                      <a:pt x="21401" y="11100"/>
                      <a:pt x="21501" y="9360"/>
                    </a:cubicBezTo>
                    <a:cubicBezTo>
                      <a:pt x="21600" y="7620"/>
                      <a:pt x="21463" y="5178"/>
                      <a:pt x="21103" y="3744"/>
                    </a:cubicBezTo>
                    <a:cubicBezTo>
                      <a:pt x="20743" y="2311"/>
                      <a:pt x="19961" y="1390"/>
                      <a:pt x="19316" y="761"/>
                    </a:cubicBezTo>
                    <a:cubicBezTo>
                      <a:pt x="18670" y="132"/>
                      <a:pt x="17888" y="15"/>
                      <a:pt x="17230" y="1"/>
                    </a:cubicBezTo>
                    <a:cubicBezTo>
                      <a:pt x="16572" y="-14"/>
                      <a:pt x="16001" y="235"/>
                      <a:pt x="15393" y="644"/>
                    </a:cubicBezTo>
                    <a:cubicBezTo>
                      <a:pt x="14785" y="1054"/>
                      <a:pt x="13941" y="2077"/>
                      <a:pt x="13556" y="2457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3" name="Freeform 153"/>
              <p:cNvSpPr>
                <a:spLocks/>
              </p:cNvSpPr>
              <p:nvPr/>
            </p:nvSpPr>
            <p:spPr bwMode="auto">
              <a:xfrm>
                <a:off x="173" y="2560"/>
                <a:ext cx="3729" cy="1493"/>
              </a:xfrm>
              <a:custGeom>
                <a:avLst/>
                <a:gdLst>
                  <a:gd name="T0" fmla="*/ 1 w 21504"/>
                  <a:gd name="T1" fmla="*/ 0 h 21504"/>
                  <a:gd name="T2" fmla="*/ 1 w 21504"/>
                  <a:gd name="T3" fmla="*/ 0 h 21504"/>
                  <a:gd name="T4" fmla="*/ 1 w 21504"/>
                  <a:gd name="T5" fmla="*/ 0 h 21504"/>
                  <a:gd name="T6" fmla="*/ 0 w 21504"/>
                  <a:gd name="T7" fmla="*/ 0 h 21504"/>
                  <a:gd name="T8" fmla="*/ 0 w 21504"/>
                  <a:gd name="T9" fmla="*/ 0 h 21504"/>
                  <a:gd name="T10" fmla="*/ 0 w 21504"/>
                  <a:gd name="T11" fmla="*/ 0 h 21504"/>
                  <a:gd name="T12" fmla="*/ 0 w 21504"/>
                  <a:gd name="T13" fmla="*/ 0 h 21504"/>
                  <a:gd name="T14" fmla="*/ 0 w 21504"/>
                  <a:gd name="T15" fmla="*/ 0 h 21504"/>
                  <a:gd name="T16" fmla="*/ 0 w 21504"/>
                  <a:gd name="T17" fmla="*/ 0 h 21504"/>
                  <a:gd name="T18" fmla="*/ 0 w 21504"/>
                  <a:gd name="T19" fmla="*/ 0 h 21504"/>
                  <a:gd name="T20" fmla="*/ 0 w 21504"/>
                  <a:gd name="T21" fmla="*/ 0 h 21504"/>
                  <a:gd name="T22" fmla="*/ 0 w 21504"/>
                  <a:gd name="T23" fmla="*/ 0 h 215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504"/>
                  <a:gd name="T37" fmla="*/ 0 h 21504"/>
                  <a:gd name="T38" fmla="*/ 21504 w 21504"/>
                  <a:gd name="T39" fmla="*/ 21504 h 2150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504" h="21504">
                    <a:moveTo>
                      <a:pt x="21504" y="19008"/>
                    </a:moveTo>
                    <a:cubicBezTo>
                      <a:pt x="21435" y="19469"/>
                      <a:pt x="21366" y="19987"/>
                      <a:pt x="20604" y="20390"/>
                    </a:cubicBezTo>
                    <a:cubicBezTo>
                      <a:pt x="19843" y="20794"/>
                      <a:pt x="18344" y="21254"/>
                      <a:pt x="16937" y="21427"/>
                    </a:cubicBezTo>
                    <a:cubicBezTo>
                      <a:pt x="15530" y="21600"/>
                      <a:pt x="13627" y="21427"/>
                      <a:pt x="12163" y="21427"/>
                    </a:cubicBezTo>
                    <a:cubicBezTo>
                      <a:pt x="10698" y="21427"/>
                      <a:pt x="9441" y="21456"/>
                      <a:pt x="8150" y="21427"/>
                    </a:cubicBezTo>
                    <a:cubicBezTo>
                      <a:pt x="6858" y="21398"/>
                      <a:pt x="5543" y="21514"/>
                      <a:pt x="4413" y="21254"/>
                    </a:cubicBezTo>
                    <a:cubicBezTo>
                      <a:pt x="3283" y="20995"/>
                      <a:pt x="2084" y="20736"/>
                      <a:pt x="1369" y="19872"/>
                    </a:cubicBezTo>
                    <a:cubicBezTo>
                      <a:pt x="654" y="19008"/>
                      <a:pt x="342" y="17568"/>
                      <a:pt x="123" y="16070"/>
                    </a:cubicBezTo>
                    <a:cubicBezTo>
                      <a:pt x="-96" y="14573"/>
                      <a:pt x="42" y="12557"/>
                      <a:pt x="54" y="10886"/>
                    </a:cubicBezTo>
                    <a:cubicBezTo>
                      <a:pt x="65" y="9216"/>
                      <a:pt x="135" y="7488"/>
                      <a:pt x="192" y="6048"/>
                    </a:cubicBezTo>
                    <a:cubicBezTo>
                      <a:pt x="250" y="4608"/>
                      <a:pt x="273" y="3254"/>
                      <a:pt x="400" y="2246"/>
                    </a:cubicBezTo>
                    <a:cubicBezTo>
                      <a:pt x="527" y="1238"/>
                      <a:pt x="838" y="461"/>
                      <a:pt x="953" y="0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4" name="Freeform 154"/>
              <p:cNvSpPr>
                <a:spLocks/>
              </p:cNvSpPr>
              <p:nvPr/>
            </p:nvSpPr>
            <p:spPr bwMode="auto">
              <a:xfrm>
                <a:off x="77" y="2333"/>
                <a:ext cx="4041" cy="1806"/>
              </a:xfrm>
              <a:custGeom>
                <a:avLst/>
                <a:gdLst>
                  <a:gd name="T0" fmla="*/ 1 w 21552"/>
                  <a:gd name="T1" fmla="*/ 0 h 21521"/>
                  <a:gd name="T2" fmla="*/ 1 w 21552"/>
                  <a:gd name="T3" fmla="*/ 0 h 21521"/>
                  <a:gd name="T4" fmla="*/ 1 w 21552"/>
                  <a:gd name="T5" fmla="*/ 0 h 21521"/>
                  <a:gd name="T6" fmla="*/ 1 w 21552"/>
                  <a:gd name="T7" fmla="*/ 0 h 21521"/>
                  <a:gd name="T8" fmla="*/ 1 w 21552"/>
                  <a:gd name="T9" fmla="*/ 0 h 21521"/>
                  <a:gd name="T10" fmla="*/ 1 w 21552"/>
                  <a:gd name="T11" fmla="*/ 0 h 21521"/>
                  <a:gd name="T12" fmla="*/ 1 w 21552"/>
                  <a:gd name="T13" fmla="*/ 0 h 21521"/>
                  <a:gd name="T14" fmla="*/ 0 w 21552"/>
                  <a:gd name="T15" fmla="*/ 0 h 21521"/>
                  <a:gd name="T16" fmla="*/ 0 w 21552"/>
                  <a:gd name="T17" fmla="*/ 0 h 21521"/>
                  <a:gd name="T18" fmla="*/ 0 w 21552"/>
                  <a:gd name="T19" fmla="*/ 0 h 21521"/>
                  <a:gd name="T20" fmla="*/ 0 w 21552"/>
                  <a:gd name="T21" fmla="*/ 0 h 21521"/>
                  <a:gd name="T22" fmla="*/ 0 w 21552"/>
                  <a:gd name="T23" fmla="*/ 0 h 21521"/>
                  <a:gd name="T24" fmla="*/ 0 w 21552"/>
                  <a:gd name="T25" fmla="*/ 0 h 21521"/>
                  <a:gd name="T26" fmla="*/ 0 w 21552"/>
                  <a:gd name="T27" fmla="*/ 0 h 21521"/>
                  <a:gd name="T28" fmla="*/ 0 w 21552"/>
                  <a:gd name="T29" fmla="*/ 0 h 21521"/>
                  <a:gd name="T30" fmla="*/ 0 w 21552"/>
                  <a:gd name="T31" fmla="*/ 0 h 21521"/>
                  <a:gd name="T32" fmla="*/ 0 w 21552"/>
                  <a:gd name="T33" fmla="*/ 0 h 21521"/>
                  <a:gd name="T34" fmla="*/ 0 w 21552"/>
                  <a:gd name="T35" fmla="*/ 0 h 21521"/>
                  <a:gd name="T36" fmla="*/ 0 w 21552"/>
                  <a:gd name="T37" fmla="*/ 0 h 21521"/>
                  <a:gd name="T38" fmla="*/ 0 w 21552"/>
                  <a:gd name="T39" fmla="*/ 0 h 2152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552"/>
                  <a:gd name="T61" fmla="*/ 0 h 21521"/>
                  <a:gd name="T62" fmla="*/ 21552 w 21552"/>
                  <a:gd name="T63" fmla="*/ 21521 h 2152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552" h="21521">
                    <a:moveTo>
                      <a:pt x="21552" y="18428"/>
                    </a:moveTo>
                    <a:cubicBezTo>
                      <a:pt x="21456" y="18619"/>
                      <a:pt x="21200" y="19251"/>
                      <a:pt x="20976" y="19572"/>
                    </a:cubicBezTo>
                    <a:cubicBezTo>
                      <a:pt x="20752" y="19894"/>
                      <a:pt x="20571" y="20132"/>
                      <a:pt x="20208" y="20359"/>
                    </a:cubicBezTo>
                    <a:cubicBezTo>
                      <a:pt x="19845" y="20585"/>
                      <a:pt x="19349" y="20776"/>
                      <a:pt x="18800" y="20930"/>
                    </a:cubicBezTo>
                    <a:cubicBezTo>
                      <a:pt x="18251" y="21085"/>
                      <a:pt x="17579" y="21192"/>
                      <a:pt x="16912" y="21288"/>
                    </a:cubicBezTo>
                    <a:cubicBezTo>
                      <a:pt x="16245" y="21383"/>
                      <a:pt x="15621" y="21467"/>
                      <a:pt x="14800" y="21502"/>
                    </a:cubicBezTo>
                    <a:cubicBezTo>
                      <a:pt x="13979" y="21538"/>
                      <a:pt x="12917" y="21514"/>
                      <a:pt x="11984" y="21502"/>
                    </a:cubicBezTo>
                    <a:cubicBezTo>
                      <a:pt x="11051" y="21490"/>
                      <a:pt x="9995" y="21443"/>
                      <a:pt x="9200" y="21431"/>
                    </a:cubicBezTo>
                    <a:cubicBezTo>
                      <a:pt x="8405" y="21419"/>
                      <a:pt x="7984" y="21431"/>
                      <a:pt x="7216" y="21431"/>
                    </a:cubicBezTo>
                    <a:cubicBezTo>
                      <a:pt x="6448" y="21431"/>
                      <a:pt x="5344" y="21514"/>
                      <a:pt x="4592" y="21431"/>
                    </a:cubicBezTo>
                    <a:cubicBezTo>
                      <a:pt x="3840" y="21347"/>
                      <a:pt x="3200" y="21121"/>
                      <a:pt x="2704" y="20930"/>
                    </a:cubicBezTo>
                    <a:cubicBezTo>
                      <a:pt x="2208" y="20740"/>
                      <a:pt x="1979" y="20680"/>
                      <a:pt x="1616" y="20287"/>
                    </a:cubicBezTo>
                    <a:cubicBezTo>
                      <a:pt x="1253" y="19894"/>
                      <a:pt x="795" y="19477"/>
                      <a:pt x="528" y="18571"/>
                    </a:cubicBezTo>
                    <a:cubicBezTo>
                      <a:pt x="261" y="17666"/>
                      <a:pt x="80" y="16272"/>
                      <a:pt x="16" y="14854"/>
                    </a:cubicBezTo>
                    <a:cubicBezTo>
                      <a:pt x="-48" y="13437"/>
                      <a:pt x="96" y="11649"/>
                      <a:pt x="144" y="10065"/>
                    </a:cubicBezTo>
                    <a:cubicBezTo>
                      <a:pt x="192" y="8480"/>
                      <a:pt x="224" y="6669"/>
                      <a:pt x="304" y="5347"/>
                    </a:cubicBezTo>
                    <a:cubicBezTo>
                      <a:pt x="384" y="4024"/>
                      <a:pt x="475" y="2976"/>
                      <a:pt x="624" y="2130"/>
                    </a:cubicBezTo>
                    <a:cubicBezTo>
                      <a:pt x="773" y="1284"/>
                      <a:pt x="981" y="605"/>
                      <a:pt x="1200" y="272"/>
                    </a:cubicBezTo>
                    <a:cubicBezTo>
                      <a:pt x="1419" y="-62"/>
                      <a:pt x="1733" y="-62"/>
                      <a:pt x="1936" y="129"/>
                    </a:cubicBezTo>
                    <a:cubicBezTo>
                      <a:pt x="2139" y="319"/>
                      <a:pt x="2315" y="1153"/>
                      <a:pt x="2416" y="1415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775" name="Freeform 155"/>
              <p:cNvSpPr>
                <a:spLocks/>
              </p:cNvSpPr>
              <p:nvPr/>
            </p:nvSpPr>
            <p:spPr bwMode="auto">
              <a:xfrm>
                <a:off x="0" y="2222"/>
                <a:ext cx="4310" cy="2012"/>
              </a:xfrm>
              <a:custGeom>
                <a:avLst/>
                <a:gdLst>
                  <a:gd name="T0" fmla="*/ 1 w 21583"/>
                  <a:gd name="T1" fmla="*/ 0 h 21544"/>
                  <a:gd name="T2" fmla="*/ 1 w 21583"/>
                  <a:gd name="T3" fmla="*/ 0 h 21544"/>
                  <a:gd name="T4" fmla="*/ 1 w 21583"/>
                  <a:gd name="T5" fmla="*/ 0 h 21544"/>
                  <a:gd name="T6" fmla="*/ 1 w 21583"/>
                  <a:gd name="T7" fmla="*/ 0 h 21544"/>
                  <a:gd name="T8" fmla="*/ 1 w 21583"/>
                  <a:gd name="T9" fmla="*/ 0 h 21544"/>
                  <a:gd name="T10" fmla="*/ 1 w 21583"/>
                  <a:gd name="T11" fmla="*/ 0 h 21544"/>
                  <a:gd name="T12" fmla="*/ 1 w 21583"/>
                  <a:gd name="T13" fmla="*/ 0 h 21544"/>
                  <a:gd name="T14" fmla="*/ 1 w 21583"/>
                  <a:gd name="T15" fmla="*/ 0 h 21544"/>
                  <a:gd name="T16" fmla="*/ 1 w 21583"/>
                  <a:gd name="T17" fmla="*/ 0 h 21544"/>
                  <a:gd name="T18" fmla="*/ 0 w 21583"/>
                  <a:gd name="T19" fmla="*/ 0 h 21544"/>
                  <a:gd name="T20" fmla="*/ 0 w 21583"/>
                  <a:gd name="T21" fmla="*/ 0 h 21544"/>
                  <a:gd name="T22" fmla="*/ 0 w 21583"/>
                  <a:gd name="T23" fmla="*/ 0 h 21544"/>
                  <a:gd name="T24" fmla="*/ 0 w 21583"/>
                  <a:gd name="T25" fmla="*/ 0 h 21544"/>
                  <a:gd name="T26" fmla="*/ 0 w 21583"/>
                  <a:gd name="T27" fmla="*/ 0 h 21544"/>
                  <a:gd name="T28" fmla="*/ 0 w 21583"/>
                  <a:gd name="T29" fmla="*/ 0 h 21544"/>
                  <a:gd name="T30" fmla="*/ 0 w 21583"/>
                  <a:gd name="T31" fmla="*/ 0 h 21544"/>
                  <a:gd name="T32" fmla="*/ 0 w 21583"/>
                  <a:gd name="T33" fmla="*/ 0 h 21544"/>
                  <a:gd name="T34" fmla="*/ 0 w 21583"/>
                  <a:gd name="T35" fmla="*/ 0 h 21544"/>
                  <a:gd name="T36" fmla="*/ 0 w 21583"/>
                  <a:gd name="T37" fmla="*/ 0 h 21544"/>
                  <a:gd name="T38" fmla="*/ 0 w 21583"/>
                  <a:gd name="T39" fmla="*/ 0 h 215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583"/>
                  <a:gd name="T61" fmla="*/ 0 h 21544"/>
                  <a:gd name="T62" fmla="*/ 21583 w 21583"/>
                  <a:gd name="T63" fmla="*/ 21544 h 2154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583" h="21544">
                    <a:moveTo>
                      <a:pt x="21583" y="17873"/>
                    </a:moveTo>
                    <a:cubicBezTo>
                      <a:pt x="21528" y="17991"/>
                      <a:pt x="21388" y="18323"/>
                      <a:pt x="21253" y="18580"/>
                    </a:cubicBezTo>
                    <a:cubicBezTo>
                      <a:pt x="21117" y="18837"/>
                      <a:pt x="20962" y="19137"/>
                      <a:pt x="20772" y="19415"/>
                    </a:cubicBezTo>
                    <a:cubicBezTo>
                      <a:pt x="20582" y="19694"/>
                      <a:pt x="20326" y="20037"/>
                      <a:pt x="20111" y="20251"/>
                    </a:cubicBezTo>
                    <a:cubicBezTo>
                      <a:pt x="19896" y="20465"/>
                      <a:pt x="19911" y="20529"/>
                      <a:pt x="19480" y="20701"/>
                    </a:cubicBezTo>
                    <a:cubicBezTo>
                      <a:pt x="19049" y="20872"/>
                      <a:pt x="18308" y="21140"/>
                      <a:pt x="17527" y="21279"/>
                    </a:cubicBezTo>
                    <a:cubicBezTo>
                      <a:pt x="16746" y="21418"/>
                      <a:pt x="15770" y="21504"/>
                      <a:pt x="14794" y="21536"/>
                    </a:cubicBezTo>
                    <a:cubicBezTo>
                      <a:pt x="13817" y="21568"/>
                      <a:pt x="12621" y="21493"/>
                      <a:pt x="11669" y="21472"/>
                    </a:cubicBezTo>
                    <a:cubicBezTo>
                      <a:pt x="10718" y="21450"/>
                      <a:pt x="10022" y="21418"/>
                      <a:pt x="9086" y="21407"/>
                    </a:cubicBezTo>
                    <a:cubicBezTo>
                      <a:pt x="8149" y="21397"/>
                      <a:pt x="7128" y="21504"/>
                      <a:pt x="6051" y="21407"/>
                    </a:cubicBezTo>
                    <a:cubicBezTo>
                      <a:pt x="4975" y="21311"/>
                      <a:pt x="3483" y="21193"/>
                      <a:pt x="2627" y="20829"/>
                    </a:cubicBezTo>
                    <a:cubicBezTo>
                      <a:pt x="1770" y="20465"/>
                      <a:pt x="1310" y="19758"/>
                      <a:pt x="914" y="19223"/>
                    </a:cubicBezTo>
                    <a:cubicBezTo>
                      <a:pt x="519" y="18687"/>
                      <a:pt x="404" y="18345"/>
                      <a:pt x="253" y="17616"/>
                    </a:cubicBezTo>
                    <a:cubicBezTo>
                      <a:pt x="103" y="16888"/>
                      <a:pt x="43" y="16471"/>
                      <a:pt x="13" y="14853"/>
                    </a:cubicBezTo>
                    <a:cubicBezTo>
                      <a:pt x="-17" y="13236"/>
                      <a:pt x="3" y="9895"/>
                      <a:pt x="73" y="7914"/>
                    </a:cubicBezTo>
                    <a:cubicBezTo>
                      <a:pt x="143" y="5933"/>
                      <a:pt x="248" y="4198"/>
                      <a:pt x="434" y="2967"/>
                    </a:cubicBezTo>
                    <a:cubicBezTo>
                      <a:pt x="619" y="1735"/>
                      <a:pt x="874" y="1017"/>
                      <a:pt x="1185" y="525"/>
                    </a:cubicBezTo>
                    <a:cubicBezTo>
                      <a:pt x="1495" y="32"/>
                      <a:pt x="2011" y="-32"/>
                      <a:pt x="2296" y="11"/>
                    </a:cubicBezTo>
                    <a:cubicBezTo>
                      <a:pt x="2582" y="54"/>
                      <a:pt x="2682" y="321"/>
                      <a:pt x="2897" y="782"/>
                    </a:cubicBezTo>
                    <a:cubicBezTo>
                      <a:pt x="3112" y="1242"/>
                      <a:pt x="3443" y="2356"/>
                      <a:pt x="3588" y="2774"/>
                    </a:cubicBezTo>
                  </a:path>
                </a:pathLst>
              </a:custGeom>
              <a:noFill/>
              <a:ln w="9525" cap="flat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1"/>
          <p:cNvSpPr>
            <a:spLocks noChangeShapeType="1"/>
          </p:cNvSpPr>
          <p:nvPr/>
        </p:nvSpPr>
        <p:spPr bwMode="auto">
          <a:xfrm>
            <a:off x="1190625" y="4052888"/>
            <a:ext cx="1588" cy="9906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31" name="Freeform 2"/>
          <p:cNvSpPr>
            <a:spLocks/>
          </p:cNvSpPr>
          <p:nvPr/>
        </p:nvSpPr>
        <p:spPr bwMode="auto">
          <a:xfrm>
            <a:off x="4763" y="3535363"/>
            <a:ext cx="6843712" cy="3194050"/>
          </a:xfrm>
          <a:custGeom>
            <a:avLst/>
            <a:gdLst>
              <a:gd name="T0" fmla="*/ 2147483647 w 21583"/>
              <a:gd name="T1" fmla="*/ 2147483647 h 21544"/>
              <a:gd name="T2" fmla="*/ 2147483647 w 21583"/>
              <a:gd name="T3" fmla="*/ 2147483647 h 21544"/>
              <a:gd name="T4" fmla="*/ 2147483647 w 21583"/>
              <a:gd name="T5" fmla="*/ 2147483647 h 21544"/>
              <a:gd name="T6" fmla="*/ 2147483647 w 21583"/>
              <a:gd name="T7" fmla="*/ 2147483647 h 21544"/>
              <a:gd name="T8" fmla="*/ 2147483647 w 21583"/>
              <a:gd name="T9" fmla="*/ 2147483647 h 21544"/>
              <a:gd name="T10" fmla="*/ 2147483647 w 21583"/>
              <a:gd name="T11" fmla="*/ 2147483647 h 21544"/>
              <a:gd name="T12" fmla="*/ 2147483647 w 21583"/>
              <a:gd name="T13" fmla="*/ 2147483647 h 21544"/>
              <a:gd name="T14" fmla="*/ 2147483647 w 21583"/>
              <a:gd name="T15" fmla="*/ 2147483647 h 21544"/>
              <a:gd name="T16" fmla="*/ 2147483647 w 21583"/>
              <a:gd name="T17" fmla="*/ 2147483647 h 21544"/>
              <a:gd name="T18" fmla="*/ 2147483647 w 21583"/>
              <a:gd name="T19" fmla="*/ 2147483647 h 21544"/>
              <a:gd name="T20" fmla="*/ 2147483647 w 21583"/>
              <a:gd name="T21" fmla="*/ 2147483647 h 21544"/>
              <a:gd name="T22" fmla="*/ 2147483647 w 21583"/>
              <a:gd name="T23" fmla="*/ 2147483647 h 21544"/>
              <a:gd name="T24" fmla="*/ 2147483647 w 21583"/>
              <a:gd name="T25" fmla="*/ 2147483647 h 21544"/>
              <a:gd name="T26" fmla="*/ 2147483647 w 21583"/>
              <a:gd name="T27" fmla="*/ 2147483647 h 21544"/>
              <a:gd name="T28" fmla="*/ 2147483647 w 21583"/>
              <a:gd name="T29" fmla="*/ 2147483647 h 21544"/>
              <a:gd name="T30" fmla="*/ 2147483647 w 21583"/>
              <a:gd name="T31" fmla="*/ 2147483647 h 21544"/>
              <a:gd name="T32" fmla="*/ 2147483647 w 21583"/>
              <a:gd name="T33" fmla="*/ 2147483647 h 21544"/>
              <a:gd name="T34" fmla="*/ 2147483647 w 21583"/>
              <a:gd name="T35" fmla="*/ 2147483647 h 21544"/>
              <a:gd name="T36" fmla="*/ 2147483647 w 21583"/>
              <a:gd name="T37" fmla="*/ 2147483647 h 21544"/>
              <a:gd name="T38" fmla="*/ 2147483647 w 21583"/>
              <a:gd name="T39" fmla="*/ 2147483647 h 215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583"/>
              <a:gd name="T61" fmla="*/ 0 h 21544"/>
              <a:gd name="T62" fmla="*/ 21583 w 21583"/>
              <a:gd name="T63" fmla="*/ 21544 h 2154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583" h="21544">
                <a:moveTo>
                  <a:pt x="21583" y="17873"/>
                </a:moveTo>
                <a:cubicBezTo>
                  <a:pt x="21528" y="17991"/>
                  <a:pt x="21388" y="18323"/>
                  <a:pt x="21253" y="18580"/>
                </a:cubicBezTo>
                <a:cubicBezTo>
                  <a:pt x="21117" y="18837"/>
                  <a:pt x="20962" y="19137"/>
                  <a:pt x="20772" y="19415"/>
                </a:cubicBezTo>
                <a:cubicBezTo>
                  <a:pt x="20582" y="19694"/>
                  <a:pt x="20326" y="20037"/>
                  <a:pt x="20111" y="20251"/>
                </a:cubicBezTo>
                <a:cubicBezTo>
                  <a:pt x="19896" y="20465"/>
                  <a:pt x="19911" y="20529"/>
                  <a:pt x="19480" y="20701"/>
                </a:cubicBezTo>
                <a:cubicBezTo>
                  <a:pt x="19049" y="20872"/>
                  <a:pt x="18308" y="21140"/>
                  <a:pt x="17527" y="21279"/>
                </a:cubicBezTo>
                <a:cubicBezTo>
                  <a:pt x="16746" y="21418"/>
                  <a:pt x="15770" y="21504"/>
                  <a:pt x="14794" y="21536"/>
                </a:cubicBezTo>
                <a:cubicBezTo>
                  <a:pt x="13817" y="21568"/>
                  <a:pt x="12621" y="21493"/>
                  <a:pt x="11669" y="21472"/>
                </a:cubicBezTo>
                <a:cubicBezTo>
                  <a:pt x="10718" y="21450"/>
                  <a:pt x="10022" y="21418"/>
                  <a:pt x="9086" y="21407"/>
                </a:cubicBezTo>
                <a:cubicBezTo>
                  <a:pt x="8149" y="21397"/>
                  <a:pt x="7128" y="21504"/>
                  <a:pt x="6051" y="21407"/>
                </a:cubicBezTo>
                <a:cubicBezTo>
                  <a:pt x="4975" y="21311"/>
                  <a:pt x="3483" y="21193"/>
                  <a:pt x="2627" y="20829"/>
                </a:cubicBezTo>
                <a:cubicBezTo>
                  <a:pt x="1770" y="20465"/>
                  <a:pt x="1310" y="19758"/>
                  <a:pt x="914" y="19223"/>
                </a:cubicBezTo>
                <a:cubicBezTo>
                  <a:pt x="519" y="18687"/>
                  <a:pt x="404" y="18345"/>
                  <a:pt x="253" y="17616"/>
                </a:cubicBezTo>
                <a:cubicBezTo>
                  <a:pt x="103" y="16888"/>
                  <a:pt x="43" y="16471"/>
                  <a:pt x="13" y="14853"/>
                </a:cubicBezTo>
                <a:cubicBezTo>
                  <a:pt x="-17" y="13236"/>
                  <a:pt x="3" y="9895"/>
                  <a:pt x="73" y="7914"/>
                </a:cubicBezTo>
                <a:cubicBezTo>
                  <a:pt x="143" y="5933"/>
                  <a:pt x="248" y="4198"/>
                  <a:pt x="434" y="2967"/>
                </a:cubicBezTo>
                <a:cubicBezTo>
                  <a:pt x="619" y="1735"/>
                  <a:pt x="874" y="1017"/>
                  <a:pt x="1185" y="525"/>
                </a:cubicBezTo>
                <a:cubicBezTo>
                  <a:pt x="1495" y="32"/>
                  <a:pt x="2011" y="-32"/>
                  <a:pt x="2296" y="11"/>
                </a:cubicBezTo>
                <a:cubicBezTo>
                  <a:pt x="2582" y="54"/>
                  <a:pt x="2682" y="321"/>
                  <a:pt x="2897" y="782"/>
                </a:cubicBezTo>
                <a:cubicBezTo>
                  <a:pt x="3112" y="1242"/>
                  <a:pt x="3443" y="2356"/>
                  <a:pt x="3588" y="2774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32" name="Oval 3"/>
          <p:cNvSpPr>
            <a:spLocks/>
          </p:cNvSpPr>
          <p:nvPr/>
        </p:nvSpPr>
        <p:spPr bwMode="auto">
          <a:xfrm>
            <a:off x="4783138" y="1352550"/>
            <a:ext cx="1219200" cy="495300"/>
          </a:xfrm>
          <a:prstGeom prst="ellipse">
            <a:avLst/>
          </a:prstGeom>
          <a:solidFill>
            <a:srgbClr val="F2F2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3733" name="Group 6"/>
          <p:cNvGrpSpPr>
            <a:grpSpLocks/>
          </p:cNvGrpSpPr>
          <p:nvPr/>
        </p:nvGrpSpPr>
        <p:grpSpPr bwMode="auto">
          <a:xfrm>
            <a:off x="1849438" y="1617663"/>
            <a:ext cx="933450" cy="515937"/>
            <a:chOff x="0" y="0"/>
            <a:chExt cx="588" cy="325"/>
          </a:xfrm>
        </p:grpSpPr>
        <p:sp>
          <p:nvSpPr>
            <p:cNvPr id="73973" name="Oval 4"/>
            <p:cNvSpPr>
              <a:spLocks/>
            </p:cNvSpPr>
            <p:nvPr/>
          </p:nvSpPr>
          <p:spPr bwMode="auto">
            <a:xfrm>
              <a:off x="0" y="1"/>
              <a:ext cx="588" cy="32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74" name="Rectangle 5"/>
            <p:cNvSpPr>
              <a:spLocks/>
            </p:cNvSpPr>
            <p:nvPr/>
          </p:nvSpPr>
          <p:spPr bwMode="auto">
            <a:xfrm>
              <a:off x="39" y="0"/>
              <a:ext cx="49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x = 3</a:t>
              </a:r>
            </a:p>
          </p:txBody>
        </p:sp>
      </p:grpSp>
      <p:grpSp>
        <p:nvGrpSpPr>
          <p:cNvPr id="73734" name="Group 9"/>
          <p:cNvGrpSpPr>
            <a:grpSpLocks/>
          </p:cNvGrpSpPr>
          <p:nvPr/>
        </p:nvGrpSpPr>
        <p:grpSpPr bwMode="auto">
          <a:xfrm>
            <a:off x="1792288" y="2686050"/>
            <a:ext cx="1047750" cy="571500"/>
            <a:chOff x="0" y="0"/>
            <a:chExt cx="660" cy="360"/>
          </a:xfrm>
        </p:grpSpPr>
        <p:sp>
          <p:nvSpPr>
            <p:cNvPr id="73971" name="Oval 7"/>
            <p:cNvSpPr>
              <a:spLocks/>
            </p:cNvSpPr>
            <p:nvPr/>
          </p:nvSpPr>
          <p:spPr bwMode="auto">
            <a:xfrm>
              <a:off x="0" y="0"/>
              <a:ext cx="660" cy="36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72" name="Rectangle 8"/>
            <p:cNvSpPr>
              <a:spLocks/>
            </p:cNvSpPr>
            <p:nvPr/>
          </p:nvSpPr>
          <p:spPr bwMode="auto">
            <a:xfrm>
              <a:off x="54" y="9"/>
              <a:ext cx="56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p(x,y)</a:t>
              </a:r>
            </a:p>
          </p:txBody>
        </p:sp>
      </p:grpSp>
      <p:grpSp>
        <p:nvGrpSpPr>
          <p:cNvPr id="73735" name="Group 12"/>
          <p:cNvGrpSpPr>
            <a:grpSpLocks/>
          </p:cNvGrpSpPr>
          <p:nvPr/>
        </p:nvGrpSpPr>
        <p:grpSpPr bwMode="auto">
          <a:xfrm>
            <a:off x="1392238" y="3714750"/>
            <a:ext cx="1847850" cy="609600"/>
            <a:chOff x="0" y="0"/>
            <a:chExt cx="1164" cy="384"/>
          </a:xfrm>
        </p:grpSpPr>
        <p:sp>
          <p:nvSpPr>
            <p:cNvPr id="73969" name="Oval 10"/>
            <p:cNvSpPr>
              <a:spLocks/>
            </p:cNvSpPr>
            <p:nvPr/>
          </p:nvSpPr>
          <p:spPr bwMode="auto">
            <a:xfrm>
              <a:off x="0" y="0"/>
              <a:ext cx="1164" cy="38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70" name="Rectangle 11"/>
            <p:cNvSpPr>
              <a:spLocks/>
            </p:cNvSpPr>
            <p:nvPr/>
          </p:nvSpPr>
          <p:spPr bwMode="auto">
            <a:xfrm>
              <a:off x="26" y="42"/>
              <a:ext cx="112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return from p</a:t>
              </a:r>
            </a:p>
          </p:txBody>
        </p:sp>
      </p:grpSp>
      <p:grpSp>
        <p:nvGrpSpPr>
          <p:cNvPr id="73736" name="Group 15"/>
          <p:cNvGrpSpPr>
            <a:grpSpLocks/>
          </p:cNvGrpSpPr>
          <p:nvPr/>
        </p:nvGrpSpPr>
        <p:grpSpPr bwMode="auto">
          <a:xfrm>
            <a:off x="1582738" y="533400"/>
            <a:ext cx="1485900" cy="533400"/>
            <a:chOff x="0" y="0"/>
            <a:chExt cx="936" cy="336"/>
          </a:xfrm>
        </p:grpSpPr>
        <p:sp>
          <p:nvSpPr>
            <p:cNvPr id="73967" name="Oval 13"/>
            <p:cNvSpPr>
              <a:spLocks/>
            </p:cNvSpPr>
            <p:nvPr/>
          </p:nvSpPr>
          <p:spPr bwMode="auto">
            <a:xfrm>
              <a:off x="0" y="0"/>
              <a:ext cx="936" cy="3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68" name="Rectangle 14"/>
            <p:cNvSpPr>
              <a:spLocks/>
            </p:cNvSpPr>
            <p:nvPr/>
          </p:nvSpPr>
          <p:spPr bwMode="auto">
            <a:xfrm>
              <a:off x="37" y="2"/>
              <a:ext cx="860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start main</a:t>
              </a:r>
            </a:p>
          </p:txBody>
        </p:sp>
      </p:grpSp>
      <p:grpSp>
        <p:nvGrpSpPr>
          <p:cNvPr id="73737" name="Group 18"/>
          <p:cNvGrpSpPr>
            <a:grpSpLocks/>
          </p:cNvGrpSpPr>
          <p:nvPr/>
        </p:nvGrpSpPr>
        <p:grpSpPr bwMode="auto">
          <a:xfrm>
            <a:off x="1601788" y="5718175"/>
            <a:ext cx="1409700" cy="530225"/>
            <a:chOff x="0" y="0"/>
            <a:chExt cx="888" cy="334"/>
          </a:xfrm>
        </p:grpSpPr>
        <p:sp>
          <p:nvSpPr>
            <p:cNvPr id="73965" name="Oval 16"/>
            <p:cNvSpPr>
              <a:spLocks/>
            </p:cNvSpPr>
            <p:nvPr/>
          </p:nvSpPr>
          <p:spPr bwMode="auto">
            <a:xfrm>
              <a:off x="0" y="10"/>
              <a:ext cx="888" cy="32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66" name="Rectangle 17"/>
            <p:cNvSpPr>
              <a:spLocks/>
            </p:cNvSpPr>
            <p:nvPr/>
          </p:nvSpPr>
          <p:spPr bwMode="auto">
            <a:xfrm>
              <a:off x="34" y="0"/>
              <a:ext cx="817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exit main</a:t>
              </a:r>
            </a:p>
          </p:txBody>
        </p:sp>
      </p:grpSp>
      <p:grpSp>
        <p:nvGrpSpPr>
          <p:cNvPr id="73738" name="Group 21"/>
          <p:cNvGrpSpPr>
            <a:grpSpLocks/>
          </p:cNvGrpSpPr>
          <p:nvPr/>
        </p:nvGrpSpPr>
        <p:grpSpPr bwMode="auto">
          <a:xfrm>
            <a:off x="4630738" y="342900"/>
            <a:ext cx="1524000" cy="571500"/>
            <a:chOff x="0" y="0"/>
            <a:chExt cx="960" cy="360"/>
          </a:xfrm>
        </p:grpSpPr>
        <p:sp>
          <p:nvSpPr>
            <p:cNvPr id="73963" name="Oval 19"/>
            <p:cNvSpPr>
              <a:spLocks/>
            </p:cNvSpPr>
            <p:nvPr/>
          </p:nvSpPr>
          <p:spPr bwMode="auto">
            <a:xfrm>
              <a:off x="0" y="0"/>
              <a:ext cx="960" cy="36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64" name="Rectangle 20"/>
            <p:cNvSpPr>
              <a:spLocks/>
            </p:cNvSpPr>
            <p:nvPr/>
          </p:nvSpPr>
          <p:spPr bwMode="auto">
            <a:xfrm>
              <a:off x="1" y="14"/>
              <a:ext cx="929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start p(a,b)</a:t>
              </a:r>
            </a:p>
          </p:txBody>
        </p:sp>
      </p:grpSp>
      <p:sp>
        <p:nvSpPr>
          <p:cNvPr id="73739" name="Rectangle 22"/>
          <p:cNvSpPr>
            <a:spLocks/>
          </p:cNvSpPr>
          <p:nvPr/>
        </p:nvSpPr>
        <p:spPr bwMode="auto">
          <a:xfrm>
            <a:off x="4914900" y="1238250"/>
            <a:ext cx="923925" cy="55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if </a:t>
            </a:r>
            <a:r>
              <a:rPr lang="en-US"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. . .</a:t>
            </a:r>
          </a:p>
        </p:txBody>
      </p:sp>
      <p:grpSp>
        <p:nvGrpSpPr>
          <p:cNvPr id="73740" name="Group 25"/>
          <p:cNvGrpSpPr>
            <a:grpSpLocks/>
          </p:cNvGrpSpPr>
          <p:nvPr/>
        </p:nvGrpSpPr>
        <p:grpSpPr bwMode="auto">
          <a:xfrm>
            <a:off x="6421438" y="2152650"/>
            <a:ext cx="952500" cy="533400"/>
            <a:chOff x="0" y="0"/>
            <a:chExt cx="600" cy="336"/>
          </a:xfrm>
        </p:grpSpPr>
        <p:sp>
          <p:nvSpPr>
            <p:cNvPr id="73961" name="Oval 23"/>
            <p:cNvSpPr>
              <a:spLocks/>
            </p:cNvSpPr>
            <p:nvPr/>
          </p:nvSpPr>
          <p:spPr bwMode="auto">
            <a:xfrm>
              <a:off x="0" y="0"/>
              <a:ext cx="600" cy="3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62" name="Rectangle 24"/>
            <p:cNvSpPr>
              <a:spLocks/>
            </p:cNvSpPr>
            <p:nvPr/>
          </p:nvSpPr>
          <p:spPr bwMode="auto">
            <a:xfrm>
              <a:off x="68" y="11"/>
              <a:ext cx="484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b = a</a:t>
              </a:r>
            </a:p>
          </p:txBody>
        </p:sp>
      </p:grpSp>
      <p:grpSp>
        <p:nvGrpSpPr>
          <p:cNvPr id="73741" name="Group 28"/>
          <p:cNvGrpSpPr>
            <a:grpSpLocks/>
          </p:cNvGrpSpPr>
          <p:nvPr/>
        </p:nvGrpSpPr>
        <p:grpSpPr bwMode="auto">
          <a:xfrm>
            <a:off x="6411913" y="3144838"/>
            <a:ext cx="971550" cy="552450"/>
            <a:chOff x="0" y="0"/>
            <a:chExt cx="612" cy="348"/>
          </a:xfrm>
        </p:grpSpPr>
        <p:sp>
          <p:nvSpPr>
            <p:cNvPr id="73959" name="Oval 26"/>
            <p:cNvSpPr>
              <a:spLocks/>
            </p:cNvSpPr>
            <p:nvPr/>
          </p:nvSpPr>
          <p:spPr bwMode="auto">
            <a:xfrm>
              <a:off x="0" y="0"/>
              <a:ext cx="612" cy="348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60" name="Rectangle 27"/>
            <p:cNvSpPr>
              <a:spLocks/>
            </p:cNvSpPr>
            <p:nvPr/>
          </p:nvSpPr>
          <p:spPr bwMode="auto">
            <a:xfrm>
              <a:off x="30" y="0"/>
              <a:ext cx="550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p(a,b)</a:t>
              </a:r>
            </a:p>
          </p:txBody>
        </p:sp>
      </p:grpSp>
      <p:grpSp>
        <p:nvGrpSpPr>
          <p:cNvPr id="73742" name="Group 31"/>
          <p:cNvGrpSpPr>
            <a:grpSpLocks/>
          </p:cNvGrpSpPr>
          <p:nvPr/>
        </p:nvGrpSpPr>
        <p:grpSpPr bwMode="auto">
          <a:xfrm>
            <a:off x="5945188" y="4156075"/>
            <a:ext cx="1905000" cy="571500"/>
            <a:chOff x="0" y="0"/>
            <a:chExt cx="1200" cy="360"/>
          </a:xfrm>
        </p:grpSpPr>
        <p:sp>
          <p:nvSpPr>
            <p:cNvPr id="73957" name="Oval 29"/>
            <p:cNvSpPr>
              <a:spLocks/>
            </p:cNvSpPr>
            <p:nvPr/>
          </p:nvSpPr>
          <p:spPr bwMode="auto">
            <a:xfrm>
              <a:off x="0" y="0"/>
              <a:ext cx="1200" cy="36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58" name="Rectangle 30"/>
            <p:cNvSpPr>
              <a:spLocks/>
            </p:cNvSpPr>
            <p:nvPr/>
          </p:nvSpPr>
          <p:spPr bwMode="auto">
            <a:xfrm>
              <a:off x="50" y="26"/>
              <a:ext cx="1121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return from p</a:t>
              </a:r>
            </a:p>
          </p:txBody>
        </p:sp>
      </p:grpSp>
      <p:grpSp>
        <p:nvGrpSpPr>
          <p:cNvPr id="73743" name="Group 34"/>
          <p:cNvGrpSpPr>
            <a:grpSpLocks/>
          </p:cNvGrpSpPr>
          <p:nvPr/>
        </p:nvGrpSpPr>
        <p:grpSpPr bwMode="auto">
          <a:xfrm>
            <a:off x="4887913" y="5813425"/>
            <a:ext cx="1009650" cy="492125"/>
            <a:chOff x="0" y="0"/>
            <a:chExt cx="636" cy="310"/>
          </a:xfrm>
        </p:grpSpPr>
        <p:sp>
          <p:nvSpPr>
            <p:cNvPr id="73955" name="Oval 32"/>
            <p:cNvSpPr>
              <a:spLocks/>
            </p:cNvSpPr>
            <p:nvPr/>
          </p:nvSpPr>
          <p:spPr bwMode="auto">
            <a:xfrm>
              <a:off x="0" y="10"/>
              <a:ext cx="636" cy="30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56" name="Rectangle 33"/>
            <p:cNvSpPr>
              <a:spLocks/>
            </p:cNvSpPr>
            <p:nvPr/>
          </p:nvSpPr>
          <p:spPr bwMode="auto">
            <a:xfrm>
              <a:off x="45" y="0"/>
              <a:ext cx="529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exit p</a:t>
              </a:r>
            </a:p>
          </p:txBody>
        </p:sp>
      </p:grpSp>
      <p:sp>
        <p:nvSpPr>
          <p:cNvPr id="73744" name="Line 35"/>
          <p:cNvSpPr>
            <a:spLocks noChangeShapeType="1"/>
          </p:cNvSpPr>
          <p:nvPr/>
        </p:nvSpPr>
        <p:spPr bwMode="auto">
          <a:xfrm flipH="1">
            <a:off x="2316163" y="1066800"/>
            <a:ext cx="9525" cy="55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5" name="Line 36"/>
          <p:cNvSpPr>
            <a:spLocks noChangeShapeType="1"/>
          </p:cNvSpPr>
          <p:nvPr/>
        </p:nvSpPr>
        <p:spPr bwMode="auto">
          <a:xfrm>
            <a:off x="2316163" y="2133600"/>
            <a:ext cx="1587" cy="552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6" name="Line 37"/>
          <p:cNvSpPr>
            <a:spLocks noChangeShapeType="1"/>
          </p:cNvSpPr>
          <p:nvPr/>
        </p:nvSpPr>
        <p:spPr bwMode="auto">
          <a:xfrm>
            <a:off x="2316163" y="3257550"/>
            <a:ext cx="1587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7" name="Line 38"/>
          <p:cNvSpPr>
            <a:spLocks noChangeShapeType="1"/>
          </p:cNvSpPr>
          <p:nvPr/>
        </p:nvSpPr>
        <p:spPr bwMode="auto">
          <a:xfrm>
            <a:off x="2316163" y="4324350"/>
            <a:ext cx="1587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8" name="Line 39"/>
          <p:cNvSpPr>
            <a:spLocks noChangeShapeType="1"/>
          </p:cNvSpPr>
          <p:nvPr/>
        </p:nvSpPr>
        <p:spPr bwMode="auto">
          <a:xfrm>
            <a:off x="5392738" y="914400"/>
            <a:ext cx="1587" cy="438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49" name="Line 40"/>
          <p:cNvSpPr>
            <a:spLocks noChangeShapeType="1"/>
          </p:cNvSpPr>
          <p:nvPr/>
        </p:nvSpPr>
        <p:spPr bwMode="auto">
          <a:xfrm>
            <a:off x="5824538" y="1774825"/>
            <a:ext cx="736600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0" name="Line 41"/>
          <p:cNvSpPr>
            <a:spLocks noChangeShapeType="1"/>
          </p:cNvSpPr>
          <p:nvPr/>
        </p:nvSpPr>
        <p:spPr bwMode="auto">
          <a:xfrm>
            <a:off x="5392738" y="1847850"/>
            <a:ext cx="1587" cy="396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1" name="Line 42"/>
          <p:cNvSpPr>
            <a:spLocks noChangeShapeType="1"/>
          </p:cNvSpPr>
          <p:nvPr/>
        </p:nvSpPr>
        <p:spPr bwMode="auto">
          <a:xfrm>
            <a:off x="6897688" y="2686050"/>
            <a:ext cx="14287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2" name="Line 43"/>
          <p:cNvSpPr>
            <a:spLocks noChangeShapeType="1"/>
          </p:cNvSpPr>
          <p:nvPr/>
        </p:nvSpPr>
        <p:spPr bwMode="auto">
          <a:xfrm>
            <a:off x="6897688" y="3697288"/>
            <a:ext cx="1587" cy="45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3" name="Line 44"/>
          <p:cNvSpPr>
            <a:spLocks noChangeShapeType="1"/>
          </p:cNvSpPr>
          <p:nvPr/>
        </p:nvSpPr>
        <p:spPr bwMode="auto">
          <a:xfrm>
            <a:off x="6897688" y="4727575"/>
            <a:ext cx="1587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4" name="Line 45"/>
          <p:cNvSpPr>
            <a:spLocks noChangeShapeType="1"/>
          </p:cNvSpPr>
          <p:nvPr/>
        </p:nvSpPr>
        <p:spPr bwMode="auto">
          <a:xfrm flipH="1">
            <a:off x="5749925" y="5526088"/>
            <a:ext cx="655638" cy="373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5" name="Freeform 46"/>
          <p:cNvSpPr>
            <a:spLocks/>
          </p:cNvSpPr>
          <p:nvPr/>
        </p:nvSpPr>
        <p:spPr bwMode="auto">
          <a:xfrm rot="10800000" flipH="1">
            <a:off x="2840038" y="427038"/>
            <a:ext cx="2014537" cy="25447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cubicBezTo>
                  <a:pt x="4800" y="0"/>
                  <a:pt x="9600" y="5335"/>
                  <a:pt x="9600" y="10671"/>
                </a:cubicBezTo>
                <a:cubicBezTo>
                  <a:pt x="9600" y="16007"/>
                  <a:pt x="12600" y="21343"/>
                  <a:pt x="15600" y="21343"/>
                </a:cubicBezTo>
                <a:cubicBezTo>
                  <a:pt x="18600" y="21343"/>
                  <a:pt x="21600" y="21471"/>
                  <a:pt x="21600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6" name="Freeform 47"/>
          <p:cNvSpPr>
            <a:spLocks/>
          </p:cNvSpPr>
          <p:nvPr/>
        </p:nvSpPr>
        <p:spPr bwMode="auto">
          <a:xfrm rot="10800000">
            <a:off x="3240088" y="4019550"/>
            <a:ext cx="1647825" cy="20478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7" name="Freeform 48"/>
          <p:cNvSpPr>
            <a:spLocks/>
          </p:cNvSpPr>
          <p:nvPr/>
        </p:nvSpPr>
        <p:spPr bwMode="auto">
          <a:xfrm rot="-5400000">
            <a:off x="4760119" y="4714082"/>
            <a:ext cx="1457325" cy="9096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58" name="Freeform 49"/>
          <p:cNvSpPr>
            <a:spLocks/>
          </p:cNvSpPr>
          <p:nvPr/>
        </p:nvSpPr>
        <p:spPr bwMode="auto">
          <a:xfrm rot="10800000">
            <a:off x="4402138" y="593725"/>
            <a:ext cx="2009775" cy="28273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20370" y="21600"/>
                  <a:pt x="19141" y="21600"/>
                </a:cubicBezTo>
              </a:path>
            </a:pathLst>
          </a:custGeom>
          <a:noFill/>
          <a:ln w="28575" cap="flat">
            <a:solidFill>
              <a:srgbClr val="0099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3759" name="Group 53"/>
          <p:cNvGrpSpPr>
            <a:grpSpLocks/>
          </p:cNvGrpSpPr>
          <p:nvPr/>
        </p:nvGrpSpPr>
        <p:grpSpPr bwMode="auto">
          <a:xfrm>
            <a:off x="552450" y="2933700"/>
            <a:ext cx="723900" cy="114300"/>
            <a:chOff x="0" y="0"/>
            <a:chExt cx="456" cy="72"/>
          </a:xfrm>
        </p:grpSpPr>
        <p:sp>
          <p:nvSpPr>
            <p:cNvPr id="73952" name="Oval 50"/>
            <p:cNvSpPr>
              <a:spLocks/>
            </p:cNvSpPr>
            <p:nvPr/>
          </p:nvSpPr>
          <p:spPr bwMode="auto">
            <a:xfrm>
              <a:off x="384" y="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BBE0E3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53" name="Oval 51"/>
            <p:cNvSpPr>
              <a:spLocks/>
            </p:cNvSpPr>
            <p:nvPr/>
          </p:nvSpPr>
          <p:spPr bwMode="auto">
            <a:xfrm>
              <a:off x="0" y="0"/>
              <a:ext cx="72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BBE0E3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54" name="Oval 52"/>
            <p:cNvSpPr>
              <a:spLocks/>
            </p:cNvSpPr>
            <p:nvPr/>
          </p:nvSpPr>
          <p:spPr bwMode="auto">
            <a:xfrm>
              <a:off x="192" y="0"/>
              <a:ext cx="72" cy="7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pic>
        <p:nvPicPr>
          <p:cNvPr id="73760" name="Picture 5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888" y="355600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61" name="Picture 5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4938" y="476250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62" name="Rectangle 56"/>
          <p:cNvSpPr>
            <a:spLocks/>
          </p:cNvSpPr>
          <p:nvPr/>
        </p:nvSpPr>
        <p:spPr bwMode="auto">
          <a:xfrm>
            <a:off x="784225" y="307975"/>
            <a:ext cx="30638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x</a:t>
            </a:r>
          </a:p>
        </p:txBody>
      </p:sp>
      <p:sp>
        <p:nvSpPr>
          <p:cNvPr id="73763" name="Rectangle 57"/>
          <p:cNvSpPr>
            <a:spLocks/>
          </p:cNvSpPr>
          <p:nvPr/>
        </p:nvSpPr>
        <p:spPr bwMode="auto">
          <a:xfrm>
            <a:off x="1089025" y="307975"/>
            <a:ext cx="30638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y</a:t>
            </a:r>
          </a:p>
        </p:txBody>
      </p:sp>
      <p:sp>
        <p:nvSpPr>
          <p:cNvPr id="73764" name="Rectangle 58"/>
          <p:cNvSpPr>
            <a:spLocks/>
          </p:cNvSpPr>
          <p:nvPr/>
        </p:nvSpPr>
        <p:spPr bwMode="auto">
          <a:xfrm>
            <a:off x="6791325" y="377825"/>
            <a:ext cx="288925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a</a:t>
            </a:r>
          </a:p>
        </p:txBody>
      </p:sp>
      <p:sp>
        <p:nvSpPr>
          <p:cNvPr id="73765" name="Rectangle 59"/>
          <p:cNvSpPr>
            <a:spLocks/>
          </p:cNvSpPr>
          <p:nvPr/>
        </p:nvSpPr>
        <p:spPr bwMode="auto">
          <a:xfrm>
            <a:off x="7121525" y="396875"/>
            <a:ext cx="306388" cy="43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algn="l"/>
            <a:r>
              <a:rPr lang="en-US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sym typeface="Times New Roman" pitchFamily="18" charset="0"/>
              </a:rPr>
              <a:t>b</a:t>
            </a:r>
          </a:p>
        </p:txBody>
      </p:sp>
      <p:sp>
        <p:nvSpPr>
          <p:cNvPr id="73766" name="Line 60"/>
          <p:cNvSpPr>
            <a:spLocks noChangeShapeType="1"/>
          </p:cNvSpPr>
          <p:nvPr/>
        </p:nvSpPr>
        <p:spPr bwMode="auto">
          <a:xfrm>
            <a:off x="6477000" y="571500"/>
            <a:ext cx="1588" cy="9906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7" name="Line 61"/>
          <p:cNvSpPr>
            <a:spLocks noChangeShapeType="1"/>
          </p:cNvSpPr>
          <p:nvPr/>
        </p:nvSpPr>
        <p:spPr bwMode="auto">
          <a:xfrm>
            <a:off x="6781800" y="571500"/>
            <a:ext cx="1588" cy="9906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8" name="Line 62"/>
          <p:cNvSpPr>
            <a:spLocks noChangeShapeType="1"/>
          </p:cNvSpPr>
          <p:nvPr/>
        </p:nvSpPr>
        <p:spPr bwMode="auto">
          <a:xfrm>
            <a:off x="6516688" y="1658938"/>
            <a:ext cx="1444625" cy="72072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69" name="Line 63"/>
          <p:cNvSpPr>
            <a:spLocks noChangeShapeType="1"/>
          </p:cNvSpPr>
          <p:nvPr/>
        </p:nvSpPr>
        <p:spPr bwMode="auto">
          <a:xfrm>
            <a:off x="6821488" y="1658938"/>
            <a:ext cx="1444625" cy="72072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0" name="Line 64"/>
          <p:cNvSpPr>
            <a:spLocks noChangeShapeType="1"/>
          </p:cNvSpPr>
          <p:nvPr/>
        </p:nvSpPr>
        <p:spPr bwMode="auto">
          <a:xfrm>
            <a:off x="7126288" y="1658938"/>
            <a:ext cx="1444625" cy="72072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1" name="Line 65"/>
          <p:cNvSpPr>
            <a:spLocks noChangeShapeType="1"/>
          </p:cNvSpPr>
          <p:nvPr/>
        </p:nvSpPr>
        <p:spPr bwMode="auto">
          <a:xfrm>
            <a:off x="8001000" y="2476500"/>
            <a:ext cx="1588" cy="89535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2" name="Line 66"/>
          <p:cNvSpPr>
            <a:spLocks noChangeShapeType="1"/>
          </p:cNvSpPr>
          <p:nvPr/>
        </p:nvSpPr>
        <p:spPr bwMode="auto">
          <a:xfrm>
            <a:off x="8001000" y="3486150"/>
            <a:ext cx="1588" cy="89535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3" name="Line 67"/>
          <p:cNvSpPr>
            <a:spLocks noChangeShapeType="1"/>
          </p:cNvSpPr>
          <p:nvPr/>
        </p:nvSpPr>
        <p:spPr bwMode="auto">
          <a:xfrm>
            <a:off x="8001000" y="4495800"/>
            <a:ext cx="1588" cy="7620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4" name="Line 68"/>
          <p:cNvSpPr>
            <a:spLocks noChangeShapeType="1"/>
          </p:cNvSpPr>
          <p:nvPr/>
        </p:nvSpPr>
        <p:spPr bwMode="auto">
          <a:xfrm flipH="1">
            <a:off x="6326188" y="5354638"/>
            <a:ext cx="1635125" cy="73977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5" name="Line 69"/>
          <p:cNvSpPr>
            <a:spLocks noChangeShapeType="1"/>
          </p:cNvSpPr>
          <p:nvPr/>
        </p:nvSpPr>
        <p:spPr bwMode="auto">
          <a:xfrm>
            <a:off x="8305800" y="2476500"/>
            <a:ext cx="1588" cy="89535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6" name="Line 70"/>
          <p:cNvSpPr>
            <a:spLocks noChangeShapeType="1"/>
          </p:cNvSpPr>
          <p:nvPr/>
        </p:nvSpPr>
        <p:spPr bwMode="auto">
          <a:xfrm>
            <a:off x="8305800" y="2476500"/>
            <a:ext cx="304800" cy="89535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7" name="Line 71"/>
          <p:cNvSpPr>
            <a:spLocks noChangeShapeType="1"/>
          </p:cNvSpPr>
          <p:nvPr/>
        </p:nvSpPr>
        <p:spPr bwMode="auto">
          <a:xfrm>
            <a:off x="8305800" y="4495800"/>
            <a:ext cx="1588" cy="7620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8" name="Line 72"/>
          <p:cNvSpPr>
            <a:spLocks noChangeShapeType="1"/>
          </p:cNvSpPr>
          <p:nvPr/>
        </p:nvSpPr>
        <p:spPr bwMode="auto">
          <a:xfrm flipH="1">
            <a:off x="6630988" y="5354638"/>
            <a:ext cx="1635125" cy="73977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79" name="Line 73"/>
          <p:cNvSpPr>
            <a:spLocks noChangeShapeType="1"/>
          </p:cNvSpPr>
          <p:nvPr/>
        </p:nvSpPr>
        <p:spPr bwMode="auto">
          <a:xfrm flipH="1">
            <a:off x="6935788" y="5354638"/>
            <a:ext cx="1635125" cy="73977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0" name="Line 74"/>
          <p:cNvSpPr>
            <a:spLocks noChangeShapeType="1"/>
          </p:cNvSpPr>
          <p:nvPr/>
        </p:nvSpPr>
        <p:spPr bwMode="auto">
          <a:xfrm>
            <a:off x="609600" y="857250"/>
            <a:ext cx="1588" cy="9525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1" name="Line 75"/>
          <p:cNvSpPr>
            <a:spLocks noChangeShapeType="1"/>
          </p:cNvSpPr>
          <p:nvPr/>
        </p:nvSpPr>
        <p:spPr bwMode="auto">
          <a:xfrm>
            <a:off x="609600" y="1924050"/>
            <a:ext cx="1588" cy="100965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2" name="Line 76"/>
          <p:cNvSpPr>
            <a:spLocks noChangeShapeType="1"/>
          </p:cNvSpPr>
          <p:nvPr/>
        </p:nvSpPr>
        <p:spPr bwMode="auto">
          <a:xfrm>
            <a:off x="609600" y="3048000"/>
            <a:ext cx="1588" cy="9144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3" name="Line 77"/>
          <p:cNvSpPr>
            <a:spLocks noChangeShapeType="1"/>
          </p:cNvSpPr>
          <p:nvPr/>
        </p:nvSpPr>
        <p:spPr bwMode="auto">
          <a:xfrm>
            <a:off x="609600" y="4076700"/>
            <a:ext cx="1588" cy="9906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4" name="Line 78"/>
          <p:cNvSpPr>
            <a:spLocks noChangeShapeType="1"/>
          </p:cNvSpPr>
          <p:nvPr/>
        </p:nvSpPr>
        <p:spPr bwMode="auto">
          <a:xfrm>
            <a:off x="609600" y="5181600"/>
            <a:ext cx="1588" cy="7239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5" name="Line 79"/>
          <p:cNvSpPr>
            <a:spLocks noChangeShapeType="1"/>
          </p:cNvSpPr>
          <p:nvPr/>
        </p:nvSpPr>
        <p:spPr bwMode="auto">
          <a:xfrm>
            <a:off x="914400" y="4076700"/>
            <a:ext cx="1588" cy="9906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6" name="Line 80"/>
          <p:cNvSpPr>
            <a:spLocks noChangeShapeType="1"/>
          </p:cNvSpPr>
          <p:nvPr/>
        </p:nvSpPr>
        <p:spPr bwMode="auto">
          <a:xfrm>
            <a:off x="914400" y="5181600"/>
            <a:ext cx="1588" cy="7239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7" name="Line 81"/>
          <p:cNvSpPr>
            <a:spLocks noChangeShapeType="1"/>
          </p:cNvSpPr>
          <p:nvPr/>
        </p:nvSpPr>
        <p:spPr bwMode="auto">
          <a:xfrm>
            <a:off x="1219200" y="5181600"/>
            <a:ext cx="1588" cy="7239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8" name="Line 82"/>
          <p:cNvSpPr>
            <a:spLocks noChangeShapeType="1"/>
          </p:cNvSpPr>
          <p:nvPr/>
        </p:nvSpPr>
        <p:spPr bwMode="auto">
          <a:xfrm>
            <a:off x="649288" y="839788"/>
            <a:ext cx="225425" cy="987425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89" name="Freeform 83"/>
          <p:cNvSpPr>
            <a:spLocks/>
          </p:cNvSpPr>
          <p:nvPr/>
        </p:nvSpPr>
        <p:spPr bwMode="auto">
          <a:xfrm>
            <a:off x="312738" y="255588"/>
            <a:ext cx="6138862" cy="2725737"/>
          </a:xfrm>
          <a:custGeom>
            <a:avLst/>
            <a:gdLst>
              <a:gd name="T0" fmla="*/ 2147483647 w 21581"/>
              <a:gd name="T1" fmla="*/ 2147483647 h 21593"/>
              <a:gd name="T2" fmla="*/ 2147483647 w 21581"/>
              <a:gd name="T3" fmla="*/ 2147483647 h 21593"/>
              <a:gd name="T4" fmla="*/ 2147483647 w 21581"/>
              <a:gd name="T5" fmla="*/ 2147483647 h 21593"/>
              <a:gd name="T6" fmla="*/ 2147483647 w 21581"/>
              <a:gd name="T7" fmla="*/ 2147483647 h 21593"/>
              <a:gd name="T8" fmla="*/ 2147483647 w 21581"/>
              <a:gd name="T9" fmla="*/ 2147483647 h 21593"/>
              <a:gd name="T10" fmla="*/ 2147483647 w 21581"/>
              <a:gd name="T11" fmla="*/ 2147483647 h 21593"/>
              <a:gd name="T12" fmla="*/ 2147483647 w 21581"/>
              <a:gd name="T13" fmla="*/ 2147483647 h 21593"/>
              <a:gd name="T14" fmla="*/ 2147483647 w 21581"/>
              <a:gd name="T15" fmla="*/ 2147483647 h 21593"/>
              <a:gd name="T16" fmla="*/ 2147483647 w 21581"/>
              <a:gd name="T17" fmla="*/ 2147483647 h 21593"/>
              <a:gd name="T18" fmla="*/ 2147483647 w 21581"/>
              <a:gd name="T19" fmla="*/ 2147483647 h 21593"/>
              <a:gd name="T20" fmla="*/ 2147483647 w 21581"/>
              <a:gd name="T21" fmla="*/ 2147483647 h 21593"/>
              <a:gd name="T22" fmla="*/ 2147483647 w 21581"/>
              <a:gd name="T23" fmla="*/ 2147483647 h 21593"/>
              <a:gd name="T24" fmla="*/ 2147483647 w 21581"/>
              <a:gd name="T25" fmla="*/ 2147483647 h 21593"/>
              <a:gd name="T26" fmla="*/ 2147483647 w 21581"/>
              <a:gd name="T27" fmla="*/ 2147483647 h 2159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1581"/>
              <a:gd name="T43" fmla="*/ 0 h 21593"/>
              <a:gd name="T44" fmla="*/ 21581 w 21581"/>
              <a:gd name="T45" fmla="*/ 21593 h 2159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581" h="21593">
                <a:moveTo>
                  <a:pt x="807" y="21593"/>
                </a:moveTo>
                <a:cubicBezTo>
                  <a:pt x="718" y="21404"/>
                  <a:pt x="372" y="21379"/>
                  <a:pt x="238" y="20461"/>
                </a:cubicBezTo>
                <a:cubicBezTo>
                  <a:pt x="104" y="19542"/>
                  <a:pt x="26" y="18133"/>
                  <a:pt x="3" y="16083"/>
                </a:cubicBezTo>
                <a:cubicBezTo>
                  <a:pt x="-19" y="14032"/>
                  <a:pt x="65" y="10321"/>
                  <a:pt x="104" y="8157"/>
                </a:cubicBezTo>
                <a:cubicBezTo>
                  <a:pt x="143" y="5994"/>
                  <a:pt x="160" y="4295"/>
                  <a:pt x="238" y="3100"/>
                </a:cubicBezTo>
                <a:cubicBezTo>
                  <a:pt x="316" y="1905"/>
                  <a:pt x="383" y="1477"/>
                  <a:pt x="573" y="987"/>
                </a:cubicBezTo>
                <a:cubicBezTo>
                  <a:pt x="762" y="496"/>
                  <a:pt x="668" y="308"/>
                  <a:pt x="1376" y="157"/>
                </a:cubicBezTo>
                <a:cubicBezTo>
                  <a:pt x="2085" y="6"/>
                  <a:pt x="3414" y="106"/>
                  <a:pt x="4826" y="81"/>
                </a:cubicBezTo>
                <a:cubicBezTo>
                  <a:pt x="6238" y="56"/>
                  <a:pt x="8225" y="18"/>
                  <a:pt x="9849" y="6"/>
                </a:cubicBezTo>
                <a:cubicBezTo>
                  <a:pt x="11473" y="-7"/>
                  <a:pt x="13103" y="6"/>
                  <a:pt x="14571" y="6"/>
                </a:cubicBezTo>
                <a:cubicBezTo>
                  <a:pt x="16039" y="6"/>
                  <a:pt x="17763" y="-7"/>
                  <a:pt x="18656" y="31"/>
                </a:cubicBezTo>
                <a:cubicBezTo>
                  <a:pt x="19549" y="68"/>
                  <a:pt x="19533" y="106"/>
                  <a:pt x="19929" y="232"/>
                </a:cubicBezTo>
                <a:cubicBezTo>
                  <a:pt x="20325" y="358"/>
                  <a:pt x="20772" y="521"/>
                  <a:pt x="21045" y="786"/>
                </a:cubicBezTo>
                <a:cubicBezTo>
                  <a:pt x="21319" y="1050"/>
                  <a:pt x="21469" y="1616"/>
                  <a:pt x="21581" y="1842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0" name="Freeform 84"/>
          <p:cNvSpPr>
            <a:spLocks/>
          </p:cNvSpPr>
          <p:nvPr/>
        </p:nvSpPr>
        <p:spPr bwMode="auto">
          <a:xfrm>
            <a:off x="184150" y="130175"/>
            <a:ext cx="6578600" cy="3036888"/>
          </a:xfrm>
          <a:custGeom>
            <a:avLst/>
            <a:gdLst>
              <a:gd name="T0" fmla="*/ 2147483647 w 21585"/>
              <a:gd name="T1" fmla="*/ 2147483647 h 21483"/>
              <a:gd name="T2" fmla="*/ 2147483647 w 21585"/>
              <a:gd name="T3" fmla="*/ 2147483647 h 21483"/>
              <a:gd name="T4" fmla="*/ 2147483647 w 21585"/>
              <a:gd name="T5" fmla="*/ 2147483647 h 21483"/>
              <a:gd name="T6" fmla="*/ 2147483647 w 21585"/>
              <a:gd name="T7" fmla="*/ 2147483647 h 21483"/>
              <a:gd name="T8" fmla="*/ 2147483647 w 21585"/>
              <a:gd name="T9" fmla="*/ 2147483647 h 21483"/>
              <a:gd name="T10" fmla="*/ 2147483647 w 21585"/>
              <a:gd name="T11" fmla="*/ 2147483647 h 21483"/>
              <a:gd name="T12" fmla="*/ 2147483647 w 21585"/>
              <a:gd name="T13" fmla="*/ 2147483647 h 21483"/>
              <a:gd name="T14" fmla="*/ 2147483647 w 21585"/>
              <a:gd name="T15" fmla="*/ 2147483647 h 21483"/>
              <a:gd name="T16" fmla="*/ 2147483647 w 21585"/>
              <a:gd name="T17" fmla="*/ 2147483647 h 21483"/>
              <a:gd name="T18" fmla="*/ 2147483647 w 21585"/>
              <a:gd name="T19" fmla="*/ 2147483647 h 21483"/>
              <a:gd name="T20" fmla="*/ 2147483647 w 21585"/>
              <a:gd name="T21" fmla="*/ 2147483647 h 21483"/>
              <a:gd name="T22" fmla="*/ 2147483647 w 21585"/>
              <a:gd name="T23" fmla="*/ 2147483647 h 21483"/>
              <a:gd name="T24" fmla="*/ 2147483647 w 21585"/>
              <a:gd name="T25" fmla="*/ 2147483647 h 21483"/>
              <a:gd name="T26" fmla="*/ 2147483647 w 21585"/>
              <a:gd name="T27" fmla="*/ 2147483647 h 21483"/>
              <a:gd name="T28" fmla="*/ 2147483647 w 21585"/>
              <a:gd name="T29" fmla="*/ 2147483647 h 21483"/>
              <a:gd name="T30" fmla="*/ 2147483647 w 21585"/>
              <a:gd name="T31" fmla="*/ 2147483647 h 21483"/>
              <a:gd name="T32" fmla="*/ 2147483647 w 21585"/>
              <a:gd name="T33" fmla="*/ 2147483647 h 214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1585"/>
              <a:gd name="T52" fmla="*/ 0 h 21483"/>
              <a:gd name="T53" fmla="*/ 21585 w 21585"/>
              <a:gd name="T54" fmla="*/ 21483 h 2148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1585" h="21483">
                <a:moveTo>
                  <a:pt x="2267" y="20634"/>
                </a:moveTo>
                <a:cubicBezTo>
                  <a:pt x="2163" y="20769"/>
                  <a:pt x="1887" y="21352"/>
                  <a:pt x="1642" y="21442"/>
                </a:cubicBezTo>
                <a:cubicBezTo>
                  <a:pt x="1397" y="21532"/>
                  <a:pt x="1037" y="21487"/>
                  <a:pt x="798" y="21173"/>
                </a:cubicBezTo>
                <a:cubicBezTo>
                  <a:pt x="558" y="20858"/>
                  <a:pt x="334" y="20432"/>
                  <a:pt x="204" y="19556"/>
                </a:cubicBezTo>
                <a:cubicBezTo>
                  <a:pt x="74" y="18680"/>
                  <a:pt x="48" y="17266"/>
                  <a:pt x="16" y="15919"/>
                </a:cubicBezTo>
                <a:cubicBezTo>
                  <a:pt x="-15" y="14572"/>
                  <a:pt x="6" y="13157"/>
                  <a:pt x="16" y="11473"/>
                </a:cubicBezTo>
                <a:cubicBezTo>
                  <a:pt x="27" y="9789"/>
                  <a:pt x="58" y="7229"/>
                  <a:pt x="79" y="5815"/>
                </a:cubicBezTo>
                <a:cubicBezTo>
                  <a:pt x="100" y="4400"/>
                  <a:pt x="48" y="3794"/>
                  <a:pt x="141" y="2986"/>
                </a:cubicBezTo>
                <a:cubicBezTo>
                  <a:pt x="235" y="2177"/>
                  <a:pt x="386" y="1448"/>
                  <a:pt x="641" y="965"/>
                </a:cubicBezTo>
                <a:cubicBezTo>
                  <a:pt x="897" y="482"/>
                  <a:pt x="1131" y="246"/>
                  <a:pt x="1673" y="89"/>
                </a:cubicBezTo>
                <a:cubicBezTo>
                  <a:pt x="2215" y="-68"/>
                  <a:pt x="2658" y="33"/>
                  <a:pt x="3892" y="22"/>
                </a:cubicBezTo>
                <a:cubicBezTo>
                  <a:pt x="5127" y="11"/>
                  <a:pt x="7779" y="22"/>
                  <a:pt x="9081" y="22"/>
                </a:cubicBezTo>
                <a:cubicBezTo>
                  <a:pt x="10384" y="22"/>
                  <a:pt x="10426" y="22"/>
                  <a:pt x="11707" y="22"/>
                </a:cubicBezTo>
                <a:cubicBezTo>
                  <a:pt x="12989" y="22"/>
                  <a:pt x="15495" y="-1"/>
                  <a:pt x="16771" y="22"/>
                </a:cubicBezTo>
                <a:cubicBezTo>
                  <a:pt x="18048" y="44"/>
                  <a:pt x="18673" y="-1"/>
                  <a:pt x="19376" y="157"/>
                </a:cubicBezTo>
                <a:cubicBezTo>
                  <a:pt x="20079" y="314"/>
                  <a:pt x="20611" y="606"/>
                  <a:pt x="20981" y="965"/>
                </a:cubicBezTo>
                <a:cubicBezTo>
                  <a:pt x="21351" y="1324"/>
                  <a:pt x="21460" y="2031"/>
                  <a:pt x="21585" y="2312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1" name="Freeform 85"/>
          <p:cNvSpPr>
            <a:spLocks/>
          </p:cNvSpPr>
          <p:nvPr/>
        </p:nvSpPr>
        <p:spPr bwMode="auto">
          <a:xfrm>
            <a:off x="5586413" y="1676400"/>
            <a:ext cx="871537" cy="4419600"/>
          </a:xfrm>
          <a:custGeom>
            <a:avLst/>
            <a:gdLst>
              <a:gd name="T0" fmla="*/ 2147483647 w 21314"/>
              <a:gd name="T1" fmla="*/ 0 h 21600"/>
              <a:gd name="T2" fmla="*/ 2147483647 w 21314"/>
              <a:gd name="T3" fmla="*/ 2147483647 h 21600"/>
              <a:gd name="T4" fmla="*/ 2147483647 w 21314"/>
              <a:gd name="T5" fmla="*/ 2147483647 h 21600"/>
              <a:gd name="T6" fmla="*/ 2147483647 w 21314"/>
              <a:gd name="T7" fmla="*/ 2147483647 h 21600"/>
              <a:gd name="T8" fmla="*/ 2147483647 w 21314"/>
              <a:gd name="T9" fmla="*/ 2147483647 h 21600"/>
              <a:gd name="T10" fmla="*/ 2147483647 w 21314"/>
              <a:gd name="T11" fmla="*/ 2147483647 h 21600"/>
              <a:gd name="T12" fmla="*/ 2147483647 w 21314"/>
              <a:gd name="T13" fmla="*/ 2147483647 h 21600"/>
              <a:gd name="T14" fmla="*/ 2147483647 w 21314"/>
              <a:gd name="T15" fmla="*/ 2147483647 h 21600"/>
              <a:gd name="T16" fmla="*/ 2147483647 w 21314"/>
              <a:gd name="T17" fmla="*/ 2147483647 h 21600"/>
              <a:gd name="T18" fmla="*/ 2147483647 w 21314"/>
              <a:gd name="T19" fmla="*/ 2147483647 h 21600"/>
              <a:gd name="T20" fmla="*/ 2147483647 w 21314"/>
              <a:gd name="T21" fmla="*/ 2147483647 h 2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14"/>
              <a:gd name="T34" fmla="*/ 0 h 21600"/>
              <a:gd name="T35" fmla="*/ 21314 w 21314"/>
              <a:gd name="T36" fmla="*/ 21600 h 2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14" h="21600">
                <a:moveTo>
                  <a:pt x="21314" y="0"/>
                </a:moveTo>
                <a:cubicBezTo>
                  <a:pt x="20382" y="202"/>
                  <a:pt x="18090" y="714"/>
                  <a:pt x="16186" y="1210"/>
                </a:cubicBezTo>
                <a:cubicBezTo>
                  <a:pt x="14282" y="1707"/>
                  <a:pt x="11951" y="2281"/>
                  <a:pt x="9970" y="2979"/>
                </a:cubicBezTo>
                <a:cubicBezTo>
                  <a:pt x="7989" y="3678"/>
                  <a:pt x="5736" y="4593"/>
                  <a:pt x="4376" y="5400"/>
                </a:cubicBezTo>
                <a:cubicBezTo>
                  <a:pt x="3016" y="6207"/>
                  <a:pt x="2395" y="6913"/>
                  <a:pt x="1734" y="7821"/>
                </a:cubicBezTo>
                <a:cubicBezTo>
                  <a:pt x="1074" y="8728"/>
                  <a:pt x="569" y="9737"/>
                  <a:pt x="336" y="10862"/>
                </a:cubicBezTo>
                <a:cubicBezTo>
                  <a:pt x="102" y="11987"/>
                  <a:pt x="-286" y="13469"/>
                  <a:pt x="336" y="14586"/>
                </a:cubicBezTo>
                <a:cubicBezTo>
                  <a:pt x="957" y="15703"/>
                  <a:pt x="2783" y="16790"/>
                  <a:pt x="4065" y="17566"/>
                </a:cubicBezTo>
                <a:cubicBezTo>
                  <a:pt x="5347" y="18341"/>
                  <a:pt x="6668" y="18753"/>
                  <a:pt x="8105" y="19241"/>
                </a:cubicBezTo>
                <a:cubicBezTo>
                  <a:pt x="9543" y="19730"/>
                  <a:pt x="11330" y="20087"/>
                  <a:pt x="12767" y="20483"/>
                </a:cubicBezTo>
                <a:cubicBezTo>
                  <a:pt x="14205" y="20878"/>
                  <a:pt x="15836" y="21367"/>
                  <a:pt x="16652" y="21600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2" name="Freeform 86"/>
          <p:cNvSpPr>
            <a:spLocks/>
          </p:cNvSpPr>
          <p:nvPr/>
        </p:nvSpPr>
        <p:spPr bwMode="auto">
          <a:xfrm>
            <a:off x="5708650" y="1663700"/>
            <a:ext cx="1041400" cy="4394200"/>
          </a:xfrm>
          <a:custGeom>
            <a:avLst/>
            <a:gdLst>
              <a:gd name="T0" fmla="*/ 2147483647 w 21478"/>
              <a:gd name="T1" fmla="*/ 0 h 21600"/>
              <a:gd name="T2" fmla="*/ 2147483647 w 21478"/>
              <a:gd name="T3" fmla="*/ 2147483647 h 21600"/>
              <a:gd name="T4" fmla="*/ 2147483647 w 21478"/>
              <a:gd name="T5" fmla="*/ 2147483647 h 21600"/>
              <a:gd name="T6" fmla="*/ 2147483647 w 21478"/>
              <a:gd name="T7" fmla="*/ 2147483647 h 21600"/>
              <a:gd name="T8" fmla="*/ 2147483647 w 21478"/>
              <a:gd name="T9" fmla="*/ 2147483647 h 21600"/>
              <a:gd name="T10" fmla="*/ 2147483647 w 21478"/>
              <a:gd name="T11" fmla="*/ 2147483647 h 21600"/>
              <a:gd name="T12" fmla="*/ 2147483647 w 21478"/>
              <a:gd name="T13" fmla="*/ 2147483647 h 21600"/>
              <a:gd name="T14" fmla="*/ 2147483647 w 21478"/>
              <a:gd name="T15" fmla="*/ 2147483647 h 21600"/>
              <a:gd name="T16" fmla="*/ 2147483647 w 21478"/>
              <a:gd name="T17" fmla="*/ 2147483647 h 21600"/>
              <a:gd name="T18" fmla="*/ 2147483647 w 21478"/>
              <a:gd name="T19" fmla="*/ 2147483647 h 21600"/>
              <a:gd name="T20" fmla="*/ 2147483647 w 21478"/>
              <a:gd name="T21" fmla="*/ 2147483647 h 21600"/>
              <a:gd name="T22" fmla="*/ 2147483647 w 21478"/>
              <a:gd name="T23" fmla="*/ 2147483647 h 21600"/>
              <a:gd name="T24" fmla="*/ 2147483647 w 21478"/>
              <a:gd name="T25" fmla="*/ 2147483647 h 21600"/>
              <a:gd name="T26" fmla="*/ 2147483647 w 21478"/>
              <a:gd name="T27" fmla="*/ 2147483647 h 21600"/>
              <a:gd name="T28" fmla="*/ 2147483647 w 21478"/>
              <a:gd name="T29" fmla="*/ 2147483647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1478"/>
              <a:gd name="T46" fmla="*/ 0 h 21600"/>
              <a:gd name="T47" fmla="*/ 21478 w 21478"/>
              <a:gd name="T48" fmla="*/ 216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478" h="21600">
                <a:moveTo>
                  <a:pt x="21478" y="0"/>
                </a:moveTo>
                <a:cubicBezTo>
                  <a:pt x="20855" y="125"/>
                  <a:pt x="18954" y="523"/>
                  <a:pt x="17807" y="765"/>
                </a:cubicBezTo>
                <a:cubicBezTo>
                  <a:pt x="16660" y="1007"/>
                  <a:pt x="16135" y="1061"/>
                  <a:pt x="14660" y="1467"/>
                </a:cubicBezTo>
                <a:cubicBezTo>
                  <a:pt x="13185" y="1873"/>
                  <a:pt x="10694" y="2536"/>
                  <a:pt x="9023" y="3184"/>
                </a:cubicBezTo>
                <a:cubicBezTo>
                  <a:pt x="7351" y="3832"/>
                  <a:pt x="5712" y="4627"/>
                  <a:pt x="4565" y="5369"/>
                </a:cubicBezTo>
                <a:cubicBezTo>
                  <a:pt x="3418" y="6110"/>
                  <a:pt x="2762" y="6742"/>
                  <a:pt x="2074" y="7647"/>
                </a:cubicBezTo>
                <a:cubicBezTo>
                  <a:pt x="1386" y="8553"/>
                  <a:pt x="697" y="9692"/>
                  <a:pt x="370" y="10800"/>
                </a:cubicBezTo>
                <a:cubicBezTo>
                  <a:pt x="42" y="11908"/>
                  <a:pt x="-122" y="13422"/>
                  <a:pt x="107" y="14296"/>
                </a:cubicBezTo>
                <a:cubicBezTo>
                  <a:pt x="337" y="15170"/>
                  <a:pt x="927" y="15412"/>
                  <a:pt x="1681" y="16044"/>
                </a:cubicBezTo>
                <a:cubicBezTo>
                  <a:pt x="2435" y="16676"/>
                  <a:pt x="3549" y="17566"/>
                  <a:pt x="4565" y="18104"/>
                </a:cubicBezTo>
                <a:cubicBezTo>
                  <a:pt x="5581" y="18642"/>
                  <a:pt x="7023" y="19009"/>
                  <a:pt x="7712" y="19290"/>
                </a:cubicBezTo>
                <a:cubicBezTo>
                  <a:pt x="8400" y="19571"/>
                  <a:pt x="8236" y="19610"/>
                  <a:pt x="8761" y="19790"/>
                </a:cubicBezTo>
                <a:cubicBezTo>
                  <a:pt x="9285" y="19969"/>
                  <a:pt x="10268" y="20188"/>
                  <a:pt x="10858" y="20351"/>
                </a:cubicBezTo>
                <a:cubicBezTo>
                  <a:pt x="11448" y="20515"/>
                  <a:pt x="11284" y="20547"/>
                  <a:pt x="12300" y="20757"/>
                </a:cubicBezTo>
                <a:cubicBezTo>
                  <a:pt x="13317" y="20968"/>
                  <a:pt x="16037" y="21428"/>
                  <a:pt x="17020" y="21600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3" name="Freeform 87"/>
          <p:cNvSpPr>
            <a:spLocks/>
          </p:cNvSpPr>
          <p:nvPr/>
        </p:nvSpPr>
        <p:spPr bwMode="auto">
          <a:xfrm>
            <a:off x="7143750" y="360363"/>
            <a:ext cx="1714500" cy="3087687"/>
          </a:xfrm>
          <a:custGeom>
            <a:avLst/>
            <a:gdLst>
              <a:gd name="T0" fmla="*/ 2147483647 w 21581"/>
              <a:gd name="T1" fmla="*/ 2147483647 h 21528"/>
              <a:gd name="T2" fmla="*/ 2147483647 w 21581"/>
              <a:gd name="T3" fmla="*/ 2147483647 h 21528"/>
              <a:gd name="T4" fmla="*/ 2147483647 w 21581"/>
              <a:gd name="T5" fmla="*/ 2147483647 h 21528"/>
              <a:gd name="T6" fmla="*/ 2147483647 w 21581"/>
              <a:gd name="T7" fmla="*/ 2147483647 h 21528"/>
              <a:gd name="T8" fmla="*/ 2147483647 w 21581"/>
              <a:gd name="T9" fmla="*/ 2147483647 h 21528"/>
              <a:gd name="T10" fmla="*/ 2147483647 w 21581"/>
              <a:gd name="T11" fmla="*/ 2147483647 h 21528"/>
              <a:gd name="T12" fmla="*/ 2147483647 w 21581"/>
              <a:gd name="T13" fmla="*/ 2147483647 h 21528"/>
              <a:gd name="T14" fmla="*/ 2147483647 w 21581"/>
              <a:gd name="T15" fmla="*/ 2147483647 h 21528"/>
              <a:gd name="T16" fmla="*/ 2147483647 w 21581"/>
              <a:gd name="T17" fmla="*/ 2147483647 h 21528"/>
              <a:gd name="T18" fmla="*/ 0 w 21581"/>
              <a:gd name="T19" fmla="*/ 2147483647 h 215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1581"/>
              <a:gd name="T31" fmla="*/ 0 h 21528"/>
              <a:gd name="T32" fmla="*/ 21581 w 21581"/>
              <a:gd name="T33" fmla="*/ 21528 h 215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81" h="21528">
                <a:moveTo>
                  <a:pt x="19182" y="21528"/>
                </a:moveTo>
                <a:cubicBezTo>
                  <a:pt x="19442" y="21450"/>
                  <a:pt x="20301" y="21561"/>
                  <a:pt x="20701" y="21041"/>
                </a:cubicBezTo>
                <a:cubicBezTo>
                  <a:pt x="21100" y="20520"/>
                  <a:pt x="21600" y="19380"/>
                  <a:pt x="21580" y="18406"/>
                </a:cubicBezTo>
                <a:cubicBezTo>
                  <a:pt x="21560" y="17431"/>
                  <a:pt x="21080" y="16324"/>
                  <a:pt x="20621" y="15217"/>
                </a:cubicBezTo>
                <a:cubicBezTo>
                  <a:pt x="20161" y="14110"/>
                  <a:pt x="19642" y="13136"/>
                  <a:pt x="18823" y="11763"/>
                </a:cubicBezTo>
                <a:cubicBezTo>
                  <a:pt x="18003" y="10390"/>
                  <a:pt x="16884" y="8475"/>
                  <a:pt x="15705" y="6980"/>
                </a:cubicBezTo>
                <a:cubicBezTo>
                  <a:pt x="14527" y="5486"/>
                  <a:pt x="13128" y="3847"/>
                  <a:pt x="11749" y="2795"/>
                </a:cubicBezTo>
                <a:cubicBezTo>
                  <a:pt x="10370" y="1743"/>
                  <a:pt x="8792" y="1135"/>
                  <a:pt x="7433" y="670"/>
                </a:cubicBezTo>
                <a:cubicBezTo>
                  <a:pt x="6074" y="205"/>
                  <a:pt x="4836" y="-39"/>
                  <a:pt x="3597" y="5"/>
                </a:cubicBezTo>
                <a:cubicBezTo>
                  <a:pt x="2358" y="50"/>
                  <a:pt x="759" y="736"/>
                  <a:pt x="0" y="935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4" name="Freeform 88"/>
          <p:cNvSpPr>
            <a:spLocks/>
          </p:cNvSpPr>
          <p:nvPr/>
        </p:nvSpPr>
        <p:spPr bwMode="auto">
          <a:xfrm>
            <a:off x="6810375" y="169863"/>
            <a:ext cx="2200275" cy="3513137"/>
          </a:xfrm>
          <a:custGeom>
            <a:avLst/>
            <a:gdLst>
              <a:gd name="T0" fmla="*/ 2147483647 w 21585"/>
              <a:gd name="T1" fmla="*/ 2147483647 h 21461"/>
              <a:gd name="T2" fmla="*/ 2147483647 w 21585"/>
              <a:gd name="T3" fmla="*/ 2147483647 h 21461"/>
              <a:gd name="T4" fmla="*/ 2147483647 w 21585"/>
              <a:gd name="T5" fmla="*/ 2147483647 h 21461"/>
              <a:gd name="T6" fmla="*/ 2147483647 w 21585"/>
              <a:gd name="T7" fmla="*/ 2147483647 h 21461"/>
              <a:gd name="T8" fmla="*/ 2147483647 w 21585"/>
              <a:gd name="T9" fmla="*/ 2147483647 h 21461"/>
              <a:gd name="T10" fmla="*/ 2147483647 w 21585"/>
              <a:gd name="T11" fmla="*/ 2147483647 h 21461"/>
              <a:gd name="T12" fmla="*/ 2147483647 w 21585"/>
              <a:gd name="T13" fmla="*/ 2147483647 h 21461"/>
              <a:gd name="T14" fmla="*/ 2147483647 w 21585"/>
              <a:gd name="T15" fmla="*/ 2147483647 h 21461"/>
              <a:gd name="T16" fmla="*/ 2147483647 w 21585"/>
              <a:gd name="T17" fmla="*/ 2147483647 h 21461"/>
              <a:gd name="T18" fmla="*/ 2147483647 w 21585"/>
              <a:gd name="T19" fmla="*/ 2147483647 h 21461"/>
              <a:gd name="T20" fmla="*/ 2147483647 w 21585"/>
              <a:gd name="T21" fmla="*/ 2147483647 h 21461"/>
              <a:gd name="T22" fmla="*/ 0 w 21585"/>
              <a:gd name="T23" fmla="*/ 2147483647 h 214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85"/>
              <a:gd name="T37" fmla="*/ 0 h 21461"/>
              <a:gd name="T38" fmla="*/ 21585 w 21585"/>
              <a:gd name="T39" fmla="*/ 21461 h 214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85" h="21461">
                <a:moveTo>
                  <a:pt x="14857" y="20141"/>
                </a:moveTo>
                <a:cubicBezTo>
                  <a:pt x="15028" y="20306"/>
                  <a:pt x="15417" y="20897"/>
                  <a:pt x="15916" y="21111"/>
                </a:cubicBezTo>
                <a:cubicBezTo>
                  <a:pt x="16414" y="21324"/>
                  <a:pt x="17099" y="21557"/>
                  <a:pt x="17847" y="21421"/>
                </a:cubicBezTo>
                <a:cubicBezTo>
                  <a:pt x="18594" y="21285"/>
                  <a:pt x="19778" y="20994"/>
                  <a:pt x="20401" y="20296"/>
                </a:cubicBezTo>
                <a:cubicBezTo>
                  <a:pt x="21024" y="19598"/>
                  <a:pt x="21600" y="18434"/>
                  <a:pt x="21584" y="17231"/>
                </a:cubicBezTo>
                <a:cubicBezTo>
                  <a:pt x="21569" y="16028"/>
                  <a:pt x="20899" y="14564"/>
                  <a:pt x="20276" y="13099"/>
                </a:cubicBezTo>
                <a:cubicBezTo>
                  <a:pt x="19653" y="11635"/>
                  <a:pt x="18921" y="10064"/>
                  <a:pt x="17847" y="8444"/>
                </a:cubicBezTo>
                <a:cubicBezTo>
                  <a:pt x="16772" y="6824"/>
                  <a:pt x="15199" y="4651"/>
                  <a:pt x="13829" y="3381"/>
                </a:cubicBezTo>
                <a:cubicBezTo>
                  <a:pt x="12459" y="2110"/>
                  <a:pt x="11259" y="1383"/>
                  <a:pt x="9624" y="820"/>
                </a:cubicBezTo>
                <a:cubicBezTo>
                  <a:pt x="7989" y="258"/>
                  <a:pt x="5388" y="54"/>
                  <a:pt x="4018" y="5"/>
                </a:cubicBezTo>
                <a:cubicBezTo>
                  <a:pt x="2647" y="-43"/>
                  <a:pt x="2071" y="248"/>
                  <a:pt x="1402" y="529"/>
                </a:cubicBezTo>
                <a:cubicBezTo>
                  <a:pt x="732" y="811"/>
                  <a:pt x="296" y="1451"/>
                  <a:pt x="0" y="1693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5" name="Freeform 89"/>
          <p:cNvSpPr>
            <a:spLocks/>
          </p:cNvSpPr>
          <p:nvPr/>
        </p:nvSpPr>
        <p:spPr bwMode="auto">
          <a:xfrm>
            <a:off x="6511925" y="44450"/>
            <a:ext cx="2598738" cy="3786188"/>
          </a:xfrm>
          <a:custGeom>
            <a:avLst/>
            <a:gdLst>
              <a:gd name="T0" fmla="*/ 2147483647 w 21321"/>
              <a:gd name="T1" fmla="*/ 2147483647 h 21399"/>
              <a:gd name="T2" fmla="*/ 2147483647 w 21321"/>
              <a:gd name="T3" fmla="*/ 2147483647 h 21399"/>
              <a:gd name="T4" fmla="*/ 2147483647 w 21321"/>
              <a:gd name="T5" fmla="*/ 2147483647 h 21399"/>
              <a:gd name="T6" fmla="*/ 2147483647 w 21321"/>
              <a:gd name="T7" fmla="*/ 2147483647 h 21399"/>
              <a:gd name="T8" fmla="*/ 2147483647 w 21321"/>
              <a:gd name="T9" fmla="*/ 2147483647 h 21399"/>
              <a:gd name="T10" fmla="*/ 2147483647 w 21321"/>
              <a:gd name="T11" fmla="*/ 2147483647 h 21399"/>
              <a:gd name="T12" fmla="*/ 2147483647 w 21321"/>
              <a:gd name="T13" fmla="*/ 2147483647 h 21399"/>
              <a:gd name="T14" fmla="*/ 2147483647 w 21321"/>
              <a:gd name="T15" fmla="*/ 2147483647 h 21399"/>
              <a:gd name="T16" fmla="*/ 2147483647 w 21321"/>
              <a:gd name="T17" fmla="*/ 2147483647 h 21399"/>
              <a:gd name="T18" fmla="*/ 2147483647 w 21321"/>
              <a:gd name="T19" fmla="*/ 2147483647 h 21399"/>
              <a:gd name="T20" fmla="*/ 2147483647 w 21321"/>
              <a:gd name="T21" fmla="*/ 2147483647 h 21399"/>
              <a:gd name="T22" fmla="*/ 2147483647 w 21321"/>
              <a:gd name="T23" fmla="*/ 2147483647 h 21399"/>
              <a:gd name="T24" fmla="*/ 2147483647 w 21321"/>
              <a:gd name="T25" fmla="*/ 2147483647 h 213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321"/>
              <a:gd name="T40" fmla="*/ 0 h 21399"/>
              <a:gd name="T41" fmla="*/ 21321 w 21321"/>
              <a:gd name="T42" fmla="*/ 21399 h 2139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321" h="21399">
                <a:moveTo>
                  <a:pt x="12523" y="19339"/>
                </a:moveTo>
                <a:cubicBezTo>
                  <a:pt x="12875" y="19582"/>
                  <a:pt x="13878" y="20434"/>
                  <a:pt x="14659" y="20775"/>
                </a:cubicBezTo>
                <a:cubicBezTo>
                  <a:pt x="15440" y="21116"/>
                  <a:pt x="16273" y="21475"/>
                  <a:pt x="17211" y="21385"/>
                </a:cubicBezTo>
                <a:cubicBezTo>
                  <a:pt x="18148" y="21296"/>
                  <a:pt x="19580" y="20910"/>
                  <a:pt x="20257" y="20255"/>
                </a:cubicBezTo>
                <a:cubicBezTo>
                  <a:pt x="20934" y="19599"/>
                  <a:pt x="21143" y="18487"/>
                  <a:pt x="21273" y="17455"/>
                </a:cubicBezTo>
                <a:cubicBezTo>
                  <a:pt x="21403" y="16423"/>
                  <a:pt x="21247" y="15086"/>
                  <a:pt x="21038" y="14063"/>
                </a:cubicBezTo>
                <a:cubicBezTo>
                  <a:pt x="20830" y="13040"/>
                  <a:pt x="20596" y="12546"/>
                  <a:pt x="20023" y="11317"/>
                </a:cubicBezTo>
                <a:cubicBezTo>
                  <a:pt x="19450" y="10087"/>
                  <a:pt x="18643" y="8239"/>
                  <a:pt x="17601" y="6686"/>
                </a:cubicBezTo>
                <a:cubicBezTo>
                  <a:pt x="16560" y="5134"/>
                  <a:pt x="15206" y="3088"/>
                  <a:pt x="13773" y="2002"/>
                </a:cubicBezTo>
                <a:cubicBezTo>
                  <a:pt x="12341" y="916"/>
                  <a:pt x="10766" y="467"/>
                  <a:pt x="9008" y="171"/>
                </a:cubicBezTo>
                <a:cubicBezTo>
                  <a:pt x="7250" y="-125"/>
                  <a:pt x="4672" y="10"/>
                  <a:pt x="3227" y="225"/>
                </a:cubicBezTo>
                <a:cubicBezTo>
                  <a:pt x="1782" y="440"/>
                  <a:pt x="871" y="1131"/>
                  <a:pt x="337" y="1463"/>
                </a:cubicBezTo>
                <a:cubicBezTo>
                  <a:pt x="-197" y="1795"/>
                  <a:pt x="76" y="2109"/>
                  <a:pt x="24" y="2217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3796" name="Group 97"/>
          <p:cNvGrpSpPr>
            <a:grpSpLocks/>
          </p:cNvGrpSpPr>
          <p:nvPr/>
        </p:nvGrpSpPr>
        <p:grpSpPr bwMode="auto">
          <a:xfrm>
            <a:off x="25400" y="7938"/>
            <a:ext cx="8804275" cy="6223000"/>
            <a:chOff x="0" y="0"/>
            <a:chExt cx="5545" cy="3920"/>
          </a:xfrm>
        </p:grpSpPr>
        <p:sp>
          <p:nvSpPr>
            <p:cNvPr id="73945" name="Line 90"/>
            <p:cNvSpPr>
              <a:spLocks noChangeShapeType="1"/>
            </p:cNvSpPr>
            <p:nvPr/>
          </p:nvSpPr>
          <p:spPr bwMode="auto">
            <a:xfrm>
              <a:off x="5407" y="2827"/>
              <a:ext cx="1" cy="480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46" name="Line 91"/>
            <p:cNvSpPr>
              <a:spLocks noChangeShapeType="1"/>
            </p:cNvSpPr>
            <p:nvPr/>
          </p:nvSpPr>
          <p:spPr bwMode="auto">
            <a:xfrm>
              <a:off x="4429" y="340"/>
              <a:ext cx="1" cy="624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47" name="Line 92"/>
            <p:cNvSpPr>
              <a:spLocks noChangeShapeType="1"/>
            </p:cNvSpPr>
            <p:nvPr/>
          </p:nvSpPr>
          <p:spPr bwMode="auto">
            <a:xfrm>
              <a:off x="374" y="509"/>
              <a:ext cx="334" cy="622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48" name="Line 93"/>
            <p:cNvSpPr>
              <a:spLocks noChangeShapeType="1"/>
            </p:cNvSpPr>
            <p:nvPr/>
          </p:nvSpPr>
          <p:spPr bwMode="auto">
            <a:xfrm>
              <a:off x="733" y="1192"/>
              <a:ext cx="1" cy="636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49" name="Freeform 94"/>
            <p:cNvSpPr>
              <a:spLocks/>
            </p:cNvSpPr>
            <p:nvPr/>
          </p:nvSpPr>
          <p:spPr bwMode="auto">
            <a:xfrm>
              <a:off x="0" y="0"/>
              <a:ext cx="4405" cy="2093"/>
            </a:xfrm>
            <a:custGeom>
              <a:avLst/>
              <a:gdLst>
                <a:gd name="T0" fmla="*/ 0 w 21596"/>
                <a:gd name="T1" fmla="*/ 0 h 21514"/>
                <a:gd name="T2" fmla="*/ 0 w 21596"/>
                <a:gd name="T3" fmla="*/ 0 h 21514"/>
                <a:gd name="T4" fmla="*/ 0 w 21596"/>
                <a:gd name="T5" fmla="*/ 0 h 21514"/>
                <a:gd name="T6" fmla="*/ 0 w 21596"/>
                <a:gd name="T7" fmla="*/ 0 h 21514"/>
                <a:gd name="T8" fmla="*/ 0 w 21596"/>
                <a:gd name="T9" fmla="*/ 0 h 21514"/>
                <a:gd name="T10" fmla="*/ 0 w 21596"/>
                <a:gd name="T11" fmla="*/ 0 h 21514"/>
                <a:gd name="T12" fmla="*/ 0 w 21596"/>
                <a:gd name="T13" fmla="*/ 0 h 21514"/>
                <a:gd name="T14" fmla="*/ 0 w 21596"/>
                <a:gd name="T15" fmla="*/ 0 h 21514"/>
                <a:gd name="T16" fmla="*/ 0 w 21596"/>
                <a:gd name="T17" fmla="*/ 0 h 21514"/>
                <a:gd name="T18" fmla="*/ 0 w 21596"/>
                <a:gd name="T19" fmla="*/ 0 h 21514"/>
                <a:gd name="T20" fmla="*/ 0 w 21596"/>
                <a:gd name="T21" fmla="*/ 0 h 21514"/>
                <a:gd name="T22" fmla="*/ 0 w 21596"/>
                <a:gd name="T23" fmla="*/ 0 h 21514"/>
                <a:gd name="T24" fmla="*/ 0 w 21596"/>
                <a:gd name="T25" fmla="*/ 0 h 21514"/>
                <a:gd name="T26" fmla="*/ 0 w 21596"/>
                <a:gd name="T27" fmla="*/ 0 h 21514"/>
                <a:gd name="T28" fmla="*/ 0 w 21596"/>
                <a:gd name="T29" fmla="*/ 0 h 21514"/>
                <a:gd name="T30" fmla="*/ 1 w 21596"/>
                <a:gd name="T31" fmla="*/ 0 h 21514"/>
                <a:gd name="T32" fmla="*/ 1 w 21596"/>
                <a:gd name="T33" fmla="*/ 0 h 21514"/>
                <a:gd name="T34" fmla="*/ 1 w 21596"/>
                <a:gd name="T35" fmla="*/ 0 h 21514"/>
                <a:gd name="T36" fmla="*/ 1 w 21596"/>
                <a:gd name="T37" fmla="*/ 0 h 21514"/>
                <a:gd name="T38" fmla="*/ 2 w 21596"/>
                <a:gd name="T39" fmla="*/ 0 h 215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596"/>
                <a:gd name="T61" fmla="*/ 0 h 21514"/>
                <a:gd name="T62" fmla="*/ 21596 w 21596"/>
                <a:gd name="T63" fmla="*/ 21514 h 215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596" h="21514">
                  <a:moveTo>
                    <a:pt x="3418" y="19525"/>
                  </a:moveTo>
                  <a:cubicBezTo>
                    <a:pt x="3290" y="19751"/>
                    <a:pt x="2947" y="20552"/>
                    <a:pt x="2653" y="20881"/>
                  </a:cubicBezTo>
                  <a:cubicBezTo>
                    <a:pt x="2359" y="21210"/>
                    <a:pt x="1932" y="21446"/>
                    <a:pt x="1653" y="21498"/>
                  </a:cubicBezTo>
                  <a:cubicBezTo>
                    <a:pt x="1374" y="21549"/>
                    <a:pt x="1202" y="21487"/>
                    <a:pt x="976" y="21189"/>
                  </a:cubicBezTo>
                  <a:cubicBezTo>
                    <a:pt x="751" y="20891"/>
                    <a:pt x="452" y="20336"/>
                    <a:pt x="300" y="19710"/>
                  </a:cubicBezTo>
                  <a:cubicBezTo>
                    <a:pt x="148" y="19083"/>
                    <a:pt x="114" y="18353"/>
                    <a:pt x="65" y="17428"/>
                  </a:cubicBezTo>
                  <a:cubicBezTo>
                    <a:pt x="16" y="16504"/>
                    <a:pt x="16" y="15127"/>
                    <a:pt x="6" y="14161"/>
                  </a:cubicBezTo>
                  <a:cubicBezTo>
                    <a:pt x="-4" y="13195"/>
                    <a:pt x="1" y="12568"/>
                    <a:pt x="6" y="11633"/>
                  </a:cubicBezTo>
                  <a:cubicBezTo>
                    <a:pt x="11" y="10698"/>
                    <a:pt x="25" y="9495"/>
                    <a:pt x="35" y="8550"/>
                  </a:cubicBezTo>
                  <a:cubicBezTo>
                    <a:pt x="45" y="7605"/>
                    <a:pt x="50" y="6731"/>
                    <a:pt x="65" y="5960"/>
                  </a:cubicBezTo>
                  <a:cubicBezTo>
                    <a:pt x="79" y="5190"/>
                    <a:pt x="65" y="4625"/>
                    <a:pt x="123" y="3926"/>
                  </a:cubicBezTo>
                  <a:cubicBezTo>
                    <a:pt x="182" y="3227"/>
                    <a:pt x="275" y="2333"/>
                    <a:pt x="418" y="1768"/>
                  </a:cubicBezTo>
                  <a:cubicBezTo>
                    <a:pt x="560" y="1203"/>
                    <a:pt x="726" y="812"/>
                    <a:pt x="976" y="535"/>
                  </a:cubicBezTo>
                  <a:cubicBezTo>
                    <a:pt x="1227" y="257"/>
                    <a:pt x="1060" y="185"/>
                    <a:pt x="1918" y="103"/>
                  </a:cubicBezTo>
                  <a:cubicBezTo>
                    <a:pt x="2776" y="21"/>
                    <a:pt x="4452" y="52"/>
                    <a:pt x="6124" y="41"/>
                  </a:cubicBezTo>
                  <a:cubicBezTo>
                    <a:pt x="7796" y="31"/>
                    <a:pt x="10468" y="41"/>
                    <a:pt x="11948" y="41"/>
                  </a:cubicBezTo>
                  <a:cubicBezTo>
                    <a:pt x="13429" y="41"/>
                    <a:pt x="13929" y="41"/>
                    <a:pt x="15007" y="41"/>
                  </a:cubicBezTo>
                  <a:cubicBezTo>
                    <a:pt x="16086" y="41"/>
                    <a:pt x="17532" y="-51"/>
                    <a:pt x="18419" y="41"/>
                  </a:cubicBezTo>
                  <a:cubicBezTo>
                    <a:pt x="19307" y="134"/>
                    <a:pt x="19792" y="113"/>
                    <a:pt x="20321" y="576"/>
                  </a:cubicBezTo>
                  <a:cubicBezTo>
                    <a:pt x="20851" y="1038"/>
                    <a:pt x="21331" y="2364"/>
                    <a:pt x="21596" y="2837"/>
                  </a:cubicBezTo>
                </a:path>
              </a:pathLst>
            </a:custGeom>
            <a:noFill/>
            <a:ln w="9525" cap="flat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50" name="Freeform 95"/>
            <p:cNvSpPr>
              <a:spLocks/>
            </p:cNvSpPr>
            <p:nvPr/>
          </p:nvSpPr>
          <p:spPr bwMode="auto">
            <a:xfrm>
              <a:off x="3648" y="1028"/>
              <a:ext cx="765" cy="2792"/>
            </a:xfrm>
            <a:custGeom>
              <a:avLst/>
              <a:gdLst>
                <a:gd name="T0" fmla="*/ 0 w 21552"/>
                <a:gd name="T1" fmla="*/ 0 h 21600"/>
                <a:gd name="T2" fmla="*/ 0 w 21552"/>
                <a:gd name="T3" fmla="*/ 0 h 21600"/>
                <a:gd name="T4" fmla="*/ 0 w 21552"/>
                <a:gd name="T5" fmla="*/ 0 h 21600"/>
                <a:gd name="T6" fmla="*/ 0 w 21552"/>
                <a:gd name="T7" fmla="*/ 0 h 21600"/>
                <a:gd name="T8" fmla="*/ 0 w 21552"/>
                <a:gd name="T9" fmla="*/ 0 h 21600"/>
                <a:gd name="T10" fmla="*/ 0 w 21552"/>
                <a:gd name="T11" fmla="*/ 0 h 21600"/>
                <a:gd name="T12" fmla="*/ 0 w 21552"/>
                <a:gd name="T13" fmla="*/ 0 h 21600"/>
                <a:gd name="T14" fmla="*/ 0 w 21552"/>
                <a:gd name="T15" fmla="*/ 0 h 21600"/>
                <a:gd name="T16" fmla="*/ 0 w 21552"/>
                <a:gd name="T17" fmla="*/ 0 h 21600"/>
                <a:gd name="T18" fmla="*/ 0 w 21552"/>
                <a:gd name="T19" fmla="*/ 0 h 21600"/>
                <a:gd name="T20" fmla="*/ 0 w 21552"/>
                <a:gd name="T21" fmla="*/ 0 h 21600"/>
                <a:gd name="T22" fmla="*/ 0 w 21552"/>
                <a:gd name="T23" fmla="*/ 0 h 21600"/>
                <a:gd name="T24" fmla="*/ 0 w 21552"/>
                <a:gd name="T25" fmla="*/ 0 h 21600"/>
                <a:gd name="T26" fmla="*/ 0 w 21552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552"/>
                <a:gd name="T43" fmla="*/ 0 h 21600"/>
                <a:gd name="T44" fmla="*/ 21552 w 21552"/>
                <a:gd name="T45" fmla="*/ 2160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552" h="21600">
                  <a:moveTo>
                    <a:pt x="21552" y="0"/>
                  </a:moveTo>
                  <a:cubicBezTo>
                    <a:pt x="20988" y="108"/>
                    <a:pt x="19663" y="348"/>
                    <a:pt x="18168" y="650"/>
                  </a:cubicBezTo>
                  <a:cubicBezTo>
                    <a:pt x="16674" y="952"/>
                    <a:pt x="14700" y="1238"/>
                    <a:pt x="12641" y="1826"/>
                  </a:cubicBezTo>
                  <a:cubicBezTo>
                    <a:pt x="10583" y="2414"/>
                    <a:pt x="7425" y="3381"/>
                    <a:pt x="5761" y="4193"/>
                  </a:cubicBezTo>
                  <a:cubicBezTo>
                    <a:pt x="4097" y="5005"/>
                    <a:pt x="3392" y="5779"/>
                    <a:pt x="2603" y="6684"/>
                  </a:cubicBezTo>
                  <a:cubicBezTo>
                    <a:pt x="1813" y="7589"/>
                    <a:pt x="1390" y="8812"/>
                    <a:pt x="1024" y="9624"/>
                  </a:cubicBezTo>
                  <a:cubicBezTo>
                    <a:pt x="657" y="10436"/>
                    <a:pt x="516" y="10815"/>
                    <a:pt x="347" y="11574"/>
                  </a:cubicBezTo>
                  <a:cubicBezTo>
                    <a:pt x="178" y="12332"/>
                    <a:pt x="-48" y="13539"/>
                    <a:pt x="8" y="14173"/>
                  </a:cubicBezTo>
                  <a:cubicBezTo>
                    <a:pt x="65" y="14807"/>
                    <a:pt x="403" y="14978"/>
                    <a:pt x="685" y="15380"/>
                  </a:cubicBezTo>
                  <a:cubicBezTo>
                    <a:pt x="967" y="15782"/>
                    <a:pt x="1193" y="16200"/>
                    <a:pt x="1700" y="16587"/>
                  </a:cubicBezTo>
                  <a:cubicBezTo>
                    <a:pt x="2208" y="16974"/>
                    <a:pt x="2687" y="17213"/>
                    <a:pt x="3731" y="17701"/>
                  </a:cubicBezTo>
                  <a:cubicBezTo>
                    <a:pt x="4774" y="18188"/>
                    <a:pt x="6607" y="19047"/>
                    <a:pt x="8017" y="19496"/>
                  </a:cubicBezTo>
                  <a:cubicBezTo>
                    <a:pt x="9427" y="19944"/>
                    <a:pt x="10470" y="20045"/>
                    <a:pt x="12190" y="20393"/>
                  </a:cubicBezTo>
                  <a:cubicBezTo>
                    <a:pt x="13910" y="20741"/>
                    <a:pt x="17012" y="21345"/>
                    <a:pt x="18281" y="21600"/>
                  </a:cubicBezTo>
                </a:path>
              </a:pathLst>
            </a:custGeom>
            <a:noFill/>
            <a:ln w="9525" cap="flat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51" name="Freeform 96"/>
            <p:cNvSpPr>
              <a:spLocks/>
            </p:cNvSpPr>
            <p:nvPr/>
          </p:nvSpPr>
          <p:spPr bwMode="auto">
            <a:xfrm>
              <a:off x="4351" y="2819"/>
              <a:ext cx="1194" cy="1101"/>
            </a:xfrm>
            <a:custGeom>
              <a:avLst/>
              <a:gdLst>
                <a:gd name="T0" fmla="*/ 0 w 21510"/>
                <a:gd name="T1" fmla="*/ 0 h 21458"/>
                <a:gd name="T2" fmla="*/ 0 w 21510"/>
                <a:gd name="T3" fmla="*/ 0 h 21458"/>
                <a:gd name="T4" fmla="*/ 0 w 21510"/>
                <a:gd name="T5" fmla="*/ 0 h 21458"/>
                <a:gd name="T6" fmla="*/ 0 w 21510"/>
                <a:gd name="T7" fmla="*/ 0 h 21458"/>
                <a:gd name="T8" fmla="*/ 0 w 21510"/>
                <a:gd name="T9" fmla="*/ 0 h 21458"/>
                <a:gd name="T10" fmla="*/ 0 w 21510"/>
                <a:gd name="T11" fmla="*/ 0 h 21458"/>
                <a:gd name="T12" fmla="*/ 0 w 21510"/>
                <a:gd name="T13" fmla="*/ 0 h 21458"/>
                <a:gd name="T14" fmla="*/ 0 w 21510"/>
                <a:gd name="T15" fmla="*/ 0 h 214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510"/>
                <a:gd name="T25" fmla="*/ 0 h 21458"/>
                <a:gd name="T26" fmla="*/ 21510 w 21510"/>
                <a:gd name="T27" fmla="*/ 21458 h 2145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510" h="21458">
                  <a:moveTo>
                    <a:pt x="0" y="20957"/>
                  </a:moveTo>
                  <a:cubicBezTo>
                    <a:pt x="613" y="21035"/>
                    <a:pt x="1964" y="21600"/>
                    <a:pt x="3675" y="21425"/>
                  </a:cubicBezTo>
                  <a:cubicBezTo>
                    <a:pt x="5386" y="21249"/>
                    <a:pt x="8161" y="20665"/>
                    <a:pt x="10269" y="19906"/>
                  </a:cubicBezTo>
                  <a:cubicBezTo>
                    <a:pt x="12376" y="19146"/>
                    <a:pt x="14646" y="18133"/>
                    <a:pt x="16322" y="16867"/>
                  </a:cubicBezTo>
                  <a:cubicBezTo>
                    <a:pt x="17997" y="15601"/>
                    <a:pt x="19456" y="13848"/>
                    <a:pt x="20321" y="12309"/>
                  </a:cubicBezTo>
                  <a:cubicBezTo>
                    <a:pt x="21186" y="10771"/>
                    <a:pt x="21348" y="9135"/>
                    <a:pt x="21474" y="7635"/>
                  </a:cubicBezTo>
                  <a:cubicBezTo>
                    <a:pt x="21600" y="6135"/>
                    <a:pt x="21384" y="4616"/>
                    <a:pt x="21042" y="3350"/>
                  </a:cubicBezTo>
                  <a:cubicBezTo>
                    <a:pt x="20699" y="2084"/>
                    <a:pt x="19726" y="701"/>
                    <a:pt x="19384" y="0"/>
                  </a:cubicBezTo>
                </a:path>
              </a:pathLst>
            </a:custGeom>
            <a:noFill/>
            <a:ln w="9525" cap="flat">
              <a:solidFill>
                <a:srgbClr val="CC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3797" name="Freeform 98"/>
          <p:cNvSpPr>
            <a:spLocks/>
          </p:cNvSpPr>
          <p:nvPr/>
        </p:nvSpPr>
        <p:spPr bwMode="auto">
          <a:xfrm>
            <a:off x="6629400" y="4276725"/>
            <a:ext cx="2333625" cy="2078038"/>
          </a:xfrm>
          <a:custGeom>
            <a:avLst/>
            <a:gdLst>
              <a:gd name="T0" fmla="*/ 0 w 21544"/>
              <a:gd name="T1" fmla="*/ 2147483647 h 21302"/>
              <a:gd name="T2" fmla="*/ 2147483647 w 21544"/>
              <a:gd name="T3" fmla="*/ 2147483647 h 21302"/>
              <a:gd name="T4" fmla="*/ 2147483647 w 21544"/>
              <a:gd name="T5" fmla="*/ 2147483647 h 21302"/>
              <a:gd name="T6" fmla="*/ 2147483647 w 21544"/>
              <a:gd name="T7" fmla="*/ 2147483647 h 21302"/>
              <a:gd name="T8" fmla="*/ 2147483647 w 21544"/>
              <a:gd name="T9" fmla="*/ 2147483647 h 21302"/>
              <a:gd name="T10" fmla="*/ 2147483647 w 21544"/>
              <a:gd name="T11" fmla="*/ 2147483647 h 21302"/>
              <a:gd name="T12" fmla="*/ 2147483647 w 21544"/>
              <a:gd name="T13" fmla="*/ 2147483647 h 21302"/>
              <a:gd name="T14" fmla="*/ 2147483647 w 21544"/>
              <a:gd name="T15" fmla="*/ 2147483647 h 21302"/>
              <a:gd name="T16" fmla="*/ 2147483647 w 21544"/>
              <a:gd name="T17" fmla="*/ 2147483647 h 21302"/>
              <a:gd name="T18" fmla="*/ 2147483647 w 21544"/>
              <a:gd name="T19" fmla="*/ 2147483647 h 21302"/>
              <a:gd name="T20" fmla="*/ 2147483647 w 21544"/>
              <a:gd name="T21" fmla="*/ 2147483647 h 213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544"/>
              <a:gd name="T34" fmla="*/ 0 h 21302"/>
              <a:gd name="T35" fmla="*/ 21544 w 21544"/>
              <a:gd name="T36" fmla="*/ 21302 h 2130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544" h="21302">
                <a:moveTo>
                  <a:pt x="0" y="19622"/>
                </a:moveTo>
                <a:cubicBezTo>
                  <a:pt x="615" y="19883"/>
                  <a:pt x="2345" y="20957"/>
                  <a:pt x="3693" y="21185"/>
                </a:cubicBezTo>
                <a:cubicBezTo>
                  <a:pt x="5041" y="21413"/>
                  <a:pt x="6565" y="21283"/>
                  <a:pt x="8089" y="20990"/>
                </a:cubicBezTo>
                <a:cubicBezTo>
                  <a:pt x="9613" y="20697"/>
                  <a:pt x="11459" y="19997"/>
                  <a:pt x="12837" y="19427"/>
                </a:cubicBezTo>
                <a:cubicBezTo>
                  <a:pt x="14214" y="18857"/>
                  <a:pt x="15299" y="18304"/>
                  <a:pt x="16354" y="17572"/>
                </a:cubicBezTo>
                <a:cubicBezTo>
                  <a:pt x="17409" y="16839"/>
                  <a:pt x="18361" y="16058"/>
                  <a:pt x="19167" y="15032"/>
                </a:cubicBezTo>
                <a:cubicBezTo>
                  <a:pt x="19973" y="14007"/>
                  <a:pt x="20838" y="12867"/>
                  <a:pt x="21219" y="11419"/>
                </a:cubicBezTo>
                <a:cubicBezTo>
                  <a:pt x="21600" y="9970"/>
                  <a:pt x="21600" y="7821"/>
                  <a:pt x="21453" y="6340"/>
                </a:cubicBezTo>
                <a:cubicBezTo>
                  <a:pt x="21307" y="4859"/>
                  <a:pt x="20882" y="3557"/>
                  <a:pt x="20340" y="2499"/>
                </a:cubicBezTo>
                <a:cubicBezTo>
                  <a:pt x="19798" y="1441"/>
                  <a:pt x="18918" y="236"/>
                  <a:pt x="18171" y="25"/>
                </a:cubicBezTo>
                <a:cubicBezTo>
                  <a:pt x="17424" y="-187"/>
                  <a:pt x="16310" y="1001"/>
                  <a:pt x="15826" y="1262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8" name="Freeform 99"/>
          <p:cNvSpPr>
            <a:spLocks/>
          </p:cNvSpPr>
          <p:nvPr/>
        </p:nvSpPr>
        <p:spPr bwMode="auto">
          <a:xfrm>
            <a:off x="6324600" y="4132263"/>
            <a:ext cx="2752725" cy="2327275"/>
          </a:xfrm>
          <a:custGeom>
            <a:avLst/>
            <a:gdLst>
              <a:gd name="T0" fmla="*/ 0 w 21532"/>
              <a:gd name="T1" fmla="*/ 2147483647 h 21438"/>
              <a:gd name="T2" fmla="*/ 2147483647 w 21532"/>
              <a:gd name="T3" fmla="*/ 2147483647 h 21438"/>
              <a:gd name="T4" fmla="*/ 2147483647 w 21532"/>
              <a:gd name="T5" fmla="*/ 2147483647 h 21438"/>
              <a:gd name="T6" fmla="*/ 2147483647 w 21532"/>
              <a:gd name="T7" fmla="*/ 2147483647 h 21438"/>
              <a:gd name="T8" fmla="*/ 2147483647 w 21532"/>
              <a:gd name="T9" fmla="*/ 2147483647 h 21438"/>
              <a:gd name="T10" fmla="*/ 2147483647 w 21532"/>
              <a:gd name="T11" fmla="*/ 2147483647 h 21438"/>
              <a:gd name="T12" fmla="*/ 2147483647 w 21532"/>
              <a:gd name="T13" fmla="*/ 2147483647 h 21438"/>
              <a:gd name="T14" fmla="*/ 2147483647 w 21532"/>
              <a:gd name="T15" fmla="*/ 2147483647 h 21438"/>
              <a:gd name="T16" fmla="*/ 2147483647 w 21532"/>
              <a:gd name="T17" fmla="*/ 2147483647 h 21438"/>
              <a:gd name="T18" fmla="*/ 2147483647 w 21532"/>
              <a:gd name="T19" fmla="*/ 2147483647 h 21438"/>
              <a:gd name="T20" fmla="*/ 2147483647 w 21532"/>
              <a:gd name="T21" fmla="*/ 2147483647 h 21438"/>
              <a:gd name="T22" fmla="*/ 2147483647 w 21532"/>
              <a:gd name="T23" fmla="*/ 2147483647 h 214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32"/>
              <a:gd name="T37" fmla="*/ 0 h 21438"/>
              <a:gd name="T38" fmla="*/ 21532 w 21532"/>
              <a:gd name="T39" fmla="*/ 21438 h 2143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32" h="21438">
                <a:moveTo>
                  <a:pt x="0" y="19129"/>
                </a:moveTo>
                <a:cubicBezTo>
                  <a:pt x="794" y="19480"/>
                  <a:pt x="3228" y="20884"/>
                  <a:pt x="4767" y="21235"/>
                </a:cubicBezTo>
                <a:cubicBezTo>
                  <a:pt x="6306" y="21586"/>
                  <a:pt x="7796" y="21411"/>
                  <a:pt x="9236" y="21235"/>
                </a:cubicBezTo>
                <a:cubicBezTo>
                  <a:pt x="10676" y="21060"/>
                  <a:pt x="12066" y="20738"/>
                  <a:pt x="13407" y="20182"/>
                </a:cubicBezTo>
                <a:cubicBezTo>
                  <a:pt x="14748" y="19626"/>
                  <a:pt x="16101" y="18910"/>
                  <a:pt x="17280" y="17901"/>
                </a:cubicBezTo>
                <a:cubicBezTo>
                  <a:pt x="18459" y="16892"/>
                  <a:pt x="19800" y="15575"/>
                  <a:pt x="20508" y="14157"/>
                </a:cubicBezTo>
                <a:cubicBezTo>
                  <a:pt x="21215" y="12738"/>
                  <a:pt x="21401" y="11100"/>
                  <a:pt x="21501" y="9360"/>
                </a:cubicBezTo>
                <a:cubicBezTo>
                  <a:pt x="21600" y="7620"/>
                  <a:pt x="21463" y="5178"/>
                  <a:pt x="21103" y="3744"/>
                </a:cubicBezTo>
                <a:cubicBezTo>
                  <a:pt x="20743" y="2311"/>
                  <a:pt x="19961" y="1390"/>
                  <a:pt x="19316" y="761"/>
                </a:cubicBezTo>
                <a:cubicBezTo>
                  <a:pt x="18670" y="132"/>
                  <a:pt x="17888" y="15"/>
                  <a:pt x="17230" y="1"/>
                </a:cubicBezTo>
                <a:cubicBezTo>
                  <a:pt x="16572" y="-14"/>
                  <a:pt x="16001" y="235"/>
                  <a:pt x="15393" y="644"/>
                </a:cubicBezTo>
                <a:cubicBezTo>
                  <a:pt x="14785" y="1054"/>
                  <a:pt x="13941" y="2077"/>
                  <a:pt x="13556" y="2457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799" name="Freeform 100"/>
          <p:cNvSpPr>
            <a:spLocks/>
          </p:cNvSpPr>
          <p:nvPr/>
        </p:nvSpPr>
        <p:spPr bwMode="auto">
          <a:xfrm>
            <a:off x="307975" y="4095750"/>
            <a:ext cx="5921375" cy="2370138"/>
          </a:xfrm>
          <a:custGeom>
            <a:avLst/>
            <a:gdLst>
              <a:gd name="T0" fmla="*/ 2147483647 w 21504"/>
              <a:gd name="T1" fmla="*/ 2147483647 h 21504"/>
              <a:gd name="T2" fmla="*/ 2147483647 w 21504"/>
              <a:gd name="T3" fmla="*/ 2147483647 h 21504"/>
              <a:gd name="T4" fmla="*/ 2147483647 w 21504"/>
              <a:gd name="T5" fmla="*/ 2147483647 h 21504"/>
              <a:gd name="T6" fmla="*/ 2147483647 w 21504"/>
              <a:gd name="T7" fmla="*/ 2147483647 h 21504"/>
              <a:gd name="T8" fmla="*/ 2147483647 w 21504"/>
              <a:gd name="T9" fmla="*/ 2147483647 h 21504"/>
              <a:gd name="T10" fmla="*/ 2147483647 w 21504"/>
              <a:gd name="T11" fmla="*/ 2147483647 h 21504"/>
              <a:gd name="T12" fmla="*/ 2147483647 w 21504"/>
              <a:gd name="T13" fmla="*/ 2147483647 h 21504"/>
              <a:gd name="T14" fmla="*/ 2147483647 w 21504"/>
              <a:gd name="T15" fmla="*/ 2147483647 h 21504"/>
              <a:gd name="T16" fmla="*/ 2147483647 w 21504"/>
              <a:gd name="T17" fmla="*/ 2147483647 h 21504"/>
              <a:gd name="T18" fmla="*/ 2147483647 w 21504"/>
              <a:gd name="T19" fmla="*/ 2147483647 h 21504"/>
              <a:gd name="T20" fmla="*/ 2147483647 w 21504"/>
              <a:gd name="T21" fmla="*/ 2147483647 h 21504"/>
              <a:gd name="T22" fmla="*/ 2147483647 w 21504"/>
              <a:gd name="T23" fmla="*/ 0 h 215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504"/>
              <a:gd name="T37" fmla="*/ 0 h 21504"/>
              <a:gd name="T38" fmla="*/ 21504 w 21504"/>
              <a:gd name="T39" fmla="*/ 21504 h 215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504" h="21504">
                <a:moveTo>
                  <a:pt x="21504" y="19008"/>
                </a:moveTo>
                <a:cubicBezTo>
                  <a:pt x="21435" y="19469"/>
                  <a:pt x="21366" y="19987"/>
                  <a:pt x="20604" y="20390"/>
                </a:cubicBezTo>
                <a:cubicBezTo>
                  <a:pt x="19843" y="20794"/>
                  <a:pt x="18344" y="21254"/>
                  <a:pt x="16937" y="21427"/>
                </a:cubicBezTo>
                <a:cubicBezTo>
                  <a:pt x="15530" y="21600"/>
                  <a:pt x="13627" y="21427"/>
                  <a:pt x="12163" y="21427"/>
                </a:cubicBezTo>
                <a:cubicBezTo>
                  <a:pt x="10698" y="21427"/>
                  <a:pt x="9441" y="21456"/>
                  <a:pt x="8150" y="21427"/>
                </a:cubicBezTo>
                <a:cubicBezTo>
                  <a:pt x="6858" y="21398"/>
                  <a:pt x="5543" y="21514"/>
                  <a:pt x="4413" y="21254"/>
                </a:cubicBezTo>
                <a:cubicBezTo>
                  <a:pt x="3283" y="20995"/>
                  <a:pt x="2084" y="20736"/>
                  <a:pt x="1369" y="19872"/>
                </a:cubicBezTo>
                <a:cubicBezTo>
                  <a:pt x="654" y="19008"/>
                  <a:pt x="342" y="17568"/>
                  <a:pt x="123" y="16070"/>
                </a:cubicBezTo>
                <a:cubicBezTo>
                  <a:pt x="-96" y="14573"/>
                  <a:pt x="42" y="12557"/>
                  <a:pt x="54" y="10886"/>
                </a:cubicBezTo>
                <a:cubicBezTo>
                  <a:pt x="65" y="9216"/>
                  <a:pt x="135" y="7488"/>
                  <a:pt x="192" y="6048"/>
                </a:cubicBezTo>
                <a:cubicBezTo>
                  <a:pt x="250" y="4608"/>
                  <a:pt x="273" y="3254"/>
                  <a:pt x="400" y="2246"/>
                </a:cubicBezTo>
                <a:cubicBezTo>
                  <a:pt x="527" y="1238"/>
                  <a:pt x="838" y="461"/>
                  <a:pt x="953" y="0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800" name="Freeform 101"/>
          <p:cNvSpPr>
            <a:spLocks/>
          </p:cNvSpPr>
          <p:nvPr/>
        </p:nvSpPr>
        <p:spPr bwMode="auto">
          <a:xfrm>
            <a:off x="155575" y="3735388"/>
            <a:ext cx="6416675" cy="2867025"/>
          </a:xfrm>
          <a:custGeom>
            <a:avLst/>
            <a:gdLst>
              <a:gd name="T0" fmla="*/ 2147483647 w 21552"/>
              <a:gd name="T1" fmla="*/ 2147483647 h 21521"/>
              <a:gd name="T2" fmla="*/ 2147483647 w 21552"/>
              <a:gd name="T3" fmla="*/ 2147483647 h 21521"/>
              <a:gd name="T4" fmla="*/ 2147483647 w 21552"/>
              <a:gd name="T5" fmla="*/ 2147483647 h 21521"/>
              <a:gd name="T6" fmla="*/ 2147483647 w 21552"/>
              <a:gd name="T7" fmla="*/ 2147483647 h 21521"/>
              <a:gd name="T8" fmla="*/ 2147483647 w 21552"/>
              <a:gd name="T9" fmla="*/ 2147483647 h 21521"/>
              <a:gd name="T10" fmla="*/ 2147483647 w 21552"/>
              <a:gd name="T11" fmla="*/ 2147483647 h 21521"/>
              <a:gd name="T12" fmla="*/ 2147483647 w 21552"/>
              <a:gd name="T13" fmla="*/ 2147483647 h 21521"/>
              <a:gd name="T14" fmla="*/ 2147483647 w 21552"/>
              <a:gd name="T15" fmla="*/ 2147483647 h 21521"/>
              <a:gd name="T16" fmla="*/ 2147483647 w 21552"/>
              <a:gd name="T17" fmla="*/ 2147483647 h 21521"/>
              <a:gd name="T18" fmla="*/ 2147483647 w 21552"/>
              <a:gd name="T19" fmla="*/ 2147483647 h 21521"/>
              <a:gd name="T20" fmla="*/ 2147483647 w 21552"/>
              <a:gd name="T21" fmla="*/ 2147483647 h 21521"/>
              <a:gd name="T22" fmla="*/ 2147483647 w 21552"/>
              <a:gd name="T23" fmla="*/ 2147483647 h 21521"/>
              <a:gd name="T24" fmla="*/ 2147483647 w 21552"/>
              <a:gd name="T25" fmla="*/ 2147483647 h 21521"/>
              <a:gd name="T26" fmla="*/ 2147483647 w 21552"/>
              <a:gd name="T27" fmla="*/ 2147483647 h 21521"/>
              <a:gd name="T28" fmla="*/ 2147483647 w 21552"/>
              <a:gd name="T29" fmla="*/ 2147483647 h 21521"/>
              <a:gd name="T30" fmla="*/ 2147483647 w 21552"/>
              <a:gd name="T31" fmla="*/ 2147483647 h 21521"/>
              <a:gd name="T32" fmla="*/ 2147483647 w 21552"/>
              <a:gd name="T33" fmla="*/ 2147483647 h 21521"/>
              <a:gd name="T34" fmla="*/ 2147483647 w 21552"/>
              <a:gd name="T35" fmla="*/ 2147483647 h 21521"/>
              <a:gd name="T36" fmla="*/ 2147483647 w 21552"/>
              <a:gd name="T37" fmla="*/ 2147483647 h 21521"/>
              <a:gd name="T38" fmla="*/ 2147483647 w 21552"/>
              <a:gd name="T39" fmla="*/ 2147483647 h 215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552"/>
              <a:gd name="T61" fmla="*/ 0 h 21521"/>
              <a:gd name="T62" fmla="*/ 21552 w 21552"/>
              <a:gd name="T63" fmla="*/ 21521 h 2152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552" h="21521">
                <a:moveTo>
                  <a:pt x="21552" y="18428"/>
                </a:moveTo>
                <a:cubicBezTo>
                  <a:pt x="21456" y="18619"/>
                  <a:pt x="21200" y="19251"/>
                  <a:pt x="20976" y="19572"/>
                </a:cubicBezTo>
                <a:cubicBezTo>
                  <a:pt x="20752" y="19894"/>
                  <a:pt x="20571" y="20132"/>
                  <a:pt x="20208" y="20359"/>
                </a:cubicBezTo>
                <a:cubicBezTo>
                  <a:pt x="19845" y="20585"/>
                  <a:pt x="19349" y="20776"/>
                  <a:pt x="18800" y="20930"/>
                </a:cubicBezTo>
                <a:cubicBezTo>
                  <a:pt x="18251" y="21085"/>
                  <a:pt x="17579" y="21192"/>
                  <a:pt x="16912" y="21288"/>
                </a:cubicBezTo>
                <a:cubicBezTo>
                  <a:pt x="16245" y="21383"/>
                  <a:pt x="15621" y="21467"/>
                  <a:pt x="14800" y="21502"/>
                </a:cubicBezTo>
                <a:cubicBezTo>
                  <a:pt x="13979" y="21538"/>
                  <a:pt x="12917" y="21514"/>
                  <a:pt x="11984" y="21502"/>
                </a:cubicBezTo>
                <a:cubicBezTo>
                  <a:pt x="11051" y="21490"/>
                  <a:pt x="9995" y="21443"/>
                  <a:pt x="9200" y="21431"/>
                </a:cubicBezTo>
                <a:cubicBezTo>
                  <a:pt x="8405" y="21419"/>
                  <a:pt x="7984" y="21431"/>
                  <a:pt x="7216" y="21431"/>
                </a:cubicBezTo>
                <a:cubicBezTo>
                  <a:pt x="6448" y="21431"/>
                  <a:pt x="5344" y="21514"/>
                  <a:pt x="4592" y="21431"/>
                </a:cubicBezTo>
                <a:cubicBezTo>
                  <a:pt x="3840" y="21347"/>
                  <a:pt x="3200" y="21121"/>
                  <a:pt x="2704" y="20930"/>
                </a:cubicBezTo>
                <a:cubicBezTo>
                  <a:pt x="2208" y="20740"/>
                  <a:pt x="1979" y="20680"/>
                  <a:pt x="1616" y="20287"/>
                </a:cubicBezTo>
                <a:cubicBezTo>
                  <a:pt x="1253" y="19894"/>
                  <a:pt x="795" y="19477"/>
                  <a:pt x="528" y="18571"/>
                </a:cubicBezTo>
                <a:cubicBezTo>
                  <a:pt x="261" y="17666"/>
                  <a:pt x="80" y="16272"/>
                  <a:pt x="16" y="14854"/>
                </a:cubicBezTo>
                <a:cubicBezTo>
                  <a:pt x="-48" y="13437"/>
                  <a:pt x="96" y="11649"/>
                  <a:pt x="144" y="10065"/>
                </a:cubicBezTo>
                <a:cubicBezTo>
                  <a:pt x="192" y="8480"/>
                  <a:pt x="224" y="6669"/>
                  <a:pt x="304" y="5347"/>
                </a:cubicBezTo>
                <a:cubicBezTo>
                  <a:pt x="384" y="4024"/>
                  <a:pt x="475" y="2976"/>
                  <a:pt x="624" y="2130"/>
                </a:cubicBezTo>
                <a:cubicBezTo>
                  <a:pt x="773" y="1284"/>
                  <a:pt x="981" y="605"/>
                  <a:pt x="1200" y="272"/>
                </a:cubicBezTo>
                <a:cubicBezTo>
                  <a:pt x="1419" y="-62"/>
                  <a:pt x="1733" y="-62"/>
                  <a:pt x="1936" y="129"/>
                </a:cubicBezTo>
                <a:cubicBezTo>
                  <a:pt x="2139" y="319"/>
                  <a:pt x="2315" y="1153"/>
                  <a:pt x="2416" y="1415"/>
                </a:cubicBezTo>
              </a:path>
            </a:pathLst>
          </a:custGeom>
          <a:noFill/>
          <a:ln w="9525" cap="flat">
            <a:solidFill>
              <a:srgbClr val="CC00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3801" name="Group 104"/>
          <p:cNvGrpSpPr>
            <a:grpSpLocks/>
          </p:cNvGrpSpPr>
          <p:nvPr/>
        </p:nvGrpSpPr>
        <p:grpSpPr bwMode="auto">
          <a:xfrm>
            <a:off x="1658938" y="4857750"/>
            <a:ext cx="1314450" cy="533400"/>
            <a:chOff x="0" y="0"/>
            <a:chExt cx="828" cy="336"/>
          </a:xfrm>
        </p:grpSpPr>
        <p:sp>
          <p:nvSpPr>
            <p:cNvPr id="73943" name="Oval 102"/>
            <p:cNvSpPr>
              <a:spLocks/>
            </p:cNvSpPr>
            <p:nvPr/>
          </p:nvSpPr>
          <p:spPr bwMode="auto">
            <a:xfrm>
              <a:off x="0" y="0"/>
              <a:ext cx="828" cy="3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44" name="Rectangle 103"/>
            <p:cNvSpPr>
              <a:spLocks/>
            </p:cNvSpPr>
            <p:nvPr/>
          </p:nvSpPr>
          <p:spPr bwMode="auto">
            <a:xfrm>
              <a:off x="44" y="4"/>
              <a:ext cx="74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printf(y)</a:t>
              </a:r>
            </a:p>
          </p:txBody>
        </p:sp>
      </p:grpSp>
      <p:sp>
        <p:nvSpPr>
          <p:cNvPr id="73802" name="Line 105"/>
          <p:cNvSpPr>
            <a:spLocks noChangeShapeType="1"/>
          </p:cNvSpPr>
          <p:nvPr/>
        </p:nvSpPr>
        <p:spPr bwMode="auto">
          <a:xfrm>
            <a:off x="2316163" y="5391150"/>
            <a:ext cx="1587" cy="327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3317875" y="2117725"/>
            <a:ext cx="2884488" cy="3225800"/>
            <a:chOff x="0" y="0"/>
            <a:chExt cx="1817" cy="2032"/>
          </a:xfrm>
        </p:grpSpPr>
        <p:sp>
          <p:nvSpPr>
            <p:cNvPr id="73941" name="Rectangle 106"/>
            <p:cNvSpPr>
              <a:spLocks/>
            </p:cNvSpPr>
            <p:nvPr/>
          </p:nvSpPr>
          <p:spPr bwMode="auto">
            <a:xfrm>
              <a:off x="0" y="0"/>
              <a:ext cx="1105" cy="752"/>
            </a:xfrm>
            <a:prstGeom prst="rect">
              <a:avLst/>
            </a:prstGeom>
            <a:solidFill>
              <a:srgbClr val="E7ECED"/>
            </a:solidFill>
            <a:ln w="5715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rgbClr val="3333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Might b be</a:t>
              </a:r>
            </a:p>
            <a:p>
              <a:pPr marL="39688" algn="l"/>
              <a:r>
                <a:rPr lang="en-US">
                  <a:solidFill>
                    <a:srgbClr val="3333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uninitialized</a:t>
              </a:r>
            </a:p>
            <a:p>
              <a:pPr marL="39688" algn="l"/>
              <a:r>
                <a:rPr lang="en-US">
                  <a:solidFill>
                    <a:srgbClr val="3333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here?</a:t>
              </a:r>
            </a:p>
          </p:txBody>
        </p:sp>
        <p:sp>
          <p:nvSpPr>
            <p:cNvPr id="73942" name="Freeform 107"/>
            <p:cNvSpPr>
              <a:spLocks/>
            </p:cNvSpPr>
            <p:nvPr/>
          </p:nvSpPr>
          <p:spPr bwMode="auto">
            <a:xfrm rot="16200000" flipH="1">
              <a:off x="571" y="786"/>
              <a:ext cx="1230" cy="12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57150" cap="flat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3804" name="Group 111"/>
          <p:cNvGrpSpPr>
            <a:grpSpLocks/>
          </p:cNvGrpSpPr>
          <p:nvPr/>
        </p:nvGrpSpPr>
        <p:grpSpPr bwMode="auto">
          <a:xfrm>
            <a:off x="6202363" y="5073650"/>
            <a:ext cx="1390650" cy="527050"/>
            <a:chOff x="0" y="0"/>
            <a:chExt cx="876" cy="332"/>
          </a:xfrm>
        </p:grpSpPr>
        <p:sp>
          <p:nvSpPr>
            <p:cNvPr id="73939" name="Oval 109"/>
            <p:cNvSpPr>
              <a:spLocks/>
            </p:cNvSpPr>
            <p:nvPr/>
          </p:nvSpPr>
          <p:spPr bwMode="auto">
            <a:xfrm>
              <a:off x="0" y="8"/>
              <a:ext cx="876" cy="32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940" name="Rectangle 110"/>
            <p:cNvSpPr>
              <a:spLocks/>
            </p:cNvSpPr>
            <p:nvPr/>
          </p:nvSpPr>
          <p:spPr bwMode="auto">
            <a:xfrm>
              <a:off x="56" y="0"/>
              <a:ext cx="748" cy="2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printf(b)</a:t>
              </a:r>
            </a:p>
          </p:txBody>
        </p:sp>
      </p:grpSp>
      <p:grpSp>
        <p:nvGrpSpPr>
          <p:cNvPr id="73805" name="Group 164"/>
          <p:cNvGrpSpPr>
            <a:grpSpLocks/>
          </p:cNvGrpSpPr>
          <p:nvPr/>
        </p:nvGrpSpPr>
        <p:grpSpPr bwMode="auto">
          <a:xfrm>
            <a:off x="552450" y="457200"/>
            <a:ext cx="8115300" cy="5734050"/>
            <a:chOff x="0" y="0"/>
            <a:chExt cx="5112" cy="3612"/>
          </a:xfrm>
        </p:grpSpPr>
        <p:grpSp>
          <p:nvGrpSpPr>
            <p:cNvPr id="73887" name="Group 115"/>
            <p:cNvGrpSpPr>
              <a:grpSpLocks/>
            </p:cNvGrpSpPr>
            <p:nvPr/>
          </p:nvGrpSpPr>
          <p:grpSpPr bwMode="auto">
            <a:xfrm>
              <a:off x="0" y="180"/>
              <a:ext cx="456" cy="72"/>
              <a:chOff x="0" y="0"/>
              <a:chExt cx="456" cy="72"/>
            </a:xfrm>
          </p:grpSpPr>
          <p:sp>
            <p:nvSpPr>
              <p:cNvPr id="73936" name="Oval 112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37" name="Oval 113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38" name="Oval 114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88" name="Group 119"/>
            <p:cNvGrpSpPr>
              <a:grpSpLocks/>
            </p:cNvGrpSpPr>
            <p:nvPr/>
          </p:nvGrpSpPr>
          <p:grpSpPr bwMode="auto">
            <a:xfrm>
              <a:off x="0" y="852"/>
              <a:ext cx="456" cy="72"/>
              <a:chOff x="0" y="0"/>
              <a:chExt cx="456" cy="72"/>
            </a:xfrm>
          </p:grpSpPr>
          <p:sp>
            <p:nvSpPr>
              <p:cNvPr id="73933" name="Oval 116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34" name="Oval 117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35" name="Oval 118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89" name="Group 123"/>
            <p:cNvGrpSpPr>
              <a:grpSpLocks/>
            </p:cNvGrpSpPr>
            <p:nvPr/>
          </p:nvGrpSpPr>
          <p:grpSpPr bwMode="auto">
            <a:xfrm>
              <a:off x="0" y="1560"/>
              <a:ext cx="456" cy="72"/>
              <a:chOff x="0" y="0"/>
              <a:chExt cx="456" cy="72"/>
            </a:xfrm>
          </p:grpSpPr>
          <p:sp>
            <p:nvSpPr>
              <p:cNvPr id="73930" name="Oval 120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31" name="Oval 121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32" name="Oval 122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0" name="Group 127"/>
            <p:cNvGrpSpPr>
              <a:grpSpLocks/>
            </p:cNvGrpSpPr>
            <p:nvPr/>
          </p:nvGrpSpPr>
          <p:grpSpPr bwMode="auto">
            <a:xfrm>
              <a:off x="0" y="2208"/>
              <a:ext cx="456" cy="72"/>
              <a:chOff x="0" y="0"/>
              <a:chExt cx="456" cy="72"/>
            </a:xfrm>
          </p:grpSpPr>
          <p:sp>
            <p:nvSpPr>
              <p:cNvPr id="73927" name="Oval 124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8" name="Oval 125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9" name="Oval 126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1" name="Group 131"/>
            <p:cNvGrpSpPr>
              <a:grpSpLocks/>
            </p:cNvGrpSpPr>
            <p:nvPr/>
          </p:nvGrpSpPr>
          <p:grpSpPr bwMode="auto">
            <a:xfrm>
              <a:off x="0" y="2904"/>
              <a:ext cx="456" cy="72"/>
              <a:chOff x="0" y="0"/>
              <a:chExt cx="456" cy="72"/>
            </a:xfrm>
          </p:grpSpPr>
          <p:sp>
            <p:nvSpPr>
              <p:cNvPr id="73924" name="Oval 128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5" name="Oval 129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6" name="Oval 130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2" name="Group 135"/>
            <p:cNvGrpSpPr>
              <a:grpSpLocks/>
            </p:cNvGrpSpPr>
            <p:nvPr/>
          </p:nvGrpSpPr>
          <p:grpSpPr bwMode="auto">
            <a:xfrm>
              <a:off x="0" y="3432"/>
              <a:ext cx="456" cy="72"/>
              <a:chOff x="0" y="0"/>
              <a:chExt cx="456" cy="72"/>
            </a:xfrm>
          </p:grpSpPr>
          <p:sp>
            <p:nvSpPr>
              <p:cNvPr id="73921" name="Oval 132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2" name="Oval 133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3" name="Oval 134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3" name="Group 139"/>
            <p:cNvGrpSpPr>
              <a:grpSpLocks/>
            </p:cNvGrpSpPr>
            <p:nvPr/>
          </p:nvGrpSpPr>
          <p:grpSpPr bwMode="auto">
            <a:xfrm>
              <a:off x="3576" y="3540"/>
              <a:ext cx="456" cy="72"/>
              <a:chOff x="0" y="0"/>
              <a:chExt cx="456" cy="72"/>
            </a:xfrm>
          </p:grpSpPr>
          <p:sp>
            <p:nvSpPr>
              <p:cNvPr id="73918" name="Oval 136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9" name="Oval 137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20" name="Oval 138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4" name="Group 143"/>
            <p:cNvGrpSpPr>
              <a:grpSpLocks/>
            </p:cNvGrpSpPr>
            <p:nvPr/>
          </p:nvGrpSpPr>
          <p:grpSpPr bwMode="auto">
            <a:xfrm>
              <a:off x="4656" y="1200"/>
              <a:ext cx="456" cy="72"/>
              <a:chOff x="0" y="0"/>
              <a:chExt cx="456" cy="72"/>
            </a:xfrm>
          </p:grpSpPr>
          <p:sp>
            <p:nvSpPr>
              <p:cNvPr id="73915" name="Oval 140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6" name="Oval 141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7" name="Oval 142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5" name="Group 147"/>
            <p:cNvGrpSpPr>
              <a:grpSpLocks/>
            </p:cNvGrpSpPr>
            <p:nvPr/>
          </p:nvGrpSpPr>
          <p:grpSpPr bwMode="auto">
            <a:xfrm>
              <a:off x="3696" y="696"/>
              <a:ext cx="456" cy="72"/>
              <a:chOff x="0" y="0"/>
              <a:chExt cx="456" cy="72"/>
            </a:xfrm>
          </p:grpSpPr>
          <p:sp>
            <p:nvSpPr>
              <p:cNvPr id="73912" name="Oval 144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3" name="Oval 145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4" name="Oval 146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6" name="Group 151"/>
            <p:cNvGrpSpPr>
              <a:grpSpLocks/>
            </p:cNvGrpSpPr>
            <p:nvPr/>
          </p:nvGrpSpPr>
          <p:grpSpPr bwMode="auto">
            <a:xfrm>
              <a:off x="3696" y="0"/>
              <a:ext cx="456" cy="72"/>
              <a:chOff x="0" y="0"/>
              <a:chExt cx="456" cy="72"/>
            </a:xfrm>
          </p:grpSpPr>
          <p:sp>
            <p:nvSpPr>
              <p:cNvPr id="73909" name="Oval 148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0" name="Oval 149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11" name="Oval 150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7" name="Group 155"/>
            <p:cNvGrpSpPr>
              <a:grpSpLocks/>
            </p:cNvGrpSpPr>
            <p:nvPr/>
          </p:nvGrpSpPr>
          <p:grpSpPr bwMode="auto">
            <a:xfrm>
              <a:off x="4656" y="3024"/>
              <a:ext cx="456" cy="72"/>
              <a:chOff x="0" y="0"/>
              <a:chExt cx="456" cy="72"/>
            </a:xfrm>
          </p:grpSpPr>
          <p:sp>
            <p:nvSpPr>
              <p:cNvPr id="73906" name="Oval 152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07" name="Oval 153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08" name="Oval 154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8" name="Group 159"/>
            <p:cNvGrpSpPr>
              <a:grpSpLocks/>
            </p:cNvGrpSpPr>
            <p:nvPr/>
          </p:nvGrpSpPr>
          <p:grpSpPr bwMode="auto">
            <a:xfrm>
              <a:off x="4656" y="2472"/>
              <a:ext cx="456" cy="72"/>
              <a:chOff x="0" y="0"/>
              <a:chExt cx="456" cy="72"/>
            </a:xfrm>
          </p:grpSpPr>
          <p:sp>
            <p:nvSpPr>
              <p:cNvPr id="73903" name="Oval 156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04" name="Oval 157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05" name="Oval 158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99" name="Group 163"/>
            <p:cNvGrpSpPr>
              <a:grpSpLocks/>
            </p:cNvGrpSpPr>
            <p:nvPr/>
          </p:nvGrpSpPr>
          <p:grpSpPr bwMode="auto">
            <a:xfrm>
              <a:off x="4656" y="1836"/>
              <a:ext cx="456" cy="72"/>
              <a:chOff x="0" y="0"/>
              <a:chExt cx="456" cy="72"/>
            </a:xfrm>
          </p:grpSpPr>
          <p:sp>
            <p:nvSpPr>
              <p:cNvPr id="73900" name="Oval 160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01" name="Oval 161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902" name="Oval 162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31" name="Group 176"/>
          <p:cNvGrpSpPr>
            <a:grpSpLocks/>
          </p:cNvGrpSpPr>
          <p:nvPr/>
        </p:nvGrpSpPr>
        <p:grpSpPr bwMode="auto">
          <a:xfrm>
            <a:off x="44450" y="26988"/>
            <a:ext cx="8804275" cy="6557962"/>
            <a:chOff x="0" y="0"/>
            <a:chExt cx="5545" cy="4131"/>
          </a:xfrm>
        </p:grpSpPr>
        <p:grpSp>
          <p:nvGrpSpPr>
            <p:cNvPr id="73876" name="Group 172"/>
            <p:cNvGrpSpPr>
              <a:grpSpLocks/>
            </p:cNvGrpSpPr>
            <p:nvPr/>
          </p:nvGrpSpPr>
          <p:grpSpPr bwMode="auto">
            <a:xfrm>
              <a:off x="0" y="0"/>
              <a:ext cx="5545" cy="3920"/>
              <a:chOff x="0" y="0"/>
              <a:chExt cx="5545" cy="3920"/>
            </a:xfrm>
          </p:grpSpPr>
          <p:sp>
            <p:nvSpPr>
              <p:cNvPr id="73880" name="Line 165"/>
              <p:cNvSpPr>
                <a:spLocks noChangeShapeType="1"/>
              </p:cNvSpPr>
              <p:nvPr/>
            </p:nvSpPr>
            <p:spPr bwMode="auto">
              <a:xfrm>
                <a:off x="5407" y="2827"/>
                <a:ext cx="1" cy="48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81" name="Line 166"/>
              <p:cNvSpPr>
                <a:spLocks noChangeShapeType="1"/>
              </p:cNvSpPr>
              <p:nvPr/>
            </p:nvSpPr>
            <p:spPr bwMode="auto">
              <a:xfrm>
                <a:off x="4429" y="340"/>
                <a:ext cx="1" cy="624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82" name="Line 167"/>
              <p:cNvSpPr>
                <a:spLocks noChangeShapeType="1"/>
              </p:cNvSpPr>
              <p:nvPr/>
            </p:nvSpPr>
            <p:spPr bwMode="auto">
              <a:xfrm>
                <a:off x="374" y="509"/>
                <a:ext cx="334" cy="622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83" name="Line 168"/>
              <p:cNvSpPr>
                <a:spLocks noChangeShapeType="1"/>
              </p:cNvSpPr>
              <p:nvPr/>
            </p:nvSpPr>
            <p:spPr bwMode="auto">
              <a:xfrm>
                <a:off x="733" y="1192"/>
                <a:ext cx="1" cy="63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84" name="Freeform 169"/>
              <p:cNvSpPr>
                <a:spLocks/>
              </p:cNvSpPr>
              <p:nvPr/>
            </p:nvSpPr>
            <p:spPr bwMode="auto">
              <a:xfrm>
                <a:off x="0" y="0"/>
                <a:ext cx="4405" cy="2093"/>
              </a:xfrm>
              <a:custGeom>
                <a:avLst/>
                <a:gdLst>
                  <a:gd name="T0" fmla="*/ 0 w 21596"/>
                  <a:gd name="T1" fmla="*/ 0 h 21514"/>
                  <a:gd name="T2" fmla="*/ 0 w 21596"/>
                  <a:gd name="T3" fmla="*/ 0 h 21514"/>
                  <a:gd name="T4" fmla="*/ 0 w 21596"/>
                  <a:gd name="T5" fmla="*/ 0 h 21514"/>
                  <a:gd name="T6" fmla="*/ 0 w 21596"/>
                  <a:gd name="T7" fmla="*/ 0 h 21514"/>
                  <a:gd name="T8" fmla="*/ 0 w 21596"/>
                  <a:gd name="T9" fmla="*/ 0 h 21514"/>
                  <a:gd name="T10" fmla="*/ 0 w 21596"/>
                  <a:gd name="T11" fmla="*/ 0 h 21514"/>
                  <a:gd name="T12" fmla="*/ 0 w 21596"/>
                  <a:gd name="T13" fmla="*/ 0 h 21514"/>
                  <a:gd name="T14" fmla="*/ 0 w 21596"/>
                  <a:gd name="T15" fmla="*/ 0 h 21514"/>
                  <a:gd name="T16" fmla="*/ 0 w 21596"/>
                  <a:gd name="T17" fmla="*/ 0 h 21514"/>
                  <a:gd name="T18" fmla="*/ 0 w 21596"/>
                  <a:gd name="T19" fmla="*/ 0 h 21514"/>
                  <a:gd name="T20" fmla="*/ 0 w 21596"/>
                  <a:gd name="T21" fmla="*/ 0 h 21514"/>
                  <a:gd name="T22" fmla="*/ 0 w 21596"/>
                  <a:gd name="T23" fmla="*/ 0 h 21514"/>
                  <a:gd name="T24" fmla="*/ 0 w 21596"/>
                  <a:gd name="T25" fmla="*/ 0 h 21514"/>
                  <a:gd name="T26" fmla="*/ 0 w 21596"/>
                  <a:gd name="T27" fmla="*/ 0 h 21514"/>
                  <a:gd name="T28" fmla="*/ 0 w 21596"/>
                  <a:gd name="T29" fmla="*/ 0 h 21514"/>
                  <a:gd name="T30" fmla="*/ 1 w 21596"/>
                  <a:gd name="T31" fmla="*/ 0 h 21514"/>
                  <a:gd name="T32" fmla="*/ 1 w 21596"/>
                  <a:gd name="T33" fmla="*/ 0 h 21514"/>
                  <a:gd name="T34" fmla="*/ 1 w 21596"/>
                  <a:gd name="T35" fmla="*/ 0 h 21514"/>
                  <a:gd name="T36" fmla="*/ 1 w 21596"/>
                  <a:gd name="T37" fmla="*/ 0 h 21514"/>
                  <a:gd name="T38" fmla="*/ 2 w 21596"/>
                  <a:gd name="T39" fmla="*/ 0 h 215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596"/>
                  <a:gd name="T61" fmla="*/ 0 h 21514"/>
                  <a:gd name="T62" fmla="*/ 21596 w 21596"/>
                  <a:gd name="T63" fmla="*/ 21514 h 2151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596" h="21514">
                    <a:moveTo>
                      <a:pt x="3418" y="19525"/>
                    </a:moveTo>
                    <a:cubicBezTo>
                      <a:pt x="3290" y="19751"/>
                      <a:pt x="2947" y="20552"/>
                      <a:pt x="2653" y="20881"/>
                    </a:cubicBezTo>
                    <a:cubicBezTo>
                      <a:pt x="2359" y="21210"/>
                      <a:pt x="1932" y="21446"/>
                      <a:pt x="1653" y="21498"/>
                    </a:cubicBezTo>
                    <a:cubicBezTo>
                      <a:pt x="1374" y="21549"/>
                      <a:pt x="1202" y="21487"/>
                      <a:pt x="976" y="21189"/>
                    </a:cubicBezTo>
                    <a:cubicBezTo>
                      <a:pt x="751" y="20891"/>
                      <a:pt x="452" y="20336"/>
                      <a:pt x="300" y="19710"/>
                    </a:cubicBezTo>
                    <a:cubicBezTo>
                      <a:pt x="148" y="19083"/>
                      <a:pt x="114" y="18353"/>
                      <a:pt x="65" y="17428"/>
                    </a:cubicBezTo>
                    <a:cubicBezTo>
                      <a:pt x="16" y="16504"/>
                      <a:pt x="16" y="15127"/>
                      <a:pt x="6" y="14161"/>
                    </a:cubicBezTo>
                    <a:cubicBezTo>
                      <a:pt x="-4" y="13195"/>
                      <a:pt x="1" y="12568"/>
                      <a:pt x="6" y="11633"/>
                    </a:cubicBezTo>
                    <a:cubicBezTo>
                      <a:pt x="11" y="10698"/>
                      <a:pt x="25" y="9495"/>
                      <a:pt x="35" y="8550"/>
                    </a:cubicBezTo>
                    <a:cubicBezTo>
                      <a:pt x="45" y="7605"/>
                      <a:pt x="50" y="6731"/>
                      <a:pt x="65" y="5960"/>
                    </a:cubicBezTo>
                    <a:cubicBezTo>
                      <a:pt x="79" y="5190"/>
                      <a:pt x="65" y="4625"/>
                      <a:pt x="123" y="3926"/>
                    </a:cubicBezTo>
                    <a:cubicBezTo>
                      <a:pt x="182" y="3227"/>
                      <a:pt x="275" y="2333"/>
                      <a:pt x="418" y="1768"/>
                    </a:cubicBezTo>
                    <a:cubicBezTo>
                      <a:pt x="560" y="1203"/>
                      <a:pt x="726" y="812"/>
                      <a:pt x="976" y="535"/>
                    </a:cubicBezTo>
                    <a:cubicBezTo>
                      <a:pt x="1227" y="257"/>
                      <a:pt x="1060" y="185"/>
                      <a:pt x="1918" y="103"/>
                    </a:cubicBezTo>
                    <a:cubicBezTo>
                      <a:pt x="2776" y="21"/>
                      <a:pt x="4452" y="52"/>
                      <a:pt x="6124" y="41"/>
                    </a:cubicBezTo>
                    <a:cubicBezTo>
                      <a:pt x="7796" y="31"/>
                      <a:pt x="10468" y="41"/>
                      <a:pt x="11948" y="41"/>
                    </a:cubicBezTo>
                    <a:cubicBezTo>
                      <a:pt x="13429" y="41"/>
                      <a:pt x="13929" y="41"/>
                      <a:pt x="15007" y="41"/>
                    </a:cubicBezTo>
                    <a:cubicBezTo>
                      <a:pt x="16086" y="41"/>
                      <a:pt x="17532" y="-51"/>
                      <a:pt x="18419" y="41"/>
                    </a:cubicBezTo>
                    <a:cubicBezTo>
                      <a:pt x="19307" y="134"/>
                      <a:pt x="19792" y="113"/>
                      <a:pt x="20321" y="576"/>
                    </a:cubicBezTo>
                    <a:cubicBezTo>
                      <a:pt x="20851" y="1038"/>
                      <a:pt x="21331" y="2364"/>
                      <a:pt x="21596" y="2837"/>
                    </a:cubicBezTo>
                  </a:path>
                </a:pathLst>
              </a:custGeom>
              <a:noFill/>
              <a:ln w="57150" cap="flat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85" name="Freeform 170"/>
              <p:cNvSpPr>
                <a:spLocks/>
              </p:cNvSpPr>
              <p:nvPr/>
            </p:nvSpPr>
            <p:spPr bwMode="auto">
              <a:xfrm>
                <a:off x="3648" y="1028"/>
                <a:ext cx="765" cy="2792"/>
              </a:xfrm>
              <a:custGeom>
                <a:avLst/>
                <a:gdLst>
                  <a:gd name="T0" fmla="*/ 0 w 21552"/>
                  <a:gd name="T1" fmla="*/ 0 h 21600"/>
                  <a:gd name="T2" fmla="*/ 0 w 21552"/>
                  <a:gd name="T3" fmla="*/ 0 h 21600"/>
                  <a:gd name="T4" fmla="*/ 0 w 21552"/>
                  <a:gd name="T5" fmla="*/ 0 h 21600"/>
                  <a:gd name="T6" fmla="*/ 0 w 21552"/>
                  <a:gd name="T7" fmla="*/ 0 h 21600"/>
                  <a:gd name="T8" fmla="*/ 0 w 21552"/>
                  <a:gd name="T9" fmla="*/ 0 h 21600"/>
                  <a:gd name="T10" fmla="*/ 0 w 21552"/>
                  <a:gd name="T11" fmla="*/ 0 h 21600"/>
                  <a:gd name="T12" fmla="*/ 0 w 21552"/>
                  <a:gd name="T13" fmla="*/ 0 h 21600"/>
                  <a:gd name="T14" fmla="*/ 0 w 21552"/>
                  <a:gd name="T15" fmla="*/ 0 h 21600"/>
                  <a:gd name="T16" fmla="*/ 0 w 21552"/>
                  <a:gd name="T17" fmla="*/ 0 h 21600"/>
                  <a:gd name="T18" fmla="*/ 0 w 21552"/>
                  <a:gd name="T19" fmla="*/ 0 h 21600"/>
                  <a:gd name="T20" fmla="*/ 0 w 21552"/>
                  <a:gd name="T21" fmla="*/ 0 h 21600"/>
                  <a:gd name="T22" fmla="*/ 0 w 21552"/>
                  <a:gd name="T23" fmla="*/ 0 h 21600"/>
                  <a:gd name="T24" fmla="*/ 0 w 21552"/>
                  <a:gd name="T25" fmla="*/ 0 h 21600"/>
                  <a:gd name="T26" fmla="*/ 0 w 21552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552"/>
                  <a:gd name="T43" fmla="*/ 0 h 21600"/>
                  <a:gd name="T44" fmla="*/ 21552 w 21552"/>
                  <a:gd name="T45" fmla="*/ 21600 h 216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552" h="21600">
                    <a:moveTo>
                      <a:pt x="21552" y="0"/>
                    </a:moveTo>
                    <a:cubicBezTo>
                      <a:pt x="20988" y="108"/>
                      <a:pt x="19663" y="348"/>
                      <a:pt x="18168" y="650"/>
                    </a:cubicBezTo>
                    <a:cubicBezTo>
                      <a:pt x="16674" y="952"/>
                      <a:pt x="14700" y="1238"/>
                      <a:pt x="12641" y="1826"/>
                    </a:cubicBezTo>
                    <a:cubicBezTo>
                      <a:pt x="10583" y="2414"/>
                      <a:pt x="7425" y="3381"/>
                      <a:pt x="5761" y="4193"/>
                    </a:cubicBezTo>
                    <a:cubicBezTo>
                      <a:pt x="4097" y="5005"/>
                      <a:pt x="3392" y="5779"/>
                      <a:pt x="2603" y="6684"/>
                    </a:cubicBezTo>
                    <a:cubicBezTo>
                      <a:pt x="1813" y="7589"/>
                      <a:pt x="1390" y="8812"/>
                      <a:pt x="1024" y="9624"/>
                    </a:cubicBezTo>
                    <a:cubicBezTo>
                      <a:pt x="657" y="10436"/>
                      <a:pt x="516" y="10815"/>
                      <a:pt x="347" y="11574"/>
                    </a:cubicBezTo>
                    <a:cubicBezTo>
                      <a:pt x="178" y="12332"/>
                      <a:pt x="-48" y="13539"/>
                      <a:pt x="8" y="14173"/>
                    </a:cubicBezTo>
                    <a:cubicBezTo>
                      <a:pt x="65" y="14807"/>
                      <a:pt x="403" y="14978"/>
                      <a:pt x="685" y="15380"/>
                    </a:cubicBezTo>
                    <a:cubicBezTo>
                      <a:pt x="967" y="15782"/>
                      <a:pt x="1193" y="16200"/>
                      <a:pt x="1700" y="16587"/>
                    </a:cubicBezTo>
                    <a:cubicBezTo>
                      <a:pt x="2208" y="16974"/>
                      <a:pt x="2687" y="17213"/>
                      <a:pt x="3731" y="17701"/>
                    </a:cubicBezTo>
                    <a:cubicBezTo>
                      <a:pt x="4774" y="18188"/>
                      <a:pt x="6607" y="19047"/>
                      <a:pt x="8017" y="19496"/>
                    </a:cubicBezTo>
                    <a:cubicBezTo>
                      <a:pt x="9427" y="19944"/>
                      <a:pt x="10470" y="20045"/>
                      <a:pt x="12190" y="20393"/>
                    </a:cubicBezTo>
                    <a:cubicBezTo>
                      <a:pt x="13910" y="20741"/>
                      <a:pt x="17012" y="21345"/>
                      <a:pt x="18281" y="21600"/>
                    </a:cubicBezTo>
                  </a:path>
                </a:pathLst>
              </a:custGeom>
              <a:noFill/>
              <a:ln w="57150" cap="flat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86" name="Freeform 171"/>
              <p:cNvSpPr>
                <a:spLocks/>
              </p:cNvSpPr>
              <p:nvPr/>
            </p:nvSpPr>
            <p:spPr bwMode="auto">
              <a:xfrm>
                <a:off x="4351" y="2819"/>
                <a:ext cx="1194" cy="1101"/>
              </a:xfrm>
              <a:custGeom>
                <a:avLst/>
                <a:gdLst>
                  <a:gd name="T0" fmla="*/ 0 w 21510"/>
                  <a:gd name="T1" fmla="*/ 0 h 21458"/>
                  <a:gd name="T2" fmla="*/ 0 w 21510"/>
                  <a:gd name="T3" fmla="*/ 0 h 21458"/>
                  <a:gd name="T4" fmla="*/ 0 w 21510"/>
                  <a:gd name="T5" fmla="*/ 0 h 21458"/>
                  <a:gd name="T6" fmla="*/ 0 w 21510"/>
                  <a:gd name="T7" fmla="*/ 0 h 21458"/>
                  <a:gd name="T8" fmla="*/ 0 w 21510"/>
                  <a:gd name="T9" fmla="*/ 0 h 21458"/>
                  <a:gd name="T10" fmla="*/ 0 w 21510"/>
                  <a:gd name="T11" fmla="*/ 0 h 21458"/>
                  <a:gd name="T12" fmla="*/ 0 w 21510"/>
                  <a:gd name="T13" fmla="*/ 0 h 21458"/>
                  <a:gd name="T14" fmla="*/ 0 w 21510"/>
                  <a:gd name="T15" fmla="*/ 0 h 214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510"/>
                  <a:gd name="T25" fmla="*/ 0 h 21458"/>
                  <a:gd name="T26" fmla="*/ 21510 w 21510"/>
                  <a:gd name="T27" fmla="*/ 21458 h 214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510" h="21458">
                    <a:moveTo>
                      <a:pt x="0" y="20957"/>
                    </a:moveTo>
                    <a:cubicBezTo>
                      <a:pt x="613" y="21035"/>
                      <a:pt x="1964" y="21600"/>
                      <a:pt x="3675" y="21425"/>
                    </a:cubicBezTo>
                    <a:cubicBezTo>
                      <a:pt x="5386" y="21249"/>
                      <a:pt x="8161" y="20665"/>
                      <a:pt x="10269" y="19906"/>
                    </a:cubicBezTo>
                    <a:cubicBezTo>
                      <a:pt x="12376" y="19146"/>
                      <a:pt x="14646" y="18133"/>
                      <a:pt x="16322" y="16867"/>
                    </a:cubicBezTo>
                    <a:cubicBezTo>
                      <a:pt x="17997" y="15601"/>
                      <a:pt x="19456" y="13848"/>
                      <a:pt x="20321" y="12309"/>
                    </a:cubicBezTo>
                    <a:cubicBezTo>
                      <a:pt x="21186" y="10771"/>
                      <a:pt x="21348" y="9135"/>
                      <a:pt x="21474" y="7635"/>
                    </a:cubicBezTo>
                    <a:cubicBezTo>
                      <a:pt x="21600" y="6135"/>
                      <a:pt x="21384" y="4616"/>
                      <a:pt x="21042" y="3350"/>
                    </a:cubicBezTo>
                    <a:cubicBezTo>
                      <a:pt x="20699" y="2084"/>
                      <a:pt x="19726" y="701"/>
                      <a:pt x="19384" y="0"/>
                    </a:cubicBezTo>
                  </a:path>
                </a:pathLst>
              </a:custGeom>
              <a:noFill/>
              <a:ln w="57150" cap="flat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3877" name="Rectangle 173"/>
            <p:cNvSpPr>
              <a:spLocks/>
            </p:cNvSpPr>
            <p:nvPr/>
          </p:nvSpPr>
          <p:spPr bwMode="auto">
            <a:xfrm>
              <a:off x="4725" y="3201"/>
              <a:ext cx="487" cy="320"/>
            </a:xfrm>
            <a:prstGeom prst="rect">
              <a:avLst/>
            </a:prstGeom>
            <a:solidFill>
              <a:srgbClr val="E7ECED"/>
            </a:solidFill>
            <a:ln w="571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rgbClr val="FF3300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NO!</a:t>
              </a:r>
            </a:p>
          </p:txBody>
        </p:sp>
        <p:sp>
          <p:nvSpPr>
            <p:cNvPr id="73878" name="Rectangle 174"/>
            <p:cNvSpPr>
              <a:spLocks/>
            </p:cNvSpPr>
            <p:nvPr/>
          </p:nvSpPr>
          <p:spPr bwMode="auto">
            <a:xfrm>
              <a:off x="2037" y="139"/>
              <a:ext cx="183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rgbClr val="009900"/>
                  </a:solidFill>
                  <a:latin typeface="Helvetica" pitchFamily="-84" charset="0"/>
                  <a:ea typeface="MS PGothic" pitchFamily="34" charset="-128"/>
                  <a:sym typeface="Helvetica" pitchFamily="-84" charset="0"/>
                </a:rPr>
                <a:t>(</a:t>
              </a:r>
            </a:p>
          </p:txBody>
        </p:sp>
        <p:sp>
          <p:nvSpPr>
            <p:cNvPr id="73879" name="Rectangle 175"/>
            <p:cNvSpPr>
              <a:spLocks/>
            </p:cNvSpPr>
            <p:nvPr/>
          </p:nvSpPr>
          <p:spPr bwMode="auto">
            <a:xfrm>
              <a:off x="5337" y="3763"/>
              <a:ext cx="168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 dirty="0">
                  <a:solidFill>
                    <a:srgbClr val="FF3300"/>
                  </a:solidFill>
                  <a:latin typeface="Helvetica" pitchFamily="-84" charset="0"/>
                  <a:ea typeface="MS PGothic" pitchFamily="34" charset="-128"/>
                  <a:sym typeface="Helvetica" pitchFamily="-84" charset="0"/>
                </a:rPr>
                <a:t>]</a:t>
              </a:r>
            </a:p>
          </p:txBody>
        </p:sp>
      </p:grpSp>
      <p:grpSp>
        <p:nvGrpSpPr>
          <p:cNvPr id="73729" name="Group 179"/>
          <p:cNvGrpSpPr>
            <a:grpSpLocks/>
          </p:cNvGrpSpPr>
          <p:nvPr/>
        </p:nvGrpSpPr>
        <p:grpSpPr bwMode="auto">
          <a:xfrm>
            <a:off x="2973388" y="2136775"/>
            <a:ext cx="2098675" cy="2987675"/>
            <a:chOff x="0" y="0"/>
            <a:chExt cx="1322" cy="1882"/>
          </a:xfrm>
        </p:grpSpPr>
        <p:sp>
          <p:nvSpPr>
            <p:cNvPr id="73874" name="Rectangle 177"/>
            <p:cNvSpPr>
              <a:spLocks/>
            </p:cNvSpPr>
            <p:nvPr/>
          </p:nvSpPr>
          <p:spPr bwMode="auto">
            <a:xfrm>
              <a:off x="217" y="0"/>
              <a:ext cx="1105" cy="752"/>
            </a:xfrm>
            <a:prstGeom prst="rect">
              <a:avLst/>
            </a:prstGeom>
            <a:solidFill>
              <a:srgbClr val="E7ECED"/>
            </a:solidFill>
            <a:ln w="5715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rgbClr val="3333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Might y be</a:t>
              </a:r>
            </a:p>
            <a:p>
              <a:pPr marL="39688" algn="l"/>
              <a:r>
                <a:rPr lang="en-US">
                  <a:solidFill>
                    <a:srgbClr val="3333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uninitialized</a:t>
              </a:r>
            </a:p>
            <a:p>
              <a:pPr marL="39688" algn="l"/>
              <a:r>
                <a:rPr lang="en-US">
                  <a:solidFill>
                    <a:srgbClr val="333399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here?</a:t>
              </a:r>
            </a:p>
          </p:txBody>
        </p:sp>
        <p:sp>
          <p:nvSpPr>
            <p:cNvPr id="73875" name="Freeform 178"/>
            <p:cNvSpPr>
              <a:spLocks/>
            </p:cNvSpPr>
            <p:nvPr/>
          </p:nvSpPr>
          <p:spPr bwMode="auto">
            <a:xfrm rot="5400000">
              <a:off x="-154" y="956"/>
              <a:ext cx="1080" cy="7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57150" cap="flat">
              <a:solidFill>
                <a:srgbClr val="3333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33338" y="36513"/>
            <a:ext cx="7054850" cy="6721475"/>
            <a:chOff x="0" y="0"/>
            <a:chExt cx="4443" cy="4234"/>
          </a:xfrm>
        </p:grpSpPr>
        <p:grpSp>
          <p:nvGrpSpPr>
            <p:cNvPr id="73863" name="Group 187"/>
            <p:cNvGrpSpPr>
              <a:grpSpLocks/>
            </p:cNvGrpSpPr>
            <p:nvPr/>
          </p:nvGrpSpPr>
          <p:grpSpPr bwMode="auto">
            <a:xfrm>
              <a:off x="0" y="0"/>
              <a:ext cx="4443" cy="4234"/>
              <a:chOff x="0" y="0"/>
              <a:chExt cx="4443" cy="4234"/>
            </a:xfrm>
          </p:grpSpPr>
          <p:sp>
            <p:nvSpPr>
              <p:cNvPr id="73867" name="Line 180"/>
              <p:cNvSpPr>
                <a:spLocks noChangeShapeType="1"/>
              </p:cNvSpPr>
              <p:nvPr/>
            </p:nvSpPr>
            <p:spPr bwMode="auto">
              <a:xfrm>
                <a:off x="4442" y="340"/>
                <a:ext cx="1" cy="624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68" name="Line 181"/>
              <p:cNvSpPr>
                <a:spLocks noChangeShapeType="1"/>
              </p:cNvSpPr>
              <p:nvPr/>
            </p:nvSpPr>
            <p:spPr bwMode="auto">
              <a:xfrm>
                <a:off x="746" y="2548"/>
                <a:ext cx="1" cy="624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69" name="Line 182"/>
              <p:cNvSpPr>
                <a:spLocks noChangeShapeType="1"/>
              </p:cNvSpPr>
              <p:nvPr/>
            </p:nvSpPr>
            <p:spPr bwMode="auto">
              <a:xfrm>
                <a:off x="387" y="509"/>
                <a:ext cx="334" cy="622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70" name="Line 183"/>
              <p:cNvSpPr>
                <a:spLocks noChangeShapeType="1"/>
              </p:cNvSpPr>
              <p:nvPr/>
            </p:nvSpPr>
            <p:spPr bwMode="auto">
              <a:xfrm>
                <a:off x="746" y="1192"/>
                <a:ext cx="1" cy="636"/>
              </a:xfrm>
              <a:prstGeom prst="line">
                <a:avLst/>
              </a:prstGeom>
              <a:noFill/>
              <a:ln w="57150">
                <a:solidFill>
                  <a:srgbClr val="333399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71" name="Freeform 184"/>
              <p:cNvSpPr>
                <a:spLocks/>
              </p:cNvSpPr>
              <p:nvPr/>
            </p:nvSpPr>
            <p:spPr bwMode="auto">
              <a:xfrm>
                <a:off x="13" y="0"/>
                <a:ext cx="4405" cy="2093"/>
              </a:xfrm>
              <a:custGeom>
                <a:avLst/>
                <a:gdLst>
                  <a:gd name="T0" fmla="*/ 0 w 21596"/>
                  <a:gd name="T1" fmla="*/ 0 h 21514"/>
                  <a:gd name="T2" fmla="*/ 0 w 21596"/>
                  <a:gd name="T3" fmla="*/ 0 h 21514"/>
                  <a:gd name="T4" fmla="*/ 0 w 21596"/>
                  <a:gd name="T5" fmla="*/ 0 h 21514"/>
                  <a:gd name="T6" fmla="*/ 0 w 21596"/>
                  <a:gd name="T7" fmla="*/ 0 h 21514"/>
                  <a:gd name="T8" fmla="*/ 0 w 21596"/>
                  <a:gd name="T9" fmla="*/ 0 h 21514"/>
                  <a:gd name="T10" fmla="*/ 0 w 21596"/>
                  <a:gd name="T11" fmla="*/ 0 h 21514"/>
                  <a:gd name="T12" fmla="*/ 0 w 21596"/>
                  <a:gd name="T13" fmla="*/ 0 h 21514"/>
                  <a:gd name="T14" fmla="*/ 0 w 21596"/>
                  <a:gd name="T15" fmla="*/ 0 h 21514"/>
                  <a:gd name="T16" fmla="*/ 0 w 21596"/>
                  <a:gd name="T17" fmla="*/ 0 h 21514"/>
                  <a:gd name="T18" fmla="*/ 0 w 21596"/>
                  <a:gd name="T19" fmla="*/ 0 h 21514"/>
                  <a:gd name="T20" fmla="*/ 0 w 21596"/>
                  <a:gd name="T21" fmla="*/ 0 h 21514"/>
                  <a:gd name="T22" fmla="*/ 0 w 21596"/>
                  <a:gd name="T23" fmla="*/ 0 h 21514"/>
                  <a:gd name="T24" fmla="*/ 0 w 21596"/>
                  <a:gd name="T25" fmla="*/ 0 h 21514"/>
                  <a:gd name="T26" fmla="*/ 0 w 21596"/>
                  <a:gd name="T27" fmla="*/ 0 h 21514"/>
                  <a:gd name="T28" fmla="*/ 0 w 21596"/>
                  <a:gd name="T29" fmla="*/ 0 h 21514"/>
                  <a:gd name="T30" fmla="*/ 1 w 21596"/>
                  <a:gd name="T31" fmla="*/ 0 h 21514"/>
                  <a:gd name="T32" fmla="*/ 1 w 21596"/>
                  <a:gd name="T33" fmla="*/ 0 h 21514"/>
                  <a:gd name="T34" fmla="*/ 1 w 21596"/>
                  <a:gd name="T35" fmla="*/ 0 h 21514"/>
                  <a:gd name="T36" fmla="*/ 1 w 21596"/>
                  <a:gd name="T37" fmla="*/ 0 h 21514"/>
                  <a:gd name="T38" fmla="*/ 2 w 21596"/>
                  <a:gd name="T39" fmla="*/ 0 h 2151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596"/>
                  <a:gd name="T61" fmla="*/ 0 h 21514"/>
                  <a:gd name="T62" fmla="*/ 21596 w 21596"/>
                  <a:gd name="T63" fmla="*/ 21514 h 2151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596" h="21514">
                    <a:moveTo>
                      <a:pt x="3418" y="19525"/>
                    </a:moveTo>
                    <a:cubicBezTo>
                      <a:pt x="3290" y="19751"/>
                      <a:pt x="2947" y="20552"/>
                      <a:pt x="2653" y="20881"/>
                    </a:cubicBezTo>
                    <a:cubicBezTo>
                      <a:pt x="2359" y="21210"/>
                      <a:pt x="1932" y="21446"/>
                      <a:pt x="1653" y="21498"/>
                    </a:cubicBezTo>
                    <a:cubicBezTo>
                      <a:pt x="1374" y="21549"/>
                      <a:pt x="1202" y="21487"/>
                      <a:pt x="976" y="21189"/>
                    </a:cubicBezTo>
                    <a:cubicBezTo>
                      <a:pt x="751" y="20891"/>
                      <a:pt x="452" y="20336"/>
                      <a:pt x="300" y="19710"/>
                    </a:cubicBezTo>
                    <a:cubicBezTo>
                      <a:pt x="148" y="19083"/>
                      <a:pt x="114" y="18353"/>
                      <a:pt x="65" y="17428"/>
                    </a:cubicBezTo>
                    <a:cubicBezTo>
                      <a:pt x="16" y="16504"/>
                      <a:pt x="16" y="15127"/>
                      <a:pt x="6" y="14161"/>
                    </a:cubicBezTo>
                    <a:cubicBezTo>
                      <a:pt x="-4" y="13195"/>
                      <a:pt x="1" y="12568"/>
                      <a:pt x="6" y="11633"/>
                    </a:cubicBezTo>
                    <a:cubicBezTo>
                      <a:pt x="11" y="10698"/>
                      <a:pt x="25" y="9495"/>
                      <a:pt x="35" y="8550"/>
                    </a:cubicBezTo>
                    <a:cubicBezTo>
                      <a:pt x="45" y="7605"/>
                      <a:pt x="50" y="6731"/>
                      <a:pt x="65" y="5960"/>
                    </a:cubicBezTo>
                    <a:cubicBezTo>
                      <a:pt x="79" y="5190"/>
                      <a:pt x="65" y="4625"/>
                      <a:pt x="123" y="3926"/>
                    </a:cubicBezTo>
                    <a:cubicBezTo>
                      <a:pt x="182" y="3227"/>
                      <a:pt x="275" y="2333"/>
                      <a:pt x="418" y="1768"/>
                    </a:cubicBezTo>
                    <a:cubicBezTo>
                      <a:pt x="560" y="1203"/>
                      <a:pt x="726" y="812"/>
                      <a:pt x="976" y="535"/>
                    </a:cubicBezTo>
                    <a:cubicBezTo>
                      <a:pt x="1227" y="257"/>
                      <a:pt x="1060" y="185"/>
                      <a:pt x="1918" y="103"/>
                    </a:cubicBezTo>
                    <a:cubicBezTo>
                      <a:pt x="2776" y="21"/>
                      <a:pt x="4452" y="52"/>
                      <a:pt x="6124" y="41"/>
                    </a:cubicBezTo>
                    <a:cubicBezTo>
                      <a:pt x="7796" y="31"/>
                      <a:pt x="10468" y="41"/>
                      <a:pt x="11948" y="41"/>
                    </a:cubicBezTo>
                    <a:cubicBezTo>
                      <a:pt x="13429" y="41"/>
                      <a:pt x="13929" y="41"/>
                      <a:pt x="15007" y="41"/>
                    </a:cubicBezTo>
                    <a:cubicBezTo>
                      <a:pt x="16086" y="41"/>
                      <a:pt x="17532" y="-51"/>
                      <a:pt x="18419" y="41"/>
                    </a:cubicBezTo>
                    <a:cubicBezTo>
                      <a:pt x="19307" y="134"/>
                      <a:pt x="19792" y="113"/>
                      <a:pt x="20321" y="576"/>
                    </a:cubicBezTo>
                    <a:cubicBezTo>
                      <a:pt x="20851" y="1038"/>
                      <a:pt x="21331" y="2364"/>
                      <a:pt x="21596" y="2837"/>
                    </a:cubicBezTo>
                  </a:path>
                </a:pathLst>
              </a:custGeom>
              <a:noFill/>
              <a:ln w="57150" cap="flat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72" name="Freeform 185"/>
              <p:cNvSpPr>
                <a:spLocks/>
              </p:cNvSpPr>
              <p:nvPr/>
            </p:nvSpPr>
            <p:spPr bwMode="auto">
              <a:xfrm>
                <a:off x="3662" y="1028"/>
                <a:ext cx="764" cy="2792"/>
              </a:xfrm>
              <a:custGeom>
                <a:avLst/>
                <a:gdLst>
                  <a:gd name="T0" fmla="*/ 0 w 21552"/>
                  <a:gd name="T1" fmla="*/ 0 h 21600"/>
                  <a:gd name="T2" fmla="*/ 0 w 21552"/>
                  <a:gd name="T3" fmla="*/ 0 h 21600"/>
                  <a:gd name="T4" fmla="*/ 0 w 21552"/>
                  <a:gd name="T5" fmla="*/ 0 h 21600"/>
                  <a:gd name="T6" fmla="*/ 0 w 21552"/>
                  <a:gd name="T7" fmla="*/ 0 h 21600"/>
                  <a:gd name="T8" fmla="*/ 0 w 21552"/>
                  <a:gd name="T9" fmla="*/ 0 h 21600"/>
                  <a:gd name="T10" fmla="*/ 0 w 21552"/>
                  <a:gd name="T11" fmla="*/ 0 h 21600"/>
                  <a:gd name="T12" fmla="*/ 0 w 21552"/>
                  <a:gd name="T13" fmla="*/ 0 h 21600"/>
                  <a:gd name="T14" fmla="*/ 0 w 21552"/>
                  <a:gd name="T15" fmla="*/ 0 h 21600"/>
                  <a:gd name="T16" fmla="*/ 0 w 21552"/>
                  <a:gd name="T17" fmla="*/ 0 h 21600"/>
                  <a:gd name="T18" fmla="*/ 0 w 21552"/>
                  <a:gd name="T19" fmla="*/ 0 h 21600"/>
                  <a:gd name="T20" fmla="*/ 0 w 21552"/>
                  <a:gd name="T21" fmla="*/ 0 h 21600"/>
                  <a:gd name="T22" fmla="*/ 0 w 21552"/>
                  <a:gd name="T23" fmla="*/ 0 h 21600"/>
                  <a:gd name="T24" fmla="*/ 0 w 21552"/>
                  <a:gd name="T25" fmla="*/ 0 h 21600"/>
                  <a:gd name="T26" fmla="*/ 0 w 21552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1552"/>
                  <a:gd name="T43" fmla="*/ 0 h 21600"/>
                  <a:gd name="T44" fmla="*/ 21552 w 21552"/>
                  <a:gd name="T45" fmla="*/ 21600 h 216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1552" h="21600">
                    <a:moveTo>
                      <a:pt x="21552" y="0"/>
                    </a:moveTo>
                    <a:cubicBezTo>
                      <a:pt x="20988" y="108"/>
                      <a:pt x="19663" y="348"/>
                      <a:pt x="18168" y="650"/>
                    </a:cubicBezTo>
                    <a:cubicBezTo>
                      <a:pt x="16674" y="952"/>
                      <a:pt x="14700" y="1238"/>
                      <a:pt x="12641" y="1826"/>
                    </a:cubicBezTo>
                    <a:cubicBezTo>
                      <a:pt x="10583" y="2414"/>
                      <a:pt x="7425" y="3381"/>
                      <a:pt x="5761" y="4193"/>
                    </a:cubicBezTo>
                    <a:cubicBezTo>
                      <a:pt x="4097" y="5005"/>
                      <a:pt x="3392" y="5779"/>
                      <a:pt x="2603" y="6684"/>
                    </a:cubicBezTo>
                    <a:cubicBezTo>
                      <a:pt x="1813" y="7589"/>
                      <a:pt x="1390" y="8812"/>
                      <a:pt x="1024" y="9624"/>
                    </a:cubicBezTo>
                    <a:cubicBezTo>
                      <a:pt x="657" y="10436"/>
                      <a:pt x="516" y="10815"/>
                      <a:pt x="347" y="11574"/>
                    </a:cubicBezTo>
                    <a:cubicBezTo>
                      <a:pt x="178" y="12332"/>
                      <a:pt x="-48" y="13539"/>
                      <a:pt x="8" y="14173"/>
                    </a:cubicBezTo>
                    <a:cubicBezTo>
                      <a:pt x="65" y="14807"/>
                      <a:pt x="403" y="14978"/>
                      <a:pt x="685" y="15380"/>
                    </a:cubicBezTo>
                    <a:cubicBezTo>
                      <a:pt x="967" y="15782"/>
                      <a:pt x="1193" y="16200"/>
                      <a:pt x="1700" y="16587"/>
                    </a:cubicBezTo>
                    <a:cubicBezTo>
                      <a:pt x="2208" y="16974"/>
                      <a:pt x="2687" y="17213"/>
                      <a:pt x="3731" y="17701"/>
                    </a:cubicBezTo>
                    <a:cubicBezTo>
                      <a:pt x="4774" y="18188"/>
                      <a:pt x="6607" y="19047"/>
                      <a:pt x="8017" y="19496"/>
                    </a:cubicBezTo>
                    <a:cubicBezTo>
                      <a:pt x="9427" y="19944"/>
                      <a:pt x="10470" y="20045"/>
                      <a:pt x="12190" y="20393"/>
                    </a:cubicBezTo>
                    <a:cubicBezTo>
                      <a:pt x="13910" y="20741"/>
                      <a:pt x="17012" y="21345"/>
                      <a:pt x="18281" y="21600"/>
                    </a:cubicBezTo>
                  </a:path>
                </a:pathLst>
              </a:custGeom>
              <a:noFill/>
              <a:ln w="57150" cap="flat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73" name="Freeform 186"/>
              <p:cNvSpPr>
                <a:spLocks/>
              </p:cNvSpPr>
              <p:nvPr/>
            </p:nvSpPr>
            <p:spPr bwMode="auto">
              <a:xfrm>
                <a:off x="0" y="2222"/>
                <a:ext cx="4310" cy="2012"/>
              </a:xfrm>
              <a:custGeom>
                <a:avLst/>
                <a:gdLst>
                  <a:gd name="T0" fmla="*/ 1 w 21583"/>
                  <a:gd name="T1" fmla="*/ 0 h 21544"/>
                  <a:gd name="T2" fmla="*/ 1 w 21583"/>
                  <a:gd name="T3" fmla="*/ 0 h 21544"/>
                  <a:gd name="T4" fmla="*/ 1 w 21583"/>
                  <a:gd name="T5" fmla="*/ 0 h 21544"/>
                  <a:gd name="T6" fmla="*/ 1 w 21583"/>
                  <a:gd name="T7" fmla="*/ 0 h 21544"/>
                  <a:gd name="T8" fmla="*/ 1 w 21583"/>
                  <a:gd name="T9" fmla="*/ 0 h 21544"/>
                  <a:gd name="T10" fmla="*/ 1 w 21583"/>
                  <a:gd name="T11" fmla="*/ 0 h 21544"/>
                  <a:gd name="T12" fmla="*/ 1 w 21583"/>
                  <a:gd name="T13" fmla="*/ 0 h 21544"/>
                  <a:gd name="T14" fmla="*/ 1 w 21583"/>
                  <a:gd name="T15" fmla="*/ 0 h 21544"/>
                  <a:gd name="T16" fmla="*/ 1 w 21583"/>
                  <a:gd name="T17" fmla="*/ 0 h 21544"/>
                  <a:gd name="T18" fmla="*/ 0 w 21583"/>
                  <a:gd name="T19" fmla="*/ 0 h 21544"/>
                  <a:gd name="T20" fmla="*/ 0 w 21583"/>
                  <a:gd name="T21" fmla="*/ 0 h 21544"/>
                  <a:gd name="T22" fmla="*/ 0 w 21583"/>
                  <a:gd name="T23" fmla="*/ 0 h 21544"/>
                  <a:gd name="T24" fmla="*/ 0 w 21583"/>
                  <a:gd name="T25" fmla="*/ 0 h 21544"/>
                  <a:gd name="T26" fmla="*/ 0 w 21583"/>
                  <a:gd name="T27" fmla="*/ 0 h 21544"/>
                  <a:gd name="T28" fmla="*/ 0 w 21583"/>
                  <a:gd name="T29" fmla="*/ 0 h 21544"/>
                  <a:gd name="T30" fmla="*/ 0 w 21583"/>
                  <a:gd name="T31" fmla="*/ 0 h 21544"/>
                  <a:gd name="T32" fmla="*/ 0 w 21583"/>
                  <a:gd name="T33" fmla="*/ 0 h 21544"/>
                  <a:gd name="T34" fmla="*/ 0 w 21583"/>
                  <a:gd name="T35" fmla="*/ 0 h 21544"/>
                  <a:gd name="T36" fmla="*/ 0 w 21583"/>
                  <a:gd name="T37" fmla="*/ 0 h 21544"/>
                  <a:gd name="T38" fmla="*/ 0 w 21583"/>
                  <a:gd name="T39" fmla="*/ 0 h 2154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583"/>
                  <a:gd name="T61" fmla="*/ 0 h 21544"/>
                  <a:gd name="T62" fmla="*/ 21583 w 21583"/>
                  <a:gd name="T63" fmla="*/ 21544 h 2154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583" h="21544">
                    <a:moveTo>
                      <a:pt x="21583" y="17873"/>
                    </a:moveTo>
                    <a:cubicBezTo>
                      <a:pt x="21528" y="17991"/>
                      <a:pt x="21388" y="18323"/>
                      <a:pt x="21253" y="18580"/>
                    </a:cubicBezTo>
                    <a:cubicBezTo>
                      <a:pt x="21117" y="18837"/>
                      <a:pt x="20962" y="19137"/>
                      <a:pt x="20772" y="19415"/>
                    </a:cubicBezTo>
                    <a:cubicBezTo>
                      <a:pt x="20582" y="19694"/>
                      <a:pt x="20326" y="20037"/>
                      <a:pt x="20111" y="20251"/>
                    </a:cubicBezTo>
                    <a:cubicBezTo>
                      <a:pt x="19896" y="20465"/>
                      <a:pt x="19911" y="20529"/>
                      <a:pt x="19480" y="20701"/>
                    </a:cubicBezTo>
                    <a:cubicBezTo>
                      <a:pt x="19049" y="20872"/>
                      <a:pt x="18308" y="21140"/>
                      <a:pt x="17527" y="21279"/>
                    </a:cubicBezTo>
                    <a:cubicBezTo>
                      <a:pt x="16746" y="21418"/>
                      <a:pt x="15770" y="21504"/>
                      <a:pt x="14794" y="21536"/>
                    </a:cubicBezTo>
                    <a:cubicBezTo>
                      <a:pt x="13817" y="21568"/>
                      <a:pt x="12621" y="21493"/>
                      <a:pt x="11669" y="21472"/>
                    </a:cubicBezTo>
                    <a:cubicBezTo>
                      <a:pt x="10718" y="21450"/>
                      <a:pt x="10022" y="21418"/>
                      <a:pt x="9086" y="21407"/>
                    </a:cubicBezTo>
                    <a:cubicBezTo>
                      <a:pt x="8149" y="21397"/>
                      <a:pt x="7128" y="21504"/>
                      <a:pt x="6051" y="21407"/>
                    </a:cubicBezTo>
                    <a:cubicBezTo>
                      <a:pt x="4975" y="21311"/>
                      <a:pt x="3483" y="21193"/>
                      <a:pt x="2627" y="20829"/>
                    </a:cubicBezTo>
                    <a:cubicBezTo>
                      <a:pt x="1770" y="20465"/>
                      <a:pt x="1310" y="19758"/>
                      <a:pt x="914" y="19223"/>
                    </a:cubicBezTo>
                    <a:cubicBezTo>
                      <a:pt x="519" y="18687"/>
                      <a:pt x="404" y="18345"/>
                      <a:pt x="253" y="17616"/>
                    </a:cubicBezTo>
                    <a:cubicBezTo>
                      <a:pt x="103" y="16888"/>
                      <a:pt x="43" y="16471"/>
                      <a:pt x="13" y="14853"/>
                    </a:cubicBezTo>
                    <a:cubicBezTo>
                      <a:pt x="-17" y="13236"/>
                      <a:pt x="3" y="9895"/>
                      <a:pt x="73" y="7914"/>
                    </a:cubicBezTo>
                    <a:cubicBezTo>
                      <a:pt x="143" y="5933"/>
                      <a:pt x="248" y="4198"/>
                      <a:pt x="434" y="2967"/>
                    </a:cubicBezTo>
                    <a:cubicBezTo>
                      <a:pt x="619" y="1735"/>
                      <a:pt x="874" y="1017"/>
                      <a:pt x="1185" y="525"/>
                    </a:cubicBezTo>
                    <a:cubicBezTo>
                      <a:pt x="1495" y="32"/>
                      <a:pt x="2011" y="-32"/>
                      <a:pt x="2296" y="11"/>
                    </a:cubicBezTo>
                    <a:cubicBezTo>
                      <a:pt x="2582" y="54"/>
                      <a:pt x="2682" y="321"/>
                      <a:pt x="2897" y="782"/>
                    </a:cubicBezTo>
                    <a:cubicBezTo>
                      <a:pt x="3112" y="1242"/>
                      <a:pt x="3443" y="2356"/>
                      <a:pt x="3588" y="2774"/>
                    </a:cubicBezTo>
                  </a:path>
                </a:pathLst>
              </a:custGeom>
              <a:noFill/>
              <a:ln w="57150" cap="flat">
                <a:solidFill>
                  <a:srgbClr val="33339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3864" name="Rectangle 188"/>
            <p:cNvSpPr>
              <a:spLocks/>
            </p:cNvSpPr>
            <p:nvPr/>
          </p:nvSpPr>
          <p:spPr bwMode="auto">
            <a:xfrm>
              <a:off x="484" y="3339"/>
              <a:ext cx="572" cy="320"/>
            </a:xfrm>
            <a:prstGeom prst="rect">
              <a:avLst/>
            </a:prstGeom>
            <a:solidFill>
              <a:srgbClr val="E7ECED"/>
            </a:solidFill>
            <a:ln w="5715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>
                  <a:solidFill>
                    <a:srgbClr val="009900"/>
                  </a:solidFill>
                  <a:latin typeface="Times New Roman" pitchFamily="18" charset="0"/>
                  <a:ea typeface="MS PGothic" pitchFamily="34" charset="-128"/>
                  <a:sym typeface="Times New Roman" pitchFamily="18" charset="0"/>
                </a:rPr>
                <a:t>YES!</a:t>
              </a:r>
            </a:p>
          </p:txBody>
        </p:sp>
        <p:sp>
          <p:nvSpPr>
            <p:cNvPr id="73865" name="Rectangle 189"/>
            <p:cNvSpPr>
              <a:spLocks/>
            </p:cNvSpPr>
            <p:nvPr/>
          </p:nvSpPr>
          <p:spPr bwMode="auto">
            <a:xfrm>
              <a:off x="2044" y="133"/>
              <a:ext cx="183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rgbClr val="009900"/>
                  </a:solidFill>
                  <a:latin typeface="Helvetica" pitchFamily="-84" charset="0"/>
                  <a:ea typeface="MS PGothic" pitchFamily="34" charset="-128"/>
                  <a:sym typeface="Helvetica" pitchFamily="-84" charset="0"/>
                </a:rPr>
                <a:t>(</a:t>
              </a:r>
            </a:p>
          </p:txBody>
        </p:sp>
        <p:sp>
          <p:nvSpPr>
            <p:cNvPr id="73866" name="Rectangle 190"/>
            <p:cNvSpPr>
              <a:spLocks/>
            </p:cNvSpPr>
            <p:nvPr/>
          </p:nvSpPr>
          <p:spPr bwMode="auto">
            <a:xfrm>
              <a:off x="2224" y="3625"/>
              <a:ext cx="183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40639" bIns="0">
              <a:spAutoFit/>
            </a:bodyPr>
            <a:lstStyle/>
            <a:p>
              <a:pPr marL="39688" algn="l"/>
              <a:r>
                <a:rPr lang="en-US" sz="3200">
                  <a:solidFill>
                    <a:srgbClr val="009900"/>
                  </a:solidFill>
                  <a:latin typeface="Helvetica" pitchFamily="-84" charset="0"/>
                  <a:ea typeface="MS PGothic" pitchFamily="34" charset="-128"/>
                  <a:sym typeface="Helvetica" pitchFamily="-84" charset="0"/>
                </a:rPr>
                <a:t>)</a:t>
              </a:r>
            </a:p>
          </p:txBody>
        </p:sp>
      </p:grpSp>
      <p:grpSp>
        <p:nvGrpSpPr>
          <p:cNvPr id="3" name="Group 244"/>
          <p:cNvGrpSpPr>
            <a:grpSpLocks/>
          </p:cNvGrpSpPr>
          <p:nvPr/>
        </p:nvGrpSpPr>
        <p:grpSpPr bwMode="auto">
          <a:xfrm>
            <a:off x="552450" y="457200"/>
            <a:ext cx="8115300" cy="5734050"/>
            <a:chOff x="0" y="0"/>
            <a:chExt cx="5112" cy="3612"/>
          </a:xfrm>
        </p:grpSpPr>
        <p:grpSp>
          <p:nvGrpSpPr>
            <p:cNvPr id="73811" name="Group 195"/>
            <p:cNvGrpSpPr>
              <a:grpSpLocks/>
            </p:cNvGrpSpPr>
            <p:nvPr/>
          </p:nvGrpSpPr>
          <p:grpSpPr bwMode="auto">
            <a:xfrm>
              <a:off x="0" y="180"/>
              <a:ext cx="456" cy="72"/>
              <a:chOff x="0" y="0"/>
              <a:chExt cx="456" cy="72"/>
            </a:xfrm>
          </p:grpSpPr>
          <p:sp>
            <p:nvSpPr>
              <p:cNvPr id="73860" name="Oval 192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61" name="Oval 193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62" name="Oval 194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2" name="Group 199"/>
            <p:cNvGrpSpPr>
              <a:grpSpLocks/>
            </p:cNvGrpSpPr>
            <p:nvPr/>
          </p:nvGrpSpPr>
          <p:grpSpPr bwMode="auto">
            <a:xfrm>
              <a:off x="0" y="852"/>
              <a:ext cx="456" cy="72"/>
              <a:chOff x="0" y="0"/>
              <a:chExt cx="456" cy="72"/>
            </a:xfrm>
          </p:grpSpPr>
          <p:sp>
            <p:nvSpPr>
              <p:cNvPr id="73857" name="Oval 196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8" name="Oval 197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9" name="Oval 198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3" name="Group 203"/>
            <p:cNvGrpSpPr>
              <a:grpSpLocks/>
            </p:cNvGrpSpPr>
            <p:nvPr/>
          </p:nvGrpSpPr>
          <p:grpSpPr bwMode="auto">
            <a:xfrm>
              <a:off x="0" y="2208"/>
              <a:ext cx="456" cy="72"/>
              <a:chOff x="0" y="0"/>
              <a:chExt cx="456" cy="72"/>
            </a:xfrm>
          </p:grpSpPr>
          <p:sp>
            <p:nvSpPr>
              <p:cNvPr id="73854" name="Oval 200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5" name="Oval 201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6" name="Oval 202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4" name="Group 207"/>
            <p:cNvGrpSpPr>
              <a:grpSpLocks/>
            </p:cNvGrpSpPr>
            <p:nvPr/>
          </p:nvGrpSpPr>
          <p:grpSpPr bwMode="auto">
            <a:xfrm>
              <a:off x="0" y="2904"/>
              <a:ext cx="456" cy="72"/>
              <a:chOff x="0" y="0"/>
              <a:chExt cx="456" cy="72"/>
            </a:xfrm>
          </p:grpSpPr>
          <p:sp>
            <p:nvSpPr>
              <p:cNvPr id="73851" name="Oval 204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2" name="Oval 205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3" name="Oval 206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5" name="Group 211"/>
            <p:cNvGrpSpPr>
              <a:grpSpLocks/>
            </p:cNvGrpSpPr>
            <p:nvPr/>
          </p:nvGrpSpPr>
          <p:grpSpPr bwMode="auto">
            <a:xfrm>
              <a:off x="0" y="3432"/>
              <a:ext cx="456" cy="72"/>
              <a:chOff x="0" y="0"/>
              <a:chExt cx="456" cy="72"/>
            </a:xfrm>
          </p:grpSpPr>
          <p:sp>
            <p:nvSpPr>
              <p:cNvPr id="73848" name="Oval 208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9" name="Oval 209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50" name="Oval 210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6" name="Group 215"/>
            <p:cNvGrpSpPr>
              <a:grpSpLocks/>
            </p:cNvGrpSpPr>
            <p:nvPr/>
          </p:nvGrpSpPr>
          <p:grpSpPr bwMode="auto">
            <a:xfrm>
              <a:off x="3576" y="3540"/>
              <a:ext cx="456" cy="72"/>
              <a:chOff x="0" y="0"/>
              <a:chExt cx="456" cy="72"/>
            </a:xfrm>
          </p:grpSpPr>
          <p:sp>
            <p:nvSpPr>
              <p:cNvPr id="73845" name="Oval 212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6" name="Oval 213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7" name="Oval 214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7" name="Group 219"/>
            <p:cNvGrpSpPr>
              <a:grpSpLocks/>
            </p:cNvGrpSpPr>
            <p:nvPr/>
          </p:nvGrpSpPr>
          <p:grpSpPr bwMode="auto">
            <a:xfrm>
              <a:off x="4656" y="1200"/>
              <a:ext cx="456" cy="72"/>
              <a:chOff x="0" y="0"/>
              <a:chExt cx="456" cy="72"/>
            </a:xfrm>
          </p:grpSpPr>
          <p:sp>
            <p:nvSpPr>
              <p:cNvPr id="73842" name="Oval 216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3" name="Oval 217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4" name="Oval 218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8" name="Group 223"/>
            <p:cNvGrpSpPr>
              <a:grpSpLocks/>
            </p:cNvGrpSpPr>
            <p:nvPr/>
          </p:nvGrpSpPr>
          <p:grpSpPr bwMode="auto">
            <a:xfrm>
              <a:off x="3696" y="696"/>
              <a:ext cx="456" cy="72"/>
              <a:chOff x="0" y="0"/>
              <a:chExt cx="456" cy="72"/>
            </a:xfrm>
          </p:grpSpPr>
          <p:sp>
            <p:nvSpPr>
              <p:cNvPr id="73839" name="Oval 220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0" name="Oval 221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41" name="Oval 222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19" name="Group 227"/>
            <p:cNvGrpSpPr>
              <a:grpSpLocks/>
            </p:cNvGrpSpPr>
            <p:nvPr/>
          </p:nvGrpSpPr>
          <p:grpSpPr bwMode="auto">
            <a:xfrm>
              <a:off x="3696" y="0"/>
              <a:ext cx="456" cy="72"/>
              <a:chOff x="0" y="0"/>
              <a:chExt cx="456" cy="72"/>
            </a:xfrm>
          </p:grpSpPr>
          <p:sp>
            <p:nvSpPr>
              <p:cNvPr id="73836" name="Oval 224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37" name="Oval 225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38" name="Oval 226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20" name="Group 231"/>
            <p:cNvGrpSpPr>
              <a:grpSpLocks/>
            </p:cNvGrpSpPr>
            <p:nvPr/>
          </p:nvGrpSpPr>
          <p:grpSpPr bwMode="auto">
            <a:xfrm>
              <a:off x="4656" y="3024"/>
              <a:ext cx="456" cy="72"/>
              <a:chOff x="0" y="0"/>
              <a:chExt cx="456" cy="72"/>
            </a:xfrm>
          </p:grpSpPr>
          <p:sp>
            <p:nvSpPr>
              <p:cNvPr id="73833" name="Oval 228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34" name="Oval 229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35" name="Oval 230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21" name="Group 235"/>
            <p:cNvGrpSpPr>
              <a:grpSpLocks/>
            </p:cNvGrpSpPr>
            <p:nvPr/>
          </p:nvGrpSpPr>
          <p:grpSpPr bwMode="auto">
            <a:xfrm>
              <a:off x="4656" y="2472"/>
              <a:ext cx="456" cy="72"/>
              <a:chOff x="0" y="0"/>
              <a:chExt cx="456" cy="72"/>
            </a:xfrm>
          </p:grpSpPr>
          <p:sp>
            <p:nvSpPr>
              <p:cNvPr id="73830" name="Oval 232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31" name="Oval 233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32" name="Oval 234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22" name="Group 239"/>
            <p:cNvGrpSpPr>
              <a:grpSpLocks/>
            </p:cNvGrpSpPr>
            <p:nvPr/>
          </p:nvGrpSpPr>
          <p:grpSpPr bwMode="auto">
            <a:xfrm>
              <a:off x="4656" y="1836"/>
              <a:ext cx="456" cy="72"/>
              <a:chOff x="0" y="0"/>
              <a:chExt cx="456" cy="72"/>
            </a:xfrm>
          </p:grpSpPr>
          <p:sp>
            <p:nvSpPr>
              <p:cNvPr id="73827" name="Oval 236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28" name="Oval 237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29" name="Oval 238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73823" name="Group 243"/>
            <p:cNvGrpSpPr>
              <a:grpSpLocks/>
            </p:cNvGrpSpPr>
            <p:nvPr/>
          </p:nvGrpSpPr>
          <p:grpSpPr bwMode="auto">
            <a:xfrm>
              <a:off x="0" y="1560"/>
              <a:ext cx="456" cy="72"/>
              <a:chOff x="0" y="0"/>
              <a:chExt cx="456" cy="72"/>
            </a:xfrm>
          </p:grpSpPr>
          <p:sp>
            <p:nvSpPr>
              <p:cNvPr id="73824" name="Oval 240"/>
              <p:cNvSpPr>
                <a:spLocks/>
              </p:cNvSpPr>
              <p:nvPr/>
            </p:nvSpPr>
            <p:spPr bwMode="auto">
              <a:xfrm>
                <a:off x="384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25" name="Oval 241"/>
              <p:cNvSpPr>
                <a:spLocks/>
              </p:cNvSpPr>
              <p:nvPr/>
            </p:nvSpPr>
            <p:spPr bwMode="auto">
              <a:xfrm>
                <a:off x="0" y="0"/>
                <a:ext cx="72" cy="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BBE0E3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3826" name="Oval 242"/>
              <p:cNvSpPr>
                <a:spLocks/>
              </p:cNvSpPr>
              <p:nvPr/>
            </p:nvSpPr>
            <p:spPr bwMode="auto">
              <a:xfrm>
                <a:off x="192" y="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74997" name="Oval 245"/>
          <p:cNvSpPr>
            <a:spLocks/>
          </p:cNvSpPr>
          <p:nvPr/>
        </p:nvSpPr>
        <p:spPr bwMode="auto">
          <a:xfrm>
            <a:off x="514350" y="695325"/>
            <a:ext cx="209550" cy="209550"/>
          </a:xfrm>
          <a:prstGeom prst="ellipse">
            <a:avLst/>
          </a:prstGeom>
          <a:solidFill>
            <a:srgbClr val="CC0099"/>
          </a:solidFill>
          <a:ln w="9525">
            <a:solidFill>
              <a:srgbClr val="CC009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9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eaLnBrk="1" hangingPunct="1"/>
            <a:r>
              <a:rPr lang="en-US"/>
              <a:t>The Tabulation Algorithm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200"/>
              <a:t>Worklist algorithm, start from entry of </a:t>
            </a:r>
            <a:r>
              <a:rPr lang="ja-JP" altLang="en-US" sz="2200"/>
              <a:t>“</a:t>
            </a:r>
            <a:r>
              <a:rPr lang="en-US" altLang="ja-JP" sz="2200"/>
              <a:t>main</a:t>
            </a:r>
            <a:r>
              <a:rPr lang="ja-JP" altLang="en-US" sz="2200"/>
              <a:t>”</a:t>
            </a:r>
            <a:endParaRPr lang="en-US" altLang="ja-JP" sz="2200"/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200"/>
              <a:t>Keep track of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Path edges: matched paren paths from procedure entry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Summary edges: matched paren call-return paths</a:t>
            </a: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200"/>
              <a:t>At each instruction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Propagate facts using transfer functions; </a:t>
            </a:r>
            <a:r>
              <a:rPr lang="en-US" sz="2000">
                <a:solidFill>
                  <a:srgbClr val="002D99"/>
                </a:solidFill>
              </a:rPr>
              <a:t>extend path edges</a:t>
            </a:r>
            <a:endParaRPr lang="en-US" sz="2000">
              <a:solidFill>
                <a:srgbClr val="FFFF00"/>
              </a:solidFill>
            </a:endParaRP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200"/>
              <a:t>At each call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Propagate to procedure entry, start with an empty path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If a summary for that entry exits, use it</a:t>
            </a:r>
          </a:p>
          <a:p>
            <a:pPr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200"/>
              <a:t>At each exit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Store paths from corresponding call points as summary paths</a:t>
            </a:r>
          </a:p>
          <a:p>
            <a:pPr marL="782638" lvl="1" algn="l" eaLnBrk="1" hangingPunct="1">
              <a:lnSpc>
                <a:spcPct val="80000"/>
              </a:lnSpc>
              <a:buClr>
                <a:srgbClr val="000000"/>
              </a:buClr>
            </a:pPr>
            <a:r>
              <a:rPr lang="en-US" sz="2000"/>
              <a:t>When a new summary is added, propagate to the return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36" y="0"/>
            <a:ext cx="5807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1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06388"/>
            <a:ext cx="7829550" cy="1031875"/>
          </a:xfrm>
        </p:spPr>
        <p:txBody>
          <a:bodyPr/>
          <a:lstStyle/>
          <a:p>
            <a:pPr algn="l" rtl="0" eaLnBrk="1" hangingPunct="1">
              <a:lnSpc>
                <a:spcPct val="70000"/>
              </a:lnSpc>
            </a:pPr>
            <a:r>
              <a:rPr lang="en-US" dirty="0"/>
              <a:t>Asymptotic Running Time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" y="1733550"/>
            <a:ext cx="9048750" cy="2381250"/>
          </a:xfrm>
        </p:spPr>
        <p:txBody>
          <a:bodyPr/>
          <a:lstStyle/>
          <a:p>
            <a:pPr algn="l" rtl="0" eaLnBrk="1" hangingPunct="1"/>
            <a:r>
              <a:rPr lang="en-US" sz="2800" dirty="0"/>
              <a:t>CFL-reachability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dirty="0"/>
              <a:t>Exploded control-flow graph: </a:t>
            </a:r>
            <a:r>
              <a:rPr lang="en-US" i="1" dirty="0"/>
              <a:t>ND</a:t>
            </a:r>
            <a:r>
              <a:rPr lang="en-US" dirty="0"/>
              <a:t> nodes</a:t>
            </a:r>
            <a:endParaRPr lang="en-US" sz="2400" dirty="0"/>
          </a:p>
          <a:p>
            <a:pPr lvl="1" algn="l" rtl="0" eaLnBrk="1" hangingPunct="1">
              <a:lnSpc>
                <a:spcPct val="80000"/>
              </a:lnSpc>
            </a:pPr>
            <a:r>
              <a:rPr lang="en-US" dirty="0"/>
              <a:t>Running time:</a:t>
            </a:r>
            <a:r>
              <a:rPr lang="en-US" sz="2400" dirty="0"/>
              <a:t>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i="1" dirty="0"/>
              <a:t>D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endParaRPr lang="en-US" sz="2400" dirty="0"/>
          </a:p>
          <a:p>
            <a:pPr algn="l" rtl="0" eaLnBrk="1" hangingPunct="1"/>
            <a:r>
              <a:rPr lang="en-US" sz="2800" dirty="0"/>
              <a:t>Exploded control-flow graph          Special structure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5010150" y="3227388"/>
            <a:ext cx="742950" cy="304800"/>
          </a:xfrm>
          <a:prstGeom prst="rightArrow">
            <a:avLst>
              <a:gd name="adj1" fmla="val 50000"/>
              <a:gd name="adj2" fmla="val 60938"/>
            </a:avLst>
          </a:prstGeom>
          <a:solidFill>
            <a:srgbClr val="D6009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2622550" y="4095750"/>
            <a:ext cx="3898900" cy="617538"/>
          </a:xfrm>
          <a:prstGeom prst="rect">
            <a:avLst/>
          </a:prstGeom>
          <a:solidFill>
            <a:srgbClr val="F5FBFD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3200">
                <a:latin typeface="Times New Roman" pitchFamily="18" charset="0"/>
              </a:rPr>
              <a:t>Running time: </a:t>
            </a:r>
            <a:r>
              <a:rPr lang="en-US" sz="3200" i="1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(</a:t>
            </a:r>
            <a:r>
              <a:rPr lang="en-US" sz="3200" i="1">
                <a:latin typeface="Times New Roman" pitchFamily="18" charset="0"/>
              </a:rPr>
              <a:t>ED</a:t>
            </a:r>
            <a:r>
              <a:rPr lang="en-US" sz="3200" i="1" baseline="30000">
                <a:latin typeface="Times New Roman" pitchFamily="18" charset="0"/>
              </a:rPr>
              <a:t>3</a:t>
            </a:r>
            <a:r>
              <a:rPr lang="en-US" sz="3200">
                <a:latin typeface="Times New Roman" pitchFamily="18" charset="0"/>
              </a:rPr>
              <a:t>)</a:t>
            </a:r>
          </a:p>
        </p:txBody>
      </p:sp>
      <p:sp>
        <p:nvSpPr>
          <p:cNvPr id="540678" name="Text Box 6"/>
          <p:cNvSpPr txBox="1">
            <a:spLocks noChangeArrowheads="1"/>
          </p:cNvSpPr>
          <p:nvPr/>
        </p:nvSpPr>
        <p:spPr bwMode="auto">
          <a:xfrm>
            <a:off x="1011238" y="5124450"/>
            <a:ext cx="7068153" cy="584775"/>
          </a:xfrm>
          <a:prstGeom prst="rect">
            <a:avLst/>
          </a:prstGeom>
          <a:solidFill>
            <a:srgbClr val="F5FBFD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sz="3200" dirty="0">
                <a:latin typeface="Times New Roman" pitchFamily="18" charset="0"/>
              </a:rPr>
              <a:t>Typically: </a:t>
            </a:r>
            <a:r>
              <a:rPr lang="en-US" sz="3200" i="1" dirty="0">
                <a:latin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</a:rPr>
              <a:t>≈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, hence </a:t>
            </a:r>
            <a:r>
              <a:rPr lang="en-US" sz="3200" i="1" dirty="0">
                <a:latin typeface="Times New Roman" pitchFamily="18" charset="0"/>
              </a:rPr>
              <a:t>O</a:t>
            </a:r>
            <a:r>
              <a:rPr lang="en-US" sz="3200" dirty="0">
                <a:latin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</a:rPr>
              <a:t>ED</a:t>
            </a:r>
            <a:r>
              <a:rPr lang="en-US" sz="3200" i="1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) </a:t>
            </a:r>
            <a:r>
              <a:rPr lang="en-US" altLang="zh-CN" sz="3200" dirty="0">
                <a:solidFill>
                  <a:schemeClr val="tx1"/>
                </a:solidFill>
              </a:rPr>
              <a:t>≈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i="1" dirty="0">
                <a:latin typeface="Times New Roman" pitchFamily="18" charset="0"/>
              </a:rPr>
              <a:t>O</a:t>
            </a:r>
            <a:r>
              <a:rPr lang="en-US" sz="3200" dirty="0">
                <a:latin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</a:rPr>
              <a:t>ND</a:t>
            </a:r>
            <a:r>
              <a:rPr lang="en-US" sz="3200" i="1" baseline="30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)</a:t>
            </a: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2147888" y="6153150"/>
            <a:ext cx="4849812" cy="617538"/>
          </a:xfrm>
          <a:prstGeom prst="rect">
            <a:avLst/>
          </a:prstGeom>
          <a:solidFill>
            <a:srgbClr val="F5FBFD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sz="3200">
                <a:latin typeface="Times New Roman" pitchFamily="18" charset="0"/>
              </a:rPr>
              <a:t>“Gen/kill” problems: </a:t>
            </a:r>
            <a:r>
              <a:rPr lang="en-US" sz="3200" i="1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(</a:t>
            </a:r>
            <a:r>
              <a:rPr lang="en-US" sz="3200" i="1">
                <a:latin typeface="Times New Roman" pitchFamily="18" charset="0"/>
              </a:rPr>
              <a:t>ED</a:t>
            </a:r>
            <a:r>
              <a:rPr lang="en-US" sz="32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 animBg="1" autoUpdateAnimBg="0"/>
      <p:bldP spid="540678" grpId="0" animBg="1" autoUpdateAnimBg="0"/>
      <p:bldP spid="54067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1196752"/>
          </a:xfrm>
        </p:spPr>
        <p:txBody>
          <a:bodyPr rIns="132080"/>
          <a:lstStyle/>
          <a:p>
            <a:pPr indent="0" eaLnBrk="1" hangingPunct="1"/>
            <a:r>
              <a:rPr lang="en-US" sz="3600" dirty="0"/>
              <a:t>Reminder: Constant Propagation</a:t>
            </a: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75081"/>
              </p:ext>
            </p:extLst>
          </p:nvPr>
        </p:nvGraphicFramePr>
        <p:xfrm>
          <a:off x="755576" y="2281024"/>
          <a:ext cx="5484564" cy="2804160"/>
        </p:xfrm>
        <a:graphic>
          <a:graphicData uri="http://schemas.openxmlformats.org/drawingml/2006/table">
            <a:tbl>
              <a:tblPr firstRow="1" bandRow="1"/>
              <a:tblGrid>
                <a:gridCol w="837648">
                  <a:extLst>
                    <a:ext uri="{9D8B030D-6E8A-4147-A177-3AD203B41FA5}">
                      <a16:colId xmlns:a16="http://schemas.microsoft.com/office/drawing/2014/main" val="1571077368"/>
                    </a:ext>
                  </a:extLst>
                </a:gridCol>
                <a:gridCol w="4646916">
                  <a:extLst>
                    <a:ext uri="{9D8B030D-6E8A-4147-A177-3AD203B41FA5}">
                      <a16:colId xmlns:a16="http://schemas.microsoft.com/office/drawing/2014/main" val="92508366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Value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description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3883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err="1"/>
                        <a:t>Undef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means that analysis hasn’t</a:t>
                      </a:r>
                    </a:p>
                    <a:p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determined if control reaches that point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3144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 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681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definitely not a constant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Assigned by an input value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 constant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Assigned different values via paths 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1933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6169447" y="2511841"/>
            <a:ext cx="29745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Undef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…,  -3, -2, -1, 0, 1, 2, 3, 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NAC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7755875" y="2842352"/>
            <a:ext cx="11017" cy="33050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>
          <a:xfrm flipH="1">
            <a:off x="7568588" y="2864386"/>
            <a:ext cx="110169" cy="28643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>
          <a:xfrm flipH="1">
            <a:off x="7238082" y="2842352"/>
            <a:ext cx="313982" cy="33050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56" name="直接箭头连接符 55"/>
          <p:cNvCxnSpPr/>
          <p:nvPr/>
        </p:nvCxnSpPr>
        <p:spPr>
          <a:xfrm flipH="1">
            <a:off x="6907576" y="2853369"/>
            <a:ext cx="583894" cy="31948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>
            <a:off x="7882568" y="2842352"/>
            <a:ext cx="192797" cy="33050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58" name="直接箭头连接符 57"/>
          <p:cNvCxnSpPr/>
          <p:nvPr/>
        </p:nvCxnSpPr>
        <p:spPr>
          <a:xfrm>
            <a:off x="7970703" y="2842352"/>
            <a:ext cx="358049" cy="33050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59" name="直接箭头连接符 58"/>
          <p:cNvCxnSpPr/>
          <p:nvPr/>
        </p:nvCxnSpPr>
        <p:spPr>
          <a:xfrm>
            <a:off x="8075365" y="2853369"/>
            <a:ext cx="484740" cy="31948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0" name="直接箭头连接符 59"/>
          <p:cNvCxnSpPr/>
          <p:nvPr/>
        </p:nvCxnSpPr>
        <p:spPr>
          <a:xfrm>
            <a:off x="6891052" y="3459296"/>
            <a:ext cx="473725" cy="36355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1" name="直接箭头连接符 60"/>
          <p:cNvCxnSpPr/>
          <p:nvPr/>
        </p:nvCxnSpPr>
        <p:spPr>
          <a:xfrm>
            <a:off x="7238082" y="3426246"/>
            <a:ext cx="253388" cy="34152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2" name="直接箭头连接符 61"/>
          <p:cNvCxnSpPr/>
          <p:nvPr/>
        </p:nvCxnSpPr>
        <p:spPr>
          <a:xfrm>
            <a:off x="7568588" y="3459296"/>
            <a:ext cx="0" cy="36355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3" name="直接箭头连接符 62"/>
          <p:cNvCxnSpPr/>
          <p:nvPr/>
        </p:nvCxnSpPr>
        <p:spPr>
          <a:xfrm>
            <a:off x="7766892" y="3459296"/>
            <a:ext cx="0" cy="30847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4" name="直接箭头连接符 63"/>
          <p:cNvCxnSpPr/>
          <p:nvPr/>
        </p:nvCxnSpPr>
        <p:spPr>
          <a:xfrm flipH="1">
            <a:off x="7882568" y="3426246"/>
            <a:ext cx="192797" cy="39660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5" name="直接箭头连接符 64"/>
          <p:cNvCxnSpPr/>
          <p:nvPr/>
        </p:nvCxnSpPr>
        <p:spPr>
          <a:xfrm flipH="1">
            <a:off x="7965196" y="3459296"/>
            <a:ext cx="363556" cy="36355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6" name="直接箭头连接符 65"/>
          <p:cNvCxnSpPr/>
          <p:nvPr/>
        </p:nvCxnSpPr>
        <p:spPr>
          <a:xfrm flipH="1">
            <a:off x="8086382" y="3459296"/>
            <a:ext cx="473723" cy="363557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67" name="矩形 66"/>
          <p:cNvSpPr/>
          <p:nvPr/>
        </p:nvSpPr>
        <p:spPr>
          <a:xfrm>
            <a:off x="457200" y="1196752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To make the problem precise, we associate one of the following values with X at every program 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The set of values: product of semi-lattices, one component for each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Represented by a map m: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-&gt; 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Applications</a:t>
            </a:r>
          </a:p>
        </p:txBody>
      </p:sp>
      <p:cxnSp>
        <p:nvCxnSpPr>
          <p:cNvPr id="5123" name="Straight Connector 2"/>
          <p:cNvCxnSpPr>
            <a:cxnSpLocks noChangeShapeType="1"/>
          </p:cNvCxnSpPr>
          <p:nvPr/>
        </p:nvCxnSpPr>
        <p:spPr bwMode="auto">
          <a:xfrm flipV="1">
            <a:off x="463550" y="1196752"/>
            <a:ext cx="8216900" cy="127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60400" y="1124744"/>
            <a:ext cx="7824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Naik</a:t>
            </a:r>
            <a:r>
              <a:rPr lang="en-US" sz="2000" dirty="0"/>
              <a:t>: </a:t>
            </a:r>
            <a:r>
              <a:rPr lang="en-US" sz="2000" dirty="0" err="1"/>
              <a:t>Jchord</a:t>
            </a:r>
            <a:r>
              <a:rPr lang="en-US" sz="2000" dirty="0"/>
              <a:t> a static analysis for Java</a:t>
            </a:r>
          </a:p>
        </p:txBody>
      </p:sp>
      <p:sp>
        <p:nvSpPr>
          <p:cNvPr id="5125" name="TextBox 4"/>
          <p:cNvSpPr txBox="1">
            <a:spLocks noChangeArrowheads="1"/>
          </p:cNvSpPr>
          <p:nvPr/>
        </p:nvSpPr>
        <p:spPr bwMode="auto">
          <a:xfrm>
            <a:off x="830263" y="1444774"/>
            <a:ext cx="748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000" dirty="0"/>
              <a:t>IBM Watson: </a:t>
            </a:r>
            <a:r>
              <a:rPr lang="en-US" sz="2000" dirty="0" err="1"/>
              <a:t>Wala</a:t>
            </a:r>
            <a:r>
              <a:rPr lang="en-US" sz="2000" dirty="0"/>
              <a:t> static analysis tool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0" y="1844824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000" dirty="0"/>
              <a:t>Thomas Ball, Vladimir Levin, </a:t>
            </a:r>
            <a:r>
              <a:rPr lang="en-US" sz="2000" dirty="0" err="1"/>
              <a:t>Sriram</a:t>
            </a:r>
            <a:r>
              <a:rPr lang="en-US" sz="2000" dirty="0"/>
              <a:t> K. </a:t>
            </a:r>
            <a:r>
              <a:rPr lang="en-US" sz="2000" dirty="0" err="1"/>
              <a:t>Rajaman</a:t>
            </a:r>
            <a:endParaRPr lang="en-US" sz="2000" dirty="0"/>
          </a:p>
          <a:p>
            <a:pPr algn="ctr" rtl="0"/>
            <a:r>
              <a:rPr lang="en-US" sz="2000" dirty="0"/>
              <a:t> A decade of software model checking with SLAM.CACM’11</a:t>
            </a: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453082" y="2492896"/>
            <a:ext cx="8007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000" dirty="0"/>
              <a:t>Manu </a:t>
            </a:r>
            <a:r>
              <a:rPr lang="en-US" sz="2000" dirty="0" err="1"/>
              <a:t>Sridharan</a:t>
            </a:r>
            <a:r>
              <a:rPr lang="en-US" sz="2000" dirty="0"/>
              <a:t>, </a:t>
            </a:r>
            <a:r>
              <a:rPr lang="en-US" sz="2000" dirty="0" err="1"/>
              <a:t>Rastislav</a:t>
            </a:r>
            <a:r>
              <a:rPr lang="en-US" sz="2000" dirty="0"/>
              <a:t> </a:t>
            </a:r>
            <a:r>
              <a:rPr lang="en-US" sz="2000" dirty="0" err="1"/>
              <a:t>Bodík</a:t>
            </a:r>
            <a:r>
              <a:rPr lang="en-US" sz="2000" dirty="0"/>
              <a:t>: Refinement-based context-sensitive points-to analysis for Java. PLDI 2006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373063" y="3717032"/>
            <a:ext cx="83470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000" dirty="0" err="1"/>
              <a:t>Osbert</a:t>
            </a:r>
            <a:r>
              <a:rPr lang="en-US" sz="2000" dirty="0"/>
              <a:t> </a:t>
            </a:r>
            <a:r>
              <a:rPr lang="en-US" sz="2000" dirty="0" err="1"/>
              <a:t>Bastani</a:t>
            </a:r>
            <a:r>
              <a:rPr lang="en-US" sz="2000" dirty="0"/>
              <a:t>, </a:t>
            </a:r>
            <a:r>
              <a:rPr lang="en-US" sz="2000" dirty="0" err="1"/>
              <a:t>Saswat</a:t>
            </a:r>
            <a:r>
              <a:rPr lang="en-US" sz="2000" dirty="0"/>
              <a:t> </a:t>
            </a:r>
            <a:r>
              <a:rPr lang="en-US" sz="2000" dirty="0" err="1"/>
              <a:t>Anand</a:t>
            </a:r>
            <a:r>
              <a:rPr lang="en-US" sz="2000" dirty="0"/>
              <a:t>, Alex Aiken: Specification Inference Using Context-Free Language </a:t>
            </a:r>
            <a:r>
              <a:rPr lang="en-US" sz="2000" dirty="0" err="1"/>
              <a:t>Reachability</a:t>
            </a:r>
            <a:r>
              <a:rPr lang="en-US" sz="2000" dirty="0"/>
              <a:t>, POPL’15</a:t>
            </a:r>
          </a:p>
          <a:p>
            <a:pPr algn="ctr"/>
            <a:r>
              <a:rPr lang="en-US" sz="2000" dirty="0"/>
              <a:t>K </a:t>
            </a:r>
            <a:r>
              <a:rPr lang="en-US" sz="2000" dirty="0" err="1"/>
              <a:t>Chatterjee</a:t>
            </a:r>
            <a:r>
              <a:rPr lang="en-US" sz="2000" dirty="0"/>
              <a:t>, A </a:t>
            </a:r>
            <a:r>
              <a:rPr lang="en-US" sz="2000" dirty="0" err="1"/>
              <a:t>Pavlogiannis</a:t>
            </a:r>
            <a:r>
              <a:rPr lang="en-US" sz="2000" dirty="0"/>
              <a:t>, Y </a:t>
            </a:r>
            <a:r>
              <a:rPr lang="en-US" sz="2000" dirty="0" err="1"/>
              <a:t>Velner</a:t>
            </a:r>
            <a:r>
              <a:rPr lang="en-US" sz="2000" dirty="0"/>
              <a:t>: Quantitative </a:t>
            </a:r>
            <a:r>
              <a:rPr lang="en-US" sz="2000" dirty="0" err="1"/>
              <a:t>interprocedural</a:t>
            </a:r>
            <a:r>
              <a:rPr lang="en-US" sz="2000" dirty="0"/>
              <a:t> analysis, POPL’15</a:t>
            </a:r>
          </a:p>
          <a:p>
            <a:pPr algn="ctr"/>
            <a:r>
              <a:rPr lang="nl-NL" sz="2000" dirty="0"/>
              <a:t>S Yang, D Yan, H Wu, Y Wang: </a:t>
            </a:r>
            <a:r>
              <a:rPr lang="en-US" sz="2000" dirty="0"/>
              <a:t>Static control-flow analysis of user-driven callbacks in Android applications</a:t>
            </a:r>
          </a:p>
          <a:p>
            <a:pPr algn="ctr"/>
            <a:endParaRPr lang="en-US" sz="2000" dirty="0"/>
          </a:p>
        </p:txBody>
      </p:sp>
      <p:sp>
        <p:nvSpPr>
          <p:cNvPr id="5129" name="TextBox 8"/>
          <p:cNvSpPr txBox="1">
            <a:spLocks noChangeArrowheads="1"/>
          </p:cNvSpPr>
          <p:nvPr/>
        </p:nvSpPr>
        <p:spPr bwMode="auto">
          <a:xfrm>
            <a:off x="188913" y="3140968"/>
            <a:ext cx="8766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2000" dirty="0" err="1"/>
              <a:t>Nomair</a:t>
            </a:r>
            <a:r>
              <a:rPr lang="en-US" sz="2000" dirty="0"/>
              <a:t> A. </a:t>
            </a:r>
            <a:r>
              <a:rPr lang="en-US" sz="2000" dirty="0" err="1"/>
              <a:t>Naeem</a:t>
            </a:r>
            <a:r>
              <a:rPr lang="en-US" sz="2000" dirty="0"/>
              <a:t>, </a:t>
            </a:r>
            <a:r>
              <a:rPr lang="en-US" sz="2000" dirty="0" err="1"/>
              <a:t>Ondrej</a:t>
            </a:r>
            <a:r>
              <a:rPr lang="en-US" sz="2000" dirty="0"/>
              <a:t> </a:t>
            </a:r>
            <a:r>
              <a:rPr lang="en-US" sz="2000" dirty="0" err="1"/>
              <a:t>Lhoták</a:t>
            </a:r>
            <a:r>
              <a:rPr lang="en-US" sz="2000" dirty="0"/>
              <a:t>, Jonathan Rodriguez: Practical Extensions to the IFDS Algorithm. CC 2010: 124-144</a:t>
            </a:r>
          </a:p>
        </p:txBody>
      </p:sp>
      <p:sp>
        <p:nvSpPr>
          <p:cNvPr id="10961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" name="Picture 56" descr="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805264"/>
            <a:ext cx="7128792" cy="762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algn="l" eaLnBrk="1" hangingPunct="1"/>
            <a:r>
              <a:rPr lang="en-US"/>
              <a:t>IDE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altLang="zh-CN" dirty="0"/>
              <a:t>IDE=</a:t>
            </a:r>
            <a:r>
              <a:rPr lang="en-US" altLang="zh-CN" dirty="0" err="1"/>
              <a:t>Interprocedural</a:t>
            </a:r>
            <a:r>
              <a:rPr lang="en-US" altLang="zh-CN" dirty="0"/>
              <a:t> Distributive Environment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Goes beyond IFDS problems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 dirty="0"/>
              <a:t>Can handle unbounded domains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altLang="zh-CN" dirty="0" err="1"/>
              <a:t>Env</a:t>
            </a:r>
            <a:r>
              <a:rPr lang="en-US" altLang="zh-CN" dirty="0"/>
              <a:t>: finite symbols-&gt;infinite domain 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Requires special form of the domain 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Can be </a:t>
            </a:r>
            <a:r>
              <a:rPr lang="en-US" dirty="0">
                <a:solidFill>
                  <a:srgbClr val="808080"/>
                </a:solidFill>
                <a:latin typeface="Arial Bold" pitchFamily="-84" charset="0"/>
                <a:sym typeface="Arial Bold" pitchFamily="-84" charset="0"/>
              </a:rPr>
              <a:t>much </a:t>
            </a:r>
            <a:r>
              <a:rPr lang="en-US" dirty="0"/>
              <a:t>more efficient than IFDS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5725705"/>
            <a:ext cx="9145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Precise </a:t>
            </a:r>
            <a:r>
              <a:rPr lang="en-US" altLang="zh-CN" sz="2000" dirty="0" err="1"/>
              <a:t>interprocedural</a:t>
            </a:r>
            <a:r>
              <a:rPr lang="en-US" altLang="zh-CN" sz="2000" dirty="0"/>
              <a:t> dataflow analysis with applications to constant propagation. </a:t>
            </a:r>
            <a:r>
              <a:rPr lang="en-US" altLang="zh-CN" sz="2000" dirty="0" err="1"/>
              <a:t>Mooly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Sagiv</a:t>
            </a:r>
            <a:r>
              <a:rPr lang="en-US" altLang="zh-CN" sz="2000" dirty="0"/>
              <a:t>, Thomas Reps, Susan </a:t>
            </a:r>
            <a:r>
              <a:rPr lang="en-US" altLang="zh-CN" sz="2000" dirty="0" err="1"/>
              <a:t>Horwitz</a:t>
            </a:r>
            <a:r>
              <a:rPr lang="en-US" altLang="zh-CN" sz="2000" dirty="0"/>
              <a:t>. </a:t>
            </a:r>
          </a:p>
          <a:p>
            <a:pPr algn="l"/>
            <a:r>
              <a:rPr lang="en-US" altLang="zh-CN" sz="2000" dirty="0"/>
              <a:t>Theoretical Computer Science, 1996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algn="l" eaLnBrk="1" hangingPunct="1"/>
            <a:r>
              <a:rPr lang="en-US"/>
              <a:t>IDE Analysis	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 dirty="0"/>
              <a:t>Point-wise representation closed under composition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CFL-</a:t>
            </a:r>
            <a:r>
              <a:rPr lang="en-US" dirty="0" err="1"/>
              <a:t>Reachability</a:t>
            </a:r>
            <a:r>
              <a:rPr lang="en-US" dirty="0"/>
              <a:t> on the exploded graph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 dirty="0"/>
              <a:t>Two phase algorithm</a:t>
            </a:r>
          </a:p>
          <a:p>
            <a:pPr lvl="1" algn="l" eaLnBrk="1" hangingPunct="1">
              <a:buClr>
                <a:srgbClr val="000000"/>
              </a:buClr>
            </a:pPr>
            <a:r>
              <a:rPr lang="en-US" dirty="0"/>
              <a:t>Compose functions</a:t>
            </a:r>
          </a:p>
          <a:p>
            <a:pPr lvl="1" algn="l" eaLnBrk="1" hangingPunct="1">
              <a:buClr>
                <a:srgbClr val="000000"/>
              </a:buClr>
            </a:pPr>
            <a:r>
              <a:rPr lang="en-US" dirty="0"/>
              <a:t>Compute dataflow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eaLnBrk="1" hangingPunct="1"/>
            <a:r>
              <a:rPr lang="en-US" dirty="0"/>
              <a:t>Linear constant propagation</a:t>
            </a:r>
          </a:p>
        </p:txBody>
      </p:sp>
      <p:pic>
        <p:nvPicPr>
          <p:cNvPr id="79875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2114550"/>
            <a:ext cx="888365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Rectangle 3"/>
          <p:cNvSpPr>
            <a:spLocks/>
          </p:cNvSpPr>
          <p:nvPr/>
        </p:nvSpPr>
        <p:spPr bwMode="auto">
          <a:xfrm>
            <a:off x="457200" y="4584700"/>
            <a:ext cx="8242300" cy="44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ctr">
              <a:spcBef>
                <a:spcPts val="1400"/>
              </a:spcBef>
            </a:pPr>
            <a:r>
              <a:rPr lang="en-US">
                <a:solidFill>
                  <a:schemeClr val="tx1"/>
                </a:solidFill>
                <a:ea typeface="MS PGothic" pitchFamily="34" charset="-128"/>
              </a:rPr>
              <a:t>Point-wise representation of environment transformers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6369"/>
            <a:ext cx="8856984" cy="67770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4624"/>
            <a:ext cx="7042750" cy="6813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eaLnBrk="1" hangingPunct="1"/>
            <a:r>
              <a:rPr lang="en-US"/>
              <a:t>Conclusion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000000"/>
              </a:buClr>
            </a:pPr>
            <a:r>
              <a:rPr lang="en-US"/>
              <a:t>Handling functions is crucial for abstract interpretation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/>
              <a:t>Virtual functions and exceptions complicate things</a:t>
            </a:r>
          </a:p>
          <a:p>
            <a:pPr algn="l" eaLnBrk="1" hangingPunct="1">
              <a:buClr>
                <a:srgbClr val="000000"/>
              </a:buClr>
            </a:pPr>
            <a:r>
              <a:rPr lang="en-US"/>
              <a:t>But scalability is an issue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Small call strings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Small functional domains</a:t>
            </a:r>
          </a:p>
          <a:p>
            <a:pPr marL="782638" lvl="1" algn="l" eaLnBrk="1" hangingPunct="1">
              <a:buClr>
                <a:srgbClr val="000000"/>
              </a:buClr>
            </a:pPr>
            <a:r>
              <a:rPr lang="en-US"/>
              <a:t>Demand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0488"/>
            <a:ext cx="8229600" cy="1509712"/>
          </a:xfrm>
        </p:spPr>
        <p:txBody>
          <a:bodyPr rIns="132080"/>
          <a:lstStyle/>
          <a:p>
            <a:pPr indent="0" algn="l" eaLnBrk="1" hangingPunct="1"/>
            <a:r>
              <a:rPr lang="en-US"/>
              <a:t>Bibliography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rIns="132080"/>
          <a:lstStyle/>
          <a:p>
            <a:pPr algn="l" eaLnBrk="1" hangingPunct="1">
              <a:buClr>
                <a:srgbClr val="808080"/>
              </a:buClr>
              <a:buFont typeface="Times New Roman" pitchFamily="18" charset="0"/>
              <a:buChar char="•"/>
              <a:tabLst>
                <a:tab pos="2946400" algn="l"/>
                <a:tab pos="3695700" algn="l"/>
              </a:tabLst>
            </a:pP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Textbook 2.5</a:t>
            </a:r>
            <a:endParaRPr lang="en-US" sz="2000" dirty="0">
              <a:solidFill>
                <a:srgbClr val="808080"/>
              </a:solidFill>
              <a:latin typeface="Times New Roman Bold" pitchFamily="-84" charset="0"/>
              <a:ea typeface="ヒラギノ明朝 ProN W6" pitchFamily="-84" charset="-128"/>
              <a:sym typeface="Times New Roman Bold" pitchFamily="-84" charset="0"/>
            </a:endParaRPr>
          </a:p>
          <a:p>
            <a:pPr algn="l" eaLnBrk="1" hangingPunct="1">
              <a:buClr>
                <a:srgbClr val="000000"/>
              </a:buClr>
              <a:buFont typeface="Times New Roman" pitchFamily="18" charset="0"/>
              <a:buChar char="•"/>
              <a:tabLst>
                <a:tab pos="2946400" algn="l"/>
                <a:tab pos="36957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Patrick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Cousot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Radhia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Cousot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Static</a:t>
            </a:r>
            <a:r>
              <a:rPr lang="en-US" sz="2000" u="sng" dirty="0">
                <a:solidFill>
                  <a:srgbClr val="00999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  <a:hlinkClick r:id="rId2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determination of dynamic properties of recursive procedures In </a:t>
            </a:r>
            <a:r>
              <a:rPr lang="en-US" sz="2000" dirty="0">
                <a:latin typeface="Times New Roman Italic" pitchFamily="-84" charset="0"/>
                <a:sym typeface="Times New Roman Italic" pitchFamily="-84" charset="0"/>
              </a:rPr>
              <a:t>IFIP Conference on Formal Description of Programming Concepts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1978</a:t>
            </a:r>
            <a:endParaRPr lang="en-US" sz="2000" dirty="0">
              <a:latin typeface="Times New Roman" pitchFamily="18" charset="0"/>
              <a:ea typeface="ヒラギノ明朝 ProN W3" pitchFamily="-84" charset="-128"/>
              <a:sym typeface="Times New Roman" pitchFamily="18" charset="0"/>
            </a:endParaRPr>
          </a:p>
          <a:p>
            <a:pPr algn="l" eaLnBrk="1" hangingPunct="1">
              <a:buClr>
                <a:srgbClr val="808080"/>
              </a:buClr>
              <a:buFont typeface="Times New Roman" pitchFamily="18" charset="0"/>
              <a:buChar char="•"/>
              <a:tabLst>
                <a:tab pos="2946400" algn="l"/>
                <a:tab pos="3695700" algn="l"/>
              </a:tabLst>
            </a:pP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Two Approaches to </a:t>
            </a:r>
            <a:r>
              <a:rPr lang="en-US" sz="2000" dirty="0" err="1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interprocedural</a:t>
            </a: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 analysis by </a:t>
            </a:r>
            <a:r>
              <a:rPr lang="en-US" sz="2000" dirty="0" err="1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Micha</a:t>
            </a: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Sharir</a:t>
            </a: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 and Amir </a:t>
            </a:r>
            <a:r>
              <a:rPr lang="en-US" sz="2000" dirty="0" err="1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Pnueli</a:t>
            </a: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: 1</a:t>
            </a:r>
            <a:endParaRPr lang="en-US" sz="2000" dirty="0">
              <a:solidFill>
                <a:srgbClr val="808080"/>
              </a:solidFill>
              <a:latin typeface="Times New Roman Bold" pitchFamily="-84" charset="0"/>
              <a:ea typeface="ヒラギノ明朝 ProN W6" pitchFamily="-84" charset="-128"/>
              <a:sym typeface="Times New Roman Bold" pitchFamily="-84" charset="0"/>
            </a:endParaRPr>
          </a:p>
          <a:p>
            <a:pPr algn="l" eaLnBrk="1" hangingPunct="1">
              <a:buClr>
                <a:srgbClr val="808080"/>
              </a:buClr>
              <a:buFont typeface="Times New Roman" pitchFamily="18" charset="0"/>
              <a:buChar char="•"/>
              <a:tabLst>
                <a:tab pos="2946400" algn="l"/>
                <a:tab pos="3695700" algn="l"/>
              </a:tabLst>
            </a:pPr>
            <a:r>
              <a:rPr lang="en-US" sz="20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IDFS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Interprocedural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Distributive Finite Subset Precise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interprocedural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dataflow analysis via graph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reachability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  <a:r>
              <a:rPr lang="en-US" sz="2000" dirty="0">
                <a:latin typeface="Times New Roman Italic" pitchFamily="-84" charset="0"/>
                <a:sym typeface="Times New Roman Italic" pitchFamily="-84" charset="0"/>
              </a:rPr>
              <a:t> Reps, Horowitz, and </a:t>
            </a:r>
            <a:r>
              <a:rPr lang="en-US" sz="2000" dirty="0" err="1">
                <a:latin typeface="Times New Roman Italic" pitchFamily="-84" charset="0"/>
                <a:sym typeface="Times New Roman Italic" pitchFamily="-84" charset="0"/>
              </a:rPr>
              <a:t>Sagiv</a:t>
            </a:r>
            <a:r>
              <a:rPr lang="en-US" sz="2000" dirty="0">
                <a:latin typeface="Times New Roman Italic" pitchFamily="-84" charset="0"/>
                <a:sym typeface="Times New Roman Italic" pitchFamily="-84" charset="0"/>
              </a:rPr>
              <a:t>, POPL</a:t>
            </a:r>
            <a:r>
              <a:rPr lang="ja-JP" altLang="en-US" sz="2000" dirty="0">
                <a:sym typeface="Times New Roman Italic" pitchFamily="-84" charset="0"/>
              </a:rPr>
              <a:t>’</a:t>
            </a:r>
            <a:r>
              <a:rPr lang="en-US" altLang="ja-JP" sz="2000" dirty="0">
                <a:latin typeface="Times New Roman Italic" pitchFamily="-84" charset="0"/>
                <a:sym typeface="Times New Roman Italic" pitchFamily="-84" charset="0"/>
              </a:rPr>
              <a:t>95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endParaRPr lang="en-US" altLang="ja-JP" sz="2000" dirty="0">
              <a:latin typeface="Times New Roman" pitchFamily="18" charset="0"/>
              <a:ea typeface="ヒラギノ明朝 ProN W3" pitchFamily="-84" charset="-128"/>
              <a:sym typeface="Times New Roman" pitchFamily="18" charset="0"/>
            </a:endParaRPr>
          </a:p>
          <a:p>
            <a:pPr algn="l" eaLnBrk="1" hangingPunct="1">
              <a:buClr>
                <a:srgbClr val="808080"/>
              </a:buClr>
              <a:buFont typeface="Times New Roman" pitchFamily="18" charset="0"/>
              <a:buChar char="•"/>
              <a:tabLst>
                <a:tab pos="2946400" algn="l"/>
                <a:tab pos="3695700" algn="l"/>
              </a:tabLst>
            </a:pPr>
            <a:r>
              <a:rPr lang="en-US" sz="2000" dirty="0">
                <a:solidFill>
                  <a:srgbClr val="808080"/>
                </a:solidFill>
                <a:latin typeface="Times New Roman Bold" pitchFamily="-84" charset="0"/>
                <a:sym typeface="Times New Roman Bold" pitchFamily="-84" charset="0"/>
              </a:rPr>
              <a:t>IDE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Interprocedural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Distributive Environment Precise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interprocedural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dataflow analysis with applications to constant propagation.</a:t>
            </a:r>
            <a:r>
              <a:rPr lang="en-US" sz="2000" dirty="0">
                <a:latin typeface="Times New Roman Italic" pitchFamily="-84" charset="0"/>
                <a:sym typeface="Times New Roman Italic" pitchFamily="-84" charset="0"/>
              </a:rPr>
              <a:t> </a:t>
            </a:r>
            <a:r>
              <a:rPr lang="en-US" sz="2000" dirty="0" err="1">
                <a:latin typeface="Times New Roman Italic" pitchFamily="-84" charset="0"/>
                <a:sym typeface="Times New Roman Italic" pitchFamily="-84" charset="0"/>
              </a:rPr>
              <a:t>Sagiv</a:t>
            </a:r>
            <a:r>
              <a:rPr lang="en-US" sz="2000" dirty="0">
                <a:latin typeface="Times New Roman Italic" pitchFamily="-84" charset="0"/>
                <a:sym typeface="Times New Roman Italic" pitchFamily="-84" charset="0"/>
              </a:rPr>
              <a:t>, Reps, Horowitz, and  TCS</a:t>
            </a:r>
            <a:r>
              <a:rPr lang="ja-JP" altLang="en-US" sz="2000" dirty="0">
                <a:sym typeface="Times New Roman Italic" pitchFamily="-84" charset="0"/>
              </a:rPr>
              <a:t>’</a:t>
            </a:r>
            <a:r>
              <a:rPr lang="en-US" altLang="ja-JP" sz="2000" dirty="0">
                <a:latin typeface="Times New Roman Italic" pitchFamily="-84" charset="0"/>
                <a:sym typeface="Times New Roman Italic" pitchFamily="-84" charset="0"/>
              </a:rPr>
              <a:t>96</a:t>
            </a:r>
            <a:endParaRPr lang="en-US" sz="2000" dirty="0">
              <a:latin typeface="Times New Roman Italic" pitchFamily="-84" charset="0"/>
              <a:ea typeface="ヒラギノ明朝 ProN W3" pitchFamily="-84" charset="-128"/>
              <a:sym typeface="Times New Roman Italic" pitchFamily="-8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sz="3600"/>
              <a:t>Reminder: Constant Propagation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6420"/>
              </p:ext>
            </p:extLst>
          </p:nvPr>
        </p:nvGraphicFramePr>
        <p:xfrm>
          <a:off x="1331640" y="1412776"/>
          <a:ext cx="6096000" cy="426720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674073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81979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28179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v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v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/>
                        <a:t>v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∧v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07324"/>
                  </a:ext>
                </a:extLst>
              </a:tr>
              <a:tr h="370840">
                <a:tc row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 err="1"/>
                        <a:t>Undef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err="1"/>
                        <a:t>Undef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err="1"/>
                        <a:t>Undef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6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46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09414"/>
                  </a:ext>
                </a:extLst>
              </a:tr>
              <a:tr h="370840">
                <a:tc row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err="1"/>
                        <a:t>Undef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1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38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 if c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!=c</a:t>
                      </a:r>
                      <a:r>
                        <a:rPr lang="en-US" altLang="zh-CN" sz="2000" baseline="-25000" dirty="0"/>
                        <a:t>2</a:t>
                      </a:r>
                    </a:p>
                    <a:p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en-US" altLang="zh-CN" sz="2000" dirty="0"/>
                        <a:t> otherwise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217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320007"/>
                  </a:ext>
                </a:extLst>
              </a:tr>
              <a:tr h="370840">
                <a:tc row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 err="1"/>
                        <a:t>Undef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54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c</a:t>
                      </a:r>
                      <a:r>
                        <a:rPr lang="en-US" altLang="zh-CN" sz="2000" baseline="-25000" dirty="0"/>
                        <a:t>2</a:t>
                      </a:r>
                      <a:endParaRPr lang="zh-CN" altLang="en-US" sz="2000" baseline="-25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94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altLang="zh-CN" sz="2000" dirty="0"/>
                        <a:t>NAC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3516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55576" y="1441698"/>
            <a:ext cx="76328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Meet:  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∧m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such that 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(x)∧m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 = m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(x)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i.e.,  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≤m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 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(x) ≤m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(x) for all x in </a:t>
            </a:r>
            <a:r>
              <a:rPr lang="en-US" altLang="zh-CN" sz="2400" dirty="0" err="1"/>
              <a:t>Var</a:t>
            </a:r>
            <a:endParaRPr lang="en-US" altLang="zh-CN" sz="24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Pages>0</Pages>
  <Words>4764</Words>
  <Characters>0</Characters>
  <Application>Microsoft Office PowerPoint</Application>
  <PresentationFormat>全屏显示(4:3)</PresentationFormat>
  <Lines>0</Lines>
  <Paragraphs>1015</Paragraphs>
  <Slides>87</Slides>
  <Notes>15</Notes>
  <HiddenSlides>3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9" baseType="lpstr">
      <vt:lpstr>Lucida Grande</vt:lpstr>
      <vt:lpstr>Math A</vt:lpstr>
      <vt:lpstr>Monotype Sorts</vt:lpstr>
      <vt:lpstr>ＭＳ Ｐゴシック</vt:lpstr>
      <vt:lpstr>ＭＳ Ｐゴシック</vt:lpstr>
      <vt:lpstr>ヒラギノ角ゴ ProN W3</vt:lpstr>
      <vt:lpstr>ヒラギノ明朝 ProN W3</vt:lpstr>
      <vt:lpstr>ヒラギノ明朝 ProN W6</vt:lpstr>
      <vt:lpstr>宋体</vt:lpstr>
      <vt:lpstr>Arial</vt:lpstr>
      <vt:lpstr>Arial Bold</vt:lpstr>
      <vt:lpstr>Arial Italic</vt:lpstr>
      <vt:lpstr>Calibri</vt:lpstr>
      <vt:lpstr>Calibri Light</vt:lpstr>
      <vt:lpstr>Comic Sans MS</vt:lpstr>
      <vt:lpstr>Helvetica</vt:lpstr>
      <vt:lpstr>Symbol</vt:lpstr>
      <vt:lpstr>Times New Roman</vt:lpstr>
      <vt:lpstr>Times New Roman Bold</vt:lpstr>
      <vt:lpstr>Times New Roman Italic</vt:lpstr>
      <vt:lpstr>Wingdings</vt:lpstr>
      <vt:lpstr>Title &amp; Bullets</vt:lpstr>
      <vt:lpstr>Interprocedural Analysis</vt:lpstr>
      <vt:lpstr>PowerPoint 演示文稿</vt:lpstr>
      <vt:lpstr>Procedural program</vt:lpstr>
      <vt:lpstr>Effect of procedures</vt:lpstr>
      <vt:lpstr>Interprocedural Analysis</vt:lpstr>
      <vt:lpstr>PowerPoint 演示文稿</vt:lpstr>
      <vt:lpstr>Reduction to intraprocedural analysis</vt:lpstr>
      <vt:lpstr>Reminder: Constant Propagation</vt:lpstr>
      <vt:lpstr>Reminder: Constant Propagation</vt:lpstr>
      <vt:lpstr>Reminder: Constant Propagation</vt:lpstr>
      <vt:lpstr>Procedure Inlining</vt:lpstr>
      <vt:lpstr>Procedure Inlining</vt:lpstr>
      <vt:lpstr>Procedure Inlining</vt:lpstr>
      <vt:lpstr>A Naive Interprocedural solution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A Naive Interprocedural solution</vt:lpstr>
      <vt:lpstr>Analysis by reduction</vt:lpstr>
      <vt:lpstr>Stack regime</vt:lpstr>
      <vt:lpstr>Review</vt:lpstr>
      <vt:lpstr>Guiding light</vt:lpstr>
      <vt:lpstr>Simplifying Assumptions</vt:lpstr>
      <vt:lpstr>Topics Covered</vt:lpstr>
      <vt:lpstr>Meet-Over-All-Paths (MOP)</vt:lpstr>
      <vt:lpstr>Meet-Over-All-Paths (MOP)</vt:lpstr>
      <vt:lpstr>MFP approximates MOP</vt:lpstr>
      <vt:lpstr>PowerPoint 演示文稿</vt:lpstr>
      <vt:lpstr>Interprocedural analysis</vt:lpstr>
      <vt:lpstr>Interprocedural analysis</vt:lpstr>
      <vt:lpstr>Paths</vt:lpstr>
      <vt:lpstr>Interprocedural Valid Paths</vt:lpstr>
      <vt:lpstr>Interprocedural Valid Paths</vt:lpstr>
      <vt:lpstr>PowerPoint 演示文稿</vt:lpstr>
      <vt:lpstr>The Meet-Over-Valid-Paths (MOVP)</vt:lpstr>
      <vt:lpstr>The Call-String Approach</vt:lpstr>
      <vt:lpstr>Interprocedurally valid paths and their call-strings </vt:lpstr>
      <vt:lpstr>Interprocedurally valid paths and their call-strings </vt:lpstr>
      <vt:lpstr>Interprocedurally valid paths and their call-strings 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The Call-String Approach</vt:lpstr>
      <vt:lpstr>Another Example (|cs|=2)</vt:lpstr>
      <vt:lpstr>Another Example (|cs|=1)</vt:lpstr>
      <vt:lpstr>Handling Recursion</vt:lpstr>
      <vt:lpstr>Summary Call-String</vt:lpstr>
      <vt:lpstr>The Functional Approach</vt:lpstr>
      <vt:lpstr>The Functional Approach </vt:lpstr>
      <vt:lpstr>Phase 1</vt:lpstr>
      <vt:lpstr>Phase 2</vt:lpstr>
      <vt:lpstr>Issues in Functional Approach </vt:lpstr>
      <vt:lpstr>Summary Functional approach</vt:lpstr>
      <vt:lpstr>Review</vt:lpstr>
      <vt:lpstr>CFL-Graph reachability [RHS’95]</vt:lpstr>
      <vt:lpstr>The Context-Free Reachability Problem</vt:lpstr>
      <vt:lpstr>IFDS Problems</vt:lpstr>
      <vt:lpstr>Possibly Uninitialized Variables</vt:lpstr>
      <vt:lpstr>Efficiently Representing Functions</vt:lpstr>
      <vt:lpstr>Encoding Transfer Functions</vt:lpstr>
      <vt:lpstr>Representing Dataflow Functions</vt:lpstr>
      <vt:lpstr>Representing Dataflow Functions</vt:lpstr>
      <vt:lpstr>Composing Dataflow Functions</vt:lpstr>
      <vt:lpstr>PowerPoint 演示文稿</vt:lpstr>
      <vt:lpstr>PowerPoint 演示文稿</vt:lpstr>
      <vt:lpstr>The Tabulation Algorithm</vt:lpstr>
      <vt:lpstr>PowerPoint 演示文稿</vt:lpstr>
      <vt:lpstr>Asymptotic Running Time</vt:lpstr>
      <vt:lpstr>Some Applications</vt:lpstr>
      <vt:lpstr>IDE</vt:lpstr>
      <vt:lpstr>IDE Analysis </vt:lpstr>
      <vt:lpstr>Linear constant propagation</vt:lpstr>
      <vt:lpstr>PowerPoint 演示文稿</vt:lpstr>
      <vt:lpstr>PowerPoint 演示文稿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Memory Errors via Static Pointer Analysis</dc:title>
  <dc:creator>Dor</dc:creator>
  <cp:lastModifiedBy>S3L</cp:lastModifiedBy>
  <cp:revision>199</cp:revision>
  <dcterms:modified xsi:type="dcterms:W3CDTF">2023-04-25T03:47:52Z</dcterms:modified>
</cp:coreProperties>
</file>