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Syne"/>
      <p:regular r:id="rId15"/>
    </p:embeddedFont>
    <p:embeddedFont>
      <p:font typeface="Syne"/>
      <p:regular r:id="rId16"/>
    </p:embeddedFont>
    <p:embeddedFont>
      <p:font typeface="Arimo"/>
      <p:regular r:id="rId17"/>
    </p:embeddedFont>
    <p:embeddedFont>
      <p:font typeface="Arimo"/>
      <p:regular r:id="rId18"/>
    </p:embeddedFont>
    <p:embeddedFont>
      <p:font typeface="Arimo"/>
      <p:regular r:id="rId19"/>
    </p:embeddedFont>
    <p:embeddedFont>
      <p:font typeface="Arimo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204" y="1670804"/>
            <a:ext cx="4887992" cy="488799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7724" y="1711881"/>
            <a:ext cx="7468553" cy="2914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650"/>
              </a:lnSpc>
              <a:buNone/>
            </a:pPr>
            <a:r>
              <a:rPr lang="en-US" sz="61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Introduction to Secure Coding Practices</a:t>
            </a:r>
            <a:endParaRPr lang="en-US" sz="6100" dirty="0"/>
          </a:p>
        </p:txBody>
      </p:sp>
      <p:sp>
        <p:nvSpPr>
          <p:cNvPr id="5" name="Text 1"/>
          <p:cNvSpPr/>
          <p:nvPr/>
        </p:nvSpPr>
        <p:spPr>
          <a:xfrm>
            <a:off x="837724" y="4985504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Secure coding practices are essential for building secure and reliable software. This presentation will explore various aspects of secure coding and provide recommendations for implementing secure coding practices.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559243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Choosing a Programming Language and Application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65565"/>
            <a:ext cx="305585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Language Selection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56829"/>
            <a:ext cx="3928586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Choose a language that aligns with the application's requirements and security features. Consider factors like security features, community support, and availability of security tools.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565565"/>
            <a:ext cx="327374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Application Selection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156829"/>
            <a:ext cx="3928586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Select an application framework that offers strong security features and a secure architecture. This will provide a solid foundation for building secure software.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565565"/>
            <a:ext cx="367545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Security Considerations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156829"/>
            <a:ext cx="3928586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Analyze the application's security requirements and potential vulnerabilities. Implement appropriate security measures to mitigate risks and protect sensitive data.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" y="2562820"/>
            <a:ext cx="4986218" cy="310395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86607" y="1331119"/>
            <a:ext cx="6731794" cy="588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Static Code Analysis Tools</a:t>
            </a:r>
            <a:endParaRPr lang="en-US" sz="3700" dirty="0"/>
          </a:p>
        </p:txBody>
      </p:sp>
      <p:sp>
        <p:nvSpPr>
          <p:cNvPr id="5" name="Shape 1"/>
          <p:cNvSpPr/>
          <p:nvPr/>
        </p:nvSpPr>
        <p:spPr>
          <a:xfrm>
            <a:off x="6186607" y="2444591"/>
            <a:ext cx="450056" cy="450056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6" name="Text 2"/>
          <p:cNvSpPr/>
          <p:nvPr/>
        </p:nvSpPr>
        <p:spPr>
          <a:xfrm>
            <a:off x="6356509" y="2528411"/>
            <a:ext cx="110133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836688" y="2444591"/>
            <a:ext cx="2353747" cy="2942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Code Scanning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6836688" y="2858810"/>
            <a:ext cx="3121700" cy="19202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Static code analysis tools automatically scan source code for potential security vulnerabilities and coding errors. This helps identify issues early in the development process.</a:t>
            </a:r>
            <a:endParaRPr lang="en-US" sz="1550" dirty="0"/>
          </a:p>
        </p:txBody>
      </p:sp>
      <p:sp>
        <p:nvSpPr>
          <p:cNvPr id="9" name="Shape 5"/>
          <p:cNvSpPr/>
          <p:nvPr/>
        </p:nvSpPr>
        <p:spPr>
          <a:xfrm>
            <a:off x="10158413" y="2444591"/>
            <a:ext cx="450056" cy="450056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10" name="Text 6"/>
          <p:cNvSpPr/>
          <p:nvPr/>
        </p:nvSpPr>
        <p:spPr>
          <a:xfrm>
            <a:off x="10295334" y="2528411"/>
            <a:ext cx="176212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10808494" y="2444591"/>
            <a:ext cx="2946083" cy="2942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Vulnerability Detection</a:t>
            </a:r>
            <a:endParaRPr lang="en-US" sz="1850" dirty="0"/>
          </a:p>
        </p:txBody>
      </p:sp>
      <p:sp>
        <p:nvSpPr>
          <p:cNvPr id="12" name="Text 8"/>
          <p:cNvSpPr/>
          <p:nvPr/>
        </p:nvSpPr>
        <p:spPr>
          <a:xfrm>
            <a:off x="10808494" y="2858810"/>
            <a:ext cx="3121700" cy="19202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These tools detect common security flaws like SQL injection, cross-site scripting (XSS), and buffer overflows. They provide detailed reports with recommendations for remediation.</a:t>
            </a:r>
            <a:endParaRPr lang="en-US" sz="1550" dirty="0"/>
          </a:p>
        </p:txBody>
      </p:sp>
      <p:sp>
        <p:nvSpPr>
          <p:cNvPr id="13" name="Shape 9"/>
          <p:cNvSpPr/>
          <p:nvPr/>
        </p:nvSpPr>
        <p:spPr>
          <a:xfrm>
            <a:off x="6186607" y="5204103"/>
            <a:ext cx="450056" cy="450056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14" name="Text 10"/>
          <p:cNvSpPr/>
          <p:nvPr/>
        </p:nvSpPr>
        <p:spPr>
          <a:xfrm>
            <a:off x="6321147" y="5287923"/>
            <a:ext cx="180975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6836688" y="5204103"/>
            <a:ext cx="2995732" cy="2942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Improved Code Quality</a:t>
            </a:r>
            <a:endParaRPr lang="en-US" sz="1850" dirty="0"/>
          </a:p>
        </p:txBody>
      </p:sp>
      <p:sp>
        <p:nvSpPr>
          <p:cNvPr id="16" name="Text 12"/>
          <p:cNvSpPr/>
          <p:nvPr/>
        </p:nvSpPr>
        <p:spPr>
          <a:xfrm>
            <a:off x="6836688" y="5618321"/>
            <a:ext cx="3121700" cy="12801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Using static code analysis helps improve code quality, reduce vulnerabilities, and enhance overall application security.</a:t>
            </a:r>
            <a:endParaRPr lang="en-US" sz="1550" dirty="0"/>
          </a:p>
        </p:txBody>
      </p:sp>
      <p:sp>
        <p:nvSpPr>
          <p:cNvPr id="17" name="Shape 13"/>
          <p:cNvSpPr/>
          <p:nvPr/>
        </p:nvSpPr>
        <p:spPr>
          <a:xfrm>
            <a:off x="10158413" y="5204103"/>
            <a:ext cx="450056" cy="450056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18" name="Text 14"/>
          <p:cNvSpPr/>
          <p:nvPr/>
        </p:nvSpPr>
        <p:spPr>
          <a:xfrm>
            <a:off x="10283071" y="5287923"/>
            <a:ext cx="200739" cy="282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200" dirty="0"/>
          </a:p>
        </p:txBody>
      </p:sp>
      <p:sp>
        <p:nvSpPr>
          <p:cNvPr id="19" name="Text 15"/>
          <p:cNvSpPr/>
          <p:nvPr/>
        </p:nvSpPr>
        <p:spPr>
          <a:xfrm>
            <a:off x="10808494" y="5204103"/>
            <a:ext cx="2661404" cy="2942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Increased Efficiency</a:t>
            </a:r>
            <a:endParaRPr lang="en-US" sz="1850" dirty="0"/>
          </a:p>
        </p:txBody>
      </p:sp>
      <p:sp>
        <p:nvSpPr>
          <p:cNvPr id="20" name="Text 16"/>
          <p:cNvSpPr/>
          <p:nvPr/>
        </p:nvSpPr>
        <p:spPr>
          <a:xfrm>
            <a:off x="10808494" y="5618321"/>
            <a:ext cx="3121700" cy="12801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Automated code scanning saves time and effort by identifying security issues early, reducing the need for manual code reviews.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8" y="821531"/>
            <a:ext cx="4939903" cy="658653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51734" y="683538"/>
            <a:ext cx="7613333" cy="1286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Identifying Security Vulnerabilities</a:t>
            </a:r>
            <a:endParaRPr lang="en-US" sz="40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34" y="2297787"/>
            <a:ext cx="1093351" cy="174938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672983" y="2516386"/>
            <a:ext cx="2572583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Code Review</a:t>
            </a:r>
            <a:endParaRPr lang="en-US" sz="2000" dirty="0"/>
          </a:p>
        </p:txBody>
      </p:sp>
      <p:sp>
        <p:nvSpPr>
          <p:cNvPr id="7" name="Text 2"/>
          <p:cNvSpPr/>
          <p:nvPr/>
        </p:nvSpPr>
        <p:spPr>
          <a:xfrm>
            <a:off x="7672983" y="2969062"/>
            <a:ext cx="6192083" cy="699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Thoroughly review the code for potential vulnerabilities, including input validation, authorization, and data sanitization.</a:t>
            </a:r>
            <a:endParaRPr lang="en-US" sz="170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734" y="4047173"/>
            <a:ext cx="1093351" cy="174938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672983" y="4265771"/>
            <a:ext cx="2572583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Security Testing</a:t>
            </a:r>
            <a:endParaRPr lang="en-US" sz="2000" dirty="0"/>
          </a:p>
        </p:txBody>
      </p:sp>
      <p:sp>
        <p:nvSpPr>
          <p:cNvPr id="10" name="Text 4"/>
          <p:cNvSpPr/>
          <p:nvPr/>
        </p:nvSpPr>
        <p:spPr>
          <a:xfrm>
            <a:off x="7672983" y="4718447"/>
            <a:ext cx="6192083" cy="699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Conduct comprehensive security testing, such as penetration testing and vulnerability scanning, to identify weaknesses.</a:t>
            </a:r>
            <a:endParaRPr lang="en-US" sz="170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734" y="5796558"/>
            <a:ext cx="1093351" cy="174938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672983" y="6015157"/>
            <a:ext cx="2572583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Threat Modeling</a:t>
            </a:r>
            <a:endParaRPr lang="en-US" sz="2000" dirty="0"/>
          </a:p>
        </p:txBody>
      </p:sp>
      <p:sp>
        <p:nvSpPr>
          <p:cNvPr id="13" name="Text 6"/>
          <p:cNvSpPr/>
          <p:nvPr/>
        </p:nvSpPr>
        <p:spPr>
          <a:xfrm>
            <a:off x="7672983" y="6467832"/>
            <a:ext cx="6192083" cy="699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Analyze potential threats and attack vectors to understand how an attacker might exploit vulnerabilities.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7222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93" y="257175"/>
            <a:ext cx="2848213" cy="205787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0209" y="3260169"/>
            <a:ext cx="10021133" cy="605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Reviewing the Code for Vulnerabilities</a:t>
            </a:r>
            <a:endParaRPr lang="en-US" sz="3800" dirty="0"/>
          </a:p>
        </p:txBody>
      </p:sp>
      <p:sp>
        <p:nvSpPr>
          <p:cNvPr id="5" name="Shape 1"/>
          <p:cNvSpPr/>
          <p:nvPr/>
        </p:nvSpPr>
        <p:spPr>
          <a:xfrm>
            <a:off x="720209" y="4173974"/>
            <a:ext cx="13189982" cy="3367564"/>
          </a:xfrm>
          <a:prstGeom prst="roundRect">
            <a:avLst>
              <a:gd name="adj" fmla="val 917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727829" y="4181594"/>
            <a:ext cx="13173313" cy="59126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935236" y="4312682"/>
            <a:ext cx="3975259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Vulnerability Type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5329595" y="4312682"/>
            <a:ext cx="3971449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Description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9720143" y="4312682"/>
            <a:ext cx="3975259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Mitigation Strategy</a:t>
            </a:r>
            <a:endParaRPr lang="en-US" sz="1600" dirty="0"/>
          </a:p>
        </p:txBody>
      </p:sp>
      <p:sp>
        <p:nvSpPr>
          <p:cNvPr id="10" name="Shape 6"/>
          <p:cNvSpPr/>
          <p:nvPr/>
        </p:nvSpPr>
        <p:spPr>
          <a:xfrm>
            <a:off x="727829" y="4772858"/>
            <a:ext cx="13173313" cy="92035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935236" y="4903946"/>
            <a:ext cx="3975259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SQL Injection</a:t>
            </a:r>
            <a:endParaRPr lang="en-US" sz="1600" dirty="0"/>
          </a:p>
        </p:txBody>
      </p:sp>
      <p:sp>
        <p:nvSpPr>
          <p:cNvPr id="12" name="Text 8"/>
          <p:cNvSpPr/>
          <p:nvPr/>
        </p:nvSpPr>
        <p:spPr>
          <a:xfrm>
            <a:off x="5329595" y="4903946"/>
            <a:ext cx="3971449" cy="658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Malicious code injected into SQL queries to access or manipulate data.</a:t>
            </a:r>
            <a:endParaRPr lang="en-US" sz="1600" dirty="0"/>
          </a:p>
        </p:txBody>
      </p:sp>
      <p:sp>
        <p:nvSpPr>
          <p:cNvPr id="13" name="Text 9"/>
          <p:cNvSpPr/>
          <p:nvPr/>
        </p:nvSpPr>
        <p:spPr>
          <a:xfrm>
            <a:off x="9720143" y="4903946"/>
            <a:ext cx="3975259" cy="658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Input validation, parameterized queries, and secure coding practices.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727829" y="5693212"/>
            <a:ext cx="13173313" cy="92035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935236" y="5824299"/>
            <a:ext cx="3975259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Cross-Site Scripting (XSS)</a:t>
            </a:r>
            <a:endParaRPr lang="en-US" sz="1600" dirty="0"/>
          </a:p>
        </p:txBody>
      </p:sp>
      <p:sp>
        <p:nvSpPr>
          <p:cNvPr id="16" name="Text 12"/>
          <p:cNvSpPr/>
          <p:nvPr/>
        </p:nvSpPr>
        <p:spPr>
          <a:xfrm>
            <a:off x="5329595" y="5824299"/>
            <a:ext cx="3971449" cy="658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Injects malicious scripts into websites to steal user data or compromise accounts.</a:t>
            </a:r>
            <a:endParaRPr lang="en-US" sz="1600" dirty="0"/>
          </a:p>
        </p:txBody>
      </p:sp>
      <p:sp>
        <p:nvSpPr>
          <p:cNvPr id="17" name="Text 13"/>
          <p:cNvSpPr/>
          <p:nvPr/>
        </p:nvSpPr>
        <p:spPr>
          <a:xfrm>
            <a:off x="9720143" y="5824299"/>
            <a:ext cx="3975259" cy="658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Output encoding, input validation, and secure content delivery networks.</a:t>
            </a:r>
            <a:endParaRPr lang="en-US" sz="1600" dirty="0"/>
          </a:p>
        </p:txBody>
      </p:sp>
      <p:sp>
        <p:nvSpPr>
          <p:cNvPr id="18" name="Shape 14"/>
          <p:cNvSpPr/>
          <p:nvPr/>
        </p:nvSpPr>
        <p:spPr>
          <a:xfrm>
            <a:off x="727829" y="6613565"/>
            <a:ext cx="13173313" cy="92035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5"/>
          <p:cNvSpPr/>
          <p:nvPr/>
        </p:nvSpPr>
        <p:spPr>
          <a:xfrm>
            <a:off x="935236" y="6744653"/>
            <a:ext cx="3975259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Buffer Overflow</a:t>
            </a:r>
            <a:endParaRPr lang="en-US" sz="1600" dirty="0"/>
          </a:p>
        </p:txBody>
      </p:sp>
      <p:sp>
        <p:nvSpPr>
          <p:cNvPr id="20" name="Text 16"/>
          <p:cNvSpPr/>
          <p:nvPr/>
        </p:nvSpPr>
        <p:spPr>
          <a:xfrm>
            <a:off x="5329595" y="6744653"/>
            <a:ext cx="3971449" cy="658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Writing data beyond the allocated memory buffer, leading to potential code execution.</a:t>
            </a:r>
            <a:endParaRPr lang="en-US" sz="1600" dirty="0"/>
          </a:p>
        </p:txBody>
      </p:sp>
      <p:sp>
        <p:nvSpPr>
          <p:cNvPr id="21" name="Text 17"/>
          <p:cNvSpPr/>
          <p:nvPr/>
        </p:nvSpPr>
        <p:spPr>
          <a:xfrm>
            <a:off x="9720143" y="6744653"/>
            <a:ext cx="3975259" cy="658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Input validation, bounds checking, and secure memory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928" y="250388"/>
            <a:ext cx="1678543" cy="772882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01397" y="882610"/>
            <a:ext cx="7741206" cy="1178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6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Recommendations for Secure Coding Practices</a:t>
            </a:r>
            <a:endParaRPr lang="en-US" sz="3700" dirty="0"/>
          </a:p>
        </p:txBody>
      </p:sp>
      <p:sp>
        <p:nvSpPr>
          <p:cNvPr id="5" name="Shape 1"/>
          <p:cNvSpPr/>
          <p:nvPr/>
        </p:nvSpPr>
        <p:spPr>
          <a:xfrm>
            <a:off x="701397" y="2361843"/>
            <a:ext cx="3770471" cy="2392323"/>
          </a:xfrm>
          <a:prstGeom prst="roundRect">
            <a:avLst>
              <a:gd name="adj" fmla="val 1257"/>
            </a:avLst>
          </a:prstGeom>
          <a:solidFill>
            <a:srgbClr val="2B2952"/>
          </a:solidFill>
          <a:ln/>
        </p:spPr>
      </p:sp>
      <p:sp>
        <p:nvSpPr>
          <p:cNvPr id="6" name="Text 2"/>
          <p:cNvSpPr/>
          <p:nvPr/>
        </p:nvSpPr>
        <p:spPr>
          <a:xfrm>
            <a:off x="901779" y="2562225"/>
            <a:ext cx="2357676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Input Validation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901779" y="2977039"/>
            <a:ext cx="3369707" cy="961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Validate all user inputs to prevent injection attacks, ensure data integrity, and mitigate security risks.</a:t>
            </a:r>
            <a:endParaRPr lang="en-US" sz="1550" dirty="0"/>
          </a:p>
        </p:txBody>
      </p:sp>
      <p:sp>
        <p:nvSpPr>
          <p:cNvPr id="8" name="Shape 4"/>
          <p:cNvSpPr/>
          <p:nvPr/>
        </p:nvSpPr>
        <p:spPr>
          <a:xfrm>
            <a:off x="4672251" y="2361843"/>
            <a:ext cx="3770471" cy="2392323"/>
          </a:xfrm>
          <a:prstGeom prst="roundRect">
            <a:avLst>
              <a:gd name="adj" fmla="val 1257"/>
            </a:avLst>
          </a:prstGeom>
          <a:solidFill>
            <a:srgbClr val="2B2952"/>
          </a:solidFill>
          <a:ln/>
        </p:spPr>
      </p:sp>
      <p:sp>
        <p:nvSpPr>
          <p:cNvPr id="9" name="Text 5"/>
          <p:cNvSpPr/>
          <p:nvPr/>
        </p:nvSpPr>
        <p:spPr>
          <a:xfrm>
            <a:off x="4872633" y="2562225"/>
            <a:ext cx="3369707" cy="589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Authorization &amp; Authentication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4872633" y="3271718"/>
            <a:ext cx="3369707" cy="1282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Implement strong authentication mechanisms and authorization controls to restrict access to sensitive data and resources.</a:t>
            </a:r>
            <a:endParaRPr lang="en-US" sz="1550" dirty="0"/>
          </a:p>
        </p:txBody>
      </p:sp>
      <p:sp>
        <p:nvSpPr>
          <p:cNvPr id="11" name="Shape 7"/>
          <p:cNvSpPr/>
          <p:nvPr/>
        </p:nvSpPr>
        <p:spPr>
          <a:xfrm>
            <a:off x="701397" y="4954548"/>
            <a:ext cx="3770471" cy="2392323"/>
          </a:xfrm>
          <a:prstGeom prst="roundRect">
            <a:avLst>
              <a:gd name="adj" fmla="val 1257"/>
            </a:avLst>
          </a:prstGeom>
          <a:solidFill>
            <a:srgbClr val="2B2952"/>
          </a:solidFill>
          <a:ln/>
        </p:spPr>
      </p:sp>
      <p:sp>
        <p:nvSpPr>
          <p:cNvPr id="12" name="Text 8"/>
          <p:cNvSpPr/>
          <p:nvPr/>
        </p:nvSpPr>
        <p:spPr>
          <a:xfrm>
            <a:off x="901779" y="5154930"/>
            <a:ext cx="3369707" cy="589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Secure Session Management</a:t>
            </a:r>
            <a:endParaRPr lang="en-US" sz="1850" dirty="0"/>
          </a:p>
        </p:txBody>
      </p:sp>
      <p:sp>
        <p:nvSpPr>
          <p:cNvPr id="13" name="Text 9"/>
          <p:cNvSpPr/>
          <p:nvPr/>
        </p:nvSpPr>
        <p:spPr>
          <a:xfrm>
            <a:off x="901779" y="5864423"/>
            <a:ext cx="3369707" cy="1282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Protect user sessions using secure techniques like HTTPS, secure cookies, and session timeouts to prevent unauthorized access.</a:t>
            </a:r>
            <a:endParaRPr lang="en-US" sz="1550" dirty="0"/>
          </a:p>
        </p:txBody>
      </p:sp>
      <p:sp>
        <p:nvSpPr>
          <p:cNvPr id="14" name="Shape 10"/>
          <p:cNvSpPr/>
          <p:nvPr/>
        </p:nvSpPr>
        <p:spPr>
          <a:xfrm>
            <a:off x="4672251" y="4954548"/>
            <a:ext cx="3770471" cy="2392323"/>
          </a:xfrm>
          <a:prstGeom prst="roundRect">
            <a:avLst>
              <a:gd name="adj" fmla="val 1257"/>
            </a:avLst>
          </a:prstGeom>
          <a:solidFill>
            <a:srgbClr val="2B2952"/>
          </a:solidFill>
          <a:ln/>
        </p:spPr>
      </p:sp>
      <p:sp>
        <p:nvSpPr>
          <p:cNvPr id="15" name="Text 11"/>
          <p:cNvSpPr/>
          <p:nvPr/>
        </p:nvSpPr>
        <p:spPr>
          <a:xfrm>
            <a:off x="4872633" y="5154930"/>
            <a:ext cx="3176230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Error Handling &amp; Logging</a:t>
            </a:r>
            <a:endParaRPr lang="en-US" sz="1850" dirty="0"/>
          </a:p>
        </p:txBody>
      </p:sp>
      <p:sp>
        <p:nvSpPr>
          <p:cNvPr id="16" name="Text 12"/>
          <p:cNvSpPr/>
          <p:nvPr/>
        </p:nvSpPr>
        <p:spPr>
          <a:xfrm>
            <a:off x="4872633" y="5569744"/>
            <a:ext cx="3369707" cy="1282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Implement proper error handling and logging mechanisms to monitor security incidents and prevent vulnerabilities from being exploited.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1972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235" y="251936"/>
            <a:ext cx="2863929" cy="201584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05445" y="3163253"/>
            <a:ext cx="10163175" cy="5929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Implementing Secure Coding Practices</a:t>
            </a:r>
            <a:endParaRPr lang="en-US" sz="3700" dirty="0"/>
          </a:p>
        </p:txBody>
      </p:sp>
      <p:sp>
        <p:nvSpPr>
          <p:cNvPr id="5" name="Shape 1"/>
          <p:cNvSpPr/>
          <p:nvPr/>
        </p:nvSpPr>
        <p:spPr>
          <a:xfrm>
            <a:off x="7303770" y="4058483"/>
            <a:ext cx="22860" cy="3527584"/>
          </a:xfrm>
          <a:prstGeom prst="roundRect">
            <a:avLst>
              <a:gd name="adj" fmla="val 132273"/>
            </a:avLst>
          </a:prstGeom>
          <a:solidFill>
            <a:srgbClr val="44426B"/>
          </a:solidFill>
          <a:ln/>
        </p:spPr>
      </p:sp>
      <p:sp>
        <p:nvSpPr>
          <p:cNvPr id="6" name="Shape 2"/>
          <p:cNvSpPr/>
          <p:nvPr/>
        </p:nvSpPr>
        <p:spPr>
          <a:xfrm>
            <a:off x="6405860" y="4500443"/>
            <a:ext cx="705445" cy="22860"/>
          </a:xfrm>
          <a:prstGeom prst="roundRect">
            <a:avLst>
              <a:gd name="adj" fmla="val 132273"/>
            </a:avLst>
          </a:prstGeom>
          <a:solidFill>
            <a:srgbClr val="44426B"/>
          </a:solidFill>
          <a:ln/>
        </p:spPr>
      </p:sp>
      <p:sp>
        <p:nvSpPr>
          <p:cNvPr id="7" name="Shape 3"/>
          <p:cNvSpPr/>
          <p:nvPr/>
        </p:nvSpPr>
        <p:spPr>
          <a:xfrm>
            <a:off x="7088445" y="4285178"/>
            <a:ext cx="453509" cy="453509"/>
          </a:xfrm>
          <a:prstGeom prst="roundRect">
            <a:avLst>
              <a:gd name="adj" fmla="val 6667"/>
            </a:avLst>
          </a:prstGeom>
          <a:solidFill>
            <a:srgbClr val="2B2952"/>
          </a:solidFill>
          <a:ln/>
        </p:spPr>
      </p:sp>
      <p:sp>
        <p:nvSpPr>
          <p:cNvPr id="8" name="Text 4"/>
          <p:cNvSpPr/>
          <p:nvPr/>
        </p:nvSpPr>
        <p:spPr>
          <a:xfrm>
            <a:off x="7259657" y="4369594"/>
            <a:ext cx="110966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3835003" y="4260056"/>
            <a:ext cx="2371487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Code Reviews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705445" y="4677370"/>
            <a:ext cx="5501045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Regularly review code for security vulnerabilities and adherence to secure coding practices.</a:t>
            </a:r>
            <a:endParaRPr lang="en-US" sz="1550" dirty="0"/>
          </a:p>
        </p:txBody>
      </p:sp>
      <p:sp>
        <p:nvSpPr>
          <p:cNvPr id="11" name="Shape 7"/>
          <p:cNvSpPr/>
          <p:nvPr/>
        </p:nvSpPr>
        <p:spPr>
          <a:xfrm>
            <a:off x="7519095" y="5508308"/>
            <a:ext cx="705445" cy="22860"/>
          </a:xfrm>
          <a:prstGeom prst="roundRect">
            <a:avLst>
              <a:gd name="adj" fmla="val 132273"/>
            </a:avLst>
          </a:prstGeom>
          <a:solidFill>
            <a:srgbClr val="44426B"/>
          </a:solidFill>
          <a:ln/>
        </p:spPr>
      </p:sp>
      <p:sp>
        <p:nvSpPr>
          <p:cNvPr id="12" name="Shape 8"/>
          <p:cNvSpPr/>
          <p:nvPr/>
        </p:nvSpPr>
        <p:spPr>
          <a:xfrm>
            <a:off x="7088445" y="5293043"/>
            <a:ext cx="453509" cy="453509"/>
          </a:xfrm>
          <a:prstGeom prst="roundRect">
            <a:avLst>
              <a:gd name="adj" fmla="val 6667"/>
            </a:avLst>
          </a:prstGeom>
          <a:solidFill>
            <a:srgbClr val="2B2952"/>
          </a:solidFill>
          <a:ln/>
        </p:spPr>
      </p:sp>
      <p:sp>
        <p:nvSpPr>
          <p:cNvPr id="13" name="Text 9"/>
          <p:cNvSpPr/>
          <p:nvPr/>
        </p:nvSpPr>
        <p:spPr>
          <a:xfrm>
            <a:off x="7226439" y="5377458"/>
            <a:ext cx="177522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8423910" y="5267920"/>
            <a:ext cx="2371487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Security Training</a:t>
            </a:r>
            <a:endParaRPr lang="en-US" sz="1850" dirty="0"/>
          </a:p>
        </p:txBody>
      </p:sp>
      <p:sp>
        <p:nvSpPr>
          <p:cNvPr id="15" name="Text 11"/>
          <p:cNvSpPr/>
          <p:nvPr/>
        </p:nvSpPr>
        <p:spPr>
          <a:xfrm>
            <a:off x="8423910" y="5685234"/>
            <a:ext cx="5501045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Provide training to developers on secure coding practices, security vulnerabilities, and best practices.</a:t>
            </a:r>
            <a:endParaRPr lang="en-US" sz="1550" dirty="0"/>
          </a:p>
        </p:txBody>
      </p:sp>
      <p:sp>
        <p:nvSpPr>
          <p:cNvPr id="16" name="Shape 12"/>
          <p:cNvSpPr/>
          <p:nvPr/>
        </p:nvSpPr>
        <p:spPr>
          <a:xfrm>
            <a:off x="6405860" y="6415326"/>
            <a:ext cx="705445" cy="22860"/>
          </a:xfrm>
          <a:prstGeom prst="roundRect">
            <a:avLst>
              <a:gd name="adj" fmla="val 132273"/>
            </a:avLst>
          </a:prstGeom>
          <a:solidFill>
            <a:srgbClr val="44426B"/>
          </a:solidFill>
          <a:ln/>
        </p:spPr>
      </p:sp>
      <p:sp>
        <p:nvSpPr>
          <p:cNvPr id="17" name="Shape 13"/>
          <p:cNvSpPr/>
          <p:nvPr/>
        </p:nvSpPr>
        <p:spPr>
          <a:xfrm>
            <a:off x="7088445" y="6200061"/>
            <a:ext cx="453509" cy="453509"/>
          </a:xfrm>
          <a:prstGeom prst="roundRect">
            <a:avLst>
              <a:gd name="adj" fmla="val 6667"/>
            </a:avLst>
          </a:prstGeom>
          <a:solidFill>
            <a:srgbClr val="2B2952"/>
          </a:solidFill>
          <a:ln/>
        </p:spPr>
      </p:sp>
      <p:sp>
        <p:nvSpPr>
          <p:cNvPr id="18" name="Text 14"/>
          <p:cNvSpPr/>
          <p:nvPr/>
        </p:nvSpPr>
        <p:spPr>
          <a:xfrm>
            <a:off x="7223939" y="6284476"/>
            <a:ext cx="182404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200" dirty="0"/>
          </a:p>
        </p:txBody>
      </p:sp>
      <p:sp>
        <p:nvSpPr>
          <p:cNvPr id="19" name="Text 15"/>
          <p:cNvSpPr/>
          <p:nvPr/>
        </p:nvSpPr>
        <p:spPr>
          <a:xfrm>
            <a:off x="3835003" y="6174938"/>
            <a:ext cx="2371487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Security Tools</a:t>
            </a:r>
            <a:endParaRPr lang="en-US" sz="1850" dirty="0"/>
          </a:p>
        </p:txBody>
      </p:sp>
      <p:sp>
        <p:nvSpPr>
          <p:cNvPr id="20" name="Text 16"/>
          <p:cNvSpPr/>
          <p:nvPr/>
        </p:nvSpPr>
        <p:spPr>
          <a:xfrm>
            <a:off x="705445" y="6592253"/>
            <a:ext cx="5501045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Utilize static code analysis tools, penetration testing tools, and other security tools to identify and mitigate risks.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260" y="2308860"/>
            <a:ext cx="3611880" cy="36118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7580" y="767120"/>
            <a:ext cx="7416998" cy="535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Conclusion and Key Takeaways</a:t>
            </a:r>
            <a:endParaRPr lang="en-US" sz="33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0" y="1576268"/>
            <a:ext cx="455414" cy="45541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7580" y="2213848"/>
            <a:ext cx="2351008" cy="267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Proactive Approach</a:t>
            </a:r>
            <a:endParaRPr lang="en-US" sz="1650" dirty="0"/>
          </a:p>
        </p:txBody>
      </p:sp>
      <p:sp>
        <p:nvSpPr>
          <p:cNvPr id="7" name="Text 2"/>
          <p:cNvSpPr/>
          <p:nvPr/>
        </p:nvSpPr>
        <p:spPr>
          <a:xfrm>
            <a:off x="637580" y="2591038"/>
            <a:ext cx="7868841" cy="5829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Incorporate secure coding practices throughout the software development lifecycle to prevent vulnerabilities and build secure applications.</a:t>
            </a:r>
            <a:endParaRPr lang="en-US" sz="140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80" y="3720465"/>
            <a:ext cx="455414" cy="45541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37580" y="4358045"/>
            <a:ext cx="3008590" cy="267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Continuous Improvement</a:t>
            </a:r>
            <a:endParaRPr lang="en-US" sz="1650" dirty="0"/>
          </a:p>
        </p:txBody>
      </p:sp>
      <p:sp>
        <p:nvSpPr>
          <p:cNvPr id="10" name="Text 4"/>
          <p:cNvSpPr/>
          <p:nvPr/>
        </p:nvSpPr>
        <p:spPr>
          <a:xfrm>
            <a:off x="637580" y="4735235"/>
            <a:ext cx="7868841" cy="5829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Stay updated on emerging security threats and vulnerabilities to adapt and improve security practices.</a:t>
            </a:r>
            <a:endParaRPr lang="en-US" sz="140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80" y="5864662"/>
            <a:ext cx="455414" cy="455414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37580" y="6502241"/>
            <a:ext cx="2143363" cy="267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Collaboration</a:t>
            </a:r>
            <a:endParaRPr lang="en-US" sz="1650" dirty="0"/>
          </a:p>
        </p:txBody>
      </p:sp>
      <p:sp>
        <p:nvSpPr>
          <p:cNvPr id="13" name="Text 6"/>
          <p:cNvSpPr/>
          <p:nvPr/>
        </p:nvSpPr>
        <p:spPr>
          <a:xfrm>
            <a:off x="637580" y="6879431"/>
            <a:ext cx="7868841" cy="5829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Collaborate with security experts and other stakeholders to ensure a comprehensive and robust security approach.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2024-09-01T03:50:35Z</dcterms:created>
  <dcterms:modified xsi:type="dcterms:W3CDTF">2024-09-01T03:50:35Z</dcterms:modified>
</cp:coreProperties>
</file>