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Lato" panose="020F0502020204030203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66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82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82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D8CD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82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D8CD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crime.gov.in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bankk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support@bank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2999"/>
            <a:ext cx="7556421" cy="1440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🛡️</a:t>
            </a: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 Phishing Awareness Training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235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Prepared by: [Khaled Abdelwahab Moussa Madany, Cybersecurity Intern]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B9C3C-9633-42B5-A2D6-6A786632CA90}"/>
              </a:ext>
            </a:extLst>
          </p:cNvPr>
          <p:cNvSpPr/>
          <p:nvPr/>
        </p:nvSpPr>
        <p:spPr>
          <a:xfrm>
            <a:off x="0" y="7717971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0088" y="959525"/>
            <a:ext cx="36901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What To Do If You Fall Victim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7674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(I learned this incident response process during my internship training)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2385536"/>
            <a:ext cx="1291233" cy="80795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894892" y="267735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000000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4926806" y="2612350"/>
            <a:ext cx="30753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Disconnect Immediately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4756666" y="3206591"/>
            <a:ext cx="9023271" cy="15240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03" y="3250168"/>
            <a:ext cx="2582466" cy="80795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345483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000000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5572482" y="3476982"/>
            <a:ext cx="23657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Change Passwords</a:t>
            </a:r>
            <a:endParaRPr lang="en-US" sz="2200" dirty="0"/>
          </a:p>
        </p:txBody>
      </p:sp>
      <p:sp>
        <p:nvSpPr>
          <p:cNvPr id="11" name="Shape 7"/>
          <p:cNvSpPr/>
          <p:nvPr/>
        </p:nvSpPr>
        <p:spPr>
          <a:xfrm>
            <a:off x="5402342" y="4071223"/>
            <a:ext cx="8377595" cy="15240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27" y="4114800"/>
            <a:ext cx="3873698" cy="80795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894773" y="431946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000000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500" dirty="0"/>
          </a:p>
        </p:txBody>
      </p:sp>
      <p:sp>
        <p:nvSpPr>
          <p:cNvPr id="14" name="Text 9"/>
          <p:cNvSpPr/>
          <p:nvPr/>
        </p:nvSpPr>
        <p:spPr>
          <a:xfrm>
            <a:off x="6218039" y="4341614"/>
            <a:ext cx="23190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Inform IT/Security</a:t>
            </a:r>
            <a:endParaRPr lang="en-US" sz="2200" dirty="0"/>
          </a:p>
        </p:txBody>
      </p:sp>
      <p:sp>
        <p:nvSpPr>
          <p:cNvPr id="15" name="Shape 10"/>
          <p:cNvSpPr/>
          <p:nvPr/>
        </p:nvSpPr>
        <p:spPr>
          <a:xfrm>
            <a:off x="6047899" y="4935855"/>
            <a:ext cx="7732038" cy="15240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70" y="4979432"/>
            <a:ext cx="5164931" cy="80795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3894892" y="518410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000000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sz="2500" dirty="0"/>
          </a:p>
        </p:txBody>
      </p:sp>
      <p:sp>
        <p:nvSpPr>
          <p:cNvPr id="18" name="Text 12"/>
          <p:cNvSpPr/>
          <p:nvPr/>
        </p:nvSpPr>
        <p:spPr>
          <a:xfrm>
            <a:off x="6863715" y="5206246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Monitor Accounts</a:t>
            </a:r>
            <a:endParaRPr lang="en-US" sz="2200" dirty="0"/>
          </a:p>
        </p:txBody>
      </p:sp>
      <p:sp>
        <p:nvSpPr>
          <p:cNvPr id="19" name="Shape 13"/>
          <p:cNvSpPr/>
          <p:nvPr/>
        </p:nvSpPr>
        <p:spPr>
          <a:xfrm>
            <a:off x="6693575" y="5800487"/>
            <a:ext cx="7086362" cy="15240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844064"/>
            <a:ext cx="6456164" cy="80795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3894892" y="604873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000000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5</a:t>
            </a:r>
            <a:endParaRPr lang="en-US" sz="2500" dirty="0"/>
          </a:p>
        </p:txBody>
      </p:sp>
      <p:sp>
        <p:nvSpPr>
          <p:cNvPr id="22" name="Text 15"/>
          <p:cNvSpPr/>
          <p:nvPr/>
        </p:nvSpPr>
        <p:spPr>
          <a:xfrm>
            <a:off x="7509272" y="6070878"/>
            <a:ext cx="27124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Report to Authorities</a:t>
            </a:r>
            <a:endParaRPr lang="en-US" sz="2200" dirty="0"/>
          </a:p>
        </p:txBody>
      </p:sp>
      <p:sp>
        <p:nvSpPr>
          <p:cNvPr id="23" name="Text 16"/>
          <p:cNvSpPr/>
          <p:nvPr/>
        </p:nvSpPr>
        <p:spPr>
          <a:xfrm>
            <a:off x="793790" y="69071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 example, in India, you can report to </a:t>
            </a:r>
            <a:r>
              <a:rPr lang="en-US" sz="1750" u="sng" dirty="0">
                <a:solidFill>
                  <a:srgbClr val="9E9E9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cybercrime.gov.in</a:t>
            </a: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89FD33-F7D5-D12F-DA91-D0B94CBC4064}"/>
              </a:ext>
            </a:extLst>
          </p:cNvPr>
          <p:cNvSpPr/>
          <p:nvPr/>
        </p:nvSpPr>
        <p:spPr>
          <a:xfrm>
            <a:off x="0" y="7717971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FB0DD-687E-D1EB-47AC-6B01629E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630400" cy="7339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666110-906E-FBB6-0C38-6084EF69D7E1}"/>
              </a:ext>
            </a:extLst>
          </p:cNvPr>
          <p:cNvSpPr/>
          <p:nvPr/>
        </p:nvSpPr>
        <p:spPr>
          <a:xfrm>
            <a:off x="0" y="7339525"/>
            <a:ext cx="14630400" cy="89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2235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2826068" y="2816304"/>
            <a:ext cx="8978265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Your First Line of Defense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433875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Hello everyone, I’m currently working as a </a:t>
            </a:r>
            <a:r>
              <a:rPr lang="en-US" sz="1750" b="1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Cybersecurity Intern</a:t>
            </a: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, and today I’ll walk you through an important topic: </a:t>
            </a:r>
            <a:r>
              <a:rPr lang="en-US" sz="1750" b="1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Awareness</a:t>
            </a: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3875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 interns and professionals, we’re all potential targets — so being aware is our </a:t>
            </a:r>
            <a:r>
              <a:rPr lang="en-US" sz="1750" b="1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first line of defense</a:t>
            </a: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 This training will equip you with the knowledge to recognize and respond to phishing threats effectively.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0A7B2-E2BD-6E52-3FB4-7357DF0C3489}"/>
              </a:ext>
            </a:extLst>
          </p:cNvPr>
          <p:cNvSpPr/>
          <p:nvPr/>
        </p:nvSpPr>
        <p:spPr>
          <a:xfrm>
            <a:off x="0" y="7717971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7688" y="460891"/>
            <a:ext cx="2094905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What is Phishing?</a:t>
            </a:r>
            <a:endParaRPr lang="en-US" sz="1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8" y="1057989"/>
            <a:ext cx="12495151" cy="46611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22040" y="1333080"/>
            <a:ext cx="2879843" cy="378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Deceptive Emails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722040" y="1819222"/>
            <a:ext cx="2879843" cy="605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Fake messages mimic trusted senders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10768229" y="2234713"/>
            <a:ext cx="2879843" cy="378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Credential Theft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0768229" y="2720855"/>
            <a:ext cx="2879843" cy="605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Links lead to bogus login pages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981893" y="3270918"/>
            <a:ext cx="2879843" cy="378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 Exfiltration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981893" y="3757060"/>
            <a:ext cx="2879843" cy="605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Stolen secrets leave organizations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10768229" y="4522439"/>
            <a:ext cx="2879843" cy="378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Global Impact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10768229" y="5008581"/>
            <a:ext cx="2879843" cy="605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Threats affect users worldwide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586502" y="6207443"/>
            <a:ext cx="13457396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From what I’ve learned during my internship, </a:t>
            </a:r>
            <a:r>
              <a:rPr lang="en-US" sz="1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</a:t>
            </a: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is one of the most common cyber threats. It’s a deceptive practice designed to steal sensitive data.</a:t>
            </a:r>
            <a:endParaRPr lang="en-US" sz="1300" dirty="0"/>
          </a:p>
        </p:txBody>
      </p:sp>
      <p:sp>
        <p:nvSpPr>
          <p:cNvPr id="13" name="Text 10"/>
          <p:cNvSpPr/>
          <p:nvPr/>
        </p:nvSpPr>
        <p:spPr>
          <a:xfrm>
            <a:off x="499416" y="6530416"/>
            <a:ext cx="2094905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Types I studied: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586442" y="6887170"/>
            <a:ext cx="13457396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Email Phishing</a:t>
            </a: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– fake emails with malicious links.</a:t>
            </a: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586442" y="7183823"/>
            <a:ext cx="13457396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Smishing</a:t>
            </a: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– phishing via SMS, often with urgent calls to action.</a:t>
            </a:r>
            <a:endParaRPr lang="en-US" sz="1300" dirty="0"/>
          </a:p>
        </p:txBody>
      </p:sp>
      <p:sp>
        <p:nvSpPr>
          <p:cNvPr id="16" name="Text 13"/>
          <p:cNvSpPr/>
          <p:nvPr/>
        </p:nvSpPr>
        <p:spPr>
          <a:xfrm>
            <a:off x="7901702" y="7155299"/>
            <a:ext cx="13457396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Vishing</a:t>
            </a: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– voice call phishing, impersonating legitimate entities.</a:t>
            </a:r>
            <a:endParaRPr lang="en-US" sz="1300" dirty="0"/>
          </a:p>
        </p:txBody>
      </p:sp>
      <p:sp>
        <p:nvSpPr>
          <p:cNvPr id="17" name="Text 14"/>
          <p:cNvSpPr/>
          <p:nvPr/>
        </p:nvSpPr>
        <p:spPr>
          <a:xfrm>
            <a:off x="7901702" y="6865603"/>
            <a:ext cx="13457396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Social Media Phishing</a:t>
            </a: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– fake profiles and messages luring users into traps.</a:t>
            </a:r>
            <a:endParaRPr lang="en-US" sz="1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66486-BFB3-5168-59CD-1E3C17AAC0C5}"/>
              </a:ext>
            </a:extLst>
          </p:cNvPr>
          <p:cNvSpPr/>
          <p:nvPr/>
        </p:nvSpPr>
        <p:spPr>
          <a:xfrm>
            <a:off x="0" y="7717971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738" y="1194673"/>
            <a:ext cx="35808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Anatomy of a Phishing Email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93790" y="2002631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DED8CD"/>
          </a:solidFill>
          <a:ln w="30480">
            <a:solidFill>
              <a:srgbClr val="CBC5B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002631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22599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Urgent Subject Lines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2750344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Look out for phrases like “Your account will be locked!” or “Immediate action required.”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002631"/>
            <a:ext cx="6408063" cy="1730812"/>
          </a:xfrm>
          <a:prstGeom prst="roundRect">
            <a:avLst>
              <a:gd name="adj" fmla="val 8453"/>
            </a:avLst>
          </a:prstGeom>
          <a:solidFill>
            <a:srgbClr val="DED8CD"/>
          </a:solidFill>
          <a:ln w="30480">
            <a:solidFill>
              <a:srgbClr val="CBC5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8067" y="2002631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9" name="Text 7"/>
          <p:cNvSpPr/>
          <p:nvPr/>
        </p:nvSpPr>
        <p:spPr>
          <a:xfrm>
            <a:off x="7777282" y="2259925"/>
            <a:ext cx="37197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Spelling &amp; Grammar Mistakes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77282" y="2750344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Professional communications rarely contain obvious errors. These are a clear red flag.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3960257"/>
            <a:ext cx="6407944" cy="2093714"/>
          </a:xfrm>
          <a:prstGeom prst="roundRect">
            <a:avLst>
              <a:gd name="adj" fmla="val 6988"/>
            </a:avLst>
          </a:prstGeom>
          <a:solidFill>
            <a:srgbClr val="DED8CD"/>
          </a:solidFill>
          <a:ln w="30480">
            <a:solidFill>
              <a:srgbClr val="CBC5B8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63310" y="3960257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13" name="Text 11"/>
          <p:cNvSpPr/>
          <p:nvPr/>
        </p:nvSpPr>
        <p:spPr>
          <a:xfrm>
            <a:off x="1142524" y="42175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Suspicious Links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42524" y="4707969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Hover over links to check the URL. Shortened or mismatched URLs are highly suspicious.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3960257"/>
            <a:ext cx="6408063" cy="2093714"/>
          </a:xfrm>
          <a:prstGeom prst="roundRect">
            <a:avLst>
              <a:gd name="adj" fmla="val 6988"/>
            </a:avLst>
          </a:prstGeom>
          <a:solidFill>
            <a:srgbClr val="DED8CD"/>
          </a:solidFill>
          <a:ln w="30480">
            <a:solidFill>
              <a:srgbClr val="CBC5B8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398067" y="3960257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17" name="Text 15"/>
          <p:cNvSpPr/>
          <p:nvPr/>
        </p:nvSpPr>
        <p:spPr>
          <a:xfrm>
            <a:off x="7777282" y="42175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Sender Mismatch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777282" y="4707969"/>
            <a:ext cx="58020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Verify the sender’s email address. For example, </a:t>
            </a: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support@bankk.com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instead of </a:t>
            </a: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support@bank.com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is a common trick.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63091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During my training, I practiced analyzing suspicious emails. Real emails are usually professional and consistent in their tone and branding.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CE833-89CE-8E13-D68F-73333FA8C79E}"/>
              </a:ext>
            </a:extLst>
          </p:cNvPr>
          <p:cNvSpPr/>
          <p:nvPr/>
        </p:nvSpPr>
        <p:spPr>
          <a:xfrm>
            <a:off x="0" y="7717971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9665" y="596146"/>
            <a:ext cx="2851071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Spotting Fake Websites</a:t>
            </a:r>
            <a:endParaRPr lang="en-US" sz="2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6" y="1422559"/>
            <a:ext cx="6292096" cy="629209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7258" y="1373743"/>
            <a:ext cx="6292096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One skill I’ve been developing is comparing </a:t>
            </a:r>
            <a:r>
              <a:rPr lang="en-US" sz="17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legit vs fake websites</a:t>
            </a: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 Attackers often create convincing replicas.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7258" y="2284095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Tips I use: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587258" y="2839522"/>
            <a:ext cx="6292096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Always double-check the </a:t>
            </a:r>
            <a:r>
              <a:rPr lang="en-US" sz="17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URL</a:t>
            </a: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 Fake sites often use slight typos (e.g., paypa1.com vs paypal.com).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87258" y="3609023"/>
            <a:ext cx="6292096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 </a:t>
            </a:r>
            <a:r>
              <a:rPr lang="en-US" sz="17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HTTPS</a:t>
            </a: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is present in the URL, indicating a secure connection, but don't rely solely on this.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587258" y="4378523"/>
            <a:ext cx="6292096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Avoid clicking links directly — type the website manually or use bookmarks for sensitive sites.</a:t>
            </a:r>
            <a:endParaRPr lang="en-U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D8993-63BE-160D-A831-C36864391392}"/>
              </a:ext>
            </a:extLst>
          </p:cNvPr>
          <p:cNvSpPr/>
          <p:nvPr/>
        </p:nvSpPr>
        <p:spPr>
          <a:xfrm>
            <a:off x="0" y="7739743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8331" y="2573298"/>
            <a:ext cx="32337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Social Engineering Tactics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33812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From what I’ve learned, phishing isn’t just technical — it’s </a:t>
            </a:r>
            <a:r>
              <a:rPr lang="en-US" sz="1750" b="1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psychological</a:t>
            </a: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 Attackers exploit human emotions.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9993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5" name="Text 3"/>
          <p:cNvSpPr/>
          <p:nvPr/>
        </p:nvSpPr>
        <p:spPr>
          <a:xfrm>
            <a:off x="878860" y="404181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530906" y="4077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Fear &amp; Urgency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530906" y="4567595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Creating panic with threats like “Your account will be deleted if you don’t act now.”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35893" y="39993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9" name="Text 7"/>
          <p:cNvSpPr/>
          <p:nvPr/>
        </p:nvSpPr>
        <p:spPr>
          <a:xfrm>
            <a:off x="5320963" y="404181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973008" y="4077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Greed &amp; Curiosity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973008" y="4567595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Luring victims with enticing offers such as “You’ve won a prize!” or “Exclusive discount!”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77995" y="39993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3" name="Text 11"/>
          <p:cNvSpPr/>
          <p:nvPr/>
        </p:nvSpPr>
        <p:spPr>
          <a:xfrm>
            <a:off x="9763065" y="404181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0415111" y="4077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Trust &amp; Authority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415111" y="4567595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Impersonating trusted figures like a boss, colleague, or bank official to gain compliance.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9492B-FBAD-0002-4E22-611F4C28DF46}"/>
              </a:ext>
            </a:extLst>
          </p:cNvPr>
          <p:cNvSpPr/>
          <p:nvPr/>
        </p:nvSpPr>
        <p:spPr>
          <a:xfrm>
            <a:off x="0" y="7717971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22965" y="726281"/>
            <a:ext cx="33843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Best Practices I’ve Learned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5342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These are actionable steps to protect yourself and the organization.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492454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EFECE6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246197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6" name="Shape 4"/>
          <p:cNvSpPr/>
          <p:nvPr/>
        </p:nvSpPr>
        <p:spPr>
          <a:xfrm>
            <a:off x="2551688" y="215229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sp>
        <p:nvSpPr>
          <p:cNvPr id="7" name="Text 5"/>
          <p:cNvSpPr/>
          <p:nvPr/>
        </p:nvSpPr>
        <p:spPr>
          <a:xfrm>
            <a:off x="2755761" y="232243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051084" y="3059430"/>
            <a:ext cx="29260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Verify Before You Click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51084" y="3549848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Think twice before clicking on links or opening attachments, especially from unknown senders.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2492454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EFECE6"/>
          </a:solidFill>
          <a:ln/>
        </p:spPr>
      </p:sp>
      <p:sp>
        <p:nvSpPr>
          <p:cNvPr id="11" name="Shape 9"/>
          <p:cNvSpPr/>
          <p:nvPr/>
        </p:nvSpPr>
        <p:spPr>
          <a:xfrm>
            <a:off x="5216962" y="246197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12" name="Shape 10"/>
          <p:cNvSpPr/>
          <p:nvPr/>
        </p:nvSpPr>
        <p:spPr>
          <a:xfrm>
            <a:off x="6974860" y="215229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sp>
        <p:nvSpPr>
          <p:cNvPr id="13" name="Text 11"/>
          <p:cNvSpPr/>
          <p:nvPr/>
        </p:nvSpPr>
        <p:spPr>
          <a:xfrm>
            <a:off x="7178933" y="232243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5474256" y="30594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Confirm Identity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474256" y="3549848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unsure, independently verify the sender's identity through a trusted channel, like a phone call.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640133" y="2492454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EFECE6"/>
          </a:solidFill>
          <a:ln/>
        </p:spPr>
      </p:sp>
      <p:sp>
        <p:nvSpPr>
          <p:cNvPr id="17" name="Shape 15"/>
          <p:cNvSpPr/>
          <p:nvPr/>
        </p:nvSpPr>
        <p:spPr>
          <a:xfrm>
            <a:off x="9640133" y="246197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18" name="Shape 16"/>
          <p:cNvSpPr/>
          <p:nvPr/>
        </p:nvSpPr>
        <p:spPr>
          <a:xfrm>
            <a:off x="11398032" y="215229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sp>
        <p:nvSpPr>
          <p:cNvPr id="19" name="Text 17"/>
          <p:cNvSpPr/>
          <p:nvPr/>
        </p:nvSpPr>
        <p:spPr>
          <a:xfrm>
            <a:off x="11602105" y="232243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9897427" y="30594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Enable MFA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9897427" y="3549848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Multi-Factor Authentication (MFA) on all accounts for an extra layer of security.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793790" y="5462826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EFECE6"/>
          </a:solidFill>
          <a:ln/>
        </p:spPr>
      </p:sp>
      <p:sp>
        <p:nvSpPr>
          <p:cNvPr id="23" name="Shape 21"/>
          <p:cNvSpPr/>
          <p:nvPr/>
        </p:nvSpPr>
        <p:spPr>
          <a:xfrm>
            <a:off x="793790" y="5432346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24" name="Shape 22"/>
          <p:cNvSpPr/>
          <p:nvPr/>
        </p:nvSpPr>
        <p:spPr>
          <a:xfrm>
            <a:off x="3657540" y="5122664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sp>
        <p:nvSpPr>
          <p:cNvPr id="25" name="Text 23"/>
          <p:cNvSpPr/>
          <p:nvPr/>
        </p:nvSpPr>
        <p:spPr>
          <a:xfrm>
            <a:off x="3861614" y="5292804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sz="2100" dirty="0"/>
          </a:p>
        </p:txBody>
      </p:sp>
      <p:sp>
        <p:nvSpPr>
          <p:cNvPr id="26" name="Text 24"/>
          <p:cNvSpPr/>
          <p:nvPr/>
        </p:nvSpPr>
        <p:spPr>
          <a:xfrm>
            <a:off x="1051084" y="6029801"/>
            <a:ext cx="30251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Keep Software Updated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1051084" y="6520220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 your operating systems and antivirus software are always up-to-date.</a:t>
            </a:r>
            <a:endParaRPr lang="en-US" sz="1750" dirty="0"/>
          </a:p>
        </p:txBody>
      </p:sp>
      <p:sp>
        <p:nvSpPr>
          <p:cNvPr id="28" name="Shape 26"/>
          <p:cNvSpPr/>
          <p:nvPr/>
        </p:nvSpPr>
        <p:spPr>
          <a:xfrm>
            <a:off x="7428548" y="5462826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EFECE6"/>
          </a:solidFill>
          <a:ln/>
        </p:spPr>
      </p:sp>
      <p:sp>
        <p:nvSpPr>
          <p:cNvPr id="29" name="Shape 27"/>
          <p:cNvSpPr/>
          <p:nvPr/>
        </p:nvSpPr>
        <p:spPr>
          <a:xfrm>
            <a:off x="7428548" y="5432346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30" name="Shape 28"/>
          <p:cNvSpPr/>
          <p:nvPr/>
        </p:nvSpPr>
        <p:spPr>
          <a:xfrm>
            <a:off x="10292298" y="5122664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sp>
        <p:nvSpPr>
          <p:cNvPr id="31" name="Text 29"/>
          <p:cNvSpPr/>
          <p:nvPr/>
        </p:nvSpPr>
        <p:spPr>
          <a:xfrm>
            <a:off x="10496371" y="5292804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5</a:t>
            </a:r>
            <a:endParaRPr lang="en-US" sz="2100" dirty="0"/>
          </a:p>
        </p:txBody>
      </p:sp>
      <p:sp>
        <p:nvSpPr>
          <p:cNvPr id="32" name="Text 30"/>
          <p:cNvSpPr/>
          <p:nvPr/>
        </p:nvSpPr>
        <p:spPr>
          <a:xfrm>
            <a:off x="7685842" y="6029801"/>
            <a:ext cx="33368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Report Suspicious Activity</a:t>
            </a:r>
            <a:endParaRPr lang="en-US" sz="2200" dirty="0"/>
          </a:p>
        </p:txBody>
      </p:sp>
      <p:sp>
        <p:nvSpPr>
          <p:cNvPr id="33" name="Text 31"/>
          <p:cNvSpPr/>
          <p:nvPr/>
        </p:nvSpPr>
        <p:spPr>
          <a:xfrm>
            <a:off x="7685842" y="6520220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Immediately report any suspicious emails or messages to your IT/security team.</a:t>
            </a:r>
            <a:endParaRPr lang="en-US" sz="17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C97122-72F7-FE17-58D9-3852818BB203}"/>
              </a:ext>
            </a:extLst>
          </p:cNvPr>
          <p:cNvSpPr/>
          <p:nvPr/>
        </p:nvSpPr>
        <p:spPr>
          <a:xfrm>
            <a:off x="0" y="7717971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12782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Real-World Cases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0862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Studying these cases helped me understand how social engineering works in real life and the significant impact it can have.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827746"/>
            <a:ext cx="13042821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5" name="Shape 3"/>
          <p:cNvSpPr/>
          <p:nvPr/>
        </p:nvSpPr>
        <p:spPr>
          <a:xfrm>
            <a:off x="3968353" y="4147304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6" name="Shape 4"/>
          <p:cNvSpPr/>
          <p:nvPr/>
        </p:nvSpPr>
        <p:spPr>
          <a:xfrm>
            <a:off x="3728442" y="457259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7" name="Text 5"/>
          <p:cNvSpPr/>
          <p:nvPr/>
        </p:nvSpPr>
        <p:spPr>
          <a:xfrm>
            <a:off x="3813512" y="46151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2277428" y="2704267"/>
            <a:ext cx="34122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2020: Twitter Bitcoin Scam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20604" y="3194685"/>
            <a:ext cx="59259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High-profile accounts were compromised to promote a Bitcoin scam, duping users into sending cryptocurrency.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299841" y="4827746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1" name="Shape 9"/>
          <p:cNvSpPr/>
          <p:nvPr/>
        </p:nvSpPr>
        <p:spPr>
          <a:xfrm>
            <a:off x="7059930" y="457259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2" name="Text 10"/>
          <p:cNvSpPr/>
          <p:nvPr/>
        </p:nvSpPr>
        <p:spPr>
          <a:xfrm>
            <a:off x="7145000" y="46151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5241488" y="5735003"/>
            <a:ext cx="41473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Google &amp; Facebook Invoice Scam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4352092" y="6225421"/>
            <a:ext cx="59260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Over $100 million was stolen from tech giants through a sophisticated fake invoice scheme targeting employees.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0631448" y="4147304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6" name="Shape 14"/>
          <p:cNvSpPr/>
          <p:nvPr/>
        </p:nvSpPr>
        <p:spPr>
          <a:xfrm>
            <a:off x="10391537" y="457259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7" name="Text 15"/>
          <p:cNvSpPr/>
          <p:nvPr/>
        </p:nvSpPr>
        <p:spPr>
          <a:xfrm>
            <a:off x="10476607" y="46151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9229130" y="27042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COVID-19 Phishing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683698" y="3194685"/>
            <a:ext cx="59260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Attackers capitalized on global anxiety, sending fake vaccine offers and relief fund scams.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2CA296-4E7D-03AA-AA3F-286F721546F1}"/>
              </a:ext>
            </a:extLst>
          </p:cNvPr>
          <p:cNvSpPr/>
          <p:nvPr/>
        </p:nvSpPr>
        <p:spPr>
          <a:xfrm>
            <a:off x="0" y="7717971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23638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Quick Quiz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945011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If you receive an email claiming to be from your bank, asking you to “verify your account” via a link, what should you do?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793790" y="4135755"/>
            <a:ext cx="4196358" cy="1104186"/>
          </a:xfrm>
          <a:prstGeom prst="roundRect">
            <a:avLst>
              <a:gd name="adj" fmla="val 3081"/>
            </a:avLst>
          </a:prstGeom>
          <a:solidFill>
            <a:srgbClr val="EFECE6"/>
          </a:solidFill>
          <a:ln w="30480">
            <a:solidFill>
              <a:srgbClr val="CBC5B8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" y="4030147"/>
            <a:ext cx="272177" cy="272177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579" y="5073372"/>
            <a:ext cx="272177" cy="27217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64431" y="4506397"/>
            <a:ext cx="34550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A. Click the link and log in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16962" y="4135755"/>
            <a:ext cx="4196358" cy="1104186"/>
          </a:xfrm>
          <a:prstGeom prst="roundRect">
            <a:avLst>
              <a:gd name="adj" fmla="val 3081"/>
            </a:avLst>
          </a:prstGeom>
          <a:solidFill>
            <a:srgbClr val="EFECE6"/>
          </a:solidFill>
          <a:ln w="30480">
            <a:solidFill>
              <a:srgbClr val="CBC5B8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353" y="4030147"/>
            <a:ext cx="272177" cy="272177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751" y="5073372"/>
            <a:ext cx="272177" cy="27217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587603" y="4506397"/>
            <a:ext cx="34550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B. Reply asking for more details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9640133" y="4135755"/>
            <a:ext cx="4196358" cy="1104186"/>
          </a:xfrm>
          <a:prstGeom prst="roundRect">
            <a:avLst>
              <a:gd name="adj" fmla="val 3081"/>
            </a:avLst>
          </a:prstGeom>
          <a:solidFill>
            <a:srgbClr val="EFECE6"/>
          </a:solidFill>
          <a:ln w="30480">
            <a:solidFill>
              <a:srgbClr val="CBC5B8"/>
            </a:solidFill>
            <a:prstDash val="solid"/>
          </a:ln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4030147"/>
            <a:ext cx="272177" cy="272177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923" y="5073372"/>
            <a:ext cx="272177" cy="27217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010775" y="4506397"/>
            <a:ext cx="34550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C. Ignore and report it</a:t>
            </a:r>
            <a:endParaRPr lang="en-US" sz="1750" dirty="0"/>
          </a:p>
        </p:txBody>
      </p:sp>
      <p:sp>
        <p:nvSpPr>
          <p:cNvPr id="16" name="Text 8"/>
          <p:cNvSpPr/>
          <p:nvPr/>
        </p:nvSpPr>
        <p:spPr>
          <a:xfrm>
            <a:off x="793790" y="5495092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👉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Correct Answer: C — Ignore and report it.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E65FB3-6880-F509-723D-0B4C262C86D5}"/>
              </a:ext>
            </a:extLst>
          </p:cNvPr>
          <p:cNvSpPr/>
          <p:nvPr/>
        </p:nvSpPr>
        <p:spPr>
          <a:xfrm>
            <a:off x="0" y="7728857"/>
            <a:ext cx="14630400" cy="5116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794</Words>
  <Application>Microsoft Office PowerPoint</Application>
  <PresentationFormat>Custom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Ahmed Zubair Hussain</cp:lastModifiedBy>
  <cp:revision>2</cp:revision>
  <dcterms:created xsi:type="dcterms:W3CDTF">2025-08-21T14:40:36Z</dcterms:created>
  <dcterms:modified xsi:type="dcterms:W3CDTF">2025-08-21T14:47:32Z</dcterms:modified>
</cp:coreProperties>
</file>