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51" r:id="rId5"/>
    <p:sldId id="860" r:id="rId6"/>
    <p:sldId id="886" r:id="rId7"/>
    <p:sldId id="866" r:id="rId8"/>
    <p:sldId id="887" r:id="rId9"/>
    <p:sldId id="888" r:id="rId10"/>
    <p:sldId id="88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deck" id="{E6E0AEE3-E9B3-4274-BF13-B8C835C6A23D}">
          <p14:sldIdLst>
            <p14:sldId id="651"/>
            <p14:sldId id="860"/>
            <p14:sldId id="886"/>
            <p14:sldId id="866"/>
            <p14:sldId id="887"/>
            <p14:sldId id="888"/>
            <p14:sldId id="8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58B6C0"/>
    <a:srgbClr val="F8F8F8"/>
    <a:srgbClr val="3C5A9B"/>
    <a:srgbClr val="0087AF"/>
    <a:srgbClr val="1AB2E8"/>
    <a:srgbClr val="00AAEB"/>
    <a:srgbClr val="E04A3F"/>
    <a:srgbClr val="FFDC0D"/>
    <a:srgbClr val="D9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4681"/>
  </p:normalViewPr>
  <p:slideViewPr>
    <p:cSldViewPr snapToGrid="0">
      <p:cViewPr varScale="1">
        <p:scale>
          <a:sx n="138" d="100"/>
          <a:sy n="138" d="100"/>
        </p:scale>
        <p:origin x="872" y="168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5" name="Oval 4"/>
            <p:cNvSpPr/>
            <p:nvPr userDrawn="1"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3365891" y="4826243"/>
              <a:ext cx="45719" cy="73401"/>
              <a:chOff x="3345327" y="4804129"/>
              <a:chExt cx="74099" cy="118964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 flipH="1" flipV="1">
              <a:off x="3727667" y="4823914"/>
              <a:ext cx="45719" cy="73401"/>
              <a:chOff x="3345327" y="4804129"/>
              <a:chExt cx="74099" cy="118964"/>
            </a:xfrm>
          </p:grpSpPr>
          <p:cxnSp>
            <p:nvCxnSpPr>
              <p:cNvPr id="35" name="Straight Connector 34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en/thumb/b/b5/University_of_St._Gallen_logo_english.svg/800px-University_of_St._Gallen_logo_english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02" y="179672"/>
            <a:ext cx="1345598" cy="285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naslanzlinger/software-city-project/tree/mai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chemeClr val="tx2">
              <a:lumMod val="50000"/>
              <a:alpha val="66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100" y="661040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3600" b="1">
                <a:solidFill>
                  <a:schemeClr val="bg1"/>
                </a:solidFill>
                <a:latin typeface="Raleway"/>
                <a:cs typeface="Raleway"/>
              </a:rPr>
              <a:t>Software City 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6D06CF-90DB-BF20-8B24-9B34560CCF7A}"/>
              </a:ext>
            </a:extLst>
          </p:cNvPr>
          <p:cNvGrpSpPr/>
          <p:nvPr/>
        </p:nvGrpSpPr>
        <p:grpSpPr>
          <a:xfrm>
            <a:off x="709111" y="2382242"/>
            <a:ext cx="1876911" cy="1621425"/>
            <a:chOff x="376762" y="2382242"/>
            <a:chExt cx="1876911" cy="1621425"/>
          </a:xfrm>
        </p:grpSpPr>
        <p:grpSp>
          <p:nvGrpSpPr>
            <p:cNvPr id="10" name="Group 9"/>
            <p:cNvGrpSpPr/>
            <p:nvPr/>
          </p:nvGrpSpPr>
          <p:grpSpPr>
            <a:xfrm>
              <a:off x="749904" y="2880859"/>
              <a:ext cx="1122808" cy="1122808"/>
              <a:chOff x="4018477" y="2821918"/>
              <a:chExt cx="1122808" cy="1122808"/>
            </a:xfrm>
          </p:grpSpPr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018477" y="2821918"/>
                <a:ext cx="1122808" cy="11228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29"/>
              <p:cNvSpPr>
                <a:spLocks noEditPoints="1"/>
              </p:cNvSpPr>
              <p:nvPr/>
            </p:nvSpPr>
            <p:spPr bwMode="auto">
              <a:xfrm>
                <a:off x="4395319" y="3194308"/>
                <a:ext cx="357836" cy="357836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C89294-9526-1E26-1B36-6472B931C601}"/>
                </a:ext>
              </a:extLst>
            </p:cNvPr>
            <p:cNvSpPr/>
            <p:nvPr/>
          </p:nvSpPr>
          <p:spPr>
            <a:xfrm>
              <a:off x="376762" y="2382242"/>
              <a:ext cx="1876911" cy="49026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Architecture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404262-0674-7466-69F6-A687DF8D725A}"/>
              </a:ext>
            </a:extLst>
          </p:cNvPr>
          <p:cNvGrpSpPr/>
          <p:nvPr/>
        </p:nvGrpSpPr>
        <p:grpSpPr>
          <a:xfrm>
            <a:off x="3695224" y="2382242"/>
            <a:ext cx="1768170" cy="1621425"/>
            <a:chOff x="2061371" y="2382242"/>
            <a:chExt cx="1768170" cy="162142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2384052" y="2880859"/>
              <a:ext cx="1122808" cy="1122808"/>
              <a:chOff x="1029098" y="2719048"/>
              <a:chExt cx="1302622" cy="1302622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1029098" y="2719048"/>
                <a:ext cx="1302622" cy="13026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500"/>
              <p:cNvSpPr>
                <a:spLocks noEditPoints="1"/>
              </p:cNvSpPr>
              <p:nvPr/>
            </p:nvSpPr>
            <p:spPr bwMode="auto">
              <a:xfrm>
                <a:off x="1425280" y="3125428"/>
                <a:ext cx="510258" cy="515788"/>
              </a:xfrm>
              <a:custGeom>
                <a:avLst/>
                <a:gdLst>
                  <a:gd name="T0" fmla="*/ 152 w 186"/>
                  <a:gd name="T1" fmla="*/ 55 h 186"/>
                  <a:gd name="T2" fmla="*/ 127 w 186"/>
                  <a:gd name="T3" fmla="*/ 55 h 186"/>
                  <a:gd name="T4" fmla="*/ 140 w 186"/>
                  <a:gd name="T5" fmla="*/ 51 h 186"/>
                  <a:gd name="T6" fmla="*/ 140 w 186"/>
                  <a:gd name="T7" fmla="*/ 60 h 186"/>
                  <a:gd name="T8" fmla="*/ 140 w 186"/>
                  <a:gd name="T9" fmla="*/ 51 h 186"/>
                  <a:gd name="T10" fmla="*/ 102 w 186"/>
                  <a:gd name="T11" fmla="*/ 9 h 186"/>
                  <a:gd name="T12" fmla="*/ 85 w 186"/>
                  <a:gd name="T13" fmla="*/ 9 h 186"/>
                  <a:gd name="T14" fmla="*/ 0 w 186"/>
                  <a:gd name="T15" fmla="*/ 17 h 186"/>
                  <a:gd name="T16" fmla="*/ 9 w 186"/>
                  <a:gd name="T17" fmla="*/ 34 h 186"/>
                  <a:gd name="T18" fmla="*/ 17 w 186"/>
                  <a:gd name="T19" fmla="*/ 144 h 186"/>
                  <a:gd name="T20" fmla="*/ 89 w 186"/>
                  <a:gd name="T21" fmla="*/ 155 h 186"/>
                  <a:gd name="T22" fmla="*/ 64 w 186"/>
                  <a:gd name="T23" fmla="*/ 182 h 186"/>
                  <a:gd name="T24" fmla="*/ 71 w 186"/>
                  <a:gd name="T25" fmla="*/ 185 h 186"/>
                  <a:gd name="T26" fmla="*/ 116 w 186"/>
                  <a:gd name="T27" fmla="*/ 185 h 186"/>
                  <a:gd name="T28" fmla="*/ 123 w 186"/>
                  <a:gd name="T29" fmla="*/ 182 h 186"/>
                  <a:gd name="T30" fmla="*/ 97 w 186"/>
                  <a:gd name="T31" fmla="*/ 155 h 186"/>
                  <a:gd name="T32" fmla="*/ 169 w 186"/>
                  <a:gd name="T33" fmla="*/ 144 h 186"/>
                  <a:gd name="T34" fmla="*/ 178 w 186"/>
                  <a:gd name="T35" fmla="*/ 34 h 186"/>
                  <a:gd name="T36" fmla="*/ 186 w 186"/>
                  <a:gd name="T37" fmla="*/ 17 h 186"/>
                  <a:gd name="T38" fmla="*/ 169 w 186"/>
                  <a:gd name="T39" fmla="*/ 135 h 186"/>
                  <a:gd name="T40" fmla="*/ 17 w 186"/>
                  <a:gd name="T41" fmla="*/ 34 h 186"/>
                  <a:gd name="T42" fmla="*/ 169 w 186"/>
                  <a:gd name="T43" fmla="*/ 135 h 186"/>
                  <a:gd name="T44" fmla="*/ 9 w 186"/>
                  <a:gd name="T45" fmla="*/ 26 h 186"/>
                  <a:gd name="T46" fmla="*/ 178 w 186"/>
                  <a:gd name="T47" fmla="*/ 17 h 186"/>
                  <a:gd name="T48" fmla="*/ 38 w 186"/>
                  <a:gd name="T49" fmla="*/ 119 h 186"/>
                  <a:gd name="T50" fmla="*/ 152 w 186"/>
                  <a:gd name="T51" fmla="*/ 114 h 186"/>
                  <a:gd name="T52" fmla="*/ 151 w 186"/>
                  <a:gd name="T53" fmla="*/ 112 h 186"/>
                  <a:gd name="T54" fmla="*/ 126 w 186"/>
                  <a:gd name="T55" fmla="*/ 78 h 186"/>
                  <a:gd name="T56" fmla="*/ 120 w 186"/>
                  <a:gd name="T57" fmla="*/ 78 h 186"/>
                  <a:gd name="T58" fmla="*/ 75 w 186"/>
                  <a:gd name="T59" fmla="*/ 61 h 186"/>
                  <a:gd name="T60" fmla="*/ 69 w 186"/>
                  <a:gd name="T61" fmla="*/ 61 h 186"/>
                  <a:gd name="T62" fmla="*/ 35 w 186"/>
                  <a:gd name="T63" fmla="*/ 112 h 186"/>
                  <a:gd name="T64" fmla="*/ 34 w 186"/>
                  <a:gd name="T65" fmla="*/ 114 h 186"/>
                  <a:gd name="T66" fmla="*/ 73 w 186"/>
                  <a:gd name="T67" fmla="*/ 70 h 186"/>
                  <a:gd name="T68" fmla="*/ 106 w 186"/>
                  <a:gd name="T69" fmla="*/ 102 h 186"/>
                  <a:gd name="T70" fmla="*/ 122 w 186"/>
                  <a:gd name="T71" fmla="*/ 87 h 186"/>
                  <a:gd name="T72" fmla="*/ 46 w 186"/>
                  <a:gd name="T73" fmla="*/ 11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86">
                    <a:moveTo>
                      <a:pt x="140" y="68"/>
                    </a:moveTo>
                    <a:cubicBezTo>
                      <a:pt x="147" y="68"/>
                      <a:pt x="152" y="62"/>
                      <a:pt x="152" y="55"/>
                    </a:cubicBezTo>
                    <a:cubicBezTo>
                      <a:pt x="152" y="48"/>
                      <a:pt x="147" y="43"/>
                      <a:pt x="140" y="43"/>
                    </a:cubicBezTo>
                    <a:cubicBezTo>
                      <a:pt x="133" y="43"/>
                      <a:pt x="127" y="48"/>
                      <a:pt x="127" y="55"/>
                    </a:cubicBezTo>
                    <a:cubicBezTo>
                      <a:pt x="127" y="62"/>
                      <a:pt x="133" y="68"/>
                      <a:pt x="140" y="68"/>
                    </a:cubicBezTo>
                    <a:close/>
                    <a:moveTo>
                      <a:pt x="140" y="51"/>
                    </a:moveTo>
                    <a:cubicBezTo>
                      <a:pt x="142" y="51"/>
                      <a:pt x="144" y="53"/>
                      <a:pt x="144" y="55"/>
                    </a:cubicBezTo>
                    <a:cubicBezTo>
                      <a:pt x="144" y="58"/>
                      <a:pt x="142" y="60"/>
                      <a:pt x="140" y="60"/>
                    </a:cubicBezTo>
                    <a:cubicBezTo>
                      <a:pt x="137" y="60"/>
                      <a:pt x="135" y="58"/>
                      <a:pt x="135" y="55"/>
                    </a:cubicBezTo>
                    <a:cubicBezTo>
                      <a:pt x="135" y="53"/>
                      <a:pt x="137" y="51"/>
                      <a:pt x="140" y="51"/>
                    </a:cubicBezTo>
                    <a:close/>
                    <a:moveTo>
                      <a:pt x="178" y="9"/>
                    </a:moveTo>
                    <a:cubicBezTo>
                      <a:pt x="102" y="9"/>
                      <a:pt x="102" y="9"/>
                      <a:pt x="102" y="9"/>
                    </a:cubicBezTo>
                    <a:cubicBezTo>
                      <a:pt x="102" y="4"/>
                      <a:pt x="98" y="0"/>
                      <a:pt x="93" y="0"/>
                    </a:cubicBezTo>
                    <a:cubicBezTo>
                      <a:pt x="89" y="0"/>
                      <a:pt x="85" y="4"/>
                      <a:pt x="8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3"/>
                      <a:pt x="0" y="1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4" y="34"/>
                      <a:pt x="9" y="34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40"/>
                      <a:pt x="13" y="144"/>
                      <a:pt x="17" y="144"/>
                    </a:cubicBezTo>
                    <a:cubicBezTo>
                      <a:pt x="89" y="144"/>
                      <a:pt x="89" y="144"/>
                      <a:pt x="89" y="144"/>
                    </a:cubicBezTo>
                    <a:cubicBezTo>
                      <a:pt x="89" y="155"/>
                      <a:pt x="89" y="155"/>
                      <a:pt x="89" y="155"/>
                    </a:cubicBezTo>
                    <a:cubicBezTo>
                      <a:pt x="65" y="179"/>
                      <a:pt x="65" y="179"/>
                      <a:pt x="65" y="179"/>
                    </a:cubicBezTo>
                    <a:cubicBezTo>
                      <a:pt x="64" y="180"/>
                      <a:pt x="64" y="181"/>
                      <a:pt x="64" y="182"/>
                    </a:cubicBezTo>
                    <a:cubicBezTo>
                      <a:pt x="64" y="184"/>
                      <a:pt x="66" y="186"/>
                      <a:pt x="68" y="186"/>
                    </a:cubicBezTo>
                    <a:cubicBezTo>
                      <a:pt x="69" y="186"/>
                      <a:pt x="70" y="186"/>
                      <a:pt x="71" y="185"/>
                    </a:cubicBezTo>
                    <a:cubicBezTo>
                      <a:pt x="93" y="163"/>
                      <a:pt x="93" y="163"/>
                      <a:pt x="93" y="163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6"/>
                      <a:pt x="117" y="186"/>
                      <a:pt x="119" y="186"/>
                    </a:cubicBezTo>
                    <a:cubicBezTo>
                      <a:pt x="121" y="186"/>
                      <a:pt x="123" y="184"/>
                      <a:pt x="123" y="182"/>
                    </a:cubicBezTo>
                    <a:cubicBezTo>
                      <a:pt x="123" y="181"/>
                      <a:pt x="122" y="180"/>
                      <a:pt x="122" y="179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169" y="144"/>
                      <a:pt x="169" y="144"/>
                      <a:pt x="169" y="144"/>
                    </a:cubicBezTo>
                    <a:cubicBezTo>
                      <a:pt x="174" y="144"/>
                      <a:pt x="178" y="140"/>
                      <a:pt x="178" y="135"/>
                    </a:cubicBezTo>
                    <a:cubicBezTo>
                      <a:pt x="178" y="34"/>
                      <a:pt x="178" y="34"/>
                      <a:pt x="178" y="34"/>
                    </a:cubicBezTo>
                    <a:cubicBezTo>
                      <a:pt x="182" y="34"/>
                      <a:pt x="186" y="30"/>
                      <a:pt x="186" y="26"/>
                    </a:cubicBezTo>
                    <a:cubicBezTo>
                      <a:pt x="186" y="17"/>
                      <a:pt x="186" y="17"/>
                      <a:pt x="186" y="17"/>
                    </a:cubicBezTo>
                    <a:cubicBezTo>
                      <a:pt x="186" y="13"/>
                      <a:pt x="182" y="9"/>
                      <a:pt x="178" y="9"/>
                    </a:cubicBezTo>
                    <a:close/>
                    <a:moveTo>
                      <a:pt x="169" y="135"/>
                    </a:moveTo>
                    <a:cubicBezTo>
                      <a:pt x="17" y="135"/>
                      <a:pt x="17" y="135"/>
                      <a:pt x="17" y="135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69" y="34"/>
                      <a:pt x="169" y="34"/>
                      <a:pt x="169" y="34"/>
                    </a:cubicBezTo>
                    <a:lnTo>
                      <a:pt x="169" y="135"/>
                    </a:lnTo>
                    <a:close/>
                    <a:moveTo>
                      <a:pt x="178" y="26"/>
                    </a:moveTo>
                    <a:cubicBezTo>
                      <a:pt x="9" y="26"/>
                      <a:pt x="9" y="26"/>
                      <a:pt x="9" y="2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78" y="17"/>
                      <a:pt x="178" y="17"/>
                      <a:pt x="178" y="17"/>
                    </a:cubicBezTo>
                    <a:lnTo>
                      <a:pt x="178" y="26"/>
                    </a:lnTo>
                    <a:close/>
                    <a:moveTo>
                      <a:pt x="38" y="119"/>
                    </a:move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50" y="119"/>
                      <a:pt x="152" y="117"/>
                      <a:pt x="152" y="114"/>
                    </a:cubicBezTo>
                    <a:cubicBezTo>
                      <a:pt x="152" y="113"/>
                      <a:pt x="152" y="113"/>
                      <a:pt x="151" y="112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5" y="77"/>
                      <a:pt x="124" y="76"/>
                      <a:pt x="123" y="76"/>
                    </a:cubicBezTo>
                    <a:cubicBezTo>
                      <a:pt x="122" y="76"/>
                      <a:pt x="121" y="77"/>
                      <a:pt x="120" y="78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4" y="60"/>
                      <a:pt x="73" y="60"/>
                      <a:pt x="72" y="60"/>
                    </a:cubicBezTo>
                    <a:cubicBezTo>
                      <a:pt x="71" y="60"/>
                      <a:pt x="69" y="60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3"/>
                      <a:pt x="34" y="114"/>
                      <a:pt x="34" y="114"/>
                    </a:cubicBezTo>
                    <a:cubicBezTo>
                      <a:pt x="34" y="117"/>
                      <a:pt x="36" y="119"/>
                      <a:pt x="38" y="119"/>
                    </a:cubicBezTo>
                    <a:close/>
                    <a:moveTo>
                      <a:pt x="73" y="70"/>
                    </a:move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4" y="101"/>
                      <a:pt x="105" y="102"/>
                      <a:pt x="106" y="102"/>
                    </a:cubicBezTo>
                    <a:cubicBezTo>
                      <a:pt x="107" y="102"/>
                      <a:pt x="108" y="101"/>
                      <a:pt x="109" y="101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46" y="110"/>
                      <a:pt x="46" y="110"/>
                      <a:pt x="46" y="110"/>
                    </a:cubicBezTo>
                    <a:lnTo>
                      <a:pt x="73" y="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FC4CF0-B9E4-5E86-C116-9E04E9B9EDB0}"/>
                </a:ext>
              </a:extLst>
            </p:cNvPr>
            <p:cNvSpPr/>
            <p:nvPr/>
          </p:nvSpPr>
          <p:spPr>
            <a:xfrm>
              <a:off x="2061371" y="2382242"/>
              <a:ext cx="1768170" cy="49026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Demo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F4F9A-6697-6C80-3F61-3AEE9EA37D4E}"/>
              </a:ext>
            </a:extLst>
          </p:cNvPr>
          <p:cNvGrpSpPr/>
          <p:nvPr/>
        </p:nvGrpSpPr>
        <p:grpSpPr>
          <a:xfrm>
            <a:off x="6511589" y="2473141"/>
            <a:ext cx="1849411" cy="1530526"/>
            <a:chOff x="3672091" y="2473141"/>
            <a:chExt cx="1849411" cy="1530526"/>
          </a:xfrm>
        </p:grpSpPr>
        <p:grpSp>
          <p:nvGrpSpPr>
            <p:cNvPr id="7" name="Group 6"/>
            <p:cNvGrpSpPr/>
            <p:nvPr/>
          </p:nvGrpSpPr>
          <p:grpSpPr>
            <a:xfrm>
              <a:off x="4065314" y="2880859"/>
              <a:ext cx="1122808" cy="1122808"/>
              <a:chOff x="2580299" y="2821918"/>
              <a:chExt cx="1122808" cy="1122808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580299" y="2821918"/>
                <a:ext cx="1122808" cy="11228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24"/>
              <p:cNvSpPr>
                <a:spLocks noEditPoints="1"/>
              </p:cNvSpPr>
              <p:nvPr/>
            </p:nvSpPr>
            <p:spPr bwMode="auto">
              <a:xfrm>
                <a:off x="2946988" y="3194308"/>
                <a:ext cx="358898" cy="357836"/>
              </a:xfrm>
              <a:custGeom>
                <a:avLst/>
                <a:gdLst>
                  <a:gd name="T0" fmla="*/ 41 w 186"/>
                  <a:gd name="T1" fmla="*/ 125 h 185"/>
                  <a:gd name="T2" fmla="*/ 45 w 186"/>
                  <a:gd name="T3" fmla="*/ 121 h 185"/>
                  <a:gd name="T4" fmla="*/ 46 w 186"/>
                  <a:gd name="T5" fmla="*/ 118 h 185"/>
                  <a:gd name="T6" fmla="*/ 42 w 186"/>
                  <a:gd name="T7" fmla="*/ 114 h 185"/>
                  <a:gd name="T8" fmla="*/ 39 w 186"/>
                  <a:gd name="T9" fmla="*/ 115 h 185"/>
                  <a:gd name="T10" fmla="*/ 35 w 186"/>
                  <a:gd name="T11" fmla="*/ 119 h 185"/>
                  <a:gd name="T12" fmla="*/ 34 w 186"/>
                  <a:gd name="T13" fmla="*/ 122 h 185"/>
                  <a:gd name="T14" fmla="*/ 38 w 186"/>
                  <a:gd name="T15" fmla="*/ 126 h 185"/>
                  <a:gd name="T16" fmla="*/ 41 w 186"/>
                  <a:gd name="T17" fmla="*/ 125 h 185"/>
                  <a:gd name="T18" fmla="*/ 67 w 186"/>
                  <a:gd name="T19" fmla="*/ 122 h 185"/>
                  <a:gd name="T20" fmla="*/ 63 w 186"/>
                  <a:gd name="T21" fmla="*/ 118 h 185"/>
                  <a:gd name="T22" fmla="*/ 60 w 186"/>
                  <a:gd name="T23" fmla="*/ 119 h 185"/>
                  <a:gd name="T24" fmla="*/ 18 w 186"/>
                  <a:gd name="T25" fmla="*/ 161 h 185"/>
                  <a:gd name="T26" fmla="*/ 17 w 186"/>
                  <a:gd name="T27" fmla="*/ 164 h 185"/>
                  <a:gd name="T28" fmla="*/ 21 w 186"/>
                  <a:gd name="T29" fmla="*/ 168 h 185"/>
                  <a:gd name="T30" fmla="*/ 24 w 186"/>
                  <a:gd name="T31" fmla="*/ 167 h 185"/>
                  <a:gd name="T32" fmla="*/ 66 w 186"/>
                  <a:gd name="T33" fmla="*/ 125 h 185"/>
                  <a:gd name="T34" fmla="*/ 67 w 186"/>
                  <a:gd name="T35" fmla="*/ 122 h 185"/>
                  <a:gd name="T36" fmla="*/ 186 w 186"/>
                  <a:gd name="T37" fmla="*/ 4 h 185"/>
                  <a:gd name="T38" fmla="*/ 181 w 186"/>
                  <a:gd name="T39" fmla="*/ 0 h 185"/>
                  <a:gd name="T40" fmla="*/ 180 w 186"/>
                  <a:gd name="T41" fmla="*/ 0 h 185"/>
                  <a:gd name="T42" fmla="*/ 180 w 186"/>
                  <a:gd name="T43" fmla="*/ 0 h 185"/>
                  <a:gd name="T44" fmla="*/ 3 w 186"/>
                  <a:gd name="T45" fmla="*/ 76 h 185"/>
                  <a:gd name="T46" fmla="*/ 2 w 186"/>
                  <a:gd name="T47" fmla="*/ 76 h 185"/>
                  <a:gd name="T48" fmla="*/ 2 w 186"/>
                  <a:gd name="T49" fmla="*/ 76 h 185"/>
                  <a:gd name="T50" fmla="*/ 2 w 186"/>
                  <a:gd name="T51" fmla="*/ 76 h 185"/>
                  <a:gd name="T52" fmla="*/ 0 w 186"/>
                  <a:gd name="T53" fmla="*/ 80 h 185"/>
                  <a:gd name="T54" fmla="*/ 3 w 186"/>
                  <a:gd name="T55" fmla="*/ 84 h 185"/>
                  <a:gd name="T56" fmla="*/ 3 w 186"/>
                  <a:gd name="T57" fmla="*/ 84 h 185"/>
                  <a:gd name="T58" fmla="*/ 73 w 186"/>
                  <a:gd name="T59" fmla="*/ 113 h 185"/>
                  <a:gd name="T60" fmla="*/ 101 w 186"/>
                  <a:gd name="T61" fmla="*/ 182 h 185"/>
                  <a:gd name="T62" fmla="*/ 101 w 186"/>
                  <a:gd name="T63" fmla="*/ 182 h 185"/>
                  <a:gd name="T64" fmla="*/ 105 w 186"/>
                  <a:gd name="T65" fmla="*/ 185 h 185"/>
                  <a:gd name="T66" fmla="*/ 109 w 186"/>
                  <a:gd name="T67" fmla="*/ 183 h 185"/>
                  <a:gd name="T68" fmla="*/ 109 w 186"/>
                  <a:gd name="T69" fmla="*/ 183 h 185"/>
                  <a:gd name="T70" fmla="*/ 109 w 186"/>
                  <a:gd name="T71" fmla="*/ 183 h 185"/>
                  <a:gd name="T72" fmla="*/ 109 w 186"/>
                  <a:gd name="T73" fmla="*/ 183 h 185"/>
                  <a:gd name="T74" fmla="*/ 185 w 186"/>
                  <a:gd name="T75" fmla="*/ 6 h 185"/>
                  <a:gd name="T76" fmla="*/ 185 w 186"/>
                  <a:gd name="T77" fmla="*/ 6 h 185"/>
                  <a:gd name="T78" fmla="*/ 186 w 186"/>
                  <a:gd name="T79" fmla="*/ 4 h 185"/>
                  <a:gd name="T80" fmla="*/ 15 w 186"/>
                  <a:gd name="T81" fmla="*/ 80 h 185"/>
                  <a:gd name="T82" fmla="*/ 163 w 186"/>
                  <a:gd name="T83" fmla="*/ 16 h 185"/>
                  <a:gd name="T84" fmla="*/ 75 w 186"/>
                  <a:gd name="T85" fmla="*/ 104 h 185"/>
                  <a:gd name="T86" fmla="*/ 15 w 186"/>
                  <a:gd name="T87" fmla="*/ 80 h 185"/>
                  <a:gd name="T88" fmla="*/ 105 w 186"/>
                  <a:gd name="T89" fmla="*/ 170 h 185"/>
                  <a:gd name="T90" fmla="*/ 81 w 186"/>
                  <a:gd name="T91" fmla="*/ 110 h 185"/>
                  <a:gd name="T92" fmla="*/ 169 w 186"/>
                  <a:gd name="T93" fmla="*/ 22 h 185"/>
                  <a:gd name="T94" fmla="*/ 105 w 186"/>
                  <a:gd name="T95" fmla="*/ 170 h 185"/>
                  <a:gd name="T96" fmla="*/ 67 w 186"/>
                  <a:gd name="T97" fmla="*/ 139 h 185"/>
                  <a:gd name="T98" fmla="*/ 64 w 186"/>
                  <a:gd name="T99" fmla="*/ 140 h 185"/>
                  <a:gd name="T100" fmla="*/ 52 w 186"/>
                  <a:gd name="T101" fmla="*/ 153 h 185"/>
                  <a:gd name="T102" fmla="*/ 51 w 186"/>
                  <a:gd name="T103" fmla="*/ 156 h 185"/>
                  <a:gd name="T104" fmla="*/ 55 w 186"/>
                  <a:gd name="T105" fmla="*/ 160 h 185"/>
                  <a:gd name="T106" fmla="*/ 58 w 186"/>
                  <a:gd name="T107" fmla="*/ 159 h 185"/>
                  <a:gd name="T108" fmla="*/ 70 w 186"/>
                  <a:gd name="T109" fmla="*/ 146 h 185"/>
                  <a:gd name="T110" fmla="*/ 72 w 186"/>
                  <a:gd name="T111" fmla="*/ 143 h 185"/>
                  <a:gd name="T112" fmla="*/ 67 w 186"/>
                  <a:gd name="T113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6" h="185">
                    <a:moveTo>
                      <a:pt x="41" y="125"/>
                    </a:moveTo>
                    <a:cubicBezTo>
                      <a:pt x="45" y="121"/>
                      <a:pt x="45" y="121"/>
                      <a:pt x="45" y="121"/>
                    </a:cubicBezTo>
                    <a:cubicBezTo>
                      <a:pt x="46" y="120"/>
                      <a:pt x="46" y="119"/>
                      <a:pt x="46" y="118"/>
                    </a:cubicBezTo>
                    <a:cubicBezTo>
                      <a:pt x="46" y="116"/>
                      <a:pt x="44" y="114"/>
                      <a:pt x="42" y="114"/>
                    </a:cubicBezTo>
                    <a:cubicBezTo>
                      <a:pt x="41" y="114"/>
                      <a:pt x="40" y="114"/>
                      <a:pt x="39" y="115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4" y="120"/>
                      <a:pt x="34" y="121"/>
                      <a:pt x="34" y="122"/>
                    </a:cubicBezTo>
                    <a:cubicBezTo>
                      <a:pt x="34" y="124"/>
                      <a:pt x="36" y="126"/>
                      <a:pt x="38" y="126"/>
                    </a:cubicBezTo>
                    <a:cubicBezTo>
                      <a:pt x="39" y="126"/>
                      <a:pt x="40" y="126"/>
                      <a:pt x="41" y="125"/>
                    </a:cubicBezTo>
                    <a:close/>
                    <a:moveTo>
                      <a:pt x="67" y="122"/>
                    </a:moveTo>
                    <a:cubicBezTo>
                      <a:pt x="67" y="120"/>
                      <a:pt x="66" y="118"/>
                      <a:pt x="63" y="118"/>
                    </a:cubicBezTo>
                    <a:cubicBezTo>
                      <a:pt x="62" y="118"/>
                      <a:pt x="61" y="118"/>
                      <a:pt x="60" y="119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2"/>
                      <a:pt x="17" y="163"/>
                      <a:pt x="17" y="164"/>
                    </a:cubicBezTo>
                    <a:cubicBezTo>
                      <a:pt x="17" y="167"/>
                      <a:pt x="19" y="168"/>
                      <a:pt x="21" y="168"/>
                    </a:cubicBezTo>
                    <a:cubicBezTo>
                      <a:pt x="22" y="168"/>
                      <a:pt x="23" y="168"/>
                      <a:pt x="24" y="167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7" y="124"/>
                      <a:pt x="67" y="123"/>
                      <a:pt x="67" y="122"/>
                    </a:cubicBezTo>
                    <a:close/>
                    <a:moveTo>
                      <a:pt x="186" y="4"/>
                    </a:moveTo>
                    <a:cubicBezTo>
                      <a:pt x="186" y="2"/>
                      <a:pt x="184" y="0"/>
                      <a:pt x="181" y="0"/>
                    </a:cubicBezTo>
                    <a:cubicBezTo>
                      <a:pt x="181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1" y="77"/>
                      <a:pt x="0" y="78"/>
                      <a:pt x="0" y="80"/>
                    </a:cubicBezTo>
                    <a:cubicBezTo>
                      <a:pt x="0" y="82"/>
                      <a:pt x="1" y="83"/>
                      <a:pt x="3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2" y="184"/>
                      <a:pt x="103" y="185"/>
                      <a:pt x="105" y="185"/>
                    </a:cubicBezTo>
                    <a:cubicBezTo>
                      <a:pt x="107" y="185"/>
                      <a:pt x="109" y="184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6" y="5"/>
                      <a:pt x="186" y="4"/>
                    </a:cubicBezTo>
                    <a:close/>
                    <a:moveTo>
                      <a:pt x="15" y="80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75" y="104"/>
                      <a:pt x="75" y="104"/>
                      <a:pt x="75" y="104"/>
                    </a:cubicBezTo>
                    <a:lnTo>
                      <a:pt x="15" y="80"/>
                    </a:lnTo>
                    <a:close/>
                    <a:moveTo>
                      <a:pt x="105" y="170"/>
                    </a:moveTo>
                    <a:cubicBezTo>
                      <a:pt x="81" y="110"/>
                      <a:pt x="81" y="110"/>
                      <a:pt x="81" y="110"/>
                    </a:cubicBezTo>
                    <a:cubicBezTo>
                      <a:pt x="169" y="22"/>
                      <a:pt x="169" y="22"/>
                      <a:pt x="169" y="22"/>
                    </a:cubicBezTo>
                    <a:lnTo>
                      <a:pt x="105" y="170"/>
                    </a:lnTo>
                    <a:close/>
                    <a:moveTo>
                      <a:pt x="67" y="139"/>
                    </a:moveTo>
                    <a:cubicBezTo>
                      <a:pt x="66" y="139"/>
                      <a:pt x="65" y="139"/>
                      <a:pt x="64" y="140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5"/>
                      <a:pt x="51" y="156"/>
                    </a:cubicBezTo>
                    <a:cubicBezTo>
                      <a:pt x="51" y="158"/>
                      <a:pt x="52" y="160"/>
                      <a:pt x="55" y="160"/>
                    </a:cubicBezTo>
                    <a:cubicBezTo>
                      <a:pt x="56" y="160"/>
                      <a:pt x="57" y="160"/>
                      <a:pt x="58" y="159"/>
                    </a:cubicBezTo>
                    <a:cubicBezTo>
                      <a:pt x="70" y="146"/>
                      <a:pt x="70" y="146"/>
                      <a:pt x="70" y="146"/>
                    </a:cubicBezTo>
                    <a:cubicBezTo>
                      <a:pt x="71" y="145"/>
                      <a:pt x="72" y="144"/>
                      <a:pt x="72" y="143"/>
                    </a:cubicBezTo>
                    <a:cubicBezTo>
                      <a:pt x="72" y="141"/>
                      <a:pt x="70" y="139"/>
                      <a:pt x="67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EDB6F3-54EA-2DE6-7187-1E7A6F8B547C}"/>
                </a:ext>
              </a:extLst>
            </p:cNvPr>
            <p:cNvSpPr/>
            <p:nvPr/>
          </p:nvSpPr>
          <p:spPr>
            <a:xfrm>
              <a:off x="3672091" y="2473141"/>
              <a:ext cx="1849411" cy="30621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Data Formats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31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– Non-functional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2919" y="1069119"/>
            <a:ext cx="499036" cy="49903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5663" y="1217692"/>
            <a:ext cx="320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Change business logic without having to change adapters or infrastructure. Replace / introduce different infrastructure elements.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663" y="1015289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Modifiability</a:t>
            </a:r>
          </a:p>
        </p:txBody>
      </p:sp>
      <p:sp>
        <p:nvSpPr>
          <p:cNvPr id="8" name="Oval 7"/>
          <p:cNvSpPr/>
          <p:nvPr/>
        </p:nvSpPr>
        <p:spPr>
          <a:xfrm>
            <a:off x="782919" y="1942166"/>
            <a:ext cx="499036" cy="49903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663" y="2090739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Code Analysis based on 3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rd</a:t>
            </a: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party libraries.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663" y="1888336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Adaptability</a:t>
            </a:r>
          </a:p>
        </p:txBody>
      </p:sp>
      <p:sp>
        <p:nvSpPr>
          <p:cNvPr id="11" name="Oval 10"/>
          <p:cNvSpPr/>
          <p:nvPr/>
        </p:nvSpPr>
        <p:spPr>
          <a:xfrm>
            <a:off x="782919" y="2815213"/>
            <a:ext cx="499036" cy="499036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5663" y="2963786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Maybe more services will be implmented that can interoperate with the application.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663" y="2761383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Extensibility</a:t>
            </a:r>
          </a:p>
        </p:txBody>
      </p:sp>
      <p:sp>
        <p:nvSpPr>
          <p:cNvPr id="14" name="Oval 13"/>
          <p:cNvSpPr/>
          <p:nvPr/>
        </p:nvSpPr>
        <p:spPr>
          <a:xfrm>
            <a:off x="767535" y="3688260"/>
            <a:ext cx="499036" cy="49903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279" y="3836833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The application is about visualization.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0279" y="3634430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Usability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0824" y="1069119"/>
            <a:ext cx="3744071" cy="3165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2C69A-FC0B-756C-7888-1A6010516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4" r="3291"/>
          <a:stretch/>
        </p:blipFill>
        <p:spPr>
          <a:xfrm>
            <a:off x="4870823" y="1051040"/>
            <a:ext cx="3815977" cy="3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25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C6D4B07-A06C-F678-DAA4-B4048F9B85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6D4B07-A06C-F678-DAA4-B4048F9B8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6801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3651" y="-584362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792" y="130724"/>
            <a:ext cx="6730247" cy="334888"/>
          </a:xfrm>
        </p:spPr>
        <p:txBody>
          <a:bodyPr vert="horz">
            <a:normAutofit/>
          </a:bodyPr>
          <a:lstStyle/>
          <a:p>
            <a:r>
              <a:rPr lang="en-US"/>
              <a:t>Service Granularity &amp; Data Access &amp; Coupling</a:t>
            </a:r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EC492A-3381-0F67-D140-861AACEAA559}"/>
              </a:ext>
            </a:extLst>
          </p:cNvPr>
          <p:cNvSpPr/>
          <p:nvPr/>
        </p:nvSpPr>
        <p:spPr>
          <a:xfrm rot="16200000">
            <a:off x="1747907" y="658868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B309BB-4AB2-891C-3944-565B400C78CF}"/>
              </a:ext>
            </a:extLst>
          </p:cNvPr>
          <p:cNvCxnSpPr>
            <a:cxnSpLocks/>
          </p:cNvCxnSpPr>
          <p:nvPr/>
        </p:nvCxnSpPr>
        <p:spPr>
          <a:xfrm flipH="1">
            <a:off x="1843422" y="1624805"/>
            <a:ext cx="1026836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0C8EC-8DC1-21AA-856A-A48158B73BFC}"/>
              </a:ext>
            </a:extLst>
          </p:cNvPr>
          <p:cNvSpPr txBox="1"/>
          <p:nvPr/>
        </p:nvSpPr>
        <p:spPr>
          <a:xfrm>
            <a:off x="1193045" y="1286250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Raleway"/>
                <a:cs typeface="Raleway"/>
              </a:rPr>
              <a:t>Service Functionality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8C019-9FD3-3C4E-0C04-2DF318AF0976}"/>
              </a:ext>
            </a:extLst>
          </p:cNvPr>
          <p:cNvSpPr txBox="1"/>
          <p:nvPr/>
        </p:nvSpPr>
        <p:spPr>
          <a:xfrm>
            <a:off x="1469101" y="1718945"/>
            <a:ext cx="1775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Visualization and </a:t>
            </a:r>
            <a:b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</a:b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87F75-C051-F328-51A0-A41EE10437F9}"/>
              </a:ext>
            </a:extLst>
          </p:cNvPr>
          <p:cNvSpPr/>
          <p:nvPr/>
        </p:nvSpPr>
        <p:spPr>
          <a:xfrm rot="16200000">
            <a:off x="1741824" y="2282041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4AF82D-B703-68FA-B6EA-3889A25A2F48}"/>
              </a:ext>
            </a:extLst>
          </p:cNvPr>
          <p:cNvCxnSpPr>
            <a:cxnSpLocks/>
          </p:cNvCxnSpPr>
          <p:nvPr/>
        </p:nvCxnSpPr>
        <p:spPr>
          <a:xfrm flipH="1">
            <a:off x="1837339" y="3247978"/>
            <a:ext cx="1026836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2800D1-AC9D-7525-0862-D9AE06AEC6C3}"/>
              </a:ext>
            </a:extLst>
          </p:cNvPr>
          <p:cNvSpPr txBox="1"/>
          <p:nvPr/>
        </p:nvSpPr>
        <p:spPr>
          <a:xfrm>
            <a:off x="1186962" y="2909423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>
                    <a:lumMod val="75000"/>
                  </a:schemeClr>
                </a:solidFill>
                <a:latin typeface="Raleway"/>
                <a:cs typeface="Raleway"/>
              </a:rPr>
              <a:t>Extensibility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3CBE6-A976-91AE-270C-8E88378B95BF}"/>
              </a:ext>
            </a:extLst>
          </p:cNvPr>
          <p:cNvSpPr txBox="1"/>
          <p:nvPr/>
        </p:nvSpPr>
        <p:spPr>
          <a:xfrm>
            <a:off x="1463018" y="3342118"/>
            <a:ext cx="177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Separating the services by functionality enables easier extensibility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717A06-D2ED-69D4-1086-EEDC19B8F4A3}"/>
              </a:ext>
            </a:extLst>
          </p:cNvPr>
          <p:cNvSpPr/>
          <p:nvPr/>
        </p:nvSpPr>
        <p:spPr>
          <a:xfrm rot="16200000">
            <a:off x="6111479" y="654184"/>
            <a:ext cx="1284616" cy="2394335"/>
          </a:xfrm>
          <a:prstGeom prst="rect">
            <a:avLst/>
          </a:prstGeom>
          <a:solidFill>
            <a:schemeClr val="bg1">
              <a:alpha val="8000"/>
            </a:schemeClr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32BA58-199A-AD17-06AD-5DA081F2ED1F}"/>
              </a:ext>
            </a:extLst>
          </p:cNvPr>
          <p:cNvCxnSpPr>
            <a:cxnSpLocks/>
          </p:cNvCxnSpPr>
          <p:nvPr/>
        </p:nvCxnSpPr>
        <p:spPr>
          <a:xfrm flipH="1">
            <a:off x="6206994" y="1620121"/>
            <a:ext cx="1026836" cy="0"/>
          </a:xfrm>
          <a:prstGeom prst="line">
            <a:avLst/>
          </a:prstGeom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E73166-C337-DF95-DDBF-722B00D19FE1}"/>
              </a:ext>
            </a:extLst>
          </p:cNvPr>
          <p:cNvSpPr txBox="1"/>
          <p:nvPr/>
        </p:nvSpPr>
        <p:spPr>
          <a:xfrm>
            <a:off x="5554580" y="1272176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Data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97DCA-161D-7EE2-A087-EC3FB792CEB2}"/>
              </a:ext>
            </a:extLst>
          </p:cNvPr>
          <p:cNvSpPr txBox="1"/>
          <p:nvPr/>
        </p:nvSpPr>
        <p:spPr>
          <a:xfrm>
            <a:off x="5818370" y="1723497"/>
            <a:ext cx="18964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Interservice</a:t>
            </a:r>
            <a:b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</a:b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Communication pattern,</a:t>
            </a:r>
          </a:p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No data persisted for now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1B63C-0E6B-E145-09B6-B4186B62A9B7}"/>
              </a:ext>
            </a:extLst>
          </p:cNvPr>
          <p:cNvSpPr/>
          <p:nvPr/>
        </p:nvSpPr>
        <p:spPr>
          <a:xfrm rot="16200000">
            <a:off x="6109442" y="2282041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C51721-1676-68D1-B0CF-0ADB0B53781F}"/>
              </a:ext>
            </a:extLst>
          </p:cNvPr>
          <p:cNvCxnSpPr>
            <a:cxnSpLocks/>
          </p:cNvCxnSpPr>
          <p:nvPr/>
        </p:nvCxnSpPr>
        <p:spPr>
          <a:xfrm flipH="1">
            <a:off x="6204957" y="3247978"/>
            <a:ext cx="1026836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55A8B5-ACCD-D986-FF53-156238B9AD63}"/>
              </a:ext>
            </a:extLst>
          </p:cNvPr>
          <p:cNvSpPr txBox="1"/>
          <p:nvPr/>
        </p:nvSpPr>
        <p:spPr>
          <a:xfrm>
            <a:off x="5554580" y="2909423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Raleway"/>
                <a:cs typeface="Raleway"/>
              </a:rPr>
              <a:t>Data Relationship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EE492-4088-F2EC-8CAE-42C9AB107FA9}"/>
              </a:ext>
            </a:extLst>
          </p:cNvPr>
          <p:cNvSpPr txBox="1"/>
          <p:nvPr/>
        </p:nvSpPr>
        <p:spPr>
          <a:xfrm>
            <a:off x="5830636" y="3342118"/>
            <a:ext cx="177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Maintaining a target data format for different kinds of input data</a:t>
            </a:r>
          </a:p>
        </p:txBody>
      </p:sp>
    </p:spTree>
    <p:extLst>
      <p:ext uri="{BB962C8B-B14F-4D97-AF65-F5344CB8AC3E}">
        <p14:creationId xmlns:p14="http://schemas.microsoft.com/office/powerpoint/2010/main" val="814382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– Bounded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diagram of a data flow&#10;&#10;Description automatically generated">
            <a:extLst>
              <a:ext uri="{FF2B5EF4-FFF2-40B4-BE49-F238E27FC236}">
                <a16:creationId xmlns:a16="http://schemas.microsoft.com/office/drawing/2014/main" id="{3191E0DC-C822-1491-09D1-EEA2EB35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8"/>
          <a:stretch/>
        </p:blipFill>
        <p:spPr>
          <a:xfrm>
            <a:off x="865944" y="655759"/>
            <a:ext cx="7412112" cy="39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11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-92360"/>
            <a:ext cx="9144000" cy="3627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-92360"/>
            <a:ext cx="9144000" cy="3627718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71303" y="1532365"/>
            <a:ext cx="5856160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bg1"/>
                </a:solidFill>
                <a:latin typeface="Raleway"/>
                <a:cs typeface="Raleway"/>
              </a:rPr>
              <a:t>Demo</a:t>
            </a:r>
            <a:endParaRPr lang="en-US" sz="2800" b="1" i="1">
              <a:solidFill>
                <a:schemeClr val="bg1"/>
              </a:solidFill>
              <a:latin typeface="Raleway"/>
              <a:cs typeface="Ralewa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Raleway"/>
                <a:cs typeface="Raleway"/>
              </a:rPr>
              <a:t>API of Data-Analyzer (Postman)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Raleway"/>
                <a:cs typeface="Raleway"/>
              </a:rPr>
              <a:t>Visualizer</a:t>
            </a:r>
          </a:p>
        </p:txBody>
      </p:sp>
      <p:pic>
        <p:nvPicPr>
          <p:cNvPr id="22" name="Picture 2" descr="https://upload.wikimedia.org/wikipedia/en/thumb/b/b5/University_of_St._Gallen_logo_english.svg/800px-University_of_St._Gallen_logo_english.sv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02" y="179672"/>
            <a:ext cx="1345598" cy="285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682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6DC0B5-EDB1-46FC-8436-BD0DBCCCA628}"/>
              </a:ext>
            </a:extLst>
          </p:cNvPr>
          <p:cNvSpPr txBox="1"/>
          <p:nvPr/>
        </p:nvSpPr>
        <p:spPr>
          <a:xfrm>
            <a:off x="5464253" y="2490609"/>
            <a:ext cx="130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round, rectangular, etc.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2BAE02-6385-8942-92D5-A051C40EDAA7}"/>
              </a:ext>
            </a:extLst>
          </p:cNvPr>
          <p:cNvSpPr/>
          <p:nvPr/>
        </p:nvSpPr>
        <p:spPr>
          <a:xfrm>
            <a:off x="5728572" y="2211261"/>
            <a:ext cx="779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shape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20BA3E-AEE8-D4B3-1143-6CCF7DEE6FBF}"/>
              </a:ext>
            </a:extLst>
          </p:cNvPr>
          <p:cNvSpPr txBox="1"/>
          <p:nvPr/>
        </p:nvSpPr>
        <p:spPr>
          <a:xfrm>
            <a:off x="7245618" y="2495657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length of the element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1DA73B-F2D6-7F95-44D5-167670AAD0FD}"/>
              </a:ext>
            </a:extLst>
          </p:cNvPr>
          <p:cNvSpPr/>
          <p:nvPr/>
        </p:nvSpPr>
        <p:spPr>
          <a:xfrm>
            <a:off x="7485089" y="2216309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EA1908-7239-926F-E1CC-A5B6B4BE19C5}"/>
              </a:ext>
            </a:extLst>
          </p:cNvPr>
          <p:cNvSpPr txBox="1"/>
          <p:nvPr/>
        </p:nvSpPr>
        <p:spPr>
          <a:xfrm>
            <a:off x="1281295" y="3739179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width of the element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77D96-A445-2FDF-A60F-271A15B8F8F9}"/>
              </a:ext>
            </a:extLst>
          </p:cNvPr>
          <p:cNvSpPr/>
          <p:nvPr/>
        </p:nvSpPr>
        <p:spPr>
          <a:xfrm>
            <a:off x="1563247" y="3459831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width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943E7-0A4C-B453-E4A4-D60CFB294949}"/>
              </a:ext>
            </a:extLst>
          </p:cNvPr>
          <p:cNvSpPr txBox="1"/>
          <p:nvPr/>
        </p:nvSpPr>
        <p:spPr>
          <a:xfrm>
            <a:off x="3732385" y="2488594"/>
            <a:ext cx="13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to group elements</a:t>
            </a:r>
            <a:b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</a:b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(e.g. by package name)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22385A-9A91-9961-D254-4D3068EC16DE}"/>
              </a:ext>
            </a:extLst>
          </p:cNvPr>
          <p:cNvSpPr/>
          <p:nvPr/>
        </p:nvSpPr>
        <p:spPr>
          <a:xfrm>
            <a:off x="3965926" y="2209246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groupId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76A07E-53A9-6B3E-2B51-CFB5C6C58785}"/>
              </a:ext>
            </a:extLst>
          </p:cNvPr>
          <p:cNvSpPr txBox="1"/>
          <p:nvPr/>
        </p:nvSpPr>
        <p:spPr>
          <a:xfrm>
            <a:off x="608816" y="2488594"/>
            <a:ext cx="130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to identify the element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D0FB34-0731-FB0E-226D-0E948A7EEC5E}"/>
              </a:ext>
            </a:extLst>
          </p:cNvPr>
          <p:cNvSpPr/>
          <p:nvPr/>
        </p:nvSpPr>
        <p:spPr>
          <a:xfrm>
            <a:off x="1077516" y="2209246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104B65-48E1-5C3D-A3B9-C2327F58DE1D}"/>
              </a:ext>
            </a:extLst>
          </p:cNvPr>
          <p:cNvSpPr txBox="1"/>
          <p:nvPr/>
        </p:nvSpPr>
        <p:spPr>
          <a:xfrm>
            <a:off x="6370409" y="3735374"/>
            <a:ext cx="1308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relationship to other elements</a:t>
            </a:r>
            <a:b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</a:b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(e.g. dependencies)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323B5B-91FF-9101-E369-CEA264674685}"/>
              </a:ext>
            </a:extLst>
          </p:cNvPr>
          <p:cNvSpPr/>
          <p:nvPr/>
        </p:nvSpPr>
        <p:spPr>
          <a:xfrm>
            <a:off x="6294893" y="34560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relationships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425EDC-89D5-B5D3-1801-952A67EE6B7D}"/>
              </a:ext>
            </a:extLst>
          </p:cNvPr>
          <p:cNvSpPr txBox="1"/>
          <p:nvPr/>
        </p:nvSpPr>
        <p:spPr>
          <a:xfrm>
            <a:off x="4674968" y="373537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color of the element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70D15A-6681-FBA7-98DA-F349509C128D}"/>
              </a:ext>
            </a:extLst>
          </p:cNvPr>
          <p:cNvSpPr/>
          <p:nvPr/>
        </p:nvSpPr>
        <p:spPr>
          <a:xfrm>
            <a:off x="4980965" y="345602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color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E4A52-D554-A94E-F22D-68252915C305}"/>
              </a:ext>
            </a:extLst>
          </p:cNvPr>
          <p:cNvSpPr txBox="1"/>
          <p:nvPr/>
        </p:nvSpPr>
        <p:spPr>
          <a:xfrm>
            <a:off x="2866762" y="373537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height of the element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DD47B5-6A74-EE29-2E98-4C2C0AEA70AB}"/>
              </a:ext>
            </a:extLst>
          </p:cNvPr>
          <p:cNvSpPr/>
          <p:nvPr/>
        </p:nvSpPr>
        <p:spPr>
          <a:xfrm>
            <a:off x="3123280" y="3456026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height</a:t>
            </a:r>
          </a:p>
        </p:txBody>
      </p:sp>
      <p:pic>
        <p:nvPicPr>
          <p:cNvPr id="89" name="Graphic 88" descr="Building with solid fill">
            <a:extLst>
              <a:ext uri="{FF2B5EF4-FFF2-40B4-BE49-F238E27FC236}">
                <a16:creationId xmlns:a16="http://schemas.microsoft.com/office/drawing/2014/main" id="{7F7DD296-FD3F-616B-1337-32CB288F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533" y="87923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655A8-A4FD-A1F4-8EEF-7E68EEDAD07D}"/>
              </a:ext>
            </a:extLst>
          </p:cNvPr>
          <p:cNvSpPr txBox="1"/>
          <p:nvPr/>
        </p:nvSpPr>
        <p:spPr>
          <a:xfrm>
            <a:off x="2082769" y="248859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name of the element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D8E46-0638-DEA0-5D03-52FA573A183C}"/>
              </a:ext>
            </a:extLst>
          </p:cNvPr>
          <p:cNvSpPr/>
          <p:nvPr/>
        </p:nvSpPr>
        <p:spPr>
          <a:xfrm>
            <a:off x="2367123" y="2209246"/>
            <a:ext cx="739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056931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1100" y="1660348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3600" b="1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700" b="1">
              <a:solidFill>
                <a:schemeClr val="tx1"/>
              </a:solidFill>
              <a:latin typeface="Raleway"/>
              <a:cs typeface="Raleway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57784" y="3749448"/>
            <a:ext cx="36856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Calibri Light" panose="020F0302020204030204" pitchFamily="34" charset="0"/>
                <a:hlinkClick r:id="rId2"/>
              </a:rPr>
              <a:t>https://github.com/jonaslanzlinger/software-city-project/tree/main</a:t>
            </a:r>
            <a:endParaRPr lang="en-US" sz="1000">
              <a:latin typeface="Calibri Light" panose="020F0302020204030204" pitchFamily="34" charset="0"/>
            </a:endParaRPr>
          </a:p>
        </p:txBody>
      </p:sp>
      <p:pic>
        <p:nvPicPr>
          <p:cNvPr id="7" name="Picture 6" descr="A logo of a cat&#10;&#10;Description automatically generated">
            <a:extLst>
              <a:ext uri="{FF2B5EF4-FFF2-40B4-BE49-F238E27FC236}">
                <a16:creationId xmlns:a16="http://schemas.microsoft.com/office/drawing/2014/main" id="{E7DDF547-982B-16FC-A50C-54D83E58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77" y="3648806"/>
            <a:ext cx="447507" cy="4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682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79084f-97b2-4538-a5e3-e0619d6076d8" xsi:nil="true"/>
    <lcf76f155ced4ddcb4097134ff3c332f xmlns="c1ddd536-4f92-4c73-8b37-0336b439be3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619D16DED314BB020D1F991FCCCCE" ma:contentTypeVersion="9" ma:contentTypeDescription="Ein neues Dokument erstellen." ma:contentTypeScope="" ma:versionID="1c0d5f748de161e7b5d2305fc08af6f0">
  <xsd:schema xmlns:xsd="http://www.w3.org/2001/XMLSchema" xmlns:xs="http://www.w3.org/2001/XMLSchema" xmlns:p="http://schemas.microsoft.com/office/2006/metadata/properties" xmlns:ns2="c1ddd536-4f92-4c73-8b37-0336b439be3f" xmlns:ns3="4b79084f-97b2-4538-a5e3-e0619d6076d8" targetNamespace="http://schemas.microsoft.com/office/2006/metadata/properties" ma:root="true" ma:fieldsID="e4dc461cf51feb45f57c152f18d9ee51" ns2:_="" ns3:_="">
    <xsd:import namespace="c1ddd536-4f92-4c73-8b37-0336b439be3f"/>
    <xsd:import namespace="4b79084f-97b2-4538-a5e3-e0619d607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dd536-4f92-4c73-8b37-0336b439be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9084f-97b2-4538-a5e3-e0619d6076d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3127238-c8dc-499d-98a6-08263c120ed6}" ma:internalName="TaxCatchAll" ma:showField="CatchAllData" ma:web="4b79084f-97b2-4538-a5e3-e0619d6076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54D2A-552D-41E3-A035-3EE7A578A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C885CD-C34C-415B-AF1E-7A65E5919369}">
  <ds:schemaRefs>
    <ds:schemaRef ds:uri="http://purl.org/dc/terms/"/>
    <ds:schemaRef ds:uri="http://purl.org/dc/elements/1.1/"/>
    <ds:schemaRef ds:uri="4b79084f-97b2-4538-a5e3-e0619d6076d8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1ddd536-4f92-4c73-8b37-0336b439be3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2C687B-54ED-4532-A618-46FB311A97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dd536-4f92-4c73-8b37-0336b439be3f"/>
    <ds:schemaRef ds:uri="4b79084f-97b2-4538-a5e3-e0619d607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1511</TotalTime>
  <Words>213</Words>
  <Application>Microsoft Macintosh PowerPoint</Application>
  <PresentationFormat>On-screen Show (16:9)</PresentationFormat>
  <Paragraphs>59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 Theme</vt:lpstr>
      <vt:lpstr>think-cell Slide</vt:lpstr>
      <vt:lpstr>PowerPoint Presentation</vt:lpstr>
      <vt:lpstr>Architecture – Non-functional Requirements</vt:lpstr>
      <vt:lpstr>Service Granularity &amp; Data Access &amp; Coupling</vt:lpstr>
      <vt:lpstr>Architecture – Bounded Context</vt:lpstr>
      <vt:lpstr>OUR COMPANY</vt:lpstr>
      <vt:lpstr>Data Formats</vt:lpstr>
      <vt:lpstr>PowerPoint Presentation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Laenzlinger, Jonas</cp:lastModifiedBy>
  <cp:revision>73</cp:revision>
  <cp:lastPrinted>2015-03-02T20:38:25Z</cp:lastPrinted>
  <dcterms:created xsi:type="dcterms:W3CDTF">2014-07-08T04:55:45Z</dcterms:created>
  <dcterms:modified xsi:type="dcterms:W3CDTF">2023-11-24T10:24:45Z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0x0101009D6619D16DED314BB020D1F991FCCCCE</vt:lpwstr>
  </property>
</Properties>
</file>