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Lato" panose="020B0604020202020204" charset="0"/>
      <p:regular r:id="rId21"/>
      <p:bold r:id="rId22"/>
      <p:italic r:id="rId23"/>
      <p:boldItalic r:id="rId24"/>
    </p:embeddedFont>
    <p:embeddedFont>
      <p:font typeface="Raleway" panose="020B0604020202020204" charset="0"/>
      <p:regular r:id="rId25"/>
      <p:bold r:id="rId26"/>
      <p:italic r:id="rId27"/>
      <p:boldItalic r:id="rId28"/>
    </p:embeddedFont>
    <p:embeddedFont>
      <p:font typeface="Roboto"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83">
          <p15:clr>
            <a:srgbClr val="A4A3A4"/>
          </p15:clr>
        </p15:guide>
        <p15:guide id="2" pos="257">
          <p15:clr>
            <a:srgbClr val="A4A3A4"/>
          </p15:clr>
        </p15:guide>
        <p15:guide id="3" orient="horz" pos="257">
          <p15:clr>
            <a:srgbClr val="9AA0A6"/>
          </p15:clr>
        </p15:guide>
        <p15:guide id="4" pos="5503">
          <p15:clr>
            <a:srgbClr val="9AA0A6"/>
          </p15:clr>
        </p15:guide>
        <p15:guide id="5" orient="horz" pos="64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XNBQrfXI9yLN9gEKqVWozWRoUI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78" y="77"/>
      </p:cViewPr>
      <p:guideLst>
        <p:guide orient="horz" pos="2983"/>
        <p:guide pos="257"/>
        <p:guide orient="horz" pos="257"/>
        <p:guide pos="5503"/>
        <p:guide orient="horz" pos="6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0"/>
          <p:cNvGrpSpPr/>
          <p:nvPr/>
        </p:nvGrpSpPr>
        <p:grpSpPr>
          <a:xfrm>
            <a:off x="830392" y="1191256"/>
            <a:ext cx="745763" cy="45826"/>
            <a:chOff x="4580561" y="2589004"/>
            <a:chExt cx="1064464" cy="25200"/>
          </a:xfrm>
        </p:grpSpPr>
        <p:sp>
          <p:nvSpPr>
            <p:cNvPr id="12" name="Google Shape;12;p2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0"/>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a:endParaRPr/>
          </a:p>
        </p:txBody>
      </p:sp>
      <p:sp>
        <p:nvSpPr>
          <p:cNvPr id="15" name="Google Shape;15;p20"/>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29"/>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73" name="Google Shape;73;p2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
        <p:cNvGrpSpPr/>
        <p:nvPr/>
      </p:nvGrpSpPr>
      <p:grpSpPr>
        <a:xfrm>
          <a:off x="0" y="0"/>
          <a:ext cx="0" cy="0"/>
          <a:chOff x="0" y="0"/>
          <a:chExt cx="0" cy="0"/>
        </a:xfrm>
      </p:grpSpPr>
      <p:sp>
        <p:nvSpPr>
          <p:cNvPr id="18" name="Google Shape;18;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21"/>
          <p:cNvGrpSpPr/>
          <p:nvPr/>
        </p:nvGrpSpPr>
        <p:grpSpPr>
          <a:xfrm>
            <a:off x="830392" y="1191256"/>
            <a:ext cx="745763" cy="45826"/>
            <a:chOff x="4580561" y="2589004"/>
            <a:chExt cx="1064464" cy="25200"/>
          </a:xfrm>
        </p:grpSpPr>
        <p:sp>
          <p:nvSpPr>
            <p:cNvPr id="20" name="Google Shape;20;p2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23" name="Google Shape;23;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4" name="Google Shape;24;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 name="Google Shape;25;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2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22"/>
          <p:cNvGrpSpPr/>
          <p:nvPr/>
        </p:nvGrpSpPr>
        <p:grpSpPr>
          <a:xfrm>
            <a:off x="830392" y="1191256"/>
            <a:ext cx="745763" cy="45826"/>
            <a:chOff x="4580561" y="2589004"/>
            <a:chExt cx="1064464" cy="25200"/>
          </a:xfrm>
        </p:grpSpPr>
        <p:sp>
          <p:nvSpPr>
            <p:cNvPr id="29" name="Google Shape;29;p2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22"/>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32" name="Google Shape;32;p22"/>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3" name="Google Shape;33;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36"/>
        <p:cNvGrpSpPr/>
        <p:nvPr/>
      </p:nvGrpSpPr>
      <p:grpSpPr>
        <a:xfrm>
          <a:off x="0" y="0"/>
          <a:ext cx="0" cy="0"/>
          <a:chOff x="0" y="0"/>
          <a:chExt cx="0" cy="0"/>
        </a:xfrm>
      </p:grpSpPr>
      <p:grpSp>
        <p:nvGrpSpPr>
          <p:cNvPr id="37" name="Google Shape;37;p24"/>
          <p:cNvGrpSpPr/>
          <p:nvPr/>
        </p:nvGrpSpPr>
        <p:grpSpPr>
          <a:xfrm>
            <a:off x="830392" y="4169130"/>
            <a:ext cx="745763" cy="45826"/>
            <a:chOff x="4580561" y="2589004"/>
            <a:chExt cx="1064464" cy="25200"/>
          </a:xfrm>
        </p:grpSpPr>
        <p:sp>
          <p:nvSpPr>
            <p:cNvPr id="38" name="Google Shape;38;p24"/>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4"/>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24"/>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41" name="Google Shape;41;p24"/>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0"/>
              </a:spcBef>
              <a:spcAft>
                <a:spcPts val="0"/>
              </a:spcAft>
              <a:buClr>
                <a:schemeClr val="lt1"/>
              </a:buClr>
              <a:buSzPts val="1100"/>
              <a:buChar char="○"/>
              <a:defRPr>
                <a:solidFill>
                  <a:schemeClr val="lt1"/>
                </a:solidFill>
              </a:defRPr>
            </a:lvl2pPr>
            <a:lvl3pPr marL="1371600" lvl="2" indent="-298450" algn="l">
              <a:lnSpc>
                <a:spcPct val="115000"/>
              </a:lnSpc>
              <a:spcBef>
                <a:spcPts val="0"/>
              </a:spcBef>
              <a:spcAft>
                <a:spcPts val="0"/>
              </a:spcAft>
              <a:buClr>
                <a:schemeClr val="lt1"/>
              </a:buClr>
              <a:buSzPts val="1100"/>
              <a:buChar char="■"/>
              <a:defRPr>
                <a:solidFill>
                  <a:schemeClr val="lt1"/>
                </a:solidFill>
              </a:defRPr>
            </a:lvl3pPr>
            <a:lvl4pPr marL="1828800" lvl="3" indent="-298450" algn="l">
              <a:lnSpc>
                <a:spcPct val="115000"/>
              </a:lnSpc>
              <a:spcBef>
                <a:spcPts val="0"/>
              </a:spcBef>
              <a:spcAft>
                <a:spcPts val="0"/>
              </a:spcAft>
              <a:buClr>
                <a:schemeClr val="lt1"/>
              </a:buClr>
              <a:buSzPts val="1100"/>
              <a:buChar char="●"/>
              <a:defRPr>
                <a:solidFill>
                  <a:schemeClr val="lt1"/>
                </a:solidFill>
              </a:defRPr>
            </a:lvl4pPr>
            <a:lvl5pPr marL="2286000" lvl="4" indent="-298450" algn="l">
              <a:lnSpc>
                <a:spcPct val="115000"/>
              </a:lnSpc>
              <a:spcBef>
                <a:spcPts val="0"/>
              </a:spcBef>
              <a:spcAft>
                <a:spcPts val="0"/>
              </a:spcAft>
              <a:buClr>
                <a:schemeClr val="lt1"/>
              </a:buClr>
              <a:buSzPts val="1100"/>
              <a:buChar char="○"/>
              <a:defRPr>
                <a:solidFill>
                  <a:schemeClr val="lt1"/>
                </a:solidFill>
              </a:defRPr>
            </a:lvl5pPr>
            <a:lvl6pPr marL="2743200" lvl="5" indent="-298450" algn="l">
              <a:lnSpc>
                <a:spcPct val="115000"/>
              </a:lnSpc>
              <a:spcBef>
                <a:spcPts val="0"/>
              </a:spcBef>
              <a:spcAft>
                <a:spcPts val="0"/>
              </a:spcAft>
              <a:buClr>
                <a:schemeClr val="lt1"/>
              </a:buClr>
              <a:buSzPts val="1100"/>
              <a:buChar char="■"/>
              <a:defRPr>
                <a:solidFill>
                  <a:schemeClr val="lt1"/>
                </a:solidFill>
              </a:defRPr>
            </a:lvl6pPr>
            <a:lvl7pPr marL="3200400" lvl="6" indent="-298450" algn="l">
              <a:lnSpc>
                <a:spcPct val="115000"/>
              </a:lnSpc>
              <a:spcBef>
                <a:spcPts val="0"/>
              </a:spcBef>
              <a:spcAft>
                <a:spcPts val="0"/>
              </a:spcAft>
              <a:buClr>
                <a:schemeClr val="lt1"/>
              </a:buClr>
              <a:buSzPts val="1100"/>
              <a:buChar char="●"/>
              <a:defRPr>
                <a:solidFill>
                  <a:schemeClr val="lt1"/>
                </a:solidFill>
              </a:defRPr>
            </a:lvl7pPr>
            <a:lvl8pPr marL="3657600" lvl="7" indent="-298450" algn="l">
              <a:lnSpc>
                <a:spcPct val="115000"/>
              </a:lnSpc>
              <a:spcBef>
                <a:spcPts val="0"/>
              </a:spcBef>
              <a:spcAft>
                <a:spcPts val="0"/>
              </a:spcAft>
              <a:buClr>
                <a:schemeClr val="lt1"/>
              </a:buClr>
              <a:buSzPts val="1100"/>
              <a:buChar char="○"/>
              <a:defRPr>
                <a:solidFill>
                  <a:schemeClr val="lt1"/>
                </a:solidFill>
              </a:defRPr>
            </a:lvl8pPr>
            <a:lvl9pPr marL="4114800" lvl="8" indent="-298450" algn="l">
              <a:lnSpc>
                <a:spcPct val="115000"/>
              </a:lnSpc>
              <a:spcBef>
                <a:spcPts val="0"/>
              </a:spcBef>
              <a:spcAft>
                <a:spcPts val="0"/>
              </a:spcAft>
              <a:buClr>
                <a:schemeClr val="lt1"/>
              </a:buClr>
              <a:buSzPts val="1100"/>
              <a:buChar char="■"/>
              <a:defRPr>
                <a:solidFill>
                  <a:schemeClr val="lt1"/>
                </a:solidFill>
              </a:defRPr>
            </a:lvl9pPr>
          </a:lstStyle>
          <a:p>
            <a:endParaRPr/>
          </a:p>
        </p:txBody>
      </p:sp>
      <p:sp>
        <p:nvSpPr>
          <p:cNvPr id="42" name="Google Shape;42;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3"/>
        <p:cNvGrpSpPr/>
        <p:nvPr/>
      </p:nvGrpSpPr>
      <p:grpSpPr>
        <a:xfrm>
          <a:off x="0" y="0"/>
          <a:ext cx="0" cy="0"/>
          <a:chOff x="0" y="0"/>
          <a:chExt cx="0" cy="0"/>
        </a:xfrm>
      </p:grpSpPr>
      <p:grpSp>
        <p:nvGrpSpPr>
          <p:cNvPr id="44" name="Google Shape;44;p25"/>
          <p:cNvGrpSpPr/>
          <p:nvPr/>
        </p:nvGrpSpPr>
        <p:grpSpPr>
          <a:xfrm>
            <a:off x="830392" y="1191256"/>
            <a:ext cx="745763" cy="45826"/>
            <a:chOff x="4580561" y="2589004"/>
            <a:chExt cx="1064464" cy="25200"/>
          </a:xfrm>
        </p:grpSpPr>
        <p:sp>
          <p:nvSpPr>
            <p:cNvPr id="45" name="Google Shape;45;p2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25"/>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8" name="Google Shape;48;p2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2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26"/>
          <p:cNvGrpSpPr/>
          <p:nvPr/>
        </p:nvGrpSpPr>
        <p:grpSpPr>
          <a:xfrm>
            <a:off x="830392" y="1191256"/>
            <a:ext cx="745763" cy="45826"/>
            <a:chOff x="4580561" y="2589004"/>
            <a:chExt cx="1064464" cy="25200"/>
          </a:xfrm>
        </p:grpSpPr>
        <p:sp>
          <p:nvSpPr>
            <p:cNvPr id="52" name="Google Shape;52;p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2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55" name="Google Shape;55;p2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6" name="Google Shape;56;p26"/>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7" name="Google Shape;57;p2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oogle Shape;60;p27"/>
          <p:cNvGrpSpPr/>
          <p:nvPr/>
        </p:nvGrpSpPr>
        <p:grpSpPr>
          <a:xfrm>
            <a:off x="830392" y="1191256"/>
            <a:ext cx="745763" cy="45826"/>
            <a:chOff x="4580561" y="2589004"/>
            <a:chExt cx="1064464" cy="25200"/>
          </a:xfrm>
        </p:grpSpPr>
        <p:sp>
          <p:nvSpPr>
            <p:cNvPr id="61" name="Google Shape;61;p2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3" name="Google Shape;63;p2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a:endParaRPr/>
          </a:p>
        </p:txBody>
      </p:sp>
      <p:sp>
        <p:nvSpPr>
          <p:cNvPr id="64" name="Google Shape;64;p2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65"/>
        <p:cNvGrpSpPr/>
        <p:nvPr/>
      </p:nvGrpSpPr>
      <p:grpSpPr>
        <a:xfrm>
          <a:off x="0" y="0"/>
          <a:ext cx="0" cy="0"/>
          <a:chOff x="0" y="0"/>
          <a:chExt cx="0" cy="0"/>
        </a:xfrm>
      </p:grpSpPr>
      <p:grpSp>
        <p:nvGrpSpPr>
          <p:cNvPr id="66" name="Google Shape;66;p28"/>
          <p:cNvGrpSpPr/>
          <p:nvPr/>
        </p:nvGrpSpPr>
        <p:grpSpPr>
          <a:xfrm>
            <a:off x="830392" y="4169130"/>
            <a:ext cx="745763" cy="45826"/>
            <a:chOff x="4580561" y="2589004"/>
            <a:chExt cx="1064464" cy="25200"/>
          </a:xfrm>
        </p:grpSpPr>
        <p:sp>
          <p:nvSpPr>
            <p:cNvPr id="67" name="Google Shape;67;p2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2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 name="Google Shape;69;p28"/>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2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800"/>
              <a:buFont typeface="Raleway"/>
              <a:buNone/>
              <a:defRPr sz="2800" b="1" i="0" u="none" strike="noStrike" cap="none">
                <a:solidFill>
                  <a:schemeClr val="dk2"/>
                </a:solidFill>
                <a:latin typeface="Raleway"/>
                <a:ea typeface="Raleway"/>
                <a:cs typeface="Raleway"/>
                <a:sym typeface="Raleway"/>
              </a:defRPr>
            </a:lvl9pPr>
          </a:lstStyle>
          <a:p>
            <a:endParaRPr/>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hyperlink" Target="https://hackernoon.com/memorizing-is-not-learning-6-tricks-to-prevent-overfitting-in-machine-learning-820b091dc42" TargetMode="External"/><Relationship Id="rId3" Type="http://schemas.openxmlformats.org/officeDocument/2006/relationships/hyperlink" Target="https://www.pyimagesearch.com/2020/03/16/detecting-covid-19-in-x-ray-images-with-keras-tensorflow-and-deep-learning/" TargetMode="External"/><Relationship Id="rId7" Type="http://schemas.openxmlformats.org/officeDocument/2006/relationships/hyperlink" Target="https://towardsdatascience.com/a-comprehensive-guide-to-convolutional-neural-networks-the-eli5-way-3bd2b1164a53"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www.kaggle.com/paultimothymooney/chest-xray-pneumonia" TargetMode="External"/><Relationship Id="rId5" Type="http://schemas.openxmlformats.org/officeDocument/2006/relationships/hyperlink" Target="https://classroom.udacity.com/courses/ud187" TargetMode="External"/><Relationship Id="rId4" Type="http://schemas.openxmlformats.org/officeDocument/2006/relationships/hyperlink" Target="https://github.com/ieee8023/covid-chestxray-dataset"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josephpcohen.com/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kaggle.com/paultimothymooney/chest-xray-pneumoni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41414"/>
              <a:buNone/>
            </a:pPr>
            <a:r>
              <a:rPr lang="en" sz="3300"/>
              <a:t>Covid-19 detection from lung X-Ray images using CNN model, Tensorflow and Keras</a:t>
            </a:r>
            <a:endParaRPr sz="3300"/>
          </a:p>
        </p:txBody>
      </p:sp>
      <p:sp>
        <p:nvSpPr>
          <p:cNvPr id="79" name="Google Shape;79;p1"/>
          <p:cNvSpPr txBox="1">
            <a:spLocks noGrp="1"/>
          </p:cNvSpPr>
          <p:nvPr>
            <p:ph type="subTitle" idx="1"/>
          </p:nvPr>
        </p:nvSpPr>
        <p:spPr>
          <a:xfrm>
            <a:off x="729450" y="3552497"/>
            <a:ext cx="7688100" cy="1019428"/>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lnSpc>
                <a:spcPct val="100000"/>
              </a:lnSpc>
              <a:spcBef>
                <a:spcPts val="0"/>
              </a:spcBef>
              <a:spcAft>
                <a:spcPts val="0"/>
              </a:spcAft>
              <a:buSzPct val="108108"/>
              <a:buNone/>
            </a:pPr>
            <a:r>
              <a:rPr lang="en" u="sng" dirty="0"/>
              <a:t>Submitted By:</a:t>
            </a:r>
            <a:r>
              <a:rPr lang="en" dirty="0"/>
              <a:t>	</a:t>
            </a:r>
          </a:p>
          <a:p>
            <a:pPr marL="0" lvl="0" indent="0" algn="l" rtl="0">
              <a:lnSpc>
                <a:spcPct val="100000"/>
              </a:lnSpc>
              <a:spcBef>
                <a:spcPts val="0"/>
              </a:spcBef>
              <a:spcAft>
                <a:spcPts val="0"/>
              </a:spcAft>
              <a:buSzPct val="108108"/>
              <a:buNone/>
            </a:pPr>
            <a:r>
              <a:rPr lang="en" dirty="0"/>
              <a:t>			</a:t>
            </a:r>
          </a:p>
          <a:p>
            <a:pPr marL="0" lvl="0" indent="0" algn="l" rtl="0">
              <a:lnSpc>
                <a:spcPct val="100000"/>
              </a:lnSpc>
              <a:spcBef>
                <a:spcPts val="0"/>
              </a:spcBef>
              <a:spcAft>
                <a:spcPts val="0"/>
              </a:spcAft>
              <a:buSzPct val="108108"/>
              <a:buNone/>
            </a:pPr>
            <a:r>
              <a:rPr lang="en" dirty="0"/>
              <a:t>Shikhar Saxena				</a:t>
            </a:r>
          </a:p>
          <a:p>
            <a:pPr marL="0" lvl="0" indent="0" algn="l" rtl="0">
              <a:lnSpc>
                <a:spcPct val="100000"/>
              </a:lnSpc>
              <a:spcBef>
                <a:spcPts val="0"/>
              </a:spcBef>
              <a:spcAft>
                <a:spcPts val="0"/>
              </a:spcAft>
              <a:buSzPct val="108108"/>
              <a:buNone/>
            </a:pPr>
            <a:r>
              <a:rPr lang="en" dirty="0"/>
              <a:t>Akash Rawat</a:t>
            </a:r>
          </a:p>
          <a:p>
            <a:pPr marL="0" lvl="0" indent="0" algn="l" rtl="0">
              <a:lnSpc>
                <a:spcPct val="100000"/>
              </a:lnSpc>
              <a:spcBef>
                <a:spcPts val="0"/>
              </a:spcBef>
              <a:spcAft>
                <a:spcPts val="0"/>
              </a:spcAft>
              <a:buSzPct val="108108"/>
              <a:buNone/>
            </a:pPr>
            <a:r>
              <a:rPr lang="en" dirty="0"/>
              <a:t>Abhishek Chauhan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729999" y="619432"/>
            <a:ext cx="8089535" cy="44245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a:latin typeface="Raleway"/>
                <a:ea typeface="Raleway"/>
                <a:cs typeface="Raleway"/>
                <a:sym typeface="Raleway"/>
              </a:rPr>
              <a:t>Result</a:t>
            </a:r>
            <a:endParaRPr sz="1800">
              <a:latin typeface="Raleway"/>
              <a:ea typeface="Raleway"/>
              <a:cs typeface="Raleway"/>
              <a:sym typeface="Raleway"/>
            </a:endParaRPr>
          </a:p>
        </p:txBody>
      </p:sp>
      <p:sp>
        <p:nvSpPr>
          <p:cNvPr id="134" name="Google Shape;134;p10"/>
          <p:cNvSpPr txBox="1">
            <a:spLocks noGrp="1"/>
          </p:cNvSpPr>
          <p:nvPr>
            <p:ph type="body" idx="1"/>
          </p:nvPr>
        </p:nvSpPr>
        <p:spPr>
          <a:xfrm>
            <a:off x="721224" y="1378974"/>
            <a:ext cx="8098309" cy="3000251"/>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latin typeface="Raleway"/>
                <a:ea typeface="Raleway"/>
                <a:cs typeface="Raleway"/>
                <a:sym typeface="Raleway"/>
              </a:rPr>
              <a:t>Validation accuracy of upto 98% was achieved after training 30 epochs. However test accuracy of about 96% was obtained on unseen test data.</a:t>
            </a:r>
            <a:endParaRPr/>
          </a:p>
          <a:p>
            <a:pPr marL="457200" lvl="0" indent="-228600" algn="l" rtl="0">
              <a:lnSpc>
                <a:spcPct val="115000"/>
              </a:lnSpc>
              <a:spcBef>
                <a:spcPts val="0"/>
              </a:spcBef>
              <a:spcAft>
                <a:spcPts val="0"/>
              </a:spcAft>
              <a:buSzPts val="1300"/>
              <a:buNone/>
            </a:pPr>
            <a:endParaRPr>
              <a:latin typeface="Raleway"/>
              <a:ea typeface="Raleway"/>
              <a:cs typeface="Raleway"/>
              <a:sym typeface="Raleway"/>
            </a:endParaRPr>
          </a:p>
        </p:txBody>
      </p:sp>
      <p:pic>
        <p:nvPicPr>
          <p:cNvPr id="135" name="Google Shape;135;p10" descr="W:\IIIT L\Deep Learning\Mini Project\Modified_CNN_model\Dropout\dropout.png"/>
          <p:cNvPicPr preferRelativeResize="0"/>
          <p:nvPr/>
        </p:nvPicPr>
        <p:blipFill rotWithShape="1">
          <a:blip r:embed="rId3">
            <a:alphaModFix/>
          </a:blip>
          <a:srcRect/>
          <a:stretch/>
        </p:blipFill>
        <p:spPr>
          <a:xfrm>
            <a:off x="1706245" y="2057400"/>
            <a:ext cx="5731510" cy="2321825"/>
          </a:xfrm>
          <a:prstGeom prst="rect">
            <a:avLst/>
          </a:prstGeom>
          <a:noFill/>
          <a:ln>
            <a:noFill/>
          </a:ln>
        </p:spPr>
      </p:pic>
      <p:sp>
        <p:nvSpPr>
          <p:cNvPr id="136" name="Google Shape;136;p10"/>
          <p:cNvSpPr txBox="1"/>
          <p:nvPr/>
        </p:nvSpPr>
        <p:spPr>
          <a:xfrm>
            <a:off x="2654710" y="4513006"/>
            <a:ext cx="47830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000000"/>
                </a:solidFill>
                <a:latin typeface="Roboto"/>
                <a:ea typeface="Roboto"/>
                <a:cs typeface="Roboto"/>
                <a:sym typeface="Roboto"/>
              </a:rPr>
              <a:t>Fig 2: </a:t>
            </a:r>
            <a:r>
              <a:rPr lang="en" sz="1400" b="1" i="0" u="sng" strike="noStrike" cap="none">
                <a:solidFill>
                  <a:srgbClr val="000000"/>
                </a:solidFill>
                <a:latin typeface="Roboto"/>
                <a:ea typeface="Roboto"/>
                <a:cs typeface="Roboto"/>
                <a:sym typeface="Roboto"/>
              </a:rPr>
              <a:t>Plots for accuracy vs epochs and loss vs epochs</a:t>
            </a:r>
            <a:r>
              <a:rPr lang="en" sz="1400" b="0" i="0" u="sng" strike="noStrike" cap="none">
                <a:solidFill>
                  <a:srgbClr val="000000"/>
                </a:solidFill>
                <a:latin typeface="Arial"/>
                <a:ea typeface="Arial"/>
                <a:cs typeface="Arial"/>
                <a:sym typeface="Arial"/>
              </a:rPr>
              <a:t> </a:t>
            </a:r>
            <a:endParaRPr sz="1400" b="0" i="0" u="sng"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1"/>
          <p:cNvSpPr txBox="1">
            <a:spLocks noGrp="1"/>
          </p:cNvSpPr>
          <p:nvPr>
            <p:ph type="title"/>
          </p:nvPr>
        </p:nvSpPr>
        <p:spPr>
          <a:xfrm>
            <a:off x="730000" y="604684"/>
            <a:ext cx="8096910" cy="523568"/>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000">
                <a:latin typeface="Raleway"/>
                <a:ea typeface="Raleway"/>
                <a:cs typeface="Raleway"/>
                <a:sym typeface="Raleway"/>
              </a:rPr>
              <a:t>Experiment 2</a:t>
            </a:r>
            <a:endParaRPr sz="2000">
              <a:latin typeface="Raleway"/>
              <a:ea typeface="Raleway"/>
              <a:cs typeface="Raleway"/>
              <a:sym typeface="Raleway"/>
            </a:endParaRPr>
          </a:p>
        </p:txBody>
      </p:sp>
      <p:sp>
        <p:nvSpPr>
          <p:cNvPr id="142" name="Google Shape;142;p11"/>
          <p:cNvSpPr txBox="1">
            <a:spLocks noGrp="1"/>
          </p:cNvSpPr>
          <p:nvPr>
            <p:ph type="body" idx="1"/>
          </p:nvPr>
        </p:nvSpPr>
        <p:spPr>
          <a:xfrm>
            <a:off x="721224" y="1452716"/>
            <a:ext cx="8105685" cy="2926509"/>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sz="1400" b="1">
                <a:latin typeface="Roboto"/>
                <a:ea typeface="Roboto"/>
                <a:cs typeface="Roboto"/>
                <a:sym typeface="Roboto"/>
              </a:rPr>
              <a:t>Train-Validation split &amp; Pre-processing:</a:t>
            </a:r>
            <a:r>
              <a:rPr lang="en" sz="1400">
                <a:latin typeface="Roboto"/>
                <a:ea typeface="Roboto"/>
                <a:cs typeface="Roboto"/>
                <a:sym typeface="Roboto"/>
              </a:rPr>
              <a:t> Same as Experiment 1</a:t>
            </a:r>
            <a:endParaRPr/>
          </a:p>
          <a:p>
            <a:pPr marL="146050" lvl="0" indent="0" algn="l" rtl="0">
              <a:lnSpc>
                <a:spcPct val="115000"/>
              </a:lnSpc>
              <a:spcBef>
                <a:spcPts val="0"/>
              </a:spcBef>
              <a:spcAft>
                <a:spcPts val="0"/>
              </a:spcAft>
              <a:buSzPts val="1300"/>
              <a:buNone/>
            </a:pPr>
            <a:endParaRPr sz="1400">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sz="1400" b="1">
                <a:latin typeface="Roboto"/>
                <a:ea typeface="Roboto"/>
                <a:cs typeface="Roboto"/>
                <a:sym typeface="Roboto"/>
              </a:rPr>
              <a:t>Model:</a:t>
            </a:r>
            <a:endParaRPr sz="1400">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sz="1400" u="sng">
                <a:latin typeface="Roboto"/>
                <a:ea typeface="Roboto"/>
                <a:cs typeface="Roboto"/>
                <a:sym typeface="Roboto"/>
              </a:rPr>
              <a:t>Overfitting and Dropouts: </a:t>
            </a:r>
            <a:r>
              <a:rPr lang="en" sz="1400">
                <a:latin typeface="Roboto"/>
                <a:ea typeface="Roboto"/>
                <a:cs typeface="Roboto"/>
                <a:sym typeface="Roboto"/>
              </a:rPr>
              <a:t>The learning algorithm works on training data only and optimises the training loss accordingly. It never sees validation data so it is not surprising that after a while its work no longer has an effect on the validation loss which stops dropping and sometimes even bounces back up.</a:t>
            </a:r>
            <a:endParaRPr/>
          </a:p>
          <a:p>
            <a:pPr marL="457200" lvl="0" indent="-311150" algn="l" rtl="0">
              <a:lnSpc>
                <a:spcPct val="115000"/>
              </a:lnSpc>
              <a:spcBef>
                <a:spcPts val="0"/>
              </a:spcBef>
              <a:spcAft>
                <a:spcPts val="0"/>
              </a:spcAft>
              <a:buSzPts val="1300"/>
              <a:buChar char="●"/>
            </a:pPr>
            <a:r>
              <a:rPr lang="en" sz="1400">
                <a:latin typeface="Roboto"/>
                <a:ea typeface="Roboto"/>
                <a:cs typeface="Roboto"/>
                <a:sym typeface="Roboto"/>
              </a:rPr>
              <a:t>The dropout technique shoots random neurons at each training iteration.</a:t>
            </a:r>
            <a:endParaRPr/>
          </a:p>
          <a:p>
            <a:pPr marL="457200" lvl="0" indent="-311150" algn="l" rtl="0">
              <a:lnSpc>
                <a:spcPct val="115000"/>
              </a:lnSpc>
              <a:spcBef>
                <a:spcPts val="0"/>
              </a:spcBef>
              <a:spcAft>
                <a:spcPts val="0"/>
              </a:spcAft>
              <a:buSzPts val="1300"/>
              <a:buChar char="●"/>
            </a:pPr>
            <a:r>
              <a:rPr lang="en" sz="1400">
                <a:latin typeface="Roboto"/>
                <a:ea typeface="Roboto"/>
                <a:cs typeface="Roboto"/>
                <a:sym typeface="Roboto"/>
              </a:rPr>
              <a:t>Dropout is one of the oldest regularization techniques in deep learning. At each training iteration, it drops random neurons from the network with a probability p (typically 25% to 50%)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2"/>
          <p:cNvSpPr txBox="1">
            <a:spLocks noGrp="1"/>
          </p:cNvSpPr>
          <p:nvPr>
            <p:ph type="title"/>
          </p:nvPr>
        </p:nvSpPr>
        <p:spPr>
          <a:xfrm>
            <a:off x="730000" y="589935"/>
            <a:ext cx="8178026" cy="486697"/>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31313"/>
              <a:buNone/>
            </a:pPr>
            <a:r>
              <a:rPr lang="en" sz="2200">
                <a:latin typeface="Roboto"/>
                <a:ea typeface="Roboto"/>
                <a:cs typeface="Roboto"/>
                <a:sym typeface="Roboto"/>
              </a:rPr>
              <a:t>Result</a:t>
            </a:r>
            <a:endParaRPr sz="1800">
              <a:latin typeface="Roboto"/>
              <a:ea typeface="Roboto"/>
              <a:cs typeface="Roboto"/>
              <a:sym typeface="Roboto"/>
            </a:endParaRPr>
          </a:p>
        </p:txBody>
      </p:sp>
      <p:sp>
        <p:nvSpPr>
          <p:cNvPr id="148" name="Google Shape;148;p12"/>
          <p:cNvSpPr txBox="1">
            <a:spLocks noGrp="1"/>
          </p:cNvSpPr>
          <p:nvPr>
            <p:ph type="body" idx="1"/>
          </p:nvPr>
        </p:nvSpPr>
        <p:spPr>
          <a:xfrm>
            <a:off x="721224" y="1415845"/>
            <a:ext cx="8178025" cy="2963380"/>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a:latin typeface="Roboto"/>
                <a:ea typeface="Roboto"/>
                <a:cs typeface="Roboto"/>
                <a:sym typeface="Roboto"/>
              </a:rPr>
              <a:t>Validation accuracy of upto 98% was achieved after training 30 epochs. However test accuracy of about 96% was obtained on unseen test data.</a:t>
            </a:r>
            <a:endParaRPr/>
          </a:p>
          <a:p>
            <a:pPr marL="457200" lvl="0" indent="-228600" algn="l" rtl="0">
              <a:lnSpc>
                <a:spcPct val="115000"/>
              </a:lnSpc>
              <a:spcBef>
                <a:spcPts val="0"/>
              </a:spcBef>
              <a:spcAft>
                <a:spcPts val="0"/>
              </a:spcAft>
              <a:buSzPts val="1300"/>
              <a:buNone/>
            </a:pPr>
            <a:endParaRPr/>
          </a:p>
        </p:txBody>
      </p:sp>
      <p:pic>
        <p:nvPicPr>
          <p:cNvPr id="149" name="Google Shape;149;p12" descr="W:\IIIT L\Deep Learning\Mini Project\Modified_CNN_model\Dropout\dropout.png"/>
          <p:cNvPicPr preferRelativeResize="0"/>
          <p:nvPr/>
        </p:nvPicPr>
        <p:blipFill rotWithShape="1">
          <a:blip r:embed="rId3">
            <a:alphaModFix/>
          </a:blip>
          <a:srcRect/>
          <a:stretch/>
        </p:blipFill>
        <p:spPr>
          <a:xfrm>
            <a:off x="1706245" y="2145890"/>
            <a:ext cx="5731510" cy="2145891"/>
          </a:xfrm>
          <a:prstGeom prst="rect">
            <a:avLst/>
          </a:prstGeom>
          <a:noFill/>
          <a:ln>
            <a:noFill/>
          </a:ln>
        </p:spPr>
      </p:pic>
      <p:sp>
        <p:nvSpPr>
          <p:cNvPr id="150" name="Google Shape;150;p12"/>
          <p:cNvSpPr txBox="1"/>
          <p:nvPr/>
        </p:nvSpPr>
        <p:spPr>
          <a:xfrm>
            <a:off x="2639960" y="4553565"/>
            <a:ext cx="4830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000000"/>
                </a:solidFill>
                <a:latin typeface="Roboto"/>
                <a:ea typeface="Roboto"/>
                <a:cs typeface="Roboto"/>
                <a:sym typeface="Roboto"/>
              </a:rPr>
              <a:t>Fig 3: </a:t>
            </a:r>
            <a:r>
              <a:rPr lang="en" sz="1400" b="1" i="0" u="sng" strike="noStrike" cap="none">
                <a:solidFill>
                  <a:srgbClr val="000000"/>
                </a:solidFill>
                <a:latin typeface="Roboto"/>
                <a:ea typeface="Roboto"/>
                <a:cs typeface="Roboto"/>
                <a:sym typeface="Roboto"/>
              </a:rPr>
              <a:t>Plots for accuracy vs epochs and loss vs epochs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729999" y="641555"/>
            <a:ext cx="8052665" cy="494071"/>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000"/>
              <a:t>Experiment 3</a:t>
            </a:r>
            <a:endParaRPr sz="2000"/>
          </a:p>
        </p:txBody>
      </p:sp>
      <p:sp>
        <p:nvSpPr>
          <p:cNvPr id="156" name="Google Shape;156;p13"/>
          <p:cNvSpPr txBox="1">
            <a:spLocks noGrp="1"/>
          </p:cNvSpPr>
          <p:nvPr>
            <p:ph type="body" idx="1"/>
          </p:nvPr>
        </p:nvSpPr>
        <p:spPr>
          <a:xfrm>
            <a:off x="721224" y="1364226"/>
            <a:ext cx="8113059" cy="3014999"/>
          </a:xfrm>
          <a:prstGeom prst="rect">
            <a:avLst/>
          </a:prstGeom>
          <a:noFill/>
          <a:ln>
            <a:noFill/>
          </a:ln>
        </p:spPr>
        <p:txBody>
          <a:bodyPr spcFirstLastPara="1" wrap="square" lIns="91425" tIns="91425" rIns="91425" bIns="91425" anchor="t" anchorCtr="0">
            <a:normAutofit/>
          </a:bodyPr>
          <a:lstStyle/>
          <a:p>
            <a:pPr marL="457200" lvl="0" indent="-311150" algn="l" rtl="0">
              <a:lnSpc>
                <a:spcPct val="115000"/>
              </a:lnSpc>
              <a:spcBef>
                <a:spcPts val="0"/>
              </a:spcBef>
              <a:spcAft>
                <a:spcPts val="0"/>
              </a:spcAft>
              <a:buSzPts val="1300"/>
              <a:buChar char="●"/>
            </a:pPr>
            <a:r>
              <a:rPr lang="en" b="1">
                <a:latin typeface="Roboto"/>
                <a:ea typeface="Roboto"/>
                <a:cs typeface="Roboto"/>
                <a:sym typeface="Roboto"/>
              </a:rPr>
              <a:t>Train-Validation split &amp; Pre-processing:</a:t>
            </a:r>
            <a:r>
              <a:rPr lang="en">
                <a:latin typeface="Roboto"/>
                <a:ea typeface="Roboto"/>
                <a:cs typeface="Roboto"/>
                <a:sym typeface="Roboto"/>
              </a:rPr>
              <a:t> Same as Experiment 1</a:t>
            </a:r>
            <a:endParaRPr/>
          </a:p>
          <a:p>
            <a:pPr marL="146050" lvl="0" indent="0" algn="l" rtl="0">
              <a:lnSpc>
                <a:spcPct val="115000"/>
              </a:lnSpc>
              <a:spcBef>
                <a:spcPts val="0"/>
              </a:spcBef>
              <a:spcAft>
                <a:spcPts val="0"/>
              </a:spcAft>
              <a:buSzPts val="1300"/>
              <a:buNone/>
            </a:pP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b="1">
                <a:latin typeface="Roboto"/>
                <a:ea typeface="Roboto"/>
                <a:cs typeface="Roboto"/>
                <a:sym typeface="Roboto"/>
              </a:rPr>
              <a:t>Model:</a:t>
            </a: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Learning Rate Decay</a:t>
            </a:r>
            <a:endParaRPr/>
          </a:p>
          <a:p>
            <a:pPr marL="457200" lvl="0" indent="-311150" algn="l" rtl="0">
              <a:lnSpc>
                <a:spcPct val="115000"/>
              </a:lnSpc>
              <a:spcBef>
                <a:spcPts val="0"/>
              </a:spcBef>
              <a:spcAft>
                <a:spcPts val="0"/>
              </a:spcAft>
              <a:buSzPts val="1300"/>
              <a:buChar char="●"/>
            </a:pPr>
            <a:r>
              <a:rPr lang="en">
                <a:latin typeface="Roboto"/>
                <a:ea typeface="Roboto"/>
                <a:cs typeface="Roboto"/>
                <a:sym typeface="Roboto"/>
              </a:rPr>
              <a:t>The good solution is to start fast &amp; decay the learning rate exponentially.</a:t>
            </a:r>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Batch Normalization:</a:t>
            </a:r>
            <a:r>
              <a:rPr lang="en">
                <a:latin typeface="Roboto"/>
                <a:ea typeface="Roboto"/>
                <a:cs typeface="Roboto"/>
                <a:sym typeface="Roboto"/>
              </a:rPr>
              <a:t> In a nutshell batch norm tries to address the problem of how neuron output are distributed relatively to the neuron activation function.</a:t>
            </a:r>
            <a:endParaRPr/>
          </a:p>
          <a:p>
            <a:pPr marL="457200" lvl="0" indent="-311150" algn="l" rtl="0">
              <a:lnSpc>
                <a:spcPct val="115000"/>
              </a:lnSpc>
              <a:spcBef>
                <a:spcPts val="0"/>
              </a:spcBef>
              <a:spcAft>
                <a:spcPts val="0"/>
              </a:spcAft>
              <a:buSzPts val="1300"/>
              <a:buChar char="●"/>
            </a:pPr>
            <a:r>
              <a:rPr lang="en" b="1" u="sng">
                <a:latin typeface="Roboto"/>
                <a:ea typeface="Roboto"/>
                <a:cs typeface="Roboto"/>
                <a:sym typeface="Roboto"/>
              </a:rPr>
              <a:t>Results:</a:t>
            </a:r>
            <a:endParaRPr/>
          </a:p>
          <a:p>
            <a:pPr marL="457200" lvl="0" indent="-311150" algn="l" rtl="0">
              <a:lnSpc>
                <a:spcPct val="115000"/>
              </a:lnSpc>
              <a:spcBef>
                <a:spcPts val="0"/>
              </a:spcBef>
              <a:spcAft>
                <a:spcPts val="0"/>
              </a:spcAft>
              <a:buSzPts val="1300"/>
              <a:buChar char="●"/>
            </a:pPr>
            <a:r>
              <a:rPr lang="en"/>
              <a:t>Validation accuracy of upto 94% was achieved after training 25 epochs. However test accuracy of about 96% was obtained on unseen test data.</a:t>
            </a:r>
            <a:endParaRPr/>
          </a:p>
          <a:p>
            <a:pPr marL="457200" lvl="0" indent="-228600" algn="l" rtl="0">
              <a:lnSpc>
                <a:spcPct val="115000"/>
              </a:lnSpc>
              <a:spcBef>
                <a:spcPts val="0"/>
              </a:spcBef>
              <a:spcAft>
                <a:spcPts val="0"/>
              </a:spcAft>
              <a:buSzPts val="1300"/>
              <a:buNone/>
            </a:pPr>
            <a:endParaRPr>
              <a:latin typeface="Roboto"/>
              <a:ea typeface="Roboto"/>
              <a:cs typeface="Roboto"/>
              <a:sym typeface="Roboto"/>
            </a:endParaRPr>
          </a:p>
          <a:p>
            <a:pPr marL="457200" lvl="0" indent="-228600" algn="l" rtl="0">
              <a:lnSpc>
                <a:spcPct val="115000"/>
              </a:lnSpc>
              <a:spcBef>
                <a:spcPts val="0"/>
              </a:spcBef>
              <a:spcAft>
                <a:spcPts val="0"/>
              </a:spcAft>
              <a:buSzPts val="1300"/>
              <a:buNone/>
            </a:pPr>
            <a:endParaRPr b="1" u="sng">
              <a:latin typeface="Roboto"/>
              <a:ea typeface="Roboto"/>
              <a:cs typeface="Roboto"/>
              <a:sym typeface="Roboto"/>
            </a:endParaRPr>
          </a:p>
        </p:txBody>
      </p:sp>
      <p:pic>
        <p:nvPicPr>
          <p:cNvPr id="157" name="Google Shape;157;p13" descr="W:\IIIT L\Deep Learning\Mini Project\Modified_CNN_model\batch_norm+rate_decay\batch_norm+rate_decay.png"/>
          <p:cNvPicPr preferRelativeResize="0"/>
          <p:nvPr/>
        </p:nvPicPr>
        <p:blipFill rotWithShape="1">
          <a:blip r:embed="rId3">
            <a:alphaModFix/>
          </a:blip>
          <a:srcRect/>
          <a:stretch/>
        </p:blipFill>
        <p:spPr>
          <a:xfrm>
            <a:off x="1862137" y="3829847"/>
            <a:ext cx="4015095" cy="1098755"/>
          </a:xfrm>
          <a:prstGeom prst="rect">
            <a:avLst/>
          </a:prstGeom>
          <a:noFill/>
          <a:ln>
            <a:noFill/>
          </a:ln>
        </p:spPr>
      </p:pic>
      <p:sp>
        <p:nvSpPr>
          <p:cNvPr id="158" name="Google Shape;158;p13"/>
          <p:cNvSpPr txBox="1"/>
          <p:nvPr/>
        </p:nvSpPr>
        <p:spPr>
          <a:xfrm>
            <a:off x="6172200" y="4114800"/>
            <a:ext cx="2403987"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1" i="0" u="none" strike="noStrike" cap="none">
                <a:solidFill>
                  <a:srgbClr val="000000"/>
                </a:solidFill>
                <a:latin typeface="Roboto"/>
                <a:ea typeface="Roboto"/>
                <a:cs typeface="Roboto"/>
                <a:sym typeface="Roboto"/>
              </a:rPr>
              <a:t>Fig 4: </a:t>
            </a:r>
            <a:r>
              <a:rPr lang="en" sz="1400" b="1" i="0" u="sng" strike="noStrike" cap="none">
                <a:solidFill>
                  <a:srgbClr val="000000"/>
                </a:solidFill>
                <a:latin typeface="Roboto"/>
                <a:ea typeface="Roboto"/>
                <a:cs typeface="Roboto"/>
                <a:sym typeface="Roboto"/>
              </a:rPr>
              <a:t>Plots for accuracy vs epochs and loss vs epochs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729999" y="589548"/>
            <a:ext cx="8028989" cy="481264"/>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sz="2000"/>
              <a:t>Expriment 4</a:t>
            </a:r>
            <a:endParaRPr sz="2000"/>
          </a:p>
        </p:txBody>
      </p:sp>
      <p:sp>
        <p:nvSpPr>
          <p:cNvPr id="164" name="Google Shape;164;p14"/>
          <p:cNvSpPr txBox="1">
            <a:spLocks noGrp="1"/>
          </p:cNvSpPr>
          <p:nvPr>
            <p:ph type="body" idx="1"/>
          </p:nvPr>
        </p:nvSpPr>
        <p:spPr>
          <a:xfrm>
            <a:off x="729998" y="1443789"/>
            <a:ext cx="8028989" cy="2863246"/>
          </a:xfrm>
          <a:prstGeom prst="rect">
            <a:avLst/>
          </a:prstGeom>
          <a:noFill/>
          <a:ln>
            <a:noFill/>
          </a:ln>
        </p:spPr>
        <p:txBody>
          <a:bodyPr spcFirstLastPara="1" wrap="square" lIns="91425" tIns="91425" rIns="91425" bIns="91425" anchor="t" anchorCtr="0">
            <a:normAutofit fontScale="92500" lnSpcReduction="20000"/>
          </a:bodyPr>
          <a:lstStyle/>
          <a:p>
            <a:pPr marL="457200" lvl="0" indent="-311150" algn="l" rtl="0">
              <a:lnSpc>
                <a:spcPct val="115000"/>
              </a:lnSpc>
              <a:spcBef>
                <a:spcPts val="0"/>
              </a:spcBef>
              <a:spcAft>
                <a:spcPts val="0"/>
              </a:spcAft>
              <a:buSzPct val="108108"/>
              <a:buChar char="●"/>
            </a:pPr>
            <a:r>
              <a:rPr lang="en" b="1">
                <a:latin typeface="Roboto"/>
                <a:ea typeface="Roboto"/>
                <a:cs typeface="Roboto"/>
                <a:sym typeface="Roboto"/>
              </a:rPr>
              <a:t>Train-Validation split &amp; Pre-processing:</a:t>
            </a:r>
            <a:r>
              <a:rPr lang="en">
                <a:latin typeface="Roboto"/>
                <a:ea typeface="Roboto"/>
                <a:cs typeface="Roboto"/>
                <a:sym typeface="Roboto"/>
              </a:rPr>
              <a:t> Same as Experiment 1</a:t>
            </a:r>
            <a:endParaRPr/>
          </a:p>
          <a:p>
            <a:pPr marL="146050" lvl="0" indent="0" algn="l" rtl="0">
              <a:lnSpc>
                <a:spcPct val="115000"/>
              </a:lnSpc>
              <a:spcBef>
                <a:spcPts val="0"/>
              </a:spcBef>
              <a:spcAft>
                <a:spcPts val="0"/>
              </a:spcAft>
              <a:buSzPct val="108108"/>
              <a:buNone/>
            </a:pPr>
            <a:endParaRPr>
              <a:latin typeface="Roboto"/>
              <a:ea typeface="Roboto"/>
              <a:cs typeface="Roboto"/>
              <a:sym typeface="Roboto"/>
            </a:endParaRPr>
          </a:p>
          <a:p>
            <a:pPr marL="457200" lvl="0" indent="-311150" algn="l" rtl="0">
              <a:lnSpc>
                <a:spcPct val="115000"/>
              </a:lnSpc>
              <a:spcBef>
                <a:spcPts val="0"/>
              </a:spcBef>
              <a:spcAft>
                <a:spcPts val="0"/>
              </a:spcAft>
              <a:buSzPct val="108108"/>
              <a:buChar char="●"/>
            </a:pPr>
            <a:r>
              <a:rPr lang="en" b="1">
                <a:latin typeface="Roboto"/>
                <a:ea typeface="Roboto"/>
                <a:cs typeface="Roboto"/>
                <a:sym typeface="Roboto"/>
              </a:rPr>
              <a:t>Model:</a:t>
            </a:r>
            <a:endParaRPr>
              <a:latin typeface="Roboto"/>
              <a:ea typeface="Roboto"/>
              <a:cs typeface="Roboto"/>
              <a:sym typeface="Roboto"/>
            </a:endParaRPr>
          </a:p>
          <a:p>
            <a:pPr marL="457200" lvl="0" indent="-311150" algn="l" rtl="0">
              <a:lnSpc>
                <a:spcPct val="115000"/>
              </a:lnSpc>
              <a:spcBef>
                <a:spcPts val="0"/>
              </a:spcBef>
              <a:spcAft>
                <a:spcPts val="0"/>
              </a:spcAft>
              <a:buSzPct val="108108"/>
              <a:buChar char="●"/>
            </a:pPr>
            <a:r>
              <a:rPr lang="en" u="sng">
                <a:latin typeface="Roboto"/>
                <a:ea typeface="Roboto"/>
                <a:cs typeface="Roboto"/>
                <a:sym typeface="Roboto"/>
              </a:rPr>
              <a:t>Transfer Learning</a:t>
            </a:r>
            <a:r>
              <a:rPr lang="en">
                <a:latin typeface="Roboto"/>
                <a:ea typeface="Roboto"/>
                <a:cs typeface="Roboto"/>
                <a:sym typeface="Roboto"/>
              </a:rPr>
              <a:t>: A technique that reuses a model that was created by machine learning experts and that has already been trained on a large dataset</a:t>
            </a:r>
            <a:endParaRPr/>
          </a:p>
          <a:p>
            <a:pPr marL="146050" lvl="0" indent="0" algn="l" rtl="0">
              <a:lnSpc>
                <a:spcPct val="115000"/>
              </a:lnSpc>
              <a:spcBef>
                <a:spcPts val="0"/>
              </a:spcBef>
              <a:spcAft>
                <a:spcPts val="0"/>
              </a:spcAft>
              <a:buSzPct val="108108"/>
              <a:buNone/>
            </a:pPr>
            <a:endParaRPr>
              <a:latin typeface="Roboto"/>
              <a:ea typeface="Roboto"/>
              <a:cs typeface="Roboto"/>
              <a:sym typeface="Roboto"/>
            </a:endParaRPr>
          </a:p>
          <a:p>
            <a:pPr marL="457200" lvl="0" indent="-311150" algn="l" rtl="0">
              <a:lnSpc>
                <a:spcPct val="115000"/>
              </a:lnSpc>
              <a:spcBef>
                <a:spcPts val="0"/>
              </a:spcBef>
              <a:spcAft>
                <a:spcPts val="0"/>
              </a:spcAft>
              <a:buSzPct val="108108"/>
              <a:buChar char="●"/>
            </a:pPr>
            <a:r>
              <a:rPr lang="en" u="sng">
                <a:latin typeface="Roboto"/>
                <a:ea typeface="Roboto"/>
                <a:cs typeface="Roboto"/>
                <a:sym typeface="Roboto"/>
              </a:rPr>
              <a:t>VGG 16</a:t>
            </a:r>
            <a:r>
              <a:rPr lang="en">
                <a:latin typeface="Roboto"/>
                <a:ea typeface="Roboto"/>
                <a:cs typeface="Roboto"/>
                <a:sym typeface="Roboto"/>
              </a:rPr>
              <a:t>: VGG-16 is </a:t>
            </a:r>
            <a:r>
              <a:rPr lang="en" b="1">
                <a:latin typeface="Roboto"/>
                <a:ea typeface="Roboto"/>
                <a:cs typeface="Roboto"/>
                <a:sym typeface="Roboto"/>
              </a:rPr>
              <a:t>a convolutional neural network that is 16 layers deep. We</a:t>
            </a:r>
            <a:r>
              <a:rPr lang="en">
                <a:latin typeface="Roboto"/>
                <a:ea typeface="Roboto"/>
                <a:cs typeface="Roboto"/>
                <a:sym typeface="Roboto"/>
              </a:rPr>
              <a:t> can load a pretrained version of the network trained on more than a million images from a database.</a:t>
            </a:r>
            <a:endParaRPr/>
          </a:p>
          <a:p>
            <a:pPr marL="146050" lvl="0" indent="0" algn="l" rtl="0">
              <a:lnSpc>
                <a:spcPct val="115000"/>
              </a:lnSpc>
              <a:spcBef>
                <a:spcPts val="0"/>
              </a:spcBef>
              <a:spcAft>
                <a:spcPts val="0"/>
              </a:spcAft>
              <a:buSzPct val="108108"/>
              <a:buNone/>
            </a:pPr>
            <a:endParaRPr b="1" u="sng">
              <a:latin typeface="Roboto"/>
              <a:ea typeface="Roboto"/>
              <a:cs typeface="Roboto"/>
              <a:sym typeface="Roboto"/>
            </a:endParaRPr>
          </a:p>
          <a:p>
            <a:pPr marL="457200" lvl="0" indent="-311150" algn="l" rtl="0">
              <a:lnSpc>
                <a:spcPct val="115000"/>
              </a:lnSpc>
              <a:spcBef>
                <a:spcPts val="0"/>
              </a:spcBef>
              <a:spcAft>
                <a:spcPts val="0"/>
              </a:spcAft>
              <a:buSzPct val="108108"/>
              <a:buChar char="●"/>
            </a:pPr>
            <a:r>
              <a:rPr lang="en" b="1">
                <a:latin typeface="Roboto"/>
                <a:ea typeface="Roboto"/>
                <a:cs typeface="Roboto"/>
                <a:sym typeface="Roboto"/>
              </a:rPr>
              <a:t>Hyper parameters and functions involved:</a:t>
            </a:r>
            <a:r>
              <a:rPr lang="en">
                <a:latin typeface="Roboto"/>
                <a:ea typeface="Roboto"/>
                <a:cs typeface="Roboto"/>
                <a:sym typeface="Roboto"/>
              </a:rPr>
              <a:t> </a:t>
            </a:r>
            <a:endParaRPr/>
          </a:p>
          <a:p>
            <a:pPr marL="457200" lvl="0" indent="-311150" algn="l" rtl="0">
              <a:lnSpc>
                <a:spcPct val="115000"/>
              </a:lnSpc>
              <a:spcBef>
                <a:spcPts val="0"/>
              </a:spcBef>
              <a:spcAft>
                <a:spcPts val="0"/>
              </a:spcAft>
              <a:buSzPct val="108108"/>
              <a:buChar char="●"/>
            </a:pPr>
            <a:r>
              <a:rPr lang="en">
                <a:latin typeface="Roboto"/>
                <a:ea typeface="Roboto"/>
                <a:cs typeface="Roboto"/>
                <a:sym typeface="Roboto"/>
              </a:rPr>
              <a:t>Batch size: 15</a:t>
            </a:r>
            <a:endParaRPr/>
          </a:p>
          <a:p>
            <a:pPr marL="457200" lvl="0" indent="-311150" algn="l" rtl="0">
              <a:lnSpc>
                <a:spcPct val="115000"/>
              </a:lnSpc>
              <a:spcBef>
                <a:spcPts val="0"/>
              </a:spcBef>
              <a:spcAft>
                <a:spcPts val="0"/>
              </a:spcAft>
              <a:buSzPct val="108108"/>
              <a:buChar char="●"/>
            </a:pPr>
            <a:r>
              <a:rPr lang="en">
                <a:latin typeface="Roboto"/>
                <a:ea typeface="Roboto"/>
                <a:cs typeface="Roboto"/>
                <a:sym typeface="Roboto"/>
              </a:rPr>
              <a:t>Image Size: 224 X 224 X 1</a:t>
            </a:r>
            <a:endParaRPr/>
          </a:p>
          <a:p>
            <a:pPr marL="457200" lvl="0" indent="-311150" algn="l" rtl="0">
              <a:lnSpc>
                <a:spcPct val="115000"/>
              </a:lnSpc>
              <a:spcBef>
                <a:spcPts val="0"/>
              </a:spcBef>
              <a:spcAft>
                <a:spcPts val="0"/>
              </a:spcAft>
              <a:buSzPct val="108108"/>
              <a:buChar char="●"/>
            </a:pPr>
            <a:r>
              <a:rPr lang="en">
                <a:latin typeface="Roboto"/>
                <a:ea typeface="Roboto"/>
                <a:cs typeface="Roboto"/>
                <a:sym typeface="Roboto"/>
              </a:rPr>
              <a:t>Number of Epochs: 25</a:t>
            </a:r>
            <a:endParaRPr/>
          </a:p>
          <a:p>
            <a:pPr marL="457200" lvl="0" indent="-311150" algn="l" rtl="0">
              <a:lnSpc>
                <a:spcPct val="115000"/>
              </a:lnSpc>
              <a:spcBef>
                <a:spcPts val="0"/>
              </a:spcBef>
              <a:spcAft>
                <a:spcPts val="0"/>
              </a:spcAft>
              <a:buSzPct val="108108"/>
              <a:buChar char="●"/>
            </a:pPr>
            <a:r>
              <a:rPr lang="en">
                <a:latin typeface="Roboto"/>
                <a:ea typeface="Roboto"/>
                <a:cs typeface="Roboto"/>
                <a:sym typeface="Roboto"/>
              </a:rPr>
              <a:t>Optimizer function: Adam</a:t>
            </a:r>
            <a:endParaRPr/>
          </a:p>
          <a:p>
            <a:pPr marL="457200" lvl="0" indent="-311150" algn="l" rtl="0">
              <a:lnSpc>
                <a:spcPct val="115000"/>
              </a:lnSpc>
              <a:spcBef>
                <a:spcPts val="0"/>
              </a:spcBef>
              <a:spcAft>
                <a:spcPts val="0"/>
              </a:spcAft>
              <a:buSzPct val="108108"/>
              <a:buChar char="●"/>
            </a:pPr>
            <a:r>
              <a:rPr lang="en">
                <a:latin typeface="Roboto"/>
                <a:ea typeface="Roboto"/>
                <a:cs typeface="Roboto"/>
                <a:sym typeface="Roboto"/>
              </a:rPr>
              <a:t>Loss function: Binary Cross entropy</a:t>
            </a:r>
            <a:endParaRPr/>
          </a:p>
          <a:p>
            <a:pPr marL="457200" lvl="0" indent="-228600" algn="l" rtl="0">
              <a:lnSpc>
                <a:spcPct val="115000"/>
              </a:lnSpc>
              <a:spcBef>
                <a:spcPts val="0"/>
              </a:spcBef>
              <a:spcAft>
                <a:spcPts val="0"/>
              </a:spcAft>
              <a:buSzPct val="108108"/>
              <a:buNone/>
            </a:pP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08225" y="463800"/>
            <a:ext cx="3300900" cy="564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t>RESULTS</a:t>
            </a:r>
            <a:endParaRPr/>
          </a:p>
        </p:txBody>
      </p:sp>
      <p:sp>
        <p:nvSpPr>
          <p:cNvPr id="170" name="Google Shape;170;p15"/>
          <p:cNvSpPr txBox="1"/>
          <p:nvPr/>
        </p:nvSpPr>
        <p:spPr>
          <a:xfrm>
            <a:off x="618375" y="4201750"/>
            <a:ext cx="2856300" cy="503313"/>
          </a:xfrm>
          <a:prstGeom prst="rect">
            <a:avLst/>
          </a:prstGeom>
          <a:noFill/>
          <a:ln>
            <a:noFill/>
          </a:ln>
        </p:spPr>
        <p:txBody>
          <a:bodyPr spcFirstLastPara="1" wrap="square" lIns="91425" tIns="91425" rIns="91425" bIns="91425" anchor="t" anchorCtr="0">
            <a:spAutoFit/>
          </a:bodyPr>
          <a:lstStyle/>
          <a:p>
            <a:pPr marL="0" marR="0" lvl="0" indent="0" algn="ctr" rtl="0">
              <a:lnSpc>
                <a:spcPct val="107916"/>
              </a:lnSpc>
              <a:spcBef>
                <a:spcPts val="0"/>
              </a:spcBef>
              <a:spcAft>
                <a:spcPts val="800"/>
              </a:spcAft>
              <a:buClr>
                <a:srgbClr val="000000"/>
              </a:buClr>
              <a:buSzPts val="1300"/>
              <a:buFont typeface="Arial"/>
              <a:buNone/>
            </a:pPr>
            <a:r>
              <a:rPr lang="en" sz="1300" b="1" i="0" u="sng" strike="noStrike" cap="none">
                <a:solidFill>
                  <a:srgbClr val="000000"/>
                </a:solidFill>
                <a:latin typeface="Roboto"/>
                <a:ea typeface="Roboto"/>
                <a:cs typeface="Roboto"/>
                <a:sym typeface="Roboto"/>
              </a:rPr>
              <a:t>Fig 5: Confusion Matrix</a:t>
            </a:r>
            <a:endParaRPr sz="1600" b="1" i="0" u="sng" strike="noStrike" cap="none">
              <a:solidFill>
                <a:srgbClr val="000000"/>
              </a:solidFill>
              <a:latin typeface="Roboto"/>
              <a:ea typeface="Roboto"/>
              <a:cs typeface="Roboto"/>
              <a:sym typeface="Roboto"/>
            </a:endParaRPr>
          </a:p>
        </p:txBody>
      </p:sp>
      <p:sp>
        <p:nvSpPr>
          <p:cNvPr id="171" name="Google Shape;171;p15"/>
          <p:cNvSpPr txBox="1"/>
          <p:nvPr/>
        </p:nvSpPr>
        <p:spPr>
          <a:xfrm>
            <a:off x="4077550" y="4093900"/>
            <a:ext cx="4067100" cy="719397"/>
          </a:xfrm>
          <a:prstGeom prst="rect">
            <a:avLst/>
          </a:prstGeom>
          <a:noFill/>
          <a:ln>
            <a:noFill/>
          </a:ln>
        </p:spPr>
        <p:txBody>
          <a:bodyPr spcFirstLastPara="1" wrap="square" lIns="91425" tIns="91425" rIns="91425" bIns="91425" anchor="t" anchorCtr="0">
            <a:spAutoFit/>
          </a:bodyPr>
          <a:lstStyle/>
          <a:p>
            <a:pPr marL="0" marR="0" lvl="0" indent="0" algn="ctr" rtl="0">
              <a:lnSpc>
                <a:spcPct val="107916"/>
              </a:lnSpc>
              <a:spcBef>
                <a:spcPts val="0"/>
              </a:spcBef>
              <a:spcAft>
                <a:spcPts val="800"/>
              </a:spcAft>
              <a:buClr>
                <a:srgbClr val="000000"/>
              </a:buClr>
              <a:buSzPts val="1300"/>
              <a:buFont typeface="Arial"/>
              <a:buNone/>
            </a:pPr>
            <a:r>
              <a:rPr lang="en" sz="1300" b="1" i="0" u="sng" strike="noStrike" cap="none">
                <a:solidFill>
                  <a:srgbClr val="000000"/>
                </a:solidFill>
                <a:latin typeface="Roboto"/>
                <a:ea typeface="Roboto"/>
                <a:cs typeface="Roboto"/>
                <a:sym typeface="Roboto"/>
              </a:rPr>
              <a:t>Fig 6: Plots for accuracy vs epochs and loss vs epochs</a:t>
            </a:r>
            <a:endParaRPr sz="1700" b="1" i="0" u="sng" strike="noStrike" cap="none">
              <a:solidFill>
                <a:srgbClr val="000000"/>
              </a:solidFill>
              <a:latin typeface="Roboto"/>
              <a:ea typeface="Roboto"/>
              <a:cs typeface="Roboto"/>
              <a:sym typeface="Roboto"/>
            </a:endParaRPr>
          </a:p>
        </p:txBody>
      </p:sp>
      <p:pic>
        <p:nvPicPr>
          <p:cNvPr id="172" name="Google Shape;172;p15" descr="W:\IIIT L\Deep Learning\Mini Project\Transfer_Learning_CNN_Model\cf4.png"/>
          <p:cNvPicPr preferRelativeResize="0"/>
          <p:nvPr/>
        </p:nvPicPr>
        <p:blipFill rotWithShape="1">
          <a:blip r:embed="rId3">
            <a:alphaModFix/>
          </a:blip>
          <a:srcRect/>
          <a:stretch/>
        </p:blipFill>
        <p:spPr>
          <a:xfrm>
            <a:off x="224850" y="1533425"/>
            <a:ext cx="3532425" cy="2579231"/>
          </a:xfrm>
          <a:prstGeom prst="rect">
            <a:avLst/>
          </a:prstGeom>
          <a:noFill/>
          <a:ln>
            <a:noFill/>
          </a:ln>
        </p:spPr>
      </p:pic>
      <p:pic>
        <p:nvPicPr>
          <p:cNvPr id="173" name="Google Shape;173;p15" descr="W:\IIIT L\Deep Learning\Mini Project\Transfer_Learning_CNN_Model\transfer_model2.png"/>
          <p:cNvPicPr preferRelativeResize="0"/>
          <p:nvPr/>
        </p:nvPicPr>
        <p:blipFill rotWithShape="1">
          <a:blip r:embed="rId4">
            <a:alphaModFix/>
          </a:blip>
          <a:srcRect/>
          <a:stretch/>
        </p:blipFill>
        <p:spPr>
          <a:xfrm>
            <a:off x="3757275" y="1594538"/>
            <a:ext cx="5081924" cy="2304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6"/>
          <p:cNvSpPr txBox="1">
            <a:spLocks noGrp="1"/>
          </p:cNvSpPr>
          <p:nvPr>
            <p:ph type="title"/>
          </p:nvPr>
        </p:nvSpPr>
        <p:spPr>
          <a:xfrm>
            <a:off x="408150" y="510025"/>
            <a:ext cx="83277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933">
                <a:solidFill>
                  <a:schemeClr val="dk1"/>
                </a:solidFill>
              </a:rPr>
              <a:t>Conclusion</a:t>
            </a:r>
            <a:endParaRPr>
              <a:solidFill>
                <a:schemeClr val="dk1"/>
              </a:solidFill>
            </a:endParaRPr>
          </a:p>
        </p:txBody>
      </p:sp>
      <p:sp>
        <p:nvSpPr>
          <p:cNvPr id="179" name="Google Shape;179;p16"/>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1400">
                <a:latin typeface="Roboto"/>
                <a:ea typeface="Roboto"/>
                <a:cs typeface="Roboto"/>
                <a:sym typeface="Roboto"/>
              </a:rPr>
              <a:t>As seen from the above experiments we can conclude that our model was able to achieve 90-95% accuracy most of the time. </a:t>
            </a:r>
            <a:endParaRPr sz="1400">
              <a:latin typeface="Roboto"/>
              <a:ea typeface="Roboto"/>
              <a:cs typeface="Roboto"/>
              <a:sym typeface="Roboto"/>
            </a:endParaRPr>
          </a:p>
          <a:p>
            <a:pPr marL="0" lvl="0" indent="0" algn="just" rtl="0">
              <a:lnSpc>
                <a:spcPct val="95000"/>
              </a:lnSpc>
              <a:spcBef>
                <a:spcPts val="1200"/>
              </a:spcBef>
              <a:spcAft>
                <a:spcPts val="0"/>
              </a:spcAft>
              <a:buSzPts val="1018"/>
              <a:buNone/>
            </a:pPr>
            <a:r>
              <a:rPr lang="en" sz="1400">
                <a:latin typeface="Roboto"/>
                <a:ea typeface="Roboto"/>
                <a:cs typeface="Roboto"/>
                <a:sym typeface="Roboto"/>
              </a:rPr>
              <a:t>Apart from the first basic model we were able to identify those who had COVID most of the time as seen from the confusion matrix. Though there were times when those who did not had COVID were falsely identified as positive, but if all people (including actually positive or not) take precautionary quarantine, then also it is not bad. </a:t>
            </a:r>
            <a:endParaRPr sz="1400">
              <a:latin typeface="Roboto"/>
              <a:ea typeface="Roboto"/>
              <a:cs typeface="Roboto"/>
              <a:sym typeface="Roboto"/>
            </a:endParaRPr>
          </a:p>
          <a:p>
            <a:pPr marL="0" lvl="0" indent="0" algn="just" rtl="0">
              <a:lnSpc>
                <a:spcPct val="95000"/>
              </a:lnSpc>
              <a:spcBef>
                <a:spcPts val="1200"/>
              </a:spcBef>
              <a:spcAft>
                <a:spcPts val="0"/>
              </a:spcAft>
              <a:buSzPts val="1018"/>
              <a:buNone/>
            </a:pPr>
            <a:r>
              <a:rPr lang="en" sz="1400">
                <a:latin typeface="Roboto"/>
                <a:ea typeface="Roboto"/>
                <a:cs typeface="Roboto"/>
                <a:sym typeface="Roboto"/>
              </a:rPr>
              <a:t>Another positive result was, we did not encounter the problem of overfitting, despite limited dataset, thanks to data augmentation and other techniques like dropout which handled overfitting if any.</a:t>
            </a:r>
            <a:endParaRPr sz="1400">
              <a:latin typeface="Roboto"/>
              <a:ea typeface="Roboto"/>
              <a:cs typeface="Roboto"/>
              <a:sym typeface="Roboto"/>
            </a:endParaRPr>
          </a:p>
          <a:p>
            <a:pPr marL="0" lvl="0" indent="0" algn="just" rtl="0">
              <a:lnSpc>
                <a:spcPct val="95000"/>
              </a:lnSpc>
              <a:spcBef>
                <a:spcPts val="1200"/>
              </a:spcBef>
              <a:spcAft>
                <a:spcPts val="0"/>
              </a:spcAft>
              <a:buSzPts val="1018"/>
              <a:buNone/>
            </a:pPr>
            <a:r>
              <a:rPr lang="en" sz="1400">
                <a:latin typeface="Roboto"/>
                <a:ea typeface="Roboto"/>
                <a:cs typeface="Roboto"/>
                <a:sym typeface="Roboto"/>
              </a:rPr>
              <a:t>One of the major problem which we faced was the limited dataset. Thanks to such educational and research repositories that we were able to gather some images. We imagine in the next 12-18 months, we’ll have more high-quality COVID-19 image datasets.</a:t>
            </a:r>
            <a:endParaRPr sz="1400">
              <a:latin typeface="Roboto"/>
              <a:ea typeface="Roboto"/>
              <a:cs typeface="Roboto"/>
              <a:sym typeface="Roboto"/>
            </a:endParaRPr>
          </a:p>
          <a:p>
            <a:pPr marL="0" lvl="0" indent="0" algn="just" rtl="0">
              <a:lnSpc>
                <a:spcPct val="95000"/>
              </a:lnSpc>
              <a:spcBef>
                <a:spcPts val="1200"/>
              </a:spcBef>
              <a:spcAft>
                <a:spcPts val="1200"/>
              </a:spcAft>
              <a:buSzPts val="1018"/>
              <a:buNone/>
            </a:pPr>
            <a:r>
              <a:rPr lang="en" sz="1400">
                <a:latin typeface="Roboto"/>
                <a:ea typeface="Roboto"/>
                <a:cs typeface="Roboto"/>
                <a:sym typeface="Roboto"/>
              </a:rPr>
              <a:t>For the COVID-19 detector to be deployed in the field, it would have to go through rigorous testing by trained medical professionals, working hand-in-hand with expert deep learning practitioners.</a:t>
            </a:r>
            <a:endParaRPr sz="14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txBox="1">
            <a:spLocks noGrp="1"/>
          </p:cNvSpPr>
          <p:nvPr>
            <p:ph type="title"/>
          </p:nvPr>
        </p:nvSpPr>
        <p:spPr>
          <a:xfrm>
            <a:off x="408225" y="406350"/>
            <a:ext cx="7688400" cy="62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8000"/>
              <a:buNone/>
            </a:pPr>
            <a:r>
              <a:rPr lang="en" sz="2900">
                <a:latin typeface="Roboto"/>
                <a:ea typeface="Roboto"/>
                <a:cs typeface="Roboto"/>
                <a:sym typeface="Roboto"/>
              </a:rPr>
              <a:t>References</a:t>
            </a:r>
            <a:endParaRPr sz="2900">
              <a:latin typeface="Roboto"/>
              <a:ea typeface="Roboto"/>
              <a:cs typeface="Roboto"/>
              <a:sym typeface="Roboto"/>
            </a:endParaRPr>
          </a:p>
        </p:txBody>
      </p:sp>
      <p:sp>
        <p:nvSpPr>
          <p:cNvPr id="185" name="Google Shape;185;p17"/>
          <p:cNvSpPr txBox="1">
            <a:spLocks noGrp="1"/>
          </p:cNvSpPr>
          <p:nvPr>
            <p:ph type="body" idx="1"/>
          </p:nvPr>
        </p:nvSpPr>
        <p:spPr>
          <a:xfrm>
            <a:off x="408225" y="1028849"/>
            <a:ext cx="8327700" cy="317280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3"/>
              </a:rPr>
              <a:t>https://www.pyimagesearch.com/2020/03/16/detecting-covid-19-in-x-ray-images-with-keras-tensorflow-and-deep-learning/</a:t>
            </a:r>
            <a:r>
              <a:rPr lang="en" sz="1400">
                <a:latin typeface="Roboto"/>
                <a:ea typeface="Roboto"/>
                <a:cs typeface="Roboto"/>
                <a:sym typeface="Roboto"/>
              </a:rPr>
              <a:t> </a:t>
            </a:r>
            <a:endParaRPr sz="1400">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4"/>
              </a:rPr>
              <a:t>https://github.com/ieee8023/covid-chestxray-dataset</a:t>
            </a:r>
            <a:r>
              <a:rPr lang="en" sz="1400">
                <a:latin typeface="Roboto"/>
                <a:ea typeface="Roboto"/>
                <a:cs typeface="Roboto"/>
                <a:sym typeface="Roboto"/>
              </a:rPr>
              <a:t> </a:t>
            </a:r>
            <a:endParaRPr/>
          </a:p>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5"/>
              </a:rPr>
              <a:t>Intro to TensorFlow for Deep Learning - Udacity</a:t>
            </a:r>
            <a:endParaRPr sz="1400">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6"/>
              </a:rPr>
              <a:t>Chest X-Ray Images (Pneumonia) | Kaggle</a:t>
            </a:r>
            <a:r>
              <a:rPr lang="en" sz="1400">
                <a:latin typeface="Roboto"/>
                <a:ea typeface="Roboto"/>
                <a:cs typeface="Roboto"/>
                <a:sym typeface="Roboto"/>
              </a:rPr>
              <a:t> </a:t>
            </a:r>
            <a:endParaRPr/>
          </a:p>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7"/>
              </a:rPr>
              <a:t>A Comprehensive Guide to Convolutional Neural Networks — the ELI5 way | by Sumit Saha | Towards Data Science</a:t>
            </a:r>
            <a:endParaRPr sz="1400">
              <a:latin typeface="Roboto"/>
              <a:ea typeface="Roboto"/>
              <a:cs typeface="Roboto"/>
              <a:sym typeface="Roboto"/>
            </a:endParaRPr>
          </a:p>
          <a:p>
            <a:pPr marL="457200" lvl="0" indent="-317500" algn="l" rtl="0">
              <a:lnSpc>
                <a:spcPct val="115000"/>
              </a:lnSpc>
              <a:spcBef>
                <a:spcPts val="0"/>
              </a:spcBef>
              <a:spcAft>
                <a:spcPts val="0"/>
              </a:spcAft>
              <a:buSzPts val="1400"/>
              <a:buFont typeface="Roboto"/>
              <a:buChar char="●"/>
            </a:pPr>
            <a:r>
              <a:rPr lang="en" sz="1400" u="sng">
                <a:solidFill>
                  <a:schemeClr val="hlink"/>
                </a:solidFill>
                <a:latin typeface="Roboto"/>
                <a:ea typeface="Roboto"/>
                <a:cs typeface="Roboto"/>
                <a:sym typeface="Roboto"/>
                <a:hlinkClick r:id="rId8"/>
              </a:rPr>
              <a:t>Memorizing is not learning! — 6 tricks to prevent overfitting in machine learning. | Hacker Noon</a:t>
            </a: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139700" lvl="0" indent="0" algn="l" rtl="0">
              <a:lnSpc>
                <a:spcPct val="115000"/>
              </a:lnSpc>
              <a:spcBef>
                <a:spcPts val="0"/>
              </a:spcBef>
              <a:spcAft>
                <a:spcPts val="0"/>
              </a:spcAft>
              <a:buSzPts val="1400"/>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a:p>
            <a:pPr marL="457200" lvl="0" indent="-228600" algn="l" rtl="0">
              <a:lnSpc>
                <a:spcPct val="115000"/>
              </a:lnSpc>
              <a:spcBef>
                <a:spcPts val="0"/>
              </a:spcBef>
              <a:spcAft>
                <a:spcPts val="0"/>
              </a:spcAft>
              <a:buSzPts val="1400"/>
              <a:buFont typeface="Roboto"/>
              <a:buNone/>
            </a:pPr>
            <a:endParaRPr sz="14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408225" y="1872350"/>
            <a:ext cx="8327700" cy="1244700"/>
          </a:xfrm>
          <a:prstGeom prst="rect">
            <a:avLst/>
          </a:prstGeom>
          <a:noFill/>
          <a:ln>
            <a:noFill/>
          </a:ln>
        </p:spPr>
        <p:txBody>
          <a:bodyPr spcFirstLastPara="1" wrap="square" lIns="91425" tIns="91425" rIns="91425" bIns="91425" anchor="t" anchorCtr="0">
            <a:normAutofit fontScale="90000"/>
          </a:bodyPr>
          <a:lstStyle/>
          <a:p>
            <a:pPr marL="0" lvl="0" indent="0" algn="just" rtl="0">
              <a:lnSpc>
                <a:spcPct val="100000"/>
              </a:lnSpc>
              <a:spcBef>
                <a:spcPts val="0"/>
              </a:spcBef>
              <a:spcAft>
                <a:spcPts val="0"/>
              </a:spcAft>
              <a:buSzPct val="111111"/>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
          <p:cNvSpPr txBox="1">
            <a:spLocks noGrp="1"/>
          </p:cNvSpPr>
          <p:nvPr>
            <p:ph type="title"/>
          </p:nvPr>
        </p:nvSpPr>
        <p:spPr>
          <a:xfrm>
            <a:off x="704325" y="1014600"/>
            <a:ext cx="4045200" cy="13182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2600"/>
              <a:buNone/>
            </a:pPr>
            <a:r>
              <a:rPr lang="en" sz="3600"/>
              <a:t>Contents</a:t>
            </a:r>
            <a:endParaRPr sz="3600"/>
          </a:p>
        </p:txBody>
      </p:sp>
      <p:sp>
        <p:nvSpPr>
          <p:cNvPr id="85" name="Google Shape;85;p2"/>
          <p:cNvSpPr txBox="1">
            <a:spLocks noGrp="1"/>
          </p:cNvSpPr>
          <p:nvPr>
            <p:ph type="body" idx="2"/>
          </p:nvPr>
        </p:nvSpPr>
        <p:spPr>
          <a:xfrm>
            <a:off x="5153775" y="663300"/>
            <a:ext cx="3582000" cy="38169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Introduction</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Motivation &amp; Objective</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Brief Survey / Related works</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Method details	</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Employed Dataset	</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Experiments &amp; Results</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Conclusion	</a:t>
            </a:r>
            <a:endParaRPr sz="2200" b="1">
              <a:latin typeface="Roboto"/>
              <a:ea typeface="Roboto"/>
              <a:cs typeface="Roboto"/>
              <a:sym typeface="Roboto"/>
            </a:endParaRPr>
          </a:p>
          <a:p>
            <a:pPr marL="457200" lvl="0" indent="-368300" algn="l" rtl="0">
              <a:lnSpc>
                <a:spcPct val="115000"/>
              </a:lnSpc>
              <a:spcBef>
                <a:spcPts val="0"/>
              </a:spcBef>
              <a:spcAft>
                <a:spcPts val="0"/>
              </a:spcAft>
              <a:buSzPts val="2200"/>
              <a:buFont typeface="Roboto"/>
              <a:buChar char="●"/>
            </a:pPr>
            <a:r>
              <a:rPr lang="en" sz="2200" b="1">
                <a:latin typeface="Roboto"/>
                <a:ea typeface="Roboto"/>
                <a:cs typeface="Roboto"/>
                <a:sym typeface="Roboto"/>
              </a:rPr>
              <a:t>References</a:t>
            </a:r>
            <a:endParaRPr sz="2200"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3"/>
          <p:cNvSpPr txBox="1">
            <a:spLocks noGrp="1"/>
          </p:cNvSpPr>
          <p:nvPr>
            <p:ph type="title"/>
          </p:nvPr>
        </p:nvSpPr>
        <p:spPr>
          <a:xfrm>
            <a:off x="408225" y="510025"/>
            <a:ext cx="28080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a:solidFill>
                  <a:schemeClr val="dk1"/>
                </a:solidFill>
              </a:rPr>
              <a:t>INTRODUCTION</a:t>
            </a:r>
            <a:endParaRPr>
              <a:solidFill>
                <a:schemeClr val="dk1"/>
              </a:solidFill>
            </a:endParaRPr>
          </a:p>
        </p:txBody>
      </p:sp>
      <p:sp>
        <p:nvSpPr>
          <p:cNvPr id="91" name="Google Shape;91;p3"/>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Clr>
                <a:schemeClr val="dk2"/>
              </a:buClr>
              <a:buSzPts val="1100"/>
              <a:buFont typeface="Arial"/>
              <a:buNone/>
            </a:pPr>
            <a:r>
              <a:rPr lang="en" sz="1400">
                <a:latin typeface="Roboto"/>
                <a:ea typeface="Roboto"/>
                <a:cs typeface="Roboto"/>
                <a:sym typeface="Roboto"/>
              </a:rPr>
              <a:t>Most people in the world right now are genuinely concerned about COVID-19. Everyone is finding themselves constantly analysing their personal health and wondering if/when they will contract it. As humans, there is nothing more terrifying than the unknown. But thanks to the ever working health professionals, researchers and other related agencies, situation has definitely improved, if not totally resolved.</a:t>
            </a:r>
            <a:endParaRPr sz="1400">
              <a:latin typeface="Roboto"/>
              <a:ea typeface="Roboto"/>
              <a:cs typeface="Roboto"/>
              <a:sym typeface="Roboto"/>
            </a:endParaRPr>
          </a:p>
          <a:p>
            <a:pPr marL="0" lvl="0" indent="0" algn="just" rtl="0">
              <a:lnSpc>
                <a:spcPct val="95000"/>
              </a:lnSpc>
              <a:spcBef>
                <a:spcPts val="1200"/>
              </a:spcBef>
              <a:spcAft>
                <a:spcPts val="0"/>
              </a:spcAft>
              <a:buSzPts val="1300"/>
              <a:buNone/>
            </a:pPr>
            <a:r>
              <a:rPr lang="en" sz="1400">
                <a:latin typeface="Roboto"/>
                <a:ea typeface="Roboto"/>
                <a:cs typeface="Roboto"/>
                <a:sym typeface="Roboto"/>
              </a:rPr>
              <a:t>The present report on the topic, “Detecting COVID-19 in X-Ray images using Deep Learning, Keras and Tensorflow”, is an attempt to design a way for identifying COVID positive individuals from the rest of the people. </a:t>
            </a:r>
            <a:endParaRPr sz="1400">
              <a:latin typeface="Roboto"/>
              <a:ea typeface="Roboto"/>
              <a:cs typeface="Roboto"/>
              <a:sym typeface="Roboto"/>
            </a:endParaRPr>
          </a:p>
          <a:p>
            <a:pPr marL="0" lvl="0" indent="0" algn="just" rtl="0">
              <a:lnSpc>
                <a:spcPct val="95000"/>
              </a:lnSpc>
              <a:spcBef>
                <a:spcPts val="1200"/>
              </a:spcBef>
              <a:spcAft>
                <a:spcPts val="0"/>
              </a:spcAft>
              <a:buClr>
                <a:schemeClr val="dk2"/>
              </a:buClr>
              <a:buSzPts val="1100"/>
              <a:buFont typeface="Arial"/>
              <a:buNone/>
            </a:pPr>
            <a:r>
              <a:rPr lang="en" sz="1400">
                <a:latin typeface="Roboto"/>
                <a:ea typeface="Roboto"/>
                <a:cs typeface="Roboto"/>
                <a:sym typeface="Roboto"/>
              </a:rPr>
              <a:t>It uses basis Convolution Neural Network Model, with different techniques applied to optimize and give better accuracy and results.</a:t>
            </a:r>
            <a:endParaRPr sz="1400">
              <a:latin typeface="Roboto"/>
              <a:ea typeface="Roboto"/>
              <a:cs typeface="Roboto"/>
              <a:sym typeface="Roboto"/>
            </a:endParaRPr>
          </a:p>
          <a:p>
            <a:pPr marL="0" lvl="0" indent="0" algn="just" rtl="0">
              <a:lnSpc>
                <a:spcPct val="95000"/>
              </a:lnSpc>
              <a:spcBef>
                <a:spcPts val="1200"/>
              </a:spcBef>
              <a:spcAft>
                <a:spcPts val="0"/>
              </a:spcAft>
              <a:buClr>
                <a:schemeClr val="dk2"/>
              </a:buClr>
              <a:buSzPts val="1100"/>
              <a:buFont typeface="Arial"/>
              <a:buNone/>
            </a:pPr>
            <a:r>
              <a:rPr lang="en" sz="1400">
                <a:latin typeface="Roboto"/>
                <a:ea typeface="Roboto"/>
                <a:cs typeface="Roboto"/>
                <a:sym typeface="Roboto"/>
              </a:rPr>
              <a:t>Though the model presented here gives fairly good results, but in no case can be considered as a substitute or as a valid health certified test among many tests that are available today. This automatic COVID-19 detection is for educational purposes only. It is not meant to be a reliable, highly accurate COVID-19 diagnosis system, nor has it been professionally or academically vetted.</a:t>
            </a:r>
            <a:endParaRPr sz="1400">
              <a:latin typeface="Roboto"/>
              <a:ea typeface="Roboto"/>
              <a:cs typeface="Roboto"/>
              <a:sym typeface="Roboto"/>
            </a:endParaRPr>
          </a:p>
          <a:p>
            <a:pPr marL="0" lvl="0" indent="0" algn="l" rtl="0">
              <a:lnSpc>
                <a:spcPct val="95000"/>
              </a:lnSpc>
              <a:spcBef>
                <a:spcPts val="1200"/>
              </a:spcBef>
              <a:spcAft>
                <a:spcPts val="1200"/>
              </a:spcAft>
              <a:buSzPts val="1300"/>
              <a:buNone/>
            </a:pPr>
            <a:endParaRPr sz="14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p:nvPr>
        </p:nvSpPr>
        <p:spPr>
          <a:xfrm>
            <a:off x="408225" y="510025"/>
            <a:ext cx="59292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a:solidFill>
                  <a:schemeClr val="dk1"/>
                </a:solidFill>
              </a:rPr>
              <a:t>MOTIVATION AND OBJECTIVE</a:t>
            </a:r>
            <a:endParaRPr>
              <a:solidFill>
                <a:schemeClr val="dk1"/>
              </a:solidFill>
            </a:endParaRPr>
          </a:p>
        </p:txBody>
      </p:sp>
      <p:sp>
        <p:nvSpPr>
          <p:cNvPr id="97" name="Google Shape;97;p4"/>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rmAutofit fontScale="92500" lnSpcReduction="10000"/>
          </a:bodyPr>
          <a:lstStyle/>
          <a:p>
            <a:pPr marL="0" lvl="0" indent="0" algn="just" rtl="0">
              <a:lnSpc>
                <a:spcPct val="115000"/>
              </a:lnSpc>
              <a:spcBef>
                <a:spcPts val="0"/>
              </a:spcBef>
              <a:spcAft>
                <a:spcPts val="0"/>
              </a:spcAft>
              <a:buSzPct val="100386"/>
              <a:buNone/>
            </a:pPr>
            <a:r>
              <a:rPr lang="en" sz="1400">
                <a:latin typeface="Roboto"/>
                <a:ea typeface="Roboto"/>
                <a:cs typeface="Roboto"/>
                <a:sym typeface="Roboto"/>
              </a:rPr>
              <a:t>Though the current scenario of the COVID pandemic has definitely gotten better, but now everyone realises how small details and carelessness can lead to terrible consequences. Thanks to those hardworking health experts, researchers, workers, and other such involved individuals, we are in a much better space now and still preparing to better deal with it.</a:t>
            </a:r>
            <a:endParaRPr sz="1400">
              <a:latin typeface="Roboto"/>
              <a:ea typeface="Roboto"/>
              <a:cs typeface="Roboto"/>
              <a:sym typeface="Roboto"/>
            </a:endParaRPr>
          </a:p>
          <a:p>
            <a:pPr marL="0" lvl="0" indent="0" algn="just" rtl="0">
              <a:lnSpc>
                <a:spcPct val="115000"/>
              </a:lnSpc>
              <a:spcBef>
                <a:spcPts val="1200"/>
              </a:spcBef>
              <a:spcAft>
                <a:spcPts val="0"/>
              </a:spcAft>
              <a:buSzPct val="100386"/>
              <a:buNone/>
            </a:pPr>
            <a:r>
              <a:rPr lang="en" sz="1400">
                <a:latin typeface="Roboto"/>
                <a:ea typeface="Roboto"/>
                <a:cs typeface="Roboto"/>
                <a:sym typeface="Roboto"/>
              </a:rPr>
              <a:t>Our goal is simply to inspire people and open their eyes to how studying computer vision/deep learning and then applying that knowledge to the medical field can make a big impact on the world.</a:t>
            </a:r>
            <a:endParaRPr sz="1400">
              <a:latin typeface="Roboto"/>
              <a:ea typeface="Roboto"/>
              <a:cs typeface="Roboto"/>
              <a:sym typeface="Roboto"/>
            </a:endParaRPr>
          </a:p>
          <a:p>
            <a:pPr marL="0" lvl="0" indent="0" algn="just" rtl="0">
              <a:lnSpc>
                <a:spcPct val="115000"/>
              </a:lnSpc>
              <a:spcBef>
                <a:spcPts val="1200"/>
              </a:spcBef>
              <a:spcAft>
                <a:spcPts val="0"/>
              </a:spcAft>
              <a:buSzPct val="100386"/>
              <a:buNone/>
            </a:pPr>
            <a:r>
              <a:rPr lang="en" sz="1400">
                <a:latin typeface="Roboto"/>
                <a:ea typeface="Roboto"/>
                <a:cs typeface="Roboto"/>
                <a:sym typeface="Roboto"/>
              </a:rPr>
              <a:t>We decided to do what we do best — focus on the overall CV/DL community by writing code, running experiments, and educating others on how to use computer vision and deep learning in practical, real-world applications.</a:t>
            </a:r>
            <a:endParaRPr sz="1400">
              <a:latin typeface="Roboto"/>
              <a:ea typeface="Roboto"/>
              <a:cs typeface="Roboto"/>
              <a:sym typeface="Roboto"/>
            </a:endParaRPr>
          </a:p>
          <a:p>
            <a:pPr marL="0" lvl="0" indent="0" algn="just" rtl="0">
              <a:lnSpc>
                <a:spcPct val="115000"/>
              </a:lnSpc>
              <a:spcBef>
                <a:spcPts val="1200"/>
              </a:spcBef>
              <a:spcAft>
                <a:spcPts val="1200"/>
              </a:spcAft>
              <a:buSzPct val="100386"/>
              <a:buNone/>
            </a:pPr>
            <a:r>
              <a:rPr lang="en" sz="1400">
                <a:latin typeface="Roboto"/>
                <a:ea typeface="Roboto"/>
                <a:cs typeface="Roboto"/>
                <a:sym typeface="Roboto"/>
              </a:rPr>
              <a:t>The methods and datasets used would not be worthy of publication. But they serve as a starting point for those who need to feel like they’re doing something to help. It is about caring about the people and community and helping in a way we know.</a:t>
            </a:r>
            <a:endParaRPr sz="14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408150" y="510025"/>
            <a:ext cx="59292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a:solidFill>
                  <a:schemeClr val="dk1"/>
                </a:solidFill>
              </a:rPr>
              <a:t>BRIEF SURVEY/RELATED WORK</a:t>
            </a:r>
            <a:endParaRPr>
              <a:solidFill>
                <a:schemeClr val="dk1"/>
              </a:solidFill>
            </a:endParaRPr>
          </a:p>
        </p:txBody>
      </p:sp>
      <p:sp>
        <p:nvSpPr>
          <p:cNvPr id="103" name="Google Shape;103;p5"/>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SzPts val="1300"/>
              <a:buNone/>
            </a:pPr>
            <a:r>
              <a:rPr lang="en" sz="1400">
                <a:latin typeface="Roboto"/>
                <a:ea typeface="Roboto"/>
                <a:cs typeface="Roboto"/>
                <a:sym typeface="Roboto"/>
              </a:rPr>
              <a:t>For the purposes of this mini-project, we thought to explore X-ray images as doctors frequently use X-rays and CT scans to diagnose pneumonia, lung inflammation, abscesses, and/or enlarged lymph nodes.</a:t>
            </a:r>
            <a:endParaRPr sz="1400">
              <a:latin typeface="Roboto"/>
              <a:ea typeface="Roboto"/>
              <a:cs typeface="Roboto"/>
              <a:sym typeface="Roboto"/>
            </a:endParaRPr>
          </a:p>
          <a:p>
            <a:pPr marL="0" lvl="0" indent="0" algn="just" rtl="0">
              <a:lnSpc>
                <a:spcPct val="115000"/>
              </a:lnSpc>
              <a:spcBef>
                <a:spcPts val="1200"/>
              </a:spcBef>
              <a:spcAft>
                <a:spcPts val="0"/>
              </a:spcAft>
              <a:buSzPts val="1300"/>
              <a:buNone/>
            </a:pPr>
            <a:r>
              <a:rPr lang="en" sz="1400">
                <a:latin typeface="Roboto"/>
                <a:ea typeface="Roboto"/>
                <a:cs typeface="Roboto"/>
                <a:sym typeface="Roboto"/>
              </a:rPr>
              <a:t>Since COVID-19 attacks the epithelial cells that line our respiratory tract, we can use X-rays to analyse the health of a patient’s lungs.</a:t>
            </a:r>
            <a:endParaRPr sz="1400">
              <a:latin typeface="Roboto"/>
              <a:ea typeface="Roboto"/>
              <a:cs typeface="Roboto"/>
              <a:sym typeface="Roboto"/>
            </a:endParaRPr>
          </a:p>
          <a:p>
            <a:pPr marL="0" lvl="0" indent="0" algn="just" rtl="0">
              <a:lnSpc>
                <a:spcPct val="115000"/>
              </a:lnSpc>
              <a:spcBef>
                <a:spcPts val="1200"/>
              </a:spcBef>
              <a:spcAft>
                <a:spcPts val="0"/>
              </a:spcAft>
              <a:buSzPts val="1300"/>
              <a:buNone/>
            </a:pPr>
            <a:r>
              <a:rPr lang="en" sz="1400">
                <a:latin typeface="Roboto"/>
                <a:ea typeface="Roboto"/>
                <a:cs typeface="Roboto"/>
                <a:sym typeface="Roboto"/>
              </a:rPr>
              <a:t>And given that nearly all hospitals have X-ray imaging machines, it could be possible to use X-rays to test for COVID-19 without the dedicated test kits.</a:t>
            </a:r>
            <a:endParaRPr sz="1400">
              <a:latin typeface="Roboto"/>
              <a:ea typeface="Roboto"/>
              <a:cs typeface="Roboto"/>
              <a:sym typeface="Roboto"/>
            </a:endParaRPr>
          </a:p>
          <a:p>
            <a:pPr marL="0" lvl="0" indent="0" algn="just" rtl="0">
              <a:lnSpc>
                <a:spcPct val="115000"/>
              </a:lnSpc>
              <a:spcBef>
                <a:spcPts val="1200"/>
              </a:spcBef>
              <a:spcAft>
                <a:spcPts val="0"/>
              </a:spcAft>
              <a:buSzPts val="1300"/>
              <a:buNone/>
            </a:pPr>
            <a:r>
              <a:rPr lang="en" sz="1400">
                <a:latin typeface="Roboto"/>
                <a:ea typeface="Roboto"/>
                <a:cs typeface="Roboto"/>
                <a:sym typeface="Roboto"/>
              </a:rPr>
              <a:t>A drawback is that X-ray analysis requires a radiology expert and takes significant time — which is precious when people are sick around the world. </a:t>
            </a:r>
            <a:endParaRPr sz="1400">
              <a:latin typeface="Roboto"/>
              <a:ea typeface="Roboto"/>
              <a:cs typeface="Roboto"/>
              <a:sym typeface="Roboto"/>
            </a:endParaRPr>
          </a:p>
          <a:p>
            <a:pPr marL="0" lvl="0" indent="0" algn="just" rtl="0">
              <a:lnSpc>
                <a:spcPct val="115000"/>
              </a:lnSpc>
              <a:spcBef>
                <a:spcPts val="1200"/>
              </a:spcBef>
              <a:spcAft>
                <a:spcPts val="1200"/>
              </a:spcAft>
              <a:buSzPts val="1300"/>
              <a:buNone/>
            </a:pPr>
            <a:r>
              <a:rPr lang="en" sz="1400">
                <a:latin typeface="Roboto"/>
                <a:ea typeface="Roboto"/>
                <a:cs typeface="Roboto"/>
                <a:sym typeface="Roboto"/>
              </a:rPr>
              <a:t>Therefore developing an automated analysis system is required to save medical professionals valuable time.</a:t>
            </a:r>
            <a:endParaRPr sz="14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408150" y="510025"/>
            <a:ext cx="59292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933">
                <a:solidFill>
                  <a:schemeClr val="dk1"/>
                </a:solidFill>
              </a:rPr>
              <a:t>Method Details</a:t>
            </a:r>
            <a:endParaRPr>
              <a:solidFill>
                <a:schemeClr val="dk1"/>
              </a:solidFill>
            </a:endParaRPr>
          </a:p>
        </p:txBody>
      </p:sp>
      <p:sp>
        <p:nvSpPr>
          <p:cNvPr id="109" name="Google Shape;109;p6"/>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Autofit/>
          </a:bodyPr>
          <a:lstStyle/>
          <a:p>
            <a:pPr marL="0" lvl="0" indent="0" algn="just" rtl="0">
              <a:lnSpc>
                <a:spcPct val="80000"/>
              </a:lnSpc>
              <a:spcBef>
                <a:spcPts val="0"/>
              </a:spcBef>
              <a:spcAft>
                <a:spcPts val="0"/>
              </a:spcAft>
              <a:buSzPts val="1018"/>
              <a:buNone/>
            </a:pPr>
            <a:r>
              <a:rPr lang="en" sz="1400">
                <a:latin typeface="Roboto"/>
                <a:ea typeface="Roboto"/>
                <a:cs typeface="Roboto"/>
                <a:sym typeface="Roboto"/>
              </a:rPr>
              <a:t>Since the dataset included images, we decided to use Convolutional Neural Network model, since it works very well with image data, with initial layers detecting essential features like edges, corners, background and the later layers dealing with more general information to classify the images.</a:t>
            </a:r>
            <a:endParaRPr sz="1400">
              <a:latin typeface="Roboto"/>
              <a:ea typeface="Roboto"/>
              <a:cs typeface="Roboto"/>
              <a:sym typeface="Roboto"/>
            </a:endParaRPr>
          </a:p>
          <a:p>
            <a:pPr marL="0" lvl="0" indent="0" algn="just" rtl="0">
              <a:lnSpc>
                <a:spcPct val="80000"/>
              </a:lnSpc>
              <a:spcBef>
                <a:spcPts val="0"/>
              </a:spcBef>
              <a:spcAft>
                <a:spcPts val="0"/>
              </a:spcAft>
              <a:buSzPts val="1018"/>
              <a:buNone/>
            </a:pPr>
            <a:endParaRPr sz="1400">
              <a:latin typeface="Roboto"/>
              <a:ea typeface="Roboto"/>
              <a:cs typeface="Roboto"/>
              <a:sym typeface="Roboto"/>
            </a:endParaRPr>
          </a:p>
          <a:p>
            <a:pPr marL="0" lvl="0" indent="0" algn="just" rtl="0">
              <a:lnSpc>
                <a:spcPct val="80000"/>
              </a:lnSpc>
              <a:spcBef>
                <a:spcPts val="0"/>
              </a:spcBef>
              <a:spcAft>
                <a:spcPts val="0"/>
              </a:spcAft>
              <a:buSzPts val="1018"/>
              <a:buNone/>
            </a:pPr>
            <a:r>
              <a:rPr lang="en" sz="1400">
                <a:latin typeface="Roboto"/>
                <a:ea typeface="Roboto"/>
                <a:cs typeface="Roboto"/>
                <a:sym typeface="Roboto"/>
              </a:rPr>
              <a:t>After that a basic CNN model with filters and max-pooling layers was implemented with relu activation function in the intermediate layers, followed by flattening into dense layers at the end and a sigmoid activation unit to finally classify the images into the two classes.</a:t>
            </a:r>
            <a:endParaRPr sz="1400">
              <a:latin typeface="Roboto"/>
              <a:ea typeface="Roboto"/>
              <a:cs typeface="Roboto"/>
              <a:sym typeface="Roboto"/>
            </a:endParaRPr>
          </a:p>
          <a:p>
            <a:pPr marL="0" lvl="0" indent="0" algn="just" rtl="0">
              <a:lnSpc>
                <a:spcPct val="80000"/>
              </a:lnSpc>
              <a:spcBef>
                <a:spcPts val="0"/>
              </a:spcBef>
              <a:spcAft>
                <a:spcPts val="0"/>
              </a:spcAft>
              <a:buSzPts val="1018"/>
              <a:buNone/>
            </a:pPr>
            <a:endParaRPr sz="1400">
              <a:latin typeface="Roboto"/>
              <a:ea typeface="Roboto"/>
              <a:cs typeface="Roboto"/>
              <a:sym typeface="Roboto"/>
            </a:endParaRPr>
          </a:p>
          <a:p>
            <a:pPr marL="0" lvl="0" indent="0" algn="just" rtl="0">
              <a:lnSpc>
                <a:spcPct val="95000"/>
              </a:lnSpc>
              <a:spcBef>
                <a:spcPts val="0"/>
              </a:spcBef>
              <a:spcAft>
                <a:spcPts val="0"/>
              </a:spcAft>
              <a:buSzPts val="1018"/>
              <a:buNone/>
            </a:pPr>
            <a:r>
              <a:rPr lang="en" sz="1400">
                <a:latin typeface="Roboto"/>
                <a:ea typeface="Roboto"/>
                <a:cs typeface="Roboto"/>
                <a:sym typeface="Roboto"/>
              </a:rPr>
              <a:t>To get better results we then tried several techniques on this basic CNN which included applying dropouts to avoid overfitting or high variance, batch normalization to handle internal covariance shift, learning rate decay to ensure smooth reaching of gradient descent. </a:t>
            </a:r>
            <a:endParaRPr sz="1400">
              <a:latin typeface="Roboto"/>
              <a:ea typeface="Roboto"/>
              <a:cs typeface="Roboto"/>
              <a:sym typeface="Roboto"/>
            </a:endParaRPr>
          </a:p>
          <a:p>
            <a:pPr marL="0" lvl="0" indent="0" algn="just" rtl="0">
              <a:lnSpc>
                <a:spcPct val="95000"/>
              </a:lnSpc>
              <a:spcBef>
                <a:spcPts val="1200"/>
              </a:spcBef>
              <a:spcAft>
                <a:spcPts val="0"/>
              </a:spcAft>
              <a:buSzPts val="1018"/>
              <a:buNone/>
            </a:pPr>
            <a:r>
              <a:rPr lang="en" sz="1400">
                <a:latin typeface="Roboto"/>
                <a:ea typeface="Roboto"/>
                <a:cs typeface="Roboto"/>
                <a:sym typeface="Roboto"/>
              </a:rPr>
              <a:t>We were able to obtain much better results with these basic implementations.</a:t>
            </a:r>
            <a:endParaRPr sz="1400">
              <a:latin typeface="Roboto"/>
              <a:ea typeface="Roboto"/>
              <a:cs typeface="Roboto"/>
              <a:sym typeface="Roboto"/>
            </a:endParaRPr>
          </a:p>
          <a:p>
            <a:pPr marL="0" lvl="0" indent="0" algn="just" rtl="0">
              <a:lnSpc>
                <a:spcPct val="95000"/>
              </a:lnSpc>
              <a:spcBef>
                <a:spcPts val="1200"/>
              </a:spcBef>
              <a:spcAft>
                <a:spcPts val="1200"/>
              </a:spcAft>
              <a:buSzPts val="1018"/>
              <a:buNone/>
            </a:pPr>
            <a:r>
              <a:rPr lang="en" sz="1400">
                <a:latin typeface="Roboto"/>
                <a:ea typeface="Roboto"/>
                <a:cs typeface="Roboto"/>
                <a:sym typeface="Roboto"/>
              </a:rPr>
              <a:t>Finally we tried using transfer learning which is basically applying a pre-trained model’s parameters which are already well trained and optimized on a huge dataset to our model.</a:t>
            </a:r>
            <a:endParaRPr sz="1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408150" y="510025"/>
            <a:ext cx="59292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933">
                <a:solidFill>
                  <a:schemeClr val="dk1"/>
                </a:solidFill>
              </a:rPr>
              <a:t>EMPLOYED DATASET	</a:t>
            </a:r>
            <a:endParaRPr>
              <a:solidFill>
                <a:schemeClr val="dk1"/>
              </a:solidFill>
            </a:endParaRPr>
          </a:p>
        </p:txBody>
      </p:sp>
      <p:sp>
        <p:nvSpPr>
          <p:cNvPr id="115" name="Google Shape;115;p7"/>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800"/>
              </a:spcBef>
              <a:spcAft>
                <a:spcPts val="0"/>
              </a:spcAft>
              <a:buSzPts val="1300"/>
              <a:buNone/>
            </a:pPr>
            <a:r>
              <a:rPr lang="en" sz="1400">
                <a:latin typeface="Roboto"/>
                <a:ea typeface="Roboto"/>
                <a:cs typeface="Roboto"/>
                <a:sym typeface="Roboto"/>
              </a:rPr>
              <a:t>The COVID-19 X-ray image dataset we’ll be using for this tutorial was curated by </a:t>
            </a:r>
            <a:r>
              <a:rPr lang="en" sz="1400">
                <a:solidFill>
                  <a:schemeClr val="hlink"/>
                </a:solidFill>
                <a:uFill>
                  <a:noFill/>
                </a:uFill>
                <a:latin typeface="Roboto"/>
                <a:ea typeface="Roboto"/>
                <a:cs typeface="Roboto"/>
                <a:sym typeface="Roboto"/>
                <a:hlinkClick r:id="rId3"/>
              </a:rPr>
              <a:t>Dr. Joseph Cohen</a:t>
            </a:r>
            <a:r>
              <a:rPr lang="en" sz="1400">
                <a:latin typeface="Roboto"/>
                <a:ea typeface="Roboto"/>
                <a:cs typeface="Roboto"/>
                <a:sym typeface="Roboto"/>
              </a:rPr>
              <a:t>, a postdoctoral fellow at the University of Montreal. </a:t>
            </a:r>
            <a:endParaRPr sz="1400">
              <a:latin typeface="Roboto"/>
              <a:ea typeface="Roboto"/>
              <a:cs typeface="Roboto"/>
              <a:sym typeface="Roboto"/>
            </a:endParaRPr>
          </a:p>
          <a:p>
            <a:pPr marL="0" lvl="0" indent="0" algn="just" rtl="0">
              <a:lnSpc>
                <a:spcPct val="100000"/>
              </a:lnSpc>
              <a:spcBef>
                <a:spcPts val="1800"/>
              </a:spcBef>
              <a:spcAft>
                <a:spcPts val="0"/>
              </a:spcAft>
              <a:buSzPts val="1300"/>
              <a:buNone/>
            </a:pPr>
            <a:r>
              <a:rPr lang="en" sz="1400" b="1">
                <a:latin typeface="Roboto"/>
                <a:ea typeface="Roboto"/>
                <a:cs typeface="Roboto"/>
                <a:sym typeface="Roboto"/>
              </a:rPr>
              <a:t>Collecting CoVID-19 X-Ray images:</a:t>
            </a:r>
            <a:endParaRPr sz="1400" b="1">
              <a:latin typeface="Roboto"/>
              <a:ea typeface="Roboto"/>
              <a:cs typeface="Roboto"/>
              <a:sym typeface="Roboto"/>
            </a:endParaRPr>
          </a:p>
          <a:p>
            <a:pPr marL="0" lvl="0" indent="0" algn="just" rtl="0">
              <a:lnSpc>
                <a:spcPct val="100000"/>
              </a:lnSpc>
              <a:spcBef>
                <a:spcPts val="1800"/>
              </a:spcBef>
              <a:spcAft>
                <a:spcPts val="0"/>
              </a:spcAft>
              <a:buSzPts val="1300"/>
              <a:buNone/>
            </a:pPr>
            <a:r>
              <a:rPr lang="en" sz="1400">
                <a:latin typeface="Roboto"/>
                <a:ea typeface="Roboto"/>
                <a:cs typeface="Roboto"/>
                <a:sym typeface="Roboto"/>
              </a:rPr>
              <a:t>Thanks to API provided in the GitHub repo, we were able to load the entire dataset in a python notebook. But the challenge was to sample the CoVID X-Rays from the other bacterial/pneumonia, MERS, SARS, and ARDS cases. After the indices were obtained it was easy to plot and save images into the google drive folder using Python’s matplotlib.pyplot library. </a:t>
            </a:r>
            <a:endParaRPr sz="1400">
              <a:latin typeface="Roboto"/>
              <a:ea typeface="Roboto"/>
              <a:cs typeface="Roboto"/>
              <a:sym typeface="Roboto"/>
            </a:endParaRPr>
          </a:p>
          <a:p>
            <a:pPr marL="0" lvl="0" indent="0" algn="just" rtl="0">
              <a:lnSpc>
                <a:spcPct val="100000"/>
              </a:lnSpc>
              <a:spcBef>
                <a:spcPts val="1800"/>
              </a:spcBef>
              <a:spcAft>
                <a:spcPts val="0"/>
              </a:spcAft>
              <a:buSzPts val="1300"/>
              <a:buNone/>
            </a:pPr>
            <a:r>
              <a:rPr lang="en" sz="1400" b="1">
                <a:latin typeface="Roboto"/>
                <a:ea typeface="Roboto"/>
                <a:cs typeface="Roboto"/>
                <a:sym typeface="Roboto"/>
              </a:rPr>
              <a:t>Collecting normal X-ray images:</a:t>
            </a:r>
            <a:endParaRPr sz="1400" b="1">
              <a:latin typeface="Roboto"/>
              <a:ea typeface="Roboto"/>
              <a:cs typeface="Roboto"/>
              <a:sym typeface="Roboto"/>
            </a:endParaRPr>
          </a:p>
          <a:p>
            <a:pPr marL="0" lvl="0" indent="0" algn="just" rtl="0">
              <a:lnSpc>
                <a:spcPct val="107916"/>
              </a:lnSpc>
              <a:spcBef>
                <a:spcPts val="1800"/>
              </a:spcBef>
              <a:spcAft>
                <a:spcPts val="800"/>
              </a:spcAft>
              <a:buSzPts val="1300"/>
              <a:buNone/>
            </a:pPr>
            <a:r>
              <a:rPr lang="en" sz="1400">
                <a:latin typeface="Roboto"/>
                <a:ea typeface="Roboto"/>
                <a:cs typeface="Roboto"/>
                <a:sym typeface="Roboto"/>
              </a:rPr>
              <a:t>To do so, I used </a:t>
            </a:r>
            <a:r>
              <a:rPr lang="en" sz="1400" u="sng">
                <a:solidFill>
                  <a:schemeClr val="hlink"/>
                </a:solidFill>
                <a:latin typeface="Roboto"/>
                <a:ea typeface="Roboto"/>
                <a:cs typeface="Roboto"/>
                <a:sym typeface="Roboto"/>
                <a:hlinkClick r:id="rId4"/>
              </a:rPr>
              <a:t>Kaggle’s Chest X-Ray Images (Pneumonia) dataset</a:t>
            </a:r>
            <a:r>
              <a:rPr lang="en" sz="1400">
                <a:latin typeface="Roboto"/>
                <a:ea typeface="Roboto"/>
                <a:cs typeface="Roboto"/>
                <a:sym typeface="Roboto"/>
              </a:rPr>
              <a:t> and sampled 25 X-ray images from healthy patients</a:t>
            </a:r>
            <a:r>
              <a:rPr lang="en" sz="1400" b="1">
                <a:latin typeface="Roboto"/>
                <a:ea typeface="Roboto"/>
                <a:cs typeface="Roboto"/>
                <a:sym typeface="Roboto"/>
              </a:rPr>
              <a:t>.</a:t>
            </a:r>
            <a:r>
              <a:rPr lang="en" sz="1400">
                <a:latin typeface="Roboto"/>
                <a:ea typeface="Roboto"/>
                <a:cs typeface="Roboto"/>
                <a:sym typeface="Roboto"/>
              </a:rPr>
              <a:t> There are a number of problems with Kaggle’s Chest X-Ray dataset, namely noisy/incorrect labels, but it served as a good enough starting point for this proof of concept COVID-19 detector.</a:t>
            </a:r>
            <a:endParaRPr sz="14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8" descr="https://929687.smushcdn.com/2407837/wp-content/uploads/2020/03/covid19_keras_dataset.png?lossy=1&amp;strip=1&amp;webp=1"/>
          <p:cNvPicPr preferRelativeResize="0"/>
          <p:nvPr/>
        </p:nvPicPr>
        <p:blipFill rotWithShape="1">
          <a:blip r:embed="rId3">
            <a:alphaModFix/>
          </a:blip>
          <a:srcRect/>
          <a:stretch/>
        </p:blipFill>
        <p:spPr>
          <a:xfrm>
            <a:off x="1905325" y="1376825"/>
            <a:ext cx="5297650" cy="2886450"/>
          </a:xfrm>
          <a:prstGeom prst="rect">
            <a:avLst/>
          </a:prstGeom>
          <a:noFill/>
          <a:ln>
            <a:noFill/>
          </a:ln>
        </p:spPr>
      </p:pic>
      <p:sp>
        <p:nvSpPr>
          <p:cNvPr id="121" name="Google Shape;121;p8"/>
          <p:cNvSpPr txBox="1"/>
          <p:nvPr/>
        </p:nvSpPr>
        <p:spPr>
          <a:xfrm>
            <a:off x="1704900" y="4315575"/>
            <a:ext cx="5734200" cy="523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1800"/>
              </a:spcBef>
              <a:spcAft>
                <a:spcPts val="1800"/>
              </a:spcAft>
              <a:buClr>
                <a:srgbClr val="000000"/>
              </a:buClr>
              <a:buSzPts val="1100"/>
              <a:buFont typeface="Arial"/>
              <a:buNone/>
            </a:pPr>
            <a:r>
              <a:rPr lang="en" sz="1100" b="0" i="0" u="none" strike="noStrike" cap="none">
                <a:solidFill>
                  <a:srgbClr val="000000"/>
                </a:solidFill>
                <a:latin typeface="Arial"/>
                <a:ea typeface="Arial"/>
                <a:cs typeface="Arial"/>
                <a:sym typeface="Arial"/>
              </a:rPr>
              <a:t>Fig1: Corona-Virus (COVID-19) chest X-ray image data. On the left we have positive (i.e., infected) X-ray images, whereas on the right we have negative samples.</a:t>
            </a:r>
            <a:endParaRPr sz="1400" b="0" i="0" u="none" strike="noStrike" cap="none">
              <a:solidFill>
                <a:srgbClr val="000000"/>
              </a:solidFill>
              <a:latin typeface="Lato"/>
              <a:ea typeface="Lato"/>
              <a:cs typeface="Lato"/>
              <a:sym typeface="Lato"/>
            </a:endParaRPr>
          </a:p>
        </p:txBody>
      </p:sp>
      <p:sp>
        <p:nvSpPr>
          <p:cNvPr id="122" name="Google Shape;122;p8"/>
          <p:cNvSpPr txBox="1"/>
          <p:nvPr/>
        </p:nvSpPr>
        <p:spPr>
          <a:xfrm>
            <a:off x="408225" y="408225"/>
            <a:ext cx="8327700" cy="967800"/>
          </a:xfrm>
          <a:prstGeom prst="rect">
            <a:avLst/>
          </a:prstGeom>
          <a:noFill/>
          <a:ln>
            <a:noFill/>
          </a:ln>
        </p:spPr>
        <p:txBody>
          <a:bodyPr spcFirstLastPara="1" wrap="square" lIns="91425" tIns="91425" rIns="91425" bIns="91425" anchor="t" anchorCtr="0">
            <a:spAutoFit/>
          </a:bodyPr>
          <a:lstStyle/>
          <a:p>
            <a:pPr marL="0" marR="0" lvl="0" indent="0" algn="just" rtl="0">
              <a:lnSpc>
                <a:spcPct val="107916"/>
              </a:lnSpc>
              <a:spcBef>
                <a:spcPts val="0"/>
              </a:spcBef>
              <a:spcAft>
                <a:spcPts val="0"/>
              </a:spcAft>
              <a:buClr>
                <a:srgbClr val="000000"/>
              </a:buClr>
              <a:buSzPts val="1400"/>
              <a:buFont typeface="Arial"/>
              <a:buNone/>
            </a:pPr>
            <a:r>
              <a:rPr lang="en" sz="1400" b="1" i="0" u="none" strike="noStrike" cap="none">
                <a:solidFill>
                  <a:srgbClr val="000000"/>
                </a:solidFill>
                <a:latin typeface="Roboto"/>
                <a:ea typeface="Roboto"/>
                <a:cs typeface="Roboto"/>
                <a:sym typeface="Roboto"/>
              </a:rPr>
              <a:t>Organising Dataset:</a:t>
            </a:r>
            <a:endParaRPr sz="1400" b="1" i="0" u="none" strike="noStrike" cap="none">
              <a:solidFill>
                <a:srgbClr val="000000"/>
              </a:solidFill>
              <a:latin typeface="Roboto"/>
              <a:ea typeface="Roboto"/>
              <a:cs typeface="Roboto"/>
              <a:sym typeface="Roboto"/>
            </a:endParaRPr>
          </a:p>
          <a:p>
            <a:pPr marL="0" marR="0" lvl="0" indent="0" algn="just" rtl="0">
              <a:lnSpc>
                <a:spcPct val="107916"/>
              </a:lnSpc>
              <a:spcBef>
                <a:spcPts val="800"/>
              </a:spcBef>
              <a:spcAft>
                <a:spcPts val="80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The total number of images obtained from the CoVID positive X-Ray was 146. Another 146 normal X-Ray were taken from the Kaggle Dataset.</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408150" y="510025"/>
            <a:ext cx="8327700" cy="755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600"/>
              <a:buNone/>
            </a:pPr>
            <a:r>
              <a:rPr lang="en" sz="2933">
                <a:solidFill>
                  <a:schemeClr val="dk1"/>
                </a:solidFill>
              </a:rPr>
              <a:t>EXPERIMENTS AND RESULTS</a:t>
            </a:r>
            <a:endParaRPr>
              <a:solidFill>
                <a:schemeClr val="dk1"/>
              </a:solidFill>
            </a:endParaRPr>
          </a:p>
        </p:txBody>
      </p:sp>
      <p:sp>
        <p:nvSpPr>
          <p:cNvPr id="128" name="Google Shape;128;p9"/>
          <p:cNvSpPr txBox="1">
            <a:spLocks noGrp="1"/>
          </p:cNvSpPr>
          <p:nvPr>
            <p:ph type="body" idx="1"/>
          </p:nvPr>
        </p:nvSpPr>
        <p:spPr>
          <a:xfrm>
            <a:off x="408150" y="1265725"/>
            <a:ext cx="8327700" cy="3469500"/>
          </a:xfrm>
          <a:prstGeom prst="rect">
            <a:avLst/>
          </a:prstGeom>
          <a:noFill/>
          <a:ln>
            <a:noFill/>
          </a:ln>
        </p:spPr>
        <p:txBody>
          <a:bodyPr spcFirstLastPara="1" wrap="square" lIns="91425" tIns="91425" rIns="91425" bIns="91425" anchor="t" anchorCtr="0">
            <a:noAutofit/>
          </a:bodyPr>
          <a:lstStyle/>
          <a:p>
            <a:pPr marL="0" lvl="0" indent="0" algn="just" rtl="0">
              <a:lnSpc>
                <a:spcPct val="95000"/>
              </a:lnSpc>
              <a:spcBef>
                <a:spcPts val="0"/>
              </a:spcBef>
              <a:spcAft>
                <a:spcPts val="0"/>
              </a:spcAft>
              <a:buSzPts val="1018"/>
              <a:buNone/>
            </a:pPr>
            <a:r>
              <a:rPr lang="en" sz="1400" b="1" u="sng">
                <a:latin typeface="Roboto"/>
                <a:ea typeface="Roboto"/>
                <a:cs typeface="Roboto"/>
                <a:sym typeface="Roboto"/>
              </a:rPr>
              <a:t>Experiment 1</a:t>
            </a:r>
            <a:endParaRPr/>
          </a:p>
          <a:p>
            <a:pPr marL="457200" lvl="0" indent="-311150" algn="l" rtl="0">
              <a:lnSpc>
                <a:spcPct val="115000"/>
              </a:lnSpc>
              <a:spcBef>
                <a:spcPts val="1200"/>
              </a:spcBef>
              <a:spcAft>
                <a:spcPts val="0"/>
              </a:spcAft>
              <a:buSzPts val="1300"/>
              <a:buChar char="●"/>
            </a:pPr>
            <a:r>
              <a:rPr lang="en" b="1">
                <a:latin typeface="Roboto"/>
                <a:ea typeface="Roboto"/>
                <a:cs typeface="Roboto"/>
                <a:sym typeface="Roboto"/>
              </a:rPr>
              <a:t>Train-Validation split</a:t>
            </a:r>
            <a:r>
              <a:rPr lang="en">
                <a:latin typeface="Roboto"/>
                <a:ea typeface="Roboto"/>
                <a:cs typeface="Roboto"/>
                <a:sym typeface="Roboto"/>
              </a:rPr>
              <a:t>: 3:1 or 194 images in train set and 66 images in validation set.</a:t>
            </a:r>
            <a:endParaRPr/>
          </a:p>
          <a:p>
            <a:pPr marL="146050" lvl="0" indent="0" algn="l" rtl="0">
              <a:lnSpc>
                <a:spcPct val="115000"/>
              </a:lnSpc>
              <a:spcBef>
                <a:spcPts val="0"/>
              </a:spcBef>
              <a:spcAft>
                <a:spcPts val="0"/>
              </a:spcAft>
              <a:buSzPts val="1300"/>
              <a:buNone/>
            </a:pP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b="1">
                <a:latin typeface="Roboto"/>
                <a:ea typeface="Roboto"/>
                <a:cs typeface="Roboto"/>
                <a:sym typeface="Roboto"/>
              </a:rPr>
              <a:t>Pre-processing: </a:t>
            </a: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Image Augmentation:</a:t>
            </a:r>
            <a:r>
              <a:rPr lang="en">
                <a:latin typeface="Roboto"/>
                <a:ea typeface="Roboto"/>
                <a:cs typeface="Roboto"/>
                <a:sym typeface="Roboto"/>
              </a:rPr>
              <a:t> Artificially boosting the number of images in our training set by applying random image transformations to the existing images in the training set.</a:t>
            </a:r>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Data normalization:</a:t>
            </a:r>
            <a:r>
              <a:rPr lang="en">
                <a:latin typeface="Roboto"/>
                <a:ea typeface="Roboto"/>
                <a:cs typeface="Roboto"/>
                <a:sym typeface="Roboto"/>
              </a:rPr>
              <a:t> is an important step which ensures that each input parameter (pixel, in this case) has a similar data distribution</a:t>
            </a:r>
            <a:endParaRPr/>
          </a:p>
          <a:p>
            <a:pPr marL="146050" lvl="0" indent="0" algn="l" rtl="0">
              <a:lnSpc>
                <a:spcPct val="115000"/>
              </a:lnSpc>
              <a:spcBef>
                <a:spcPts val="0"/>
              </a:spcBef>
              <a:spcAft>
                <a:spcPts val="0"/>
              </a:spcAft>
              <a:buSzPts val="1300"/>
              <a:buNone/>
            </a:pP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b="1">
                <a:latin typeface="Roboto"/>
                <a:ea typeface="Roboto"/>
                <a:cs typeface="Roboto"/>
                <a:sym typeface="Roboto"/>
              </a:rPr>
              <a:t>Model:</a:t>
            </a:r>
            <a:endParaRPr>
              <a:latin typeface="Roboto"/>
              <a:ea typeface="Roboto"/>
              <a:cs typeface="Roboto"/>
              <a:sym typeface="Roboto"/>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Convolutions</a:t>
            </a:r>
            <a:r>
              <a:rPr lang="en">
                <a:latin typeface="Roboto"/>
                <a:ea typeface="Roboto"/>
                <a:cs typeface="Roboto"/>
                <a:sym typeface="Roboto"/>
              </a:rPr>
              <a:t>: When working with RGB/grayscale images we convolve each colour channel (only one in grayscale) with its own convolutional filter.  </a:t>
            </a:r>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Max Pooling:</a:t>
            </a:r>
            <a:r>
              <a:rPr lang="en">
                <a:latin typeface="Roboto"/>
                <a:ea typeface="Roboto"/>
                <a:cs typeface="Roboto"/>
                <a:sym typeface="Roboto"/>
              </a:rPr>
              <a:t> Max pooling helps reduce image size after each CNN layer without increasing number of learnable parameters.</a:t>
            </a:r>
            <a:endParaRPr/>
          </a:p>
          <a:p>
            <a:pPr marL="457200" lvl="0" indent="-311150" algn="l" rtl="0">
              <a:lnSpc>
                <a:spcPct val="115000"/>
              </a:lnSpc>
              <a:spcBef>
                <a:spcPts val="0"/>
              </a:spcBef>
              <a:spcAft>
                <a:spcPts val="0"/>
              </a:spcAft>
              <a:buSzPts val="1300"/>
              <a:buChar char="●"/>
            </a:pPr>
            <a:r>
              <a:rPr lang="en" u="sng">
                <a:latin typeface="Roboto"/>
                <a:ea typeface="Roboto"/>
                <a:cs typeface="Roboto"/>
                <a:sym typeface="Roboto"/>
              </a:rPr>
              <a:t>ReLu Activation: </a:t>
            </a:r>
            <a:r>
              <a:rPr lang="en">
                <a:latin typeface="Roboto"/>
                <a:ea typeface="Roboto"/>
                <a:cs typeface="Roboto"/>
                <a:sym typeface="Roboto"/>
              </a:rPr>
              <a:t>With RELU activation, even if the gradients coming from some neurons can be zero, there will always be others giving a clear non-zero gradient and training can continue at a good pace.</a:t>
            </a:r>
            <a:endParaRPr/>
          </a:p>
          <a:p>
            <a:pPr marL="0" lvl="0" indent="0" algn="just" rtl="0">
              <a:lnSpc>
                <a:spcPct val="95000"/>
              </a:lnSpc>
              <a:spcBef>
                <a:spcPts val="0"/>
              </a:spcBef>
              <a:spcAft>
                <a:spcPts val="1200"/>
              </a:spcAft>
              <a:buSzPts val="1018"/>
              <a:buNone/>
            </a:pPr>
            <a:endParaRPr sz="1400" b="1">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1554</Words>
  <Application>Microsoft Office PowerPoint</Application>
  <PresentationFormat>On-screen Show (16:9)</PresentationFormat>
  <Paragraphs>122</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Lato</vt:lpstr>
      <vt:lpstr>Roboto</vt:lpstr>
      <vt:lpstr>Raleway</vt:lpstr>
      <vt:lpstr>Streamline</vt:lpstr>
      <vt:lpstr>Covid-19 detection from lung X-Ray images using CNN model, Tensorflow and Keras</vt:lpstr>
      <vt:lpstr>Contents</vt:lpstr>
      <vt:lpstr>INTRODUCTION</vt:lpstr>
      <vt:lpstr>MOTIVATION AND OBJECTIVE</vt:lpstr>
      <vt:lpstr>BRIEF SURVEY/RELATED WORK</vt:lpstr>
      <vt:lpstr>Method Details</vt:lpstr>
      <vt:lpstr>EMPLOYED DATASET </vt:lpstr>
      <vt:lpstr>PowerPoint Presentation</vt:lpstr>
      <vt:lpstr>EXPERIMENTS AND RESULTS</vt:lpstr>
      <vt:lpstr>Result</vt:lpstr>
      <vt:lpstr>Experiment 2</vt:lpstr>
      <vt:lpstr>Result</vt:lpstr>
      <vt:lpstr>Experiment 3</vt:lpstr>
      <vt:lpstr>Expriment 4</vt:lpstr>
      <vt:lpstr>RESULTS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detection from lung X-Ray images using CNN model, Tensorflow and Keras</dc:title>
  <cp:lastModifiedBy>Shikhar Saxena</cp:lastModifiedBy>
  <cp:revision>2</cp:revision>
  <dcterms:modified xsi:type="dcterms:W3CDTF">2022-01-03T05:18:14Z</dcterms:modified>
</cp:coreProperties>
</file>