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56" r:id="rId2"/>
    <p:sldId id="357" r:id="rId3"/>
    <p:sldId id="358" r:id="rId4"/>
    <p:sldId id="359" r:id="rId5"/>
    <p:sldId id="360" r:id="rId6"/>
    <p:sldId id="361" r:id="rId7"/>
    <p:sldId id="362" r:id="rId8"/>
    <p:sldId id="363" r:id="rId9"/>
    <p:sldId id="364" r:id="rId10"/>
    <p:sldId id="365" r:id="rId11"/>
    <p:sldId id="366" r:id="rId12"/>
    <p:sldId id="367" r:id="rId13"/>
    <p:sldId id="368" r:id="rId14"/>
    <p:sldId id="369" r:id="rId15"/>
    <p:sldId id="370" r:id="rId16"/>
    <p:sldId id="371" r:id="rId17"/>
    <p:sldId id="372" r:id="rId18"/>
    <p:sldId id="373" r:id="rId19"/>
    <p:sldId id="374" r:id="rId20"/>
    <p:sldId id="375" r:id="rId21"/>
    <p:sldId id="376" r:id="rId22"/>
    <p:sldId id="382" r:id="rId23"/>
    <p:sldId id="383" r:id="rId24"/>
    <p:sldId id="384" r:id="rId25"/>
    <p:sldId id="385" r:id="rId26"/>
    <p:sldId id="377" r:id="rId27"/>
    <p:sldId id="378" r:id="rId28"/>
    <p:sldId id="379" r:id="rId29"/>
    <p:sldId id="386" r:id="rId30"/>
    <p:sldId id="387" r:id="rId31"/>
    <p:sldId id="388" r:id="rId32"/>
    <p:sldId id="389" r:id="rId33"/>
    <p:sldId id="380" r:id="rId34"/>
    <p:sldId id="38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BCF3E0-2E1B-47DD-B78C-C9DF3E595870}" type="datetimeFigureOut">
              <a:rPr lang="en-IN" smtClean="0"/>
              <a:t>14-09-2024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A984-80AC-487F-A71A-E08CC4BE1A1B}" type="slidenum">
              <a:rPr lang="en-IN" smtClean="0"/>
              <a:t>‹#›</a:t>
            </a:fld>
            <a:endParaRPr lang="en-IN"/>
          </a:p>
        </p:txBody>
      </p:sp>
    </p:spTree>
    <p:extLst>
      <p:ext uri="{BB962C8B-B14F-4D97-AF65-F5344CB8AC3E}">
        <p14:creationId xmlns:p14="http://schemas.microsoft.com/office/powerpoint/2010/main" val="724203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CF3E0-2E1B-47DD-B78C-C9DF3E595870}" type="datetimeFigureOut">
              <a:rPr lang="en-IN" smtClean="0"/>
              <a:t>14-09-2024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A984-80AC-487F-A71A-E08CC4BE1A1B}" type="slidenum">
              <a:rPr lang="en-IN" smtClean="0"/>
              <a:t>‹#›</a:t>
            </a:fld>
            <a:endParaRPr lang="en-IN"/>
          </a:p>
        </p:txBody>
      </p:sp>
    </p:spTree>
    <p:extLst>
      <p:ext uri="{BB962C8B-B14F-4D97-AF65-F5344CB8AC3E}">
        <p14:creationId xmlns:p14="http://schemas.microsoft.com/office/powerpoint/2010/main" val="378460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CF3E0-2E1B-47DD-B78C-C9DF3E595870}" type="datetimeFigureOut">
              <a:rPr lang="en-IN" smtClean="0"/>
              <a:t>14-09-2024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A984-80AC-487F-A71A-E08CC4BE1A1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43630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CF3E0-2E1B-47DD-B78C-C9DF3E595870}" type="datetimeFigureOut">
              <a:rPr lang="en-IN" smtClean="0"/>
              <a:t>14-09-2024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A984-80AC-487F-A71A-E08CC4BE1A1B}" type="slidenum">
              <a:rPr lang="en-IN" smtClean="0"/>
              <a:t>‹#›</a:t>
            </a:fld>
            <a:endParaRPr lang="en-IN"/>
          </a:p>
        </p:txBody>
      </p:sp>
    </p:spTree>
    <p:extLst>
      <p:ext uri="{BB962C8B-B14F-4D97-AF65-F5344CB8AC3E}">
        <p14:creationId xmlns:p14="http://schemas.microsoft.com/office/powerpoint/2010/main" val="224709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CF3E0-2E1B-47DD-B78C-C9DF3E595870}" type="datetimeFigureOut">
              <a:rPr lang="en-IN" smtClean="0"/>
              <a:t>14-09-2024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A984-80AC-487F-A71A-E08CC4BE1A1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5714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CF3E0-2E1B-47DD-B78C-C9DF3E595870}" type="datetimeFigureOut">
              <a:rPr lang="en-IN" smtClean="0"/>
              <a:t>14-09-2024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A984-80AC-487F-A71A-E08CC4BE1A1B}" type="slidenum">
              <a:rPr lang="en-IN" smtClean="0"/>
              <a:t>‹#›</a:t>
            </a:fld>
            <a:endParaRPr lang="en-IN"/>
          </a:p>
        </p:txBody>
      </p:sp>
    </p:spTree>
    <p:extLst>
      <p:ext uri="{BB962C8B-B14F-4D97-AF65-F5344CB8AC3E}">
        <p14:creationId xmlns:p14="http://schemas.microsoft.com/office/powerpoint/2010/main" val="3728736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BCF3E0-2E1B-47DD-B78C-C9DF3E595870}" type="datetimeFigureOut">
              <a:rPr lang="en-IN" smtClean="0"/>
              <a:t>14-09-2024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A984-80AC-487F-A71A-E08CC4BE1A1B}" type="slidenum">
              <a:rPr lang="en-IN" smtClean="0"/>
              <a:t>‹#›</a:t>
            </a:fld>
            <a:endParaRPr lang="en-IN"/>
          </a:p>
        </p:txBody>
      </p:sp>
    </p:spTree>
    <p:extLst>
      <p:ext uri="{BB962C8B-B14F-4D97-AF65-F5344CB8AC3E}">
        <p14:creationId xmlns:p14="http://schemas.microsoft.com/office/powerpoint/2010/main" val="4120261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BCF3E0-2E1B-47DD-B78C-C9DF3E595870}" type="datetimeFigureOut">
              <a:rPr lang="en-IN" smtClean="0"/>
              <a:t>14-09-2024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A984-80AC-487F-A71A-E08CC4BE1A1B}" type="slidenum">
              <a:rPr lang="en-IN" smtClean="0"/>
              <a:t>‹#›</a:t>
            </a:fld>
            <a:endParaRPr lang="en-IN"/>
          </a:p>
        </p:txBody>
      </p:sp>
    </p:spTree>
    <p:extLst>
      <p:ext uri="{BB962C8B-B14F-4D97-AF65-F5344CB8AC3E}">
        <p14:creationId xmlns:p14="http://schemas.microsoft.com/office/powerpoint/2010/main" val="2247857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BCF3E0-2E1B-47DD-B78C-C9DF3E595870}" type="datetimeFigureOut">
              <a:rPr lang="en-IN" smtClean="0"/>
              <a:t>14-09-2024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A984-80AC-487F-A71A-E08CC4BE1A1B}" type="slidenum">
              <a:rPr lang="en-IN" smtClean="0"/>
              <a:t>‹#›</a:t>
            </a:fld>
            <a:endParaRPr lang="en-IN"/>
          </a:p>
        </p:txBody>
      </p:sp>
    </p:spTree>
    <p:extLst>
      <p:ext uri="{BB962C8B-B14F-4D97-AF65-F5344CB8AC3E}">
        <p14:creationId xmlns:p14="http://schemas.microsoft.com/office/powerpoint/2010/main" val="363313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CF3E0-2E1B-47DD-B78C-C9DF3E595870}" type="datetimeFigureOut">
              <a:rPr lang="en-IN" smtClean="0"/>
              <a:t>14-09-2024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A984-80AC-487F-A71A-E08CC4BE1A1B}" type="slidenum">
              <a:rPr lang="en-IN" smtClean="0"/>
              <a:t>‹#›</a:t>
            </a:fld>
            <a:endParaRPr lang="en-IN"/>
          </a:p>
        </p:txBody>
      </p:sp>
    </p:spTree>
    <p:extLst>
      <p:ext uri="{BB962C8B-B14F-4D97-AF65-F5344CB8AC3E}">
        <p14:creationId xmlns:p14="http://schemas.microsoft.com/office/powerpoint/2010/main" val="2337151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BCF3E0-2E1B-47DD-B78C-C9DF3E595870}" type="datetimeFigureOut">
              <a:rPr lang="en-IN" smtClean="0"/>
              <a:t>14-09-2024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AAA984-80AC-487F-A71A-E08CC4BE1A1B}" type="slidenum">
              <a:rPr lang="en-IN" smtClean="0"/>
              <a:t>‹#›</a:t>
            </a:fld>
            <a:endParaRPr lang="en-IN"/>
          </a:p>
        </p:txBody>
      </p:sp>
    </p:spTree>
    <p:extLst>
      <p:ext uri="{BB962C8B-B14F-4D97-AF65-F5344CB8AC3E}">
        <p14:creationId xmlns:p14="http://schemas.microsoft.com/office/powerpoint/2010/main" val="2217641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BCF3E0-2E1B-47DD-B78C-C9DF3E595870}" type="datetimeFigureOut">
              <a:rPr lang="en-IN" smtClean="0"/>
              <a:t>14-09-2024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AAA984-80AC-487F-A71A-E08CC4BE1A1B}" type="slidenum">
              <a:rPr lang="en-IN" smtClean="0"/>
              <a:t>‹#›</a:t>
            </a:fld>
            <a:endParaRPr lang="en-IN"/>
          </a:p>
        </p:txBody>
      </p:sp>
    </p:spTree>
    <p:extLst>
      <p:ext uri="{BB962C8B-B14F-4D97-AF65-F5344CB8AC3E}">
        <p14:creationId xmlns:p14="http://schemas.microsoft.com/office/powerpoint/2010/main" val="3347406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BCF3E0-2E1B-47DD-B78C-C9DF3E595870}" type="datetimeFigureOut">
              <a:rPr lang="en-IN" smtClean="0"/>
              <a:t>14-09-2024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AAA984-80AC-487F-A71A-E08CC4BE1A1B}" type="slidenum">
              <a:rPr lang="en-IN" smtClean="0"/>
              <a:t>‹#›</a:t>
            </a:fld>
            <a:endParaRPr lang="en-IN"/>
          </a:p>
        </p:txBody>
      </p:sp>
    </p:spTree>
    <p:extLst>
      <p:ext uri="{BB962C8B-B14F-4D97-AF65-F5344CB8AC3E}">
        <p14:creationId xmlns:p14="http://schemas.microsoft.com/office/powerpoint/2010/main" val="3612315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CF3E0-2E1B-47DD-B78C-C9DF3E595870}" type="datetimeFigureOut">
              <a:rPr lang="en-IN" smtClean="0"/>
              <a:t>14-09-2024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AAA984-80AC-487F-A71A-E08CC4BE1A1B}" type="slidenum">
              <a:rPr lang="en-IN" smtClean="0"/>
              <a:t>‹#›</a:t>
            </a:fld>
            <a:endParaRPr lang="en-IN"/>
          </a:p>
        </p:txBody>
      </p:sp>
    </p:spTree>
    <p:extLst>
      <p:ext uri="{BB962C8B-B14F-4D97-AF65-F5344CB8AC3E}">
        <p14:creationId xmlns:p14="http://schemas.microsoft.com/office/powerpoint/2010/main" val="293927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BCF3E0-2E1B-47DD-B78C-C9DF3E595870}" type="datetimeFigureOut">
              <a:rPr lang="en-IN" smtClean="0"/>
              <a:t>14-09-2024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AAA984-80AC-487F-A71A-E08CC4BE1A1B}" type="slidenum">
              <a:rPr lang="en-IN" smtClean="0"/>
              <a:t>‹#›</a:t>
            </a:fld>
            <a:endParaRPr lang="en-IN"/>
          </a:p>
        </p:txBody>
      </p:sp>
    </p:spTree>
    <p:extLst>
      <p:ext uri="{BB962C8B-B14F-4D97-AF65-F5344CB8AC3E}">
        <p14:creationId xmlns:p14="http://schemas.microsoft.com/office/powerpoint/2010/main" val="3140924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BCF3E0-2E1B-47DD-B78C-C9DF3E595870}" type="datetimeFigureOut">
              <a:rPr lang="en-IN" smtClean="0"/>
              <a:t>14-09-2024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AAA984-80AC-487F-A71A-E08CC4BE1A1B}" type="slidenum">
              <a:rPr lang="en-IN" smtClean="0"/>
              <a:t>‹#›</a:t>
            </a:fld>
            <a:endParaRPr lang="en-IN"/>
          </a:p>
        </p:txBody>
      </p:sp>
    </p:spTree>
    <p:extLst>
      <p:ext uri="{BB962C8B-B14F-4D97-AF65-F5344CB8AC3E}">
        <p14:creationId xmlns:p14="http://schemas.microsoft.com/office/powerpoint/2010/main" val="1335065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BCF3E0-2E1B-47DD-B78C-C9DF3E595870}" type="datetimeFigureOut">
              <a:rPr lang="en-IN" smtClean="0"/>
              <a:t>14-09-2024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AAA984-80AC-487F-A71A-E08CC4BE1A1B}" type="slidenum">
              <a:rPr lang="en-IN" smtClean="0"/>
              <a:t>‹#›</a:t>
            </a:fld>
            <a:endParaRPr lang="en-IN"/>
          </a:p>
        </p:txBody>
      </p:sp>
    </p:spTree>
    <p:extLst>
      <p:ext uri="{BB962C8B-B14F-4D97-AF65-F5344CB8AC3E}">
        <p14:creationId xmlns:p14="http://schemas.microsoft.com/office/powerpoint/2010/main" val="8535064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8BF4-D748-48C2-5F60-88D8F149C600}"/>
              </a:ext>
            </a:extLst>
          </p:cNvPr>
          <p:cNvSpPr>
            <a:spLocks noGrp="1"/>
          </p:cNvSpPr>
          <p:nvPr>
            <p:ph type="title"/>
          </p:nvPr>
        </p:nvSpPr>
        <p:spPr>
          <a:xfrm>
            <a:off x="179109" y="141402"/>
            <a:ext cx="11821213" cy="763571"/>
          </a:xfrm>
        </p:spPr>
        <p:txBody>
          <a:bodyPr>
            <a:normAutofit fontScale="90000"/>
          </a:bodyPr>
          <a:lstStyle/>
          <a:p>
            <a:r>
              <a:rPr lang="en-US" sz="3200" b="1" dirty="0"/>
              <a:t>Unit 3:Weak slot and filler structures : Semantic nets, Frames</a:t>
            </a:r>
            <a:endParaRPr lang="en-IN" sz="3200" b="1" dirty="0"/>
          </a:p>
        </p:txBody>
      </p:sp>
      <p:sp>
        <p:nvSpPr>
          <p:cNvPr id="3" name="Content Placeholder 2">
            <a:extLst>
              <a:ext uri="{FF2B5EF4-FFF2-40B4-BE49-F238E27FC236}">
                <a16:creationId xmlns:a16="http://schemas.microsoft.com/office/drawing/2014/main" id="{F86C9D86-55C5-57D8-7851-3CF316FA331E}"/>
              </a:ext>
            </a:extLst>
          </p:cNvPr>
          <p:cNvSpPr>
            <a:spLocks noGrp="1"/>
          </p:cNvSpPr>
          <p:nvPr>
            <p:ph idx="1"/>
          </p:nvPr>
        </p:nvSpPr>
        <p:spPr>
          <a:xfrm>
            <a:off x="179109" y="904973"/>
            <a:ext cx="11924907" cy="5542961"/>
          </a:xfrm>
        </p:spPr>
        <p:txBody>
          <a:bodyPr>
            <a:normAutofit/>
          </a:bodyPr>
          <a:lstStyle/>
          <a:p>
            <a:r>
              <a:rPr lang="en-US" sz="2400" b="1" dirty="0"/>
              <a:t>Weak slot and filler structures</a:t>
            </a:r>
            <a:r>
              <a:rPr lang="en-US" sz="2400" dirty="0"/>
              <a:t> are frameworks used in artificial intelligence (AI) and knowledge representation to model the organization and processing of knowledge in a structured way. </a:t>
            </a:r>
          </a:p>
          <a:p>
            <a:r>
              <a:rPr lang="en-US" sz="2400" dirty="0"/>
              <a:t>These structures are considered "weak" because they offer a flexible and less formal way to represent knowledge, as opposed to more rigid and mathematically strict methods like logic-based systems. </a:t>
            </a:r>
          </a:p>
          <a:p>
            <a:r>
              <a:rPr lang="en-US" sz="2400" dirty="0"/>
              <a:t>Two of the most common types of weak slot and filler structures are </a:t>
            </a:r>
            <a:r>
              <a:rPr lang="en-US" sz="2400" b="1" dirty="0"/>
              <a:t>semantic networks</a:t>
            </a:r>
            <a:r>
              <a:rPr lang="en-US" sz="2400" dirty="0"/>
              <a:t> (semantic nets) and </a:t>
            </a:r>
            <a:r>
              <a:rPr lang="en-US" sz="2400" b="1" dirty="0"/>
              <a:t>frames</a:t>
            </a:r>
            <a:r>
              <a:rPr lang="en-US" sz="2400" dirty="0"/>
              <a:t>.</a:t>
            </a:r>
          </a:p>
          <a:p>
            <a:r>
              <a:rPr lang="en-US" sz="2400" b="1" dirty="0"/>
              <a:t>1. Semantic Nets</a:t>
            </a:r>
          </a:p>
          <a:p>
            <a:r>
              <a:rPr lang="en-US" sz="2400" b="1" dirty="0"/>
              <a:t>Semantic networks</a:t>
            </a:r>
            <a:r>
              <a:rPr lang="en-US" sz="2400" dirty="0"/>
              <a:t> (or semantic nets) are a form of knowledge representation that uses a graph-based structure to capture relationships between concepts or objects. In a semantic net:</a:t>
            </a:r>
          </a:p>
          <a:p>
            <a:endParaRPr lang="en-IN" sz="2400" dirty="0"/>
          </a:p>
        </p:txBody>
      </p:sp>
    </p:spTree>
    <p:extLst>
      <p:ext uri="{BB962C8B-B14F-4D97-AF65-F5344CB8AC3E}">
        <p14:creationId xmlns:p14="http://schemas.microsoft.com/office/powerpoint/2010/main" val="2551656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664-1492-99C4-FE03-7297BE70659C}"/>
              </a:ext>
            </a:extLst>
          </p:cNvPr>
          <p:cNvSpPr>
            <a:spLocks noGrp="1"/>
          </p:cNvSpPr>
          <p:nvPr>
            <p:ph type="title"/>
          </p:nvPr>
        </p:nvSpPr>
        <p:spPr>
          <a:xfrm>
            <a:off x="150829" y="65989"/>
            <a:ext cx="11877773" cy="999240"/>
          </a:xfrm>
        </p:spPr>
        <p:txBody>
          <a:bodyPr>
            <a:normAutofit fontScale="90000"/>
          </a:bodyPr>
          <a:lstStyle/>
          <a:p>
            <a:r>
              <a:rPr lang="en-US" b="1" dirty="0"/>
              <a:t>Strong slot and filler structures: Conceptual dependency, Scripts</a:t>
            </a:r>
            <a:endParaRPr lang="en-IN" dirty="0"/>
          </a:p>
        </p:txBody>
      </p:sp>
      <p:sp>
        <p:nvSpPr>
          <p:cNvPr id="3" name="Content Placeholder 2">
            <a:extLst>
              <a:ext uri="{FF2B5EF4-FFF2-40B4-BE49-F238E27FC236}">
                <a16:creationId xmlns:a16="http://schemas.microsoft.com/office/drawing/2014/main" id="{DB412BE2-4414-D0F2-CFFA-33E55FBFB8F8}"/>
              </a:ext>
            </a:extLst>
          </p:cNvPr>
          <p:cNvSpPr>
            <a:spLocks noGrp="1"/>
          </p:cNvSpPr>
          <p:nvPr>
            <p:ph idx="1"/>
          </p:nvPr>
        </p:nvSpPr>
        <p:spPr>
          <a:xfrm>
            <a:off x="245097" y="1244338"/>
            <a:ext cx="11783505" cy="5128181"/>
          </a:xfrm>
        </p:spPr>
        <p:txBody>
          <a:bodyPr/>
          <a:lstStyle/>
          <a:p>
            <a:r>
              <a:rPr lang="en-US" b="1" dirty="0"/>
              <a:t>2. Scripts</a:t>
            </a:r>
          </a:p>
          <a:p>
            <a:r>
              <a:rPr lang="en-US" b="1" dirty="0"/>
              <a:t>Scripts</a:t>
            </a:r>
            <a:r>
              <a:rPr lang="en-US" dirty="0"/>
              <a:t> are another form of strong slot and filler structure used for knowledge representation, particularly in natural language understanding. A script represents a stereotypical sequence of events in a particular context or situation, capturing the typical roles, objects, and actions involved. Scripts are used to model common scenarios or routines, such as going to a restaurant, visiting a doctor, or attending a meeting.</a:t>
            </a:r>
          </a:p>
          <a:p>
            <a:r>
              <a:rPr lang="en-US" b="1" dirty="0"/>
              <a:t>Characteristics of Scripts:</a:t>
            </a:r>
          </a:p>
          <a:p>
            <a:pPr>
              <a:buFont typeface="Arial" panose="020B0604020202020204" pitchFamily="34" charset="0"/>
              <a:buChar char="•"/>
            </a:pPr>
            <a:r>
              <a:rPr lang="en-US" b="1" dirty="0"/>
              <a:t>Structured Sequences</a:t>
            </a:r>
            <a:r>
              <a:rPr lang="en-US" dirty="0"/>
              <a:t>: Scripts describe a sequence of actions or events that typically occur in a specific situation.</a:t>
            </a:r>
          </a:p>
          <a:p>
            <a:pPr>
              <a:buFont typeface="Arial" panose="020B0604020202020204" pitchFamily="34" charset="0"/>
              <a:buChar char="•"/>
            </a:pPr>
            <a:r>
              <a:rPr lang="en-US" b="1" dirty="0"/>
              <a:t>Slots and Fillers</a:t>
            </a:r>
            <a:r>
              <a:rPr lang="en-US" dirty="0"/>
              <a:t>: Scripts consist of slots that represent the different roles, actions, or events that can occur within the scenario, and fillers that provide specific details (e.g., the name of the restaurant, the type of food ordered).</a:t>
            </a:r>
          </a:p>
          <a:p>
            <a:pPr>
              <a:buFont typeface="Arial" panose="020B0604020202020204" pitchFamily="34" charset="0"/>
              <a:buChar char="•"/>
            </a:pPr>
            <a:r>
              <a:rPr lang="en-US" b="1" dirty="0"/>
              <a:t>Default Values</a:t>
            </a:r>
            <a:r>
              <a:rPr lang="en-US" dirty="0"/>
              <a:t>: Scripts often include default values or expectations for what normally happens (e.g., after ordering food, the customer waits for it to be served).</a:t>
            </a:r>
          </a:p>
          <a:p>
            <a:pPr>
              <a:buFont typeface="Arial" panose="020B0604020202020204" pitchFamily="34" charset="0"/>
              <a:buChar char="•"/>
            </a:pPr>
            <a:r>
              <a:rPr lang="en-US" b="1" dirty="0"/>
              <a:t>Causal and Temporal Relations</a:t>
            </a:r>
            <a:r>
              <a:rPr lang="en-US" dirty="0"/>
              <a:t>: Scripts capture not just the order of events but also the causal relationships between them (e.g., you need to order food before it can be served).</a:t>
            </a:r>
          </a:p>
          <a:p>
            <a:endParaRPr lang="en-IN" dirty="0"/>
          </a:p>
        </p:txBody>
      </p:sp>
    </p:spTree>
    <p:extLst>
      <p:ext uri="{BB962C8B-B14F-4D97-AF65-F5344CB8AC3E}">
        <p14:creationId xmlns:p14="http://schemas.microsoft.com/office/powerpoint/2010/main" val="514984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ED116-6019-FA87-706B-667A59B189BE}"/>
              </a:ext>
            </a:extLst>
          </p:cNvPr>
          <p:cNvSpPr>
            <a:spLocks noGrp="1"/>
          </p:cNvSpPr>
          <p:nvPr>
            <p:ph type="title"/>
          </p:nvPr>
        </p:nvSpPr>
        <p:spPr>
          <a:xfrm>
            <a:off x="65987" y="84841"/>
            <a:ext cx="11972041" cy="952108"/>
          </a:xfrm>
        </p:spPr>
        <p:txBody>
          <a:bodyPr>
            <a:normAutofit fontScale="90000"/>
          </a:bodyPr>
          <a:lstStyle/>
          <a:p>
            <a:r>
              <a:rPr lang="en-US" b="1" dirty="0"/>
              <a:t>Strong slot and filler structures: Conceptual dependency, Scripts</a:t>
            </a:r>
            <a:endParaRPr lang="en-IN" dirty="0"/>
          </a:p>
        </p:txBody>
      </p:sp>
      <p:sp>
        <p:nvSpPr>
          <p:cNvPr id="3" name="Content Placeholder 2">
            <a:extLst>
              <a:ext uri="{FF2B5EF4-FFF2-40B4-BE49-F238E27FC236}">
                <a16:creationId xmlns:a16="http://schemas.microsoft.com/office/drawing/2014/main" id="{EE14DDD4-CE69-8B1A-6EFF-E0EC60C3C326}"/>
              </a:ext>
            </a:extLst>
          </p:cNvPr>
          <p:cNvSpPr>
            <a:spLocks noGrp="1"/>
          </p:cNvSpPr>
          <p:nvPr>
            <p:ph idx="1"/>
          </p:nvPr>
        </p:nvSpPr>
        <p:spPr>
          <a:xfrm>
            <a:off x="216816" y="1319753"/>
            <a:ext cx="11736372" cy="5326144"/>
          </a:xfrm>
        </p:spPr>
        <p:txBody>
          <a:bodyPr/>
          <a:lstStyle/>
          <a:p>
            <a:r>
              <a:rPr lang="en-US" b="1" dirty="0"/>
              <a:t>Example of a Script:</a:t>
            </a:r>
          </a:p>
          <a:p>
            <a:r>
              <a:rPr lang="en-US" dirty="0"/>
              <a:t>Consider a script for the stereotypical scenario of "Going to a Restaurant":</a:t>
            </a:r>
          </a:p>
          <a:p>
            <a:pPr>
              <a:buFont typeface="Arial" panose="020B0604020202020204" pitchFamily="34" charset="0"/>
              <a:buChar char="•"/>
            </a:pPr>
            <a:r>
              <a:rPr lang="en-US" b="1" dirty="0"/>
              <a:t>Script Name</a:t>
            </a:r>
            <a:r>
              <a:rPr lang="en-US" dirty="0"/>
              <a:t>: Restaurant Script</a:t>
            </a:r>
          </a:p>
          <a:p>
            <a:pPr>
              <a:buFont typeface="Arial" panose="020B0604020202020204" pitchFamily="34" charset="0"/>
              <a:buChar char="•"/>
            </a:pPr>
            <a:r>
              <a:rPr lang="en-US" b="1" dirty="0"/>
              <a:t>Slots and Fillers</a:t>
            </a:r>
            <a:r>
              <a:rPr lang="en-US" dirty="0"/>
              <a:t>:</a:t>
            </a:r>
          </a:p>
          <a:p>
            <a:pPr marL="742950" lvl="1" indent="-285750">
              <a:buFont typeface="Arial" panose="020B0604020202020204" pitchFamily="34" charset="0"/>
              <a:buChar char="•"/>
            </a:pPr>
            <a:r>
              <a:rPr lang="en-US" b="1" dirty="0"/>
              <a:t>Entry</a:t>
            </a:r>
            <a:r>
              <a:rPr lang="en-US" dirty="0"/>
              <a:t>: Customer enters the restaurant.</a:t>
            </a:r>
          </a:p>
          <a:p>
            <a:pPr marL="742950" lvl="1" indent="-285750">
              <a:buFont typeface="Arial" panose="020B0604020202020204" pitchFamily="34" charset="0"/>
              <a:buChar char="•"/>
            </a:pPr>
            <a:r>
              <a:rPr lang="en-US" b="1" dirty="0"/>
              <a:t>Order</a:t>
            </a:r>
            <a:r>
              <a:rPr lang="en-US" dirty="0"/>
              <a:t>: Customer orders food from the waiter.</a:t>
            </a:r>
          </a:p>
          <a:p>
            <a:pPr marL="742950" lvl="1" indent="-285750">
              <a:buFont typeface="Arial" panose="020B0604020202020204" pitchFamily="34" charset="0"/>
              <a:buChar char="•"/>
            </a:pPr>
            <a:r>
              <a:rPr lang="en-US" b="1" dirty="0"/>
              <a:t>Payment</a:t>
            </a:r>
            <a:r>
              <a:rPr lang="en-US" dirty="0"/>
              <a:t>: Customer pays for the food.</a:t>
            </a:r>
          </a:p>
          <a:p>
            <a:pPr marL="742950" lvl="1" indent="-285750">
              <a:buFont typeface="Arial" panose="020B0604020202020204" pitchFamily="34" charset="0"/>
              <a:buChar char="•"/>
            </a:pPr>
            <a:r>
              <a:rPr lang="en-US" b="1" dirty="0"/>
              <a:t>Exit</a:t>
            </a:r>
            <a:r>
              <a:rPr lang="en-US" dirty="0"/>
              <a:t>: Customer leaves the restaurant.</a:t>
            </a:r>
          </a:p>
          <a:p>
            <a:r>
              <a:rPr lang="en-US" b="1" dirty="0"/>
              <a:t>How to Draw the Script:</a:t>
            </a:r>
          </a:p>
          <a:p>
            <a:r>
              <a:rPr lang="en-US" dirty="0"/>
              <a:t>The script could be visualized as a flowchart showing the sequence of events:</a:t>
            </a:r>
          </a:p>
          <a:p>
            <a:endParaRPr lang="en-IN" dirty="0"/>
          </a:p>
        </p:txBody>
      </p:sp>
    </p:spTree>
    <p:extLst>
      <p:ext uri="{BB962C8B-B14F-4D97-AF65-F5344CB8AC3E}">
        <p14:creationId xmlns:p14="http://schemas.microsoft.com/office/powerpoint/2010/main" val="1489831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0391-C1E7-EF08-23C6-8ECE37260881}"/>
              </a:ext>
            </a:extLst>
          </p:cNvPr>
          <p:cNvSpPr>
            <a:spLocks noGrp="1"/>
          </p:cNvSpPr>
          <p:nvPr>
            <p:ph type="title"/>
          </p:nvPr>
        </p:nvSpPr>
        <p:spPr>
          <a:xfrm>
            <a:off x="131975" y="113122"/>
            <a:ext cx="11915481" cy="1150070"/>
          </a:xfrm>
        </p:spPr>
        <p:txBody>
          <a:bodyPr>
            <a:normAutofit fontScale="90000"/>
          </a:bodyPr>
          <a:lstStyle/>
          <a:p>
            <a:r>
              <a:rPr lang="en-US" b="1" dirty="0"/>
              <a:t>Strong slot and filler structures: Conceptual dependency, Scripts</a:t>
            </a:r>
            <a:endParaRPr lang="en-IN" dirty="0"/>
          </a:p>
        </p:txBody>
      </p:sp>
      <p:sp>
        <p:nvSpPr>
          <p:cNvPr id="3" name="Content Placeholder 2">
            <a:extLst>
              <a:ext uri="{FF2B5EF4-FFF2-40B4-BE49-F238E27FC236}">
                <a16:creationId xmlns:a16="http://schemas.microsoft.com/office/drawing/2014/main" id="{91192A8F-D948-234C-2075-E84515A730BB}"/>
              </a:ext>
            </a:extLst>
          </p:cNvPr>
          <p:cNvSpPr>
            <a:spLocks noGrp="1"/>
          </p:cNvSpPr>
          <p:nvPr>
            <p:ph idx="1"/>
          </p:nvPr>
        </p:nvSpPr>
        <p:spPr>
          <a:xfrm>
            <a:off x="282803" y="1263192"/>
            <a:ext cx="11613823" cy="5279009"/>
          </a:xfrm>
        </p:spPr>
        <p:txBody>
          <a:bodyPr>
            <a:normAutofit/>
          </a:bodyPr>
          <a:lstStyle/>
          <a:p>
            <a:r>
              <a:rPr lang="en-US" dirty="0"/>
              <a:t>This script captures the typical sequence of events that occur when a person goes to a restaurant, along with the possible variations or alternatives at each step.</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52C8D8AD-4C02-B700-550F-AA70EA5E700D}"/>
              </a:ext>
            </a:extLst>
          </p:cNvPr>
          <p:cNvPicPr>
            <a:picLocks noChangeAspect="1"/>
          </p:cNvPicPr>
          <p:nvPr/>
        </p:nvPicPr>
        <p:blipFill>
          <a:blip r:embed="rId2"/>
          <a:stretch>
            <a:fillRect/>
          </a:stretch>
        </p:blipFill>
        <p:spPr>
          <a:xfrm>
            <a:off x="4395464" y="2394407"/>
            <a:ext cx="2514951" cy="2610214"/>
          </a:xfrm>
          <a:prstGeom prst="rect">
            <a:avLst/>
          </a:prstGeom>
        </p:spPr>
      </p:pic>
    </p:spTree>
    <p:extLst>
      <p:ext uri="{BB962C8B-B14F-4D97-AF65-F5344CB8AC3E}">
        <p14:creationId xmlns:p14="http://schemas.microsoft.com/office/powerpoint/2010/main" val="3311457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E332-EE20-6813-E1B4-102C34BF5FAE}"/>
              </a:ext>
            </a:extLst>
          </p:cNvPr>
          <p:cNvSpPr>
            <a:spLocks noGrp="1"/>
          </p:cNvSpPr>
          <p:nvPr>
            <p:ph type="title"/>
          </p:nvPr>
        </p:nvSpPr>
        <p:spPr>
          <a:xfrm>
            <a:off x="141401" y="75414"/>
            <a:ext cx="11830639" cy="741224"/>
          </a:xfrm>
        </p:spPr>
        <p:txBody>
          <a:bodyPr/>
          <a:lstStyle/>
          <a:p>
            <a:r>
              <a:rPr lang="en-IN" b="1" dirty="0"/>
              <a:t>Game playing: Evaluation function</a:t>
            </a:r>
          </a:p>
        </p:txBody>
      </p:sp>
      <p:sp>
        <p:nvSpPr>
          <p:cNvPr id="3" name="Content Placeholder 2">
            <a:extLst>
              <a:ext uri="{FF2B5EF4-FFF2-40B4-BE49-F238E27FC236}">
                <a16:creationId xmlns:a16="http://schemas.microsoft.com/office/drawing/2014/main" id="{5ECF0515-0AE0-60BD-86E6-ED3117FEA576}"/>
              </a:ext>
            </a:extLst>
          </p:cNvPr>
          <p:cNvSpPr>
            <a:spLocks noGrp="1"/>
          </p:cNvSpPr>
          <p:nvPr>
            <p:ph idx="1"/>
          </p:nvPr>
        </p:nvSpPr>
        <p:spPr>
          <a:xfrm>
            <a:off x="216816" y="933255"/>
            <a:ext cx="11755224" cy="5646654"/>
          </a:xfrm>
        </p:spPr>
        <p:txBody>
          <a:bodyPr>
            <a:normAutofit/>
          </a:bodyPr>
          <a:lstStyle/>
          <a:p>
            <a:r>
              <a:rPr lang="en-US" b="1" dirty="0"/>
              <a:t>Game playing</a:t>
            </a:r>
            <a:r>
              <a:rPr lang="en-US" dirty="0"/>
              <a:t> in artificial intelligence (AI) involves developing programs that can play games, often with the goal of competing against human players or other AI programs. A crucial component in building these programs is the </a:t>
            </a:r>
            <a:r>
              <a:rPr lang="en-US" b="1" dirty="0"/>
              <a:t>evaluation function</a:t>
            </a:r>
            <a:r>
              <a:rPr lang="en-US" dirty="0"/>
              <a:t>.</a:t>
            </a:r>
          </a:p>
          <a:p>
            <a:endParaRPr lang="en-US" dirty="0"/>
          </a:p>
          <a:p>
            <a:r>
              <a:rPr lang="en-US" b="1" dirty="0"/>
              <a:t>What is an Evaluation Function?</a:t>
            </a:r>
          </a:p>
          <a:p>
            <a:r>
              <a:rPr lang="en-US" dirty="0"/>
              <a:t>An </a:t>
            </a:r>
            <a:r>
              <a:rPr lang="en-US" b="1" dirty="0"/>
              <a:t>evaluation function</a:t>
            </a:r>
            <a:r>
              <a:rPr lang="en-US" dirty="0"/>
              <a:t> is a mathematical function used in AI game-playing algorithms to assess the desirability of a particular game state. The function assigns a numerical value, or "score," to a game state, representing how favorable that state is for the player making the move. This score guides the AI in making decisions about which moves to consider or prioritize.</a:t>
            </a:r>
          </a:p>
          <a:p>
            <a:endParaRPr lang="en-US" dirty="0"/>
          </a:p>
          <a:p>
            <a:r>
              <a:rPr lang="en-US" b="1" dirty="0"/>
              <a:t>Key Characteristics of an Evaluation Function:</a:t>
            </a:r>
          </a:p>
          <a:p>
            <a:pPr>
              <a:buFont typeface="+mj-lt"/>
              <a:buAutoNum type="arabicPeriod"/>
            </a:pPr>
            <a:r>
              <a:rPr lang="en-US" b="1" dirty="0"/>
              <a:t>Heuristic-based</a:t>
            </a:r>
            <a:r>
              <a:rPr lang="en-US" dirty="0"/>
              <a:t>: Evaluation functions are usually heuristics that provide an approximation of the actual value or quality of a game state since computing the exact value is often infeasible due to the complexity of the game.</a:t>
            </a:r>
          </a:p>
          <a:p>
            <a:pPr>
              <a:buFont typeface="+mj-lt"/>
              <a:buAutoNum type="arabicPeriod"/>
            </a:pPr>
            <a:r>
              <a:rPr lang="en-US" b="1" dirty="0"/>
              <a:t>Player-centric</a:t>
            </a:r>
            <a:r>
              <a:rPr lang="en-US" dirty="0"/>
              <a:t>: The function is designed to favor one player over the other, meaning it evaluates states in terms of the advantage or disadvantage to a specific player.</a:t>
            </a:r>
          </a:p>
          <a:p>
            <a:endParaRPr lang="en-US" dirty="0"/>
          </a:p>
          <a:p>
            <a:endParaRPr lang="en-IN" dirty="0"/>
          </a:p>
        </p:txBody>
      </p:sp>
    </p:spTree>
    <p:extLst>
      <p:ext uri="{BB962C8B-B14F-4D97-AF65-F5344CB8AC3E}">
        <p14:creationId xmlns:p14="http://schemas.microsoft.com/office/powerpoint/2010/main" val="2222293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CDE96-5AE3-AE61-8B9A-63CD22FA72B0}"/>
              </a:ext>
            </a:extLst>
          </p:cNvPr>
          <p:cNvSpPr>
            <a:spLocks noGrp="1"/>
          </p:cNvSpPr>
          <p:nvPr>
            <p:ph type="title"/>
          </p:nvPr>
        </p:nvSpPr>
        <p:spPr>
          <a:xfrm>
            <a:off x="188535" y="94268"/>
            <a:ext cx="11896627" cy="829559"/>
          </a:xfrm>
        </p:spPr>
        <p:txBody>
          <a:bodyPr/>
          <a:lstStyle/>
          <a:p>
            <a:r>
              <a:rPr lang="en-IN" b="1" dirty="0"/>
              <a:t>Game playing: Evaluation function</a:t>
            </a:r>
            <a:endParaRPr lang="en-IN" dirty="0"/>
          </a:p>
        </p:txBody>
      </p:sp>
      <p:sp>
        <p:nvSpPr>
          <p:cNvPr id="3" name="Content Placeholder 2">
            <a:extLst>
              <a:ext uri="{FF2B5EF4-FFF2-40B4-BE49-F238E27FC236}">
                <a16:creationId xmlns:a16="http://schemas.microsoft.com/office/drawing/2014/main" id="{151EF52F-76D1-7886-FA23-C9B962170E8B}"/>
              </a:ext>
            </a:extLst>
          </p:cNvPr>
          <p:cNvSpPr>
            <a:spLocks noGrp="1"/>
          </p:cNvSpPr>
          <p:nvPr>
            <p:ph idx="1"/>
          </p:nvPr>
        </p:nvSpPr>
        <p:spPr>
          <a:xfrm>
            <a:off x="263951" y="923827"/>
            <a:ext cx="11739514" cy="5703216"/>
          </a:xfrm>
        </p:spPr>
        <p:txBody>
          <a:bodyPr>
            <a:normAutofit/>
          </a:bodyPr>
          <a:lstStyle/>
          <a:p>
            <a:r>
              <a:rPr lang="en-US" b="1" dirty="0"/>
              <a:t>How Evaluation Functions Work</a:t>
            </a:r>
          </a:p>
          <a:p>
            <a:r>
              <a:rPr lang="en-US" b="1" dirty="0"/>
              <a:t>1. Components of an Evaluation Function:</a:t>
            </a:r>
          </a:p>
          <a:p>
            <a:r>
              <a:rPr lang="en-US" dirty="0"/>
              <a:t>An evaluation function for a game typically considers several </a:t>
            </a:r>
            <a:r>
              <a:rPr lang="en-US" b="1" dirty="0"/>
              <a:t>features</a:t>
            </a:r>
            <a:r>
              <a:rPr lang="en-US" dirty="0"/>
              <a:t> of the game state. For example, in chess, it might consider:</a:t>
            </a:r>
          </a:p>
          <a:p>
            <a:pPr>
              <a:buFont typeface="Arial" panose="020B0604020202020204" pitchFamily="34" charset="0"/>
              <a:buChar char="•"/>
            </a:pPr>
            <a:r>
              <a:rPr lang="en-US" b="1" dirty="0"/>
              <a:t>Material balance</a:t>
            </a:r>
            <a:r>
              <a:rPr lang="en-US" dirty="0"/>
              <a:t>: The total value of pieces each player has on the board.</a:t>
            </a:r>
          </a:p>
          <a:p>
            <a:pPr>
              <a:buFont typeface="Arial" panose="020B0604020202020204" pitchFamily="34" charset="0"/>
              <a:buChar char="•"/>
            </a:pPr>
            <a:r>
              <a:rPr lang="en-US" b="1" dirty="0"/>
              <a:t>Positional factors</a:t>
            </a:r>
            <a:r>
              <a:rPr lang="en-US" dirty="0"/>
              <a:t>: Control of key squares, piece activity, pawn structure, etc.</a:t>
            </a:r>
          </a:p>
          <a:p>
            <a:pPr>
              <a:buFont typeface="Arial" panose="020B0604020202020204" pitchFamily="34" charset="0"/>
              <a:buChar char="•"/>
            </a:pPr>
            <a:r>
              <a:rPr lang="en-US" b="1" dirty="0"/>
              <a:t>Mobility</a:t>
            </a:r>
            <a:r>
              <a:rPr lang="en-US" dirty="0"/>
              <a:t>: The number of legal moves available to a player.</a:t>
            </a:r>
          </a:p>
          <a:p>
            <a:pPr>
              <a:buFont typeface="Arial" panose="020B0604020202020204" pitchFamily="34" charset="0"/>
              <a:buChar char="•"/>
            </a:pPr>
            <a:r>
              <a:rPr lang="en-US" b="1" dirty="0"/>
              <a:t>King safety</a:t>
            </a:r>
            <a:r>
              <a:rPr lang="en-US" dirty="0"/>
              <a:t>: Protection of the king from immediate threats.</a:t>
            </a:r>
          </a:p>
          <a:p>
            <a:r>
              <a:rPr lang="en-US" b="1" dirty="0"/>
              <a:t>2. Weighted Sum of Features:</a:t>
            </a:r>
          </a:p>
          <a:p>
            <a:r>
              <a:rPr lang="en-US" dirty="0"/>
              <a:t>An evaluation function often takes the form of a weighted sum of these features:</a:t>
            </a:r>
          </a:p>
          <a:p>
            <a:endParaRPr lang="en-US" dirty="0"/>
          </a:p>
          <a:p>
            <a:endParaRPr lang="en-US" dirty="0"/>
          </a:p>
          <a:p>
            <a:endParaRPr lang="en-IN" dirty="0"/>
          </a:p>
        </p:txBody>
      </p:sp>
      <p:pic>
        <p:nvPicPr>
          <p:cNvPr id="5" name="Picture 4">
            <a:extLst>
              <a:ext uri="{FF2B5EF4-FFF2-40B4-BE49-F238E27FC236}">
                <a16:creationId xmlns:a16="http://schemas.microsoft.com/office/drawing/2014/main" id="{C2ACC685-10C0-5AA6-8675-A85A6D8B7E36}"/>
              </a:ext>
            </a:extLst>
          </p:cNvPr>
          <p:cNvPicPr>
            <a:picLocks noChangeAspect="1"/>
          </p:cNvPicPr>
          <p:nvPr/>
        </p:nvPicPr>
        <p:blipFill>
          <a:blip r:embed="rId2"/>
          <a:stretch>
            <a:fillRect/>
          </a:stretch>
        </p:blipFill>
        <p:spPr>
          <a:xfrm>
            <a:off x="2177592" y="4807671"/>
            <a:ext cx="6475374" cy="1819372"/>
          </a:xfrm>
          <a:prstGeom prst="rect">
            <a:avLst/>
          </a:prstGeom>
        </p:spPr>
      </p:pic>
    </p:spTree>
    <p:extLst>
      <p:ext uri="{BB962C8B-B14F-4D97-AF65-F5344CB8AC3E}">
        <p14:creationId xmlns:p14="http://schemas.microsoft.com/office/powerpoint/2010/main" val="750991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561B-E17E-8445-1063-67A79CE20437}"/>
              </a:ext>
            </a:extLst>
          </p:cNvPr>
          <p:cNvSpPr>
            <a:spLocks noGrp="1"/>
          </p:cNvSpPr>
          <p:nvPr>
            <p:ph type="title"/>
          </p:nvPr>
        </p:nvSpPr>
        <p:spPr>
          <a:xfrm>
            <a:off x="141402" y="113122"/>
            <a:ext cx="11792932" cy="703516"/>
          </a:xfrm>
        </p:spPr>
        <p:txBody>
          <a:bodyPr/>
          <a:lstStyle/>
          <a:p>
            <a:r>
              <a:rPr lang="en-IN" b="1" dirty="0"/>
              <a:t>Minmax Problem</a:t>
            </a:r>
          </a:p>
        </p:txBody>
      </p:sp>
      <p:sp>
        <p:nvSpPr>
          <p:cNvPr id="3" name="Content Placeholder 2">
            <a:extLst>
              <a:ext uri="{FF2B5EF4-FFF2-40B4-BE49-F238E27FC236}">
                <a16:creationId xmlns:a16="http://schemas.microsoft.com/office/drawing/2014/main" id="{52F3E197-743D-5CE4-A89C-9432B301126A}"/>
              </a:ext>
            </a:extLst>
          </p:cNvPr>
          <p:cNvSpPr>
            <a:spLocks noGrp="1"/>
          </p:cNvSpPr>
          <p:nvPr>
            <p:ph idx="1"/>
          </p:nvPr>
        </p:nvSpPr>
        <p:spPr>
          <a:xfrm>
            <a:off x="141401" y="816639"/>
            <a:ext cx="11792931" cy="5782124"/>
          </a:xfrm>
        </p:spPr>
        <p:txBody>
          <a:bodyPr>
            <a:normAutofit lnSpcReduction="10000"/>
          </a:bodyPr>
          <a:lstStyle/>
          <a:p>
            <a:r>
              <a:rPr lang="en-US" dirty="0"/>
              <a:t>The </a:t>
            </a:r>
            <a:r>
              <a:rPr lang="en-US" b="1" dirty="0"/>
              <a:t>Minimax problem</a:t>
            </a:r>
            <a:r>
              <a:rPr lang="en-US" dirty="0"/>
              <a:t> is a decision-making strategy commonly used in game theory and artificial intelligence, particularly for two-player, zero-sum games. The objective of the Minimax strategy is to minimize the possible loss for a worst-case scenario. When dealing with gains, it maximizes the minimum gain (hence "Minimax").</a:t>
            </a:r>
          </a:p>
          <a:p>
            <a:r>
              <a:rPr lang="en-US" b="1" dirty="0"/>
              <a:t>What is the Minimax Algorithm?</a:t>
            </a:r>
          </a:p>
          <a:p>
            <a:r>
              <a:rPr lang="en-US" dirty="0"/>
              <a:t>The </a:t>
            </a:r>
            <a:r>
              <a:rPr lang="en-US" b="1" dirty="0"/>
              <a:t>Minimax algorithm</a:t>
            </a:r>
            <a:r>
              <a:rPr lang="en-US" dirty="0"/>
              <a:t> is a recursive method used to determine the optimal move for a player, assuming that both players will play optimally. It is widely used in AI for games like chess, tic-tac-toe, checkers, and other two-player games where players take turns.</a:t>
            </a:r>
          </a:p>
          <a:p>
            <a:r>
              <a:rPr lang="en-US" b="1" dirty="0"/>
              <a:t>Key Principles of the Minimax Algorithm:</a:t>
            </a:r>
          </a:p>
          <a:p>
            <a:pPr>
              <a:buFont typeface="+mj-lt"/>
              <a:buAutoNum type="arabicPeriod"/>
            </a:pPr>
            <a:r>
              <a:rPr lang="en-US" b="1" dirty="0"/>
              <a:t>Two Players:</a:t>
            </a:r>
            <a:endParaRPr lang="en-US" dirty="0"/>
          </a:p>
          <a:p>
            <a:pPr marL="742950" lvl="1" indent="-285750">
              <a:buFont typeface="+mj-lt"/>
              <a:buAutoNum type="arabicPeriod"/>
            </a:pPr>
            <a:r>
              <a:rPr lang="en-US" b="1" dirty="0"/>
              <a:t>Maximizer (Max)</a:t>
            </a:r>
            <a:r>
              <a:rPr lang="en-US" dirty="0"/>
              <a:t>: The player trying to maximize their score (often the AI or the player we are programming).</a:t>
            </a:r>
          </a:p>
          <a:p>
            <a:pPr marL="742950" lvl="1" indent="-285750">
              <a:buFont typeface="+mj-lt"/>
              <a:buAutoNum type="arabicPeriod"/>
            </a:pPr>
            <a:r>
              <a:rPr lang="en-US" b="1" dirty="0"/>
              <a:t>Minimizer (Min)</a:t>
            </a:r>
            <a:r>
              <a:rPr lang="en-US" dirty="0"/>
              <a:t>: The opponent trying to minimize the Maximizer’s score (often assumed to play optimally).</a:t>
            </a:r>
          </a:p>
          <a:p>
            <a:pPr>
              <a:buFont typeface="+mj-lt"/>
              <a:buAutoNum type="arabicPeriod"/>
            </a:pPr>
            <a:r>
              <a:rPr lang="en-US" b="1" dirty="0"/>
              <a:t>Zero-Sum Game:</a:t>
            </a:r>
            <a:endParaRPr lang="en-US" dirty="0"/>
          </a:p>
          <a:p>
            <a:pPr marL="742950" lvl="1" indent="-285750">
              <a:buFont typeface="+mj-lt"/>
              <a:buAutoNum type="arabicPeriod"/>
            </a:pPr>
            <a:r>
              <a:rPr lang="en-US" dirty="0"/>
              <a:t>The total gain of one player is exactly the total loss of the other player. If one player wins, the other loses an equivalent amount.</a:t>
            </a:r>
          </a:p>
          <a:p>
            <a:pPr>
              <a:buFont typeface="+mj-lt"/>
              <a:buAutoNum type="arabicPeriod"/>
            </a:pPr>
            <a:r>
              <a:rPr lang="en-US" b="1" dirty="0"/>
              <a:t>Complete Knowledge:</a:t>
            </a:r>
            <a:endParaRPr lang="en-US" dirty="0"/>
          </a:p>
          <a:p>
            <a:pPr marL="742950" lvl="1" indent="-285750">
              <a:buFont typeface="+mj-lt"/>
              <a:buAutoNum type="arabicPeriod"/>
            </a:pPr>
            <a:r>
              <a:rPr lang="en-US" dirty="0"/>
              <a:t>The game is deterministic and fully observable, meaning that both players have complete knowledge of the game state at all times.</a:t>
            </a:r>
          </a:p>
          <a:p>
            <a:endParaRPr lang="en-IN" dirty="0"/>
          </a:p>
        </p:txBody>
      </p:sp>
    </p:spTree>
    <p:extLst>
      <p:ext uri="{BB962C8B-B14F-4D97-AF65-F5344CB8AC3E}">
        <p14:creationId xmlns:p14="http://schemas.microsoft.com/office/powerpoint/2010/main" val="3776564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7051D-BAC6-1CC8-BEBC-D05F6AE094B9}"/>
              </a:ext>
            </a:extLst>
          </p:cNvPr>
          <p:cNvSpPr>
            <a:spLocks noGrp="1"/>
          </p:cNvSpPr>
          <p:nvPr>
            <p:ph type="title"/>
          </p:nvPr>
        </p:nvSpPr>
        <p:spPr>
          <a:xfrm>
            <a:off x="160257" y="122547"/>
            <a:ext cx="11906052" cy="838987"/>
          </a:xfrm>
        </p:spPr>
        <p:txBody>
          <a:bodyPr/>
          <a:lstStyle/>
          <a:p>
            <a:r>
              <a:rPr lang="en-IN" b="1" dirty="0"/>
              <a:t>Minmax Problem</a:t>
            </a:r>
            <a:endParaRPr lang="en-IN" dirty="0"/>
          </a:p>
        </p:txBody>
      </p:sp>
      <p:sp>
        <p:nvSpPr>
          <p:cNvPr id="3" name="Content Placeholder 2">
            <a:extLst>
              <a:ext uri="{FF2B5EF4-FFF2-40B4-BE49-F238E27FC236}">
                <a16:creationId xmlns:a16="http://schemas.microsoft.com/office/drawing/2014/main" id="{CF3B455A-E09A-9BBA-0926-3E433959C15B}"/>
              </a:ext>
            </a:extLst>
          </p:cNvPr>
          <p:cNvSpPr>
            <a:spLocks noGrp="1"/>
          </p:cNvSpPr>
          <p:nvPr>
            <p:ph idx="1"/>
          </p:nvPr>
        </p:nvSpPr>
        <p:spPr>
          <a:xfrm>
            <a:off x="273377" y="961535"/>
            <a:ext cx="11679811" cy="5590094"/>
          </a:xfrm>
        </p:spPr>
        <p:txBody>
          <a:bodyPr/>
          <a:lstStyle/>
          <a:p>
            <a:r>
              <a:rPr lang="en-US" b="1" dirty="0"/>
              <a:t>Properties of the Minimax Algorithm</a:t>
            </a:r>
          </a:p>
          <a:p>
            <a:pPr>
              <a:buFont typeface="+mj-lt"/>
              <a:buAutoNum type="arabicPeriod"/>
            </a:pPr>
            <a:r>
              <a:rPr lang="en-US" b="1" dirty="0"/>
              <a:t>Optimality</a:t>
            </a:r>
            <a:r>
              <a:rPr lang="en-US" dirty="0"/>
              <a:t>:</a:t>
            </a:r>
          </a:p>
          <a:p>
            <a:pPr marL="742950" lvl="1" indent="-285750">
              <a:buFont typeface="+mj-lt"/>
              <a:buAutoNum type="arabicPeriod"/>
            </a:pPr>
            <a:r>
              <a:rPr lang="en-US" dirty="0"/>
              <a:t>The Minimax algorithm is optimal if both players play perfectly, meaning it guarantees the best possible outcome for the Maximizer.</a:t>
            </a:r>
          </a:p>
          <a:p>
            <a:pPr>
              <a:buFont typeface="+mj-lt"/>
              <a:buAutoNum type="arabicPeriod"/>
            </a:pPr>
            <a:r>
              <a:rPr lang="en-US" b="1" dirty="0"/>
              <a:t>Completeness</a:t>
            </a:r>
            <a:r>
              <a:rPr lang="en-US" dirty="0"/>
              <a:t>:</a:t>
            </a:r>
          </a:p>
          <a:p>
            <a:pPr marL="742950" lvl="1" indent="-285750">
              <a:buFont typeface="+mj-lt"/>
              <a:buAutoNum type="arabicPeriod"/>
            </a:pPr>
            <a:r>
              <a:rPr lang="en-US" dirty="0"/>
              <a:t>The algorithm is complete for finite game trees, as it will explore all possible moves within the depth limit.</a:t>
            </a:r>
          </a:p>
          <a:p>
            <a:pPr>
              <a:buFont typeface="+mj-lt"/>
              <a:buAutoNum type="arabicPeriod"/>
            </a:pPr>
            <a:r>
              <a:rPr lang="en-US" b="1" dirty="0"/>
              <a:t>Time Complexity</a:t>
            </a:r>
            <a:r>
              <a:rPr lang="en-US" dirty="0"/>
              <a:t>:</a:t>
            </a:r>
          </a:p>
          <a:p>
            <a:pPr marL="742950" lvl="1" indent="-285750">
              <a:buFont typeface="+mj-lt"/>
              <a:buAutoNum type="arabicPeriod"/>
            </a:pPr>
            <a:r>
              <a:rPr lang="en-US" dirty="0"/>
              <a:t>The time complexity is O(</a:t>
            </a:r>
            <a:r>
              <a:rPr lang="en-US" dirty="0" err="1"/>
              <a:t>b^d</a:t>
            </a:r>
            <a:r>
              <a:rPr lang="en-US" dirty="0"/>
              <a:t>), where:</a:t>
            </a:r>
          </a:p>
          <a:p>
            <a:pPr marL="1143000" lvl="2" indent="-228600">
              <a:buFont typeface="+mj-lt"/>
              <a:buAutoNum type="arabicPeriod"/>
            </a:pPr>
            <a:r>
              <a:rPr lang="en-US" dirty="0"/>
              <a:t>b is the branching factor (the average number of legal moves per position).</a:t>
            </a:r>
          </a:p>
          <a:p>
            <a:pPr marL="1143000" lvl="2" indent="-228600">
              <a:buFont typeface="+mj-lt"/>
              <a:buAutoNum type="arabicPeriod"/>
            </a:pPr>
            <a:r>
              <a:rPr lang="en-US" dirty="0"/>
              <a:t>d is the depth of the game tree being explored.</a:t>
            </a:r>
          </a:p>
          <a:p>
            <a:pPr marL="742950" lvl="1" indent="-285750">
              <a:buFont typeface="+mj-lt"/>
              <a:buAutoNum type="arabicPeriod"/>
            </a:pPr>
            <a:r>
              <a:rPr lang="en-US" dirty="0"/>
              <a:t>This can become computationally expensive, especially in games with high branching factors and deep game trees.</a:t>
            </a:r>
          </a:p>
          <a:p>
            <a:pPr>
              <a:buFont typeface="+mj-lt"/>
              <a:buAutoNum type="arabicPeriod"/>
            </a:pPr>
            <a:r>
              <a:rPr lang="en-US" b="1" dirty="0"/>
              <a:t>Space Complexity</a:t>
            </a:r>
            <a:r>
              <a:rPr lang="en-US" dirty="0"/>
              <a:t>:</a:t>
            </a:r>
          </a:p>
          <a:p>
            <a:pPr marL="742950" lvl="1" indent="-285750">
              <a:buFont typeface="+mj-lt"/>
              <a:buAutoNum type="arabicPeriod"/>
            </a:pPr>
            <a:r>
              <a:rPr lang="en-US" dirty="0"/>
              <a:t>The space complexity is O(</a:t>
            </a:r>
            <a:r>
              <a:rPr lang="en-US" dirty="0" err="1"/>
              <a:t>b⋅d</a:t>
            </a:r>
            <a:r>
              <a:rPr lang="en-US" dirty="0"/>
              <a:t>) as it needs to store the game tree nodes up to depth d.</a:t>
            </a:r>
          </a:p>
          <a:p>
            <a:endParaRPr lang="en-IN" dirty="0"/>
          </a:p>
        </p:txBody>
      </p:sp>
    </p:spTree>
    <p:extLst>
      <p:ext uri="{BB962C8B-B14F-4D97-AF65-F5344CB8AC3E}">
        <p14:creationId xmlns:p14="http://schemas.microsoft.com/office/powerpoint/2010/main" val="3161406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300AA-1D01-68FF-CF5C-AEBB84C0A882}"/>
              </a:ext>
            </a:extLst>
          </p:cNvPr>
          <p:cNvSpPr>
            <a:spLocks noGrp="1"/>
          </p:cNvSpPr>
          <p:nvPr>
            <p:ph type="title"/>
          </p:nvPr>
        </p:nvSpPr>
        <p:spPr>
          <a:xfrm>
            <a:off x="141402" y="141402"/>
            <a:ext cx="11726944" cy="838986"/>
          </a:xfrm>
        </p:spPr>
        <p:txBody>
          <a:bodyPr>
            <a:normAutofit/>
          </a:bodyPr>
          <a:lstStyle/>
          <a:p>
            <a:r>
              <a:rPr lang="en-IN" b="1" dirty="0"/>
              <a:t>Minmax Problem</a:t>
            </a:r>
            <a:endParaRPr lang="en-IN" dirty="0"/>
          </a:p>
        </p:txBody>
      </p:sp>
      <p:sp>
        <p:nvSpPr>
          <p:cNvPr id="3" name="Content Placeholder 2">
            <a:extLst>
              <a:ext uri="{FF2B5EF4-FFF2-40B4-BE49-F238E27FC236}">
                <a16:creationId xmlns:a16="http://schemas.microsoft.com/office/drawing/2014/main" id="{4DB906C3-A625-9BFE-3042-43EAEEEDAFDA}"/>
              </a:ext>
            </a:extLst>
          </p:cNvPr>
          <p:cNvSpPr>
            <a:spLocks noGrp="1"/>
          </p:cNvSpPr>
          <p:nvPr>
            <p:ph idx="1"/>
          </p:nvPr>
        </p:nvSpPr>
        <p:spPr>
          <a:xfrm>
            <a:off x="235670" y="980389"/>
            <a:ext cx="11726944" cy="5599520"/>
          </a:xfrm>
        </p:spPr>
        <p:txBody>
          <a:bodyPr/>
          <a:lstStyle/>
          <a:p>
            <a:r>
              <a:rPr lang="en-US" b="1" dirty="0"/>
              <a:t>Optimizations for Minimax</a:t>
            </a:r>
          </a:p>
          <a:p>
            <a:endParaRPr lang="en-US" b="1" dirty="0"/>
          </a:p>
          <a:p>
            <a:pPr>
              <a:buFont typeface="+mj-lt"/>
              <a:buAutoNum type="arabicPeriod"/>
            </a:pPr>
            <a:r>
              <a:rPr lang="en-US" b="1" dirty="0"/>
              <a:t>Alpha-Beta Pruning</a:t>
            </a:r>
            <a:r>
              <a:rPr lang="en-US" dirty="0"/>
              <a:t>:</a:t>
            </a:r>
          </a:p>
          <a:p>
            <a:pPr marL="742950" lvl="1" indent="-285750">
              <a:buFont typeface="+mj-lt"/>
              <a:buAutoNum type="arabicPeriod"/>
            </a:pPr>
            <a:r>
              <a:rPr lang="en-US" dirty="0"/>
              <a:t>A technique to reduce the number of nodes evaluated in the game tree by "pruning" branches that will not affect the final decision. This allows the Minimax algorithm to run faster by ignoring less promising branches.</a:t>
            </a:r>
          </a:p>
          <a:p>
            <a:pPr marL="742950" lvl="1" indent="-285750">
              <a:buFont typeface="+mj-lt"/>
              <a:buAutoNum type="arabicPeriod"/>
            </a:pPr>
            <a:endParaRPr lang="en-US" dirty="0"/>
          </a:p>
          <a:p>
            <a:pPr>
              <a:buFont typeface="+mj-lt"/>
              <a:buAutoNum type="arabicPeriod"/>
            </a:pPr>
            <a:r>
              <a:rPr lang="en-US" b="1" dirty="0"/>
              <a:t>Iterative Deepening</a:t>
            </a:r>
            <a:r>
              <a:rPr lang="en-US" dirty="0"/>
              <a:t>:</a:t>
            </a:r>
          </a:p>
          <a:p>
            <a:pPr marL="742950" lvl="1" indent="-285750">
              <a:buFont typeface="+mj-lt"/>
              <a:buAutoNum type="arabicPeriod"/>
            </a:pPr>
            <a:r>
              <a:rPr lang="en-US" dirty="0"/>
              <a:t>Combines depth-first search with increasing depth limits, allowing the search to explore deeper parts of the game tree progressively.</a:t>
            </a:r>
          </a:p>
          <a:p>
            <a:pPr marL="742950" lvl="1" indent="-285750">
              <a:buFont typeface="+mj-lt"/>
              <a:buAutoNum type="arabicPeriod"/>
            </a:pPr>
            <a:endParaRPr lang="en-US" dirty="0"/>
          </a:p>
          <a:p>
            <a:pPr>
              <a:buFont typeface="+mj-lt"/>
              <a:buAutoNum type="arabicPeriod"/>
            </a:pPr>
            <a:r>
              <a:rPr lang="en-US" b="1" dirty="0"/>
              <a:t>Heuristic Evaluation Functions</a:t>
            </a:r>
            <a:r>
              <a:rPr lang="en-US" dirty="0"/>
              <a:t>:</a:t>
            </a:r>
          </a:p>
          <a:p>
            <a:pPr marL="742950" lvl="1" indent="-285750">
              <a:buFont typeface="+mj-lt"/>
              <a:buAutoNum type="arabicPeriod"/>
            </a:pPr>
            <a:r>
              <a:rPr lang="en-US" dirty="0"/>
              <a:t>For games with large search spaces, using heuristic evaluation functions to estimate the value of non-terminal nodes allows the algorithm to make decisions without reaching terminal nodes.</a:t>
            </a:r>
          </a:p>
          <a:p>
            <a:endParaRPr lang="en-IN" dirty="0"/>
          </a:p>
        </p:txBody>
      </p:sp>
    </p:spTree>
    <p:extLst>
      <p:ext uri="{BB962C8B-B14F-4D97-AF65-F5344CB8AC3E}">
        <p14:creationId xmlns:p14="http://schemas.microsoft.com/office/powerpoint/2010/main" val="4249032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E97FE-5A89-1C76-8337-E9A9DCA50DE2}"/>
              </a:ext>
            </a:extLst>
          </p:cNvPr>
          <p:cNvSpPr>
            <a:spLocks noGrp="1"/>
          </p:cNvSpPr>
          <p:nvPr>
            <p:ph type="title"/>
          </p:nvPr>
        </p:nvSpPr>
        <p:spPr>
          <a:xfrm>
            <a:off x="169682" y="160257"/>
            <a:ext cx="11623250" cy="754144"/>
          </a:xfrm>
        </p:spPr>
        <p:txBody>
          <a:bodyPr/>
          <a:lstStyle/>
          <a:p>
            <a:r>
              <a:rPr lang="en-IN" b="1" dirty="0"/>
              <a:t>The min-max search procedure</a:t>
            </a:r>
          </a:p>
        </p:txBody>
      </p:sp>
      <p:sp>
        <p:nvSpPr>
          <p:cNvPr id="3" name="Content Placeholder 2">
            <a:extLst>
              <a:ext uri="{FF2B5EF4-FFF2-40B4-BE49-F238E27FC236}">
                <a16:creationId xmlns:a16="http://schemas.microsoft.com/office/drawing/2014/main" id="{65E79D15-EF24-B426-B268-92C6DA7665AD}"/>
              </a:ext>
            </a:extLst>
          </p:cNvPr>
          <p:cNvSpPr>
            <a:spLocks noGrp="1"/>
          </p:cNvSpPr>
          <p:nvPr>
            <p:ph idx="1"/>
          </p:nvPr>
        </p:nvSpPr>
        <p:spPr>
          <a:xfrm>
            <a:off x="169682" y="914401"/>
            <a:ext cx="11623250" cy="5646655"/>
          </a:xfrm>
        </p:spPr>
        <p:txBody>
          <a:bodyPr/>
          <a:lstStyle/>
          <a:p>
            <a:r>
              <a:rPr lang="en-US" b="1" dirty="0"/>
              <a:t>Min-Max Search Procedure</a:t>
            </a:r>
          </a:p>
          <a:p>
            <a:r>
              <a:rPr lang="en-US" dirty="0"/>
              <a:t>The </a:t>
            </a:r>
            <a:r>
              <a:rPr lang="en-US" b="1" dirty="0"/>
              <a:t>Min-Max Search</a:t>
            </a:r>
            <a:r>
              <a:rPr lang="en-US" dirty="0"/>
              <a:t> is a decision-making algorithm used in artificial intelligence for two-player, zero-sum games (like chess, tic-tac-toe, or checkers). The goal of the Min-Max search is to determine the best possible move for the player currently taking a turn (called the "Maximizer") assuming that the opponent (called the "Minimizer") will also play optimally.</a:t>
            </a:r>
          </a:p>
          <a:p>
            <a:r>
              <a:rPr lang="en-US" dirty="0"/>
              <a:t>The algorithm works by recursively simulating all possible moves and counter-moves, evaluating the resulting game states, and choosing the move that maximizes the chances of winning (or minimizes the chance of losing) for the Maximizer.</a:t>
            </a:r>
          </a:p>
          <a:p>
            <a:endParaRPr lang="en-US" dirty="0"/>
          </a:p>
          <a:p>
            <a:r>
              <a:rPr lang="en-US" b="1" dirty="0"/>
              <a:t>Steps in the Min-Max Search Procedure</a:t>
            </a:r>
          </a:p>
          <a:p>
            <a:r>
              <a:rPr lang="en-US" dirty="0"/>
              <a:t>Here is a step-by-step explanation of how the Min-Max search procedure works:</a:t>
            </a:r>
          </a:p>
          <a:p>
            <a:pPr>
              <a:buFont typeface="+mj-lt"/>
              <a:buAutoNum type="arabicPeriod"/>
            </a:pPr>
            <a:r>
              <a:rPr lang="en-US" b="1" dirty="0"/>
              <a:t>Construct the Game Tree</a:t>
            </a:r>
            <a:r>
              <a:rPr lang="en-US" dirty="0"/>
              <a:t>:</a:t>
            </a:r>
          </a:p>
          <a:p>
            <a:pPr marL="742950" lvl="1" indent="-285750">
              <a:buFont typeface="+mj-lt"/>
              <a:buAutoNum type="arabicPeriod"/>
            </a:pPr>
            <a:r>
              <a:rPr lang="en-US" dirty="0"/>
              <a:t>The game tree represents all possible moves and outcomes from the current state.</a:t>
            </a:r>
          </a:p>
          <a:p>
            <a:pPr marL="742950" lvl="1" indent="-285750">
              <a:buFont typeface="+mj-lt"/>
              <a:buAutoNum type="arabicPeriod"/>
            </a:pPr>
            <a:r>
              <a:rPr lang="en-US" dirty="0"/>
              <a:t>The root node represents the current state of the game.</a:t>
            </a:r>
          </a:p>
          <a:p>
            <a:pPr marL="742950" lvl="1" indent="-285750">
              <a:buFont typeface="+mj-lt"/>
              <a:buAutoNum type="arabicPeriod"/>
            </a:pPr>
            <a:r>
              <a:rPr lang="en-US" dirty="0"/>
              <a:t>Child nodes represent possible moves, alternating between levels representing the Maximizer's and Minimizer's moves.</a:t>
            </a:r>
          </a:p>
          <a:p>
            <a:endParaRPr lang="en-IN" dirty="0"/>
          </a:p>
        </p:txBody>
      </p:sp>
    </p:spTree>
    <p:extLst>
      <p:ext uri="{BB962C8B-B14F-4D97-AF65-F5344CB8AC3E}">
        <p14:creationId xmlns:p14="http://schemas.microsoft.com/office/powerpoint/2010/main" val="1924004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3A5F6-055C-52F4-7A28-A7251CDB0931}"/>
              </a:ext>
            </a:extLst>
          </p:cNvPr>
          <p:cNvSpPr>
            <a:spLocks noGrp="1"/>
          </p:cNvSpPr>
          <p:nvPr>
            <p:ph type="title"/>
          </p:nvPr>
        </p:nvSpPr>
        <p:spPr>
          <a:xfrm>
            <a:off x="216816" y="131975"/>
            <a:ext cx="11623250" cy="684663"/>
          </a:xfrm>
        </p:spPr>
        <p:txBody>
          <a:bodyPr/>
          <a:lstStyle/>
          <a:p>
            <a:r>
              <a:rPr lang="en-IN" b="1" dirty="0"/>
              <a:t>The min-max search procedure</a:t>
            </a:r>
            <a:endParaRPr lang="en-IN" dirty="0"/>
          </a:p>
        </p:txBody>
      </p:sp>
      <p:sp>
        <p:nvSpPr>
          <p:cNvPr id="3" name="Content Placeholder 2">
            <a:extLst>
              <a:ext uri="{FF2B5EF4-FFF2-40B4-BE49-F238E27FC236}">
                <a16:creationId xmlns:a16="http://schemas.microsoft.com/office/drawing/2014/main" id="{5DEB4730-D5CE-1AE4-2847-7337201ED093}"/>
              </a:ext>
            </a:extLst>
          </p:cNvPr>
          <p:cNvSpPr>
            <a:spLocks noGrp="1"/>
          </p:cNvSpPr>
          <p:nvPr>
            <p:ph idx="1"/>
          </p:nvPr>
        </p:nvSpPr>
        <p:spPr>
          <a:xfrm>
            <a:off x="282804" y="970961"/>
            <a:ext cx="11557262" cy="5514680"/>
          </a:xfrm>
        </p:spPr>
        <p:txBody>
          <a:bodyPr/>
          <a:lstStyle/>
          <a:p>
            <a:r>
              <a:rPr lang="en-US" b="1" dirty="0"/>
              <a:t>Recursive Exploration of the Game Tree</a:t>
            </a:r>
            <a:r>
              <a:rPr lang="en-US" dirty="0"/>
              <a:t>:</a:t>
            </a:r>
          </a:p>
          <a:p>
            <a:pPr>
              <a:buFont typeface="Arial" panose="020B0604020202020204" pitchFamily="34" charset="0"/>
              <a:buChar char="•"/>
            </a:pPr>
            <a:r>
              <a:rPr lang="en-US" dirty="0"/>
              <a:t>Start at the root node (current state of the game).</a:t>
            </a:r>
          </a:p>
          <a:p>
            <a:pPr>
              <a:buFont typeface="Arial" panose="020B0604020202020204" pitchFamily="34" charset="0"/>
              <a:buChar char="•"/>
            </a:pPr>
            <a:r>
              <a:rPr lang="en-US" dirty="0"/>
              <a:t>Recursively explore all possible moves for both the Maximizer and Minimizer up to a certain depth or until a terminal node (end state of the game, such as a win, loss, or draw) is reached.</a:t>
            </a:r>
          </a:p>
          <a:p>
            <a:pPr>
              <a:buFont typeface="Arial" panose="020B0604020202020204" pitchFamily="34" charset="0"/>
              <a:buChar char="•"/>
            </a:pPr>
            <a:endParaRPr lang="en-US" dirty="0"/>
          </a:p>
          <a:p>
            <a:r>
              <a:rPr lang="en-US" b="1" dirty="0"/>
              <a:t>Evaluate Terminal Nodes</a:t>
            </a:r>
            <a:r>
              <a:rPr lang="en-US" dirty="0"/>
              <a:t>:</a:t>
            </a:r>
          </a:p>
          <a:p>
            <a:pPr>
              <a:buFont typeface="Arial" panose="020B0604020202020204" pitchFamily="34" charset="0"/>
              <a:buChar char="•"/>
            </a:pPr>
            <a:r>
              <a:rPr lang="en-US" dirty="0"/>
              <a:t>Use an </a:t>
            </a:r>
            <a:r>
              <a:rPr lang="en-US" b="1" dirty="0"/>
              <a:t>evaluation function</a:t>
            </a:r>
            <a:r>
              <a:rPr lang="en-US" dirty="0"/>
              <a:t> to assign a score to each terminal node.</a:t>
            </a:r>
          </a:p>
          <a:p>
            <a:pPr>
              <a:buFont typeface="Arial" panose="020B0604020202020204" pitchFamily="34" charset="0"/>
              <a:buChar char="•"/>
            </a:pPr>
            <a:r>
              <a:rPr lang="en-US" dirty="0"/>
              <a:t>For example, in a game like tic-tac-toe:</a:t>
            </a:r>
          </a:p>
          <a:p>
            <a:pPr marL="742950" lvl="1" indent="-285750">
              <a:buFont typeface="Arial" panose="020B0604020202020204" pitchFamily="34" charset="0"/>
              <a:buChar char="•"/>
            </a:pPr>
            <a:r>
              <a:rPr lang="en-US" dirty="0"/>
              <a:t>A win for the Maximizer might be assigned a score of +1.</a:t>
            </a:r>
          </a:p>
          <a:p>
            <a:pPr marL="742950" lvl="1" indent="-285750">
              <a:buFont typeface="Arial" panose="020B0604020202020204" pitchFamily="34" charset="0"/>
              <a:buChar char="•"/>
            </a:pPr>
            <a:r>
              <a:rPr lang="en-US" dirty="0"/>
              <a:t>A loss for the Maximizer might be assigned a score of -1.</a:t>
            </a:r>
          </a:p>
          <a:p>
            <a:pPr marL="742950" lvl="1" indent="-285750">
              <a:buFont typeface="Arial" panose="020B0604020202020204" pitchFamily="34" charset="0"/>
              <a:buChar char="•"/>
            </a:pPr>
            <a:r>
              <a:rPr lang="en-US" dirty="0"/>
              <a:t>A draw might be assigned a score of 0.</a:t>
            </a:r>
          </a:p>
          <a:p>
            <a:endParaRPr lang="en-IN" dirty="0"/>
          </a:p>
        </p:txBody>
      </p:sp>
    </p:spTree>
    <p:extLst>
      <p:ext uri="{BB962C8B-B14F-4D97-AF65-F5344CB8AC3E}">
        <p14:creationId xmlns:p14="http://schemas.microsoft.com/office/powerpoint/2010/main" val="1062768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AB2A-FADB-16C9-2B1E-18A5F0CB0D31}"/>
              </a:ext>
            </a:extLst>
          </p:cNvPr>
          <p:cNvSpPr>
            <a:spLocks noGrp="1"/>
          </p:cNvSpPr>
          <p:nvPr>
            <p:ph type="title"/>
          </p:nvPr>
        </p:nvSpPr>
        <p:spPr>
          <a:xfrm>
            <a:off x="122547" y="65988"/>
            <a:ext cx="11943761" cy="1291472"/>
          </a:xfrm>
        </p:spPr>
        <p:txBody>
          <a:bodyPr>
            <a:normAutofit/>
          </a:bodyPr>
          <a:lstStyle/>
          <a:p>
            <a:r>
              <a:rPr lang="en-US" sz="3200" b="1" dirty="0"/>
              <a:t>Weak slot and filler structures: Semantic nets, Frames</a:t>
            </a:r>
            <a:endParaRPr lang="en-IN" sz="3200" dirty="0"/>
          </a:p>
        </p:txBody>
      </p:sp>
      <p:sp>
        <p:nvSpPr>
          <p:cNvPr id="3" name="Content Placeholder 2">
            <a:extLst>
              <a:ext uri="{FF2B5EF4-FFF2-40B4-BE49-F238E27FC236}">
                <a16:creationId xmlns:a16="http://schemas.microsoft.com/office/drawing/2014/main" id="{56291C9E-4553-4C82-5A7E-70855868236E}"/>
              </a:ext>
            </a:extLst>
          </p:cNvPr>
          <p:cNvSpPr>
            <a:spLocks noGrp="1"/>
          </p:cNvSpPr>
          <p:nvPr>
            <p:ph idx="1"/>
          </p:nvPr>
        </p:nvSpPr>
        <p:spPr>
          <a:xfrm>
            <a:off x="282803" y="904973"/>
            <a:ext cx="11594969" cy="5731497"/>
          </a:xfrm>
        </p:spPr>
        <p:txBody>
          <a:bodyPr/>
          <a:lstStyle/>
          <a:p>
            <a:pPr>
              <a:buFont typeface="Arial" panose="020B0604020202020204" pitchFamily="34" charset="0"/>
              <a:buChar char="•"/>
            </a:pPr>
            <a:r>
              <a:rPr lang="en-US" b="1" dirty="0"/>
              <a:t>Nodes</a:t>
            </a:r>
            <a:r>
              <a:rPr lang="en-US" dirty="0"/>
              <a:t> represent </a:t>
            </a:r>
            <a:r>
              <a:rPr lang="en-US" b="1" dirty="0"/>
              <a:t>concepts</a:t>
            </a:r>
            <a:r>
              <a:rPr lang="en-US" dirty="0"/>
              <a:t> or </a:t>
            </a:r>
            <a:r>
              <a:rPr lang="en-US" b="1" dirty="0"/>
              <a:t>objects</a:t>
            </a:r>
            <a:r>
              <a:rPr lang="en-US" dirty="0"/>
              <a:t> (e.g., "dog," "mammal," "tail").</a:t>
            </a:r>
          </a:p>
          <a:p>
            <a:pPr>
              <a:buFont typeface="Arial" panose="020B0604020202020204" pitchFamily="34" charset="0"/>
              <a:buChar char="•"/>
            </a:pPr>
            <a:r>
              <a:rPr lang="en-US" b="1" dirty="0"/>
              <a:t>Edges</a:t>
            </a:r>
            <a:r>
              <a:rPr lang="en-US" dirty="0"/>
              <a:t> (arcs) represent </a:t>
            </a:r>
            <a:r>
              <a:rPr lang="en-US" b="1" dirty="0"/>
              <a:t>relationships</a:t>
            </a:r>
            <a:r>
              <a:rPr lang="en-US" dirty="0"/>
              <a:t> between the concepts or objects (e.g., "is a," "has," "owns").</a:t>
            </a:r>
          </a:p>
          <a:p>
            <a:pPr>
              <a:buFont typeface="Arial" panose="020B0604020202020204" pitchFamily="34" charset="0"/>
              <a:buChar char="•"/>
            </a:pPr>
            <a:endParaRPr lang="en-US" dirty="0"/>
          </a:p>
          <a:p>
            <a:r>
              <a:rPr lang="en-US" b="1" dirty="0"/>
              <a:t>Characteristics of Semantic Nets:</a:t>
            </a:r>
          </a:p>
          <a:p>
            <a:endParaRPr lang="en-US" b="1" dirty="0"/>
          </a:p>
          <a:p>
            <a:pPr>
              <a:buFont typeface="Arial" panose="020B0604020202020204" pitchFamily="34" charset="0"/>
              <a:buChar char="•"/>
            </a:pPr>
            <a:r>
              <a:rPr lang="en-US" b="1" dirty="0"/>
              <a:t>Hierarchical structure</a:t>
            </a:r>
            <a:r>
              <a:rPr lang="en-US" dirty="0"/>
              <a:t>: They often have a hierarchical nature, where more general concepts (like "animal") are connected to more specific ones (like "dog" or "cat").</a:t>
            </a:r>
          </a:p>
          <a:p>
            <a:pPr>
              <a:buFont typeface="Arial" panose="020B0604020202020204" pitchFamily="34" charset="0"/>
              <a:buChar char="•"/>
            </a:pPr>
            <a:endParaRPr lang="en-US" dirty="0"/>
          </a:p>
          <a:p>
            <a:pPr>
              <a:buFont typeface="Arial" panose="020B0604020202020204" pitchFamily="34" charset="0"/>
              <a:buChar char="•"/>
            </a:pPr>
            <a:r>
              <a:rPr lang="en-US" b="1" dirty="0"/>
              <a:t>Inheritance</a:t>
            </a:r>
            <a:r>
              <a:rPr lang="en-US" dirty="0"/>
              <a:t>: Concepts can inherit properties from more general categories. For example, if "dog" is connected to "animal" with an "is a" relationship, it might inherit properties such as "can breathe" from "animal.“</a:t>
            </a:r>
          </a:p>
          <a:p>
            <a:pPr>
              <a:buFont typeface="Arial" panose="020B0604020202020204" pitchFamily="34" charset="0"/>
              <a:buChar char="•"/>
            </a:pPr>
            <a:endParaRPr lang="en-US" dirty="0"/>
          </a:p>
          <a:p>
            <a:pPr>
              <a:buFont typeface="Arial" panose="020B0604020202020204" pitchFamily="34" charset="0"/>
              <a:buChar char="•"/>
            </a:pPr>
            <a:r>
              <a:rPr lang="en-US" b="1" dirty="0"/>
              <a:t>Associative network</a:t>
            </a:r>
            <a:r>
              <a:rPr lang="en-US" dirty="0"/>
              <a:t>: Semantic nets emphasize associations between nodes, representing knowledge as interconnected facts or pieces of information.</a:t>
            </a:r>
          </a:p>
          <a:p>
            <a:endParaRPr lang="en-IN" dirty="0"/>
          </a:p>
        </p:txBody>
      </p:sp>
    </p:spTree>
    <p:extLst>
      <p:ext uri="{BB962C8B-B14F-4D97-AF65-F5344CB8AC3E}">
        <p14:creationId xmlns:p14="http://schemas.microsoft.com/office/powerpoint/2010/main" val="1569787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FD24-E23F-C914-928D-15BC7556C53B}"/>
              </a:ext>
            </a:extLst>
          </p:cNvPr>
          <p:cNvSpPr>
            <a:spLocks noGrp="1"/>
          </p:cNvSpPr>
          <p:nvPr>
            <p:ph type="title"/>
          </p:nvPr>
        </p:nvSpPr>
        <p:spPr>
          <a:xfrm>
            <a:off x="122548" y="84841"/>
            <a:ext cx="11783506" cy="731797"/>
          </a:xfrm>
        </p:spPr>
        <p:txBody>
          <a:bodyPr/>
          <a:lstStyle/>
          <a:p>
            <a:r>
              <a:rPr lang="en-IN" b="1" dirty="0"/>
              <a:t>The min-max search procedure</a:t>
            </a:r>
            <a:endParaRPr lang="en-IN" dirty="0"/>
          </a:p>
        </p:txBody>
      </p:sp>
      <p:sp>
        <p:nvSpPr>
          <p:cNvPr id="3" name="Content Placeholder 2">
            <a:extLst>
              <a:ext uri="{FF2B5EF4-FFF2-40B4-BE49-F238E27FC236}">
                <a16:creationId xmlns:a16="http://schemas.microsoft.com/office/drawing/2014/main" id="{E2932AEA-BAF7-7B1F-D7EF-6B821BAD185A}"/>
              </a:ext>
            </a:extLst>
          </p:cNvPr>
          <p:cNvSpPr>
            <a:spLocks noGrp="1"/>
          </p:cNvSpPr>
          <p:nvPr>
            <p:ph idx="1"/>
          </p:nvPr>
        </p:nvSpPr>
        <p:spPr>
          <a:xfrm>
            <a:off x="226243" y="970961"/>
            <a:ext cx="11604395" cy="5703216"/>
          </a:xfrm>
        </p:spPr>
        <p:txBody>
          <a:bodyPr/>
          <a:lstStyle/>
          <a:p>
            <a:r>
              <a:rPr lang="en-US" b="1" dirty="0"/>
              <a:t>Backpropagate Values Up the Tree</a:t>
            </a:r>
            <a:r>
              <a:rPr lang="en-US" dirty="0"/>
              <a:t>:</a:t>
            </a:r>
          </a:p>
          <a:p>
            <a:pPr>
              <a:buFont typeface="Arial" panose="020B0604020202020204" pitchFamily="34" charset="0"/>
              <a:buChar char="•"/>
            </a:pPr>
            <a:r>
              <a:rPr lang="en-US" dirty="0"/>
              <a:t>After evaluating the terminal nodes, propagate these values back up the tree:</a:t>
            </a:r>
          </a:p>
          <a:p>
            <a:pPr marL="742950" lvl="1" indent="-285750">
              <a:buFont typeface="Arial" panose="020B0604020202020204" pitchFamily="34" charset="0"/>
              <a:buChar char="•"/>
            </a:pPr>
            <a:r>
              <a:rPr lang="en-US" dirty="0"/>
              <a:t>For </a:t>
            </a:r>
            <a:r>
              <a:rPr lang="en-US" b="1" dirty="0"/>
              <a:t>Min nodes</a:t>
            </a:r>
            <a:r>
              <a:rPr lang="en-US" dirty="0"/>
              <a:t> (representing the Minimizer's move), select the minimum score from its child nodes. This simulates the opponent's strategy of minimizing the Maximizer's score.</a:t>
            </a:r>
          </a:p>
          <a:p>
            <a:pPr marL="742950" lvl="1" indent="-285750">
              <a:buFont typeface="Arial" panose="020B0604020202020204" pitchFamily="34" charset="0"/>
              <a:buChar char="•"/>
            </a:pPr>
            <a:r>
              <a:rPr lang="en-US" dirty="0"/>
              <a:t>For </a:t>
            </a:r>
            <a:r>
              <a:rPr lang="en-US" b="1" dirty="0"/>
              <a:t>Max nodes</a:t>
            </a:r>
            <a:r>
              <a:rPr lang="en-US" dirty="0"/>
              <a:t> (representing the Maximizer's move), select the maximum score from its child nodes. This simulates the strategy of maximizing the score for the Maximizer.</a:t>
            </a:r>
          </a:p>
          <a:p>
            <a:pPr marL="742950" lvl="1" indent="-285750">
              <a:buFont typeface="Arial" panose="020B0604020202020204" pitchFamily="34" charset="0"/>
              <a:buChar char="•"/>
            </a:pPr>
            <a:endParaRPr lang="en-US" dirty="0"/>
          </a:p>
          <a:p>
            <a:r>
              <a:rPr lang="en-US" b="1" dirty="0"/>
              <a:t>Choose the Optimal Move</a:t>
            </a:r>
            <a:r>
              <a:rPr lang="en-US" dirty="0"/>
              <a:t>:</a:t>
            </a:r>
          </a:p>
          <a:p>
            <a:pPr>
              <a:buFont typeface="Arial" panose="020B0604020202020204" pitchFamily="34" charset="0"/>
              <a:buChar char="•"/>
            </a:pPr>
            <a:r>
              <a:rPr lang="en-US" dirty="0"/>
              <a:t>At the root node (the current state), the optimal move for the Maximizer is the move that leads to the child node with the highest Min-Max value.</a:t>
            </a:r>
          </a:p>
          <a:p>
            <a:pPr>
              <a:buFont typeface="Arial" panose="020B0604020202020204" pitchFamily="34" charset="0"/>
              <a:buChar char="•"/>
            </a:pPr>
            <a:r>
              <a:rPr lang="en-US" dirty="0"/>
              <a:t>This move is then executed in the actual game.</a:t>
            </a:r>
          </a:p>
          <a:p>
            <a:endParaRPr lang="en-IN" dirty="0"/>
          </a:p>
        </p:txBody>
      </p:sp>
    </p:spTree>
    <p:extLst>
      <p:ext uri="{BB962C8B-B14F-4D97-AF65-F5344CB8AC3E}">
        <p14:creationId xmlns:p14="http://schemas.microsoft.com/office/powerpoint/2010/main" val="3342428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3808E-B9AF-3DDF-0CD5-FB88FDBEFB68}"/>
              </a:ext>
            </a:extLst>
          </p:cNvPr>
          <p:cNvSpPr>
            <a:spLocks noGrp="1"/>
          </p:cNvSpPr>
          <p:nvPr>
            <p:ph type="title"/>
          </p:nvPr>
        </p:nvSpPr>
        <p:spPr>
          <a:xfrm>
            <a:off x="103695" y="122548"/>
            <a:ext cx="11887200" cy="848414"/>
          </a:xfrm>
        </p:spPr>
        <p:txBody>
          <a:bodyPr/>
          <a:lstStyle/>
          <a:p>
            <a:r>
              <a:rPr lang="en-IN" b="1" dirty="0"/>
              <a:t>The min-max search procedure</a:t>
            </a:r>
            <a:endParaRPr lang="en-IN" dirty="0"/>
          </a:p>
        </p:txBody>
      </p:sp>
      <p:sp>
        <p:nvSpPr>
          <p:cNvPr id="3" name="Content Placeholder 2">
            <a:extLst>
              <a:ext uri="{FF2B5EF4-FFF2-40B4-BE49-F238E27FC236}">
                <a16:creationId xmlns:a16="http://schemas.microsoft.com/office/drawing/2014/main" id="{6F62D290-513D-184C-3BFD-773CA862CB0D}"/>
              </a:ext>
            </a:extLst>
          </p:cNvPr>
          <p:cNvSpPr>
            <a:spLocks noGrp="1"/>
          </p:cNvSpPr>
          <p:nvPr>
            <p:ph idx="1"/>
          </p:nvPr>
        </p:nvSpPr>
        <p:spPr>
          <a:xfrm>
            <a:off x="245097" y="970963"/>
            <a:ext cx="11613823" cy="5627800"/>
          </a:xfrm>
        </p:spPr>
        <p:txBody>
          <a:bodyPr/>
          <a:lstStyle/>
          <a:p>
            <a:r>
              <a:rPr lang="en-US" b="1" dirty="0"/>
              <a:t>Properties of the Min-Max Search Procedure</a:t>
            </a:r>
          </a:p>
          <a:p>
            <a:pPr>
              <a:buFont typeface="+mj-lt"/>
              <a:buAutoNum type="arabicPeriod"/>
            </a:pPr>
            <a:r>
              <a:rPr lang="en-US" b="1" dirty="0"/>
              <a:t>Optimality</a:t>
            </a:r>
            <a:r>
              <a:rPr lang="en-US" dirty="0"/>
              <a:t>:</a:t>
            </a:r>
          </a:p>
          <a:p>
            <a:pPr marL="742950" lvl="1" indent="-285750">
              <a:buFont typeface="+mj-lt"/>
              <a:buAutoNum type="arabicPeriod"/>
            </a:pPr>
            <a:r>
              <a:rPr lang="en-US" dirty="0"/>
              <a:t>The Min-Max algorithm is optimal if both players play perfectly, ensuring the best possible outcome for the Maximizer.</a:t>
            </a:r>
          </a:p>
          <a:p>
            <a:pPr>
              <a:buFont typeface="+mj-lt"/>
              <a:buAutoNum type="arabicPeriod"/>
            </a:pPr>
            <a:r>
              <a:rPr lang="en-US" b="1" dirty="0"/>
              <a:t>Completeness</a:t>
            </a:r>
            <a:r>
              <a:rPr lang="en-US" dirty="0"/>
              <a:t>:</a:t>
            </a:r>
          </a:p>
          <a:p>
            <a:pPr marL="742950" lvl="1" indent="-285750">
              <a:buFont typeface="+mj-lt"/>
              <a:buAutoNum type="arabicPeriod"/>
            </a:pPr>
            <a:r>
              <a:rPr lang="en-US" dirty="0"/>
              <a:t>The algorithm is complete for finite games with a limited number of moves, as it explores all possible game states up to a certain depth.</a:t>
            </a:r>
          </a:p>
          <a:p>
            <a:pPr>
              <a:buFont typeface="+mj-lt"/>
              <a:buAutoNum type="arabicPeriod"/>
            </a:pPr>
            <a:r>
              <a:rPr lang="en-US" b="1" dirty="0"/>
              <a:t>Time Complexity</a:t>
            </a:r>
            <a:r>
              <a:rPr lang="en-US" dirty="0"/>
              <a:t>:</a:t>
            </a:r>
          </a:p>
          <a:p>
            <a:pPr marL="742950" lvl="1" indent="-285750">
              <a:buFont typeface="+mj-lt"/>
              <a:buAutoNum type="arabicPeriod"/>
            </a:pPr>
            <a:r>
              <a:rPr lang="en-US" dirty="0"/>
              <a:t>The time complexity is O(</a:t>
            </a:r>
            <a:r>
              <a:rPr lang="en-US" dirty="0" err="1"/>
              <a:t>b^d</a:t>
            </a:r>
            <a:r>
              <a:rPr lang="en-US" dirty="0"/>
              <a:t>), where:</a:t>
            </a:r>
          </a:p>
          <a:p>
            <a:pPr marL="1143000" lvl="2" indent="-228600">
              <a:buFont typeface="+mj-lt"/>
              <a:buAutoNum type="arabicPeriod"/>
            </a:pPr>
            <a:r>
              <a:rPr lang="en-US" dirty="0"/>
              <a:t>b is the branching factor (the average number of legal moves per position).</a:t>
            </a:r>
          </a:p>
          <a:p>
            <a:pPr marL="1143000" lvl="2" indent="-228600">
              <a:buFont typeface="+mj-lt"/>
              <a:buAutoNum type="arabicPeriod"/>
            </a:pPr>
            <a:r>
              <a:rPr lang="en-US" dirty="0"/>
              <a:t>d is the depth of the game tree being explored.</a:t>
            </a:r>
          </a:p>
          <a:p>
            <a:pPr marL="742950" lvl="1" indent="-285750">
              <a:buFont typeface="+mj-lt"/>
              <a:buAutoNum type="arabicPeriod"/>
            </a:pPr>
            <a:r>
              <a:rPr lang="en-US" dirty="0"/>
              <a:t>This complexity can become significant for games with large search spaces (like chess).</a:t>
            </a:r>
          </a:p>
          <a:p>
            <a:pPr>
              <a:buFont typeface="+mj-lt"/>
              <a:buAutoNum type="arabicPeriod"/>
            </a:pPr>
            <a:r>
              <a:rPr lang="en-US" b="1" dirty="0"/>
              <a:t>Space Complexity</a:t>
            </a:r>
            <a:r>
              <a:rPr lang="en-US" dirty="0"/>
              <a:t>:</a:t>
            </a:r>
          </a:p>
          <a:p>
            <a:pPr marL="742950" lvl="1" indent="-285750">
              <a:buFont typeface="+mj-lt"/>
              <a:buAutoNum type="arabicPeriod"/>
            </a:pPr>
            <a:r>
              <a:rPr lang="en-US" dirty="0"/>
              <a:t>The space complexity is O(</a:t>
            </a:r>
            <a:r>
              <a:rPr lang="en-US" dirty="0" err="1"/>
              <a:t>b⋅d</a:t>
            </a:r>
            <a:r>
              <a:rPr lang="en-US" dirty="0"/>
              <a:t>) due to the need to store the game tree nodes up to the maximum search depth.</a:t>
            </a:r>
          </a:p>
          <a:p>
            <a:endParaRPr lang="en-IN" dirty="0"/>
          </a:p>
        </p:txBody>
      </p:sp>
    </p:spTree>
    <p:extLst>
      <p:ext uri="{BB962C8B-B14F-4D97-AF65-F5344CB8AC3E}">
        <p14:creationId xmlns:p14="http://schemas.microsoft.com/office/powerpoint/2010/main" val="2063560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8E5A3-5B49-FBD3-F826-6F8EB57A8C41}"/>
              </a:ext>
            </a:extLst>
          </p:cNvPr>
          <p:cNvSpPr>
            <a:spLocks noGrp="1"/>
          </p:cNvSpPr>
          <p:nvPr>
            <p:ph type="title"/>
          </p:nvPr>
        </p:nvSpPr>
        <p:spPr>
          <a:xfrm>
            <a:off x="131975" y="113122"/>
            <a:ext cx="11849493" cy="703516"/>
          </a:xfrm>
        </p:spPr>
        <p:txBody>
          <a:bodyPr/>
          <a:lstStyle/>
          <a:p>
            <a:r>
              <a:rPr lang="en-IN" b="1" dirty="0"/>
              <a:t>Example: Simple Two-Player Game </a:t>
            </a:r>
          </a:p>
        </p:txBody>
      </p:sp>
      <p:sp>
        <p:nvSpPr>
          <p:cNvPr id="3" name="Content Placeholder 2">
            <a:extLst>
              <a:ext uri="{FF2B5EF4-FFF2-40B4-BE49-F238E27FC236}">
                <a16:creationId xmlns:a16="http://schemas.microsoft.com/office/drawing/2014/main" id="{D8199A22-2886-DE9D-A6E5-A351FAC97856}"/>
              </a:ext>
            </a:extLst>
          </p:cNvPr>
          <p:cNvSpPr>
            <a:spLocks noGrp="1"/>
          </p:cNvSpPr>
          <p:nvPr>
            <p:ph idx="1"/>
          </p:nvPr>
        </p:nvSpPr>
        <p:spPr>
          <a:xfrm>
            <a:off x="197963" y="895547"/>
            <a:ext cx="11783505" cy="5778630"/>
          </a:xfrm>
        </p:spPr>
        <p:txBody>
          <a:bodyPr/>
          <a:lstStyle/>
          <a:p>
            <a:r>
              <a:rPr lang="en-US" dirty="0"/>
              <a:t>Imagine a game where two players, Player A (Max) and Player B (Min), take turns choosing a number from a list. The goal for Player A is to maximize the score, while the goal for Player B is to minimize Player A's score. </a:t>
            </a:r>
          </a:p>
          <a:p>
            <a:r>
              <a:rPr lang="en-US" dirty="0"/>
              <a:t>Game Setup: Initial list of numbers: [3, 5, 2, 9]</a:t>
            </a:r>
          </a:p>
          <a:p>
            <a:r>
              <a:rPr lang="en-US" dirty="0"/>
              <a:t>Player A's (Max) Goal: Choose numbers to maximize the score.</a:t>
            </a:r>
          </a:p>
          <a:p>
            <a:r>
              <a:rPr lang="en-US" dirty="0"/>
              <a:t>Player B's (Min) Goal: Choose numbers to minimize Player A's score.</a:t>
            </a:r>
          </a:p>
          <a:p>
            <a:r>
              <a:rPr lang="en-US" dirty="0"/>
              <a:t>The decision tree for this game would look something like this:</a:t>
            </a:r>
            <a:endParaRPr lang="en-IN" dirty="0"/>
          </a:p>
        </p:txBody>
      </p:sp>
      <p:pic>
        <p:nvPicPr>
          <p:cNvPr id="6" name="Picture 5">
            <a:extLst>
              <a:ext uri="{FF2B5EF4-FFF2-40B4-BE49-F238E27FC236}">
                <a16:creationId xmlns:a16="http://schemas.microsoft.com/office/drawing/2014/main" id="{8BE4A951-0A80-1651-88CA-10B57A7201AE}"/>
              </a:ext>
            </a:extLst>
          </p:cNvPr>
          <p:cNvPicPr>
            <a:picLocks noChangeAspect="1"/>
          </p:cNvPicPr>
          <p:nvPr/>
        </p:nvPicPr>
        <p:blipFill>
          <a:blip r:embed="rId2"/>
          <a:stretch>
            <a:fillRect/>
          </a:stretch>
        </p:blipFill>
        <p:spPr>
          <a:xfrm>
            <a:off x="2973218" y="3473777"/>
            <a:ext cx="4533899" cy="3200400"/>
          </a:xfrm>
          <a:prstGeom prst="rect">
            <a:avLst/>
          </a:prstGeom>
        </p:spPr>
      </p:pic>
    </p:spTree>
    <p:extLst>
      <p:ext uri="{BB962C8B-B14F-4D97-AF65-F5344CB8AC3E}">
        <p14:creationId xmlns:p14="http://schemas.microsoft.com/office/powerpoint/2010/main" val="1718284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872F2-1404-BCCE-34DC-3538AA41CC26}"/>
              </a:ext>
            </a:extLst>
          </p:cNvPr>
          <p:cNvSpPr>
            <a:spLocks noGrp="1"/>
          </p:cNvSpPr>
          <p:nvPr>
            <p:ph type="title"/>
          </p:nvPr>
        </p:nvSpPr>
        <p:spPr>
          <a:xfrm>
            <a:off x="113121" y="75414"/>
            <a:ext cx="11924907" cy="741224"/>
          </a:xfrm>
        </p:spPr>
        <p:txBody>
          <a:bodyPr/>
          <a:lstStyle/>
          <a:p>
            <a:r>
              <a:rPr lang="en-IN" b="1" dirty="0"/>
              <a:t>Example: Simple Two-Player Game </a:t>
            </a:r>
            <a:endParaRPr lang="en-IN" dirty="0"/>
          </a:p>
        </p:txBody>
      </p:sp>
      <p:sp>
        <p:nvSpPr>
          <p:cNvPr id="3" name="Content Placeholder 2">
            <a:extLst>
              <a:ext uri="{FF2B5EF4-FFF2-40B4-BE49-F238E27FC236}">
                <a16:creationId xmlns:a16="http://schemas.microsoft.com/office/drawing/2014/main" id="{C8886927-0D3B-7140-0891-ADB09C36A9DE}"/>
              </a:ext>
            </a:extLst>
          </p:cNvPr>
          <p:cNvSpPr>
            <a:spLocks noGrp="1"/>
          </p:cNvSpPr>
          <p:nvPr>
            <p:ph idx="1"/>
          </p:nvPr>
        </p:nvSpPr>
        <p:spPr>
          <a:xfrm>
            <a:off x="245097" y="816639"/>
            <a:ext cx="11717517" cy="5848112"/>
          </a:xfrm>
        </p:spPr>
        <p:txBody>
          <a:bodyPr/>
          <a:lstStyle/>
          <a:p>
            <a:r>
              <a:rPr lang="en-US" b="1" dirty="0"/>
              <a:t>Step-by-Step Explanation</a:t>
            </a:r>
          </a:p>
          <a:p>
            <a:pPr>
              <a:buFont typeface="+mj-lt"/>
              <a:buAutoNum type="arabicPeriod"/>
            </a:pPr>
            <a:r>
              <a:rPr lang="en-US" b="1" dirty="0"/>
              <a:t>Player A (Max) starts.</a:t>
            </a:r>
            <a:endParaRPr lang="en-US" dirty="0"/>
          </a:p>
          <a:p>
            <a:pPr marL="742950" lvl="1" indent="-285750">
              <a:buFont typeface="+mj-lt"/>
              <a:buAutoNum type="arabicPeriod"/>
            </a:pPr>
            <a:r>
              <a:rPr lang="en-US" dirty="0"/>
              <a:t>Player A has three choices to start with: </a:t>
            </a:r>
            <a:r>
              <a:rPr lang="en-US" b="1" dirty="0"/>
              <a:t>3, 5, or 2.</a:t>
            </a:r>
            <a:r>
              <a:rPr lang="en-US" dirty="0"/>
              <a:t> Let's consider one of the branches.</a:t>
            </a:r>
          </a:p>
          <a:p>
            <a:pPr marL="742950" lvl="1" indent="-285750">
              <a:buFont typeface="+mj-lt"/>
              <a:buAutoNum type="arabicPeriod"/>
            </a:pPr>
            <a:r>
              <a:rPr lang="en-US" dirty="0"/>
              <a:t>Player A picks </a:t>
            </a:r>
            <a:r>
              <a:rPr lang="en-US" b="1" dirty="0"/>
              <a:t>3</a:t>
            </a:r>
            <a:r>
              <a:rPr lang="en-US" dirty="0"/>
              <a:t>.</a:t>
            </a:r>
          </a:p>
          <a:p>
            <a:pPr>
              <a:buFont typeface="+mj-lt"/>
              <a:buAutoNum type="arabicPeriod"/>
            </a:pPr>
            <a:r>
              <a:rPr lang="en-US" b="1" dirty="0"/>
              <a:t>Player B (Min) chooses next.</a:t>
            </a:r>
            <a:endParaRPr lang="en-US" dirty="0"/>
          </a:p>
          <a:p>
            <a:pPr marL="742950" lvl="1" indent="-285750">
              <a:buFont typeface="+mj-lt"/>
              <a:buAutoNum type="arabicPeriod"/>
            </a:pPr>
            <a:r>
              <a:rPr lang="en-US" dirty="0"/>
              <a:t>Remaining choices for Player B are: </a:t>
            </a:r>
            <a:r>
              <a:rPr lang="en-US" b="1" dirty="0"/>
              <a:t>5, 2, 9.</a:t>
            </a:r>
            <a:endParaRPr lang="en-US" dirty="0"/>
          </a:p>
          <a:p>
            <a:pPr marL="742950" lvl="1" indent="-285750">
              <a:buFont typeface="+mj-lt"/>
              <a:buAutoNum type="arabicPeriod"/>
            </a:pPr>
            <a:r>
              <a:rPr lang="en-US" dirty="0"/>
              <a:t>Player B's strategy is to minimize Player A's score. So, Player B will pick </a:t>
            </a:r>
            <a:r>
              <a:rPr lang="en-US" b="1" dirty="0"/>
              <a:t>2</a:t>
            </a:r>
            <a:r>
              <a:rPr lang="en-US" dirty="0"/>
              <a:t>, since it's the smallest number available.</a:t>
            </a:r>
          </a:p>
          <a:p>
            <a:pPr>
              <a:buFont typeface="+mj-lt"/>
              <a:buAutoNum type="arabicPeriod"/>
            </a:pPr>
            <a:r>
              <a:rPr lang="en-US" b="1" dirty="0"/>
              <a:t>Back to Player A (Max).</a:t>
            </a:r>
            <a:endParaRPr lang="en-US" dirty="0"/>
          </a:p>
          <a:p>
            <a:pPr marL="742950" lvl="1" indent="-285750">
              <a:buFont typeface="+mj-lt"/>
              <a:buAutoNum type="arabicPeriod"/>
            </a:pPr>
            <a:r>
              <a:rPr lang="en-US" dirty="0"/>
              <a:t>Remaining choices for Player A are: </a:t>
            </a:r>
            <a:r>
              <a:rPr lang="en-US" b="1" dirty="0"/>
              <a:t>5, 9.</a:t>
            </a:r>
            <a:endParaRPr lang="en-US" dirty="0"/>
          </a:p>
          <a:p>
            <a:pPr marL="742950" lvl="1" indent="-285750">
              <a:buFont typeface="+mj-lt"/>
              <a:buAutoNum type="arabicPeriod"/>
            </a:pPr>
            <a:r>
              <a:rPr lang="en-US" dirty="0"/>
              <a:t>Player A will choose </a:t>
            </a:r>
            <a:r>
              <a:rPr lang="en-US" b="1" dirty="0"/>
              <a:t>9</a:t>
            </a:r>
            <a:r>
              <a:rPr lang="en-US" dirty="0"/>
              <a:t> to maximize the score.</a:t>
            </a:r>
          </a:p>
          <a:p>
            <a:pPr>
              <a:buFont typeface="+mj-lt"/>
              <a:buAutoNum type="arabicPeriod"/>
            </a:pPr>
            <a:r>
              <a:rPr lang="en-US" b="1" dirty="0"/>
              <a:t>Evaluating the Total Scores:</a:t>
            </a:r>
            <a:endParaRPr lang="en-US" dirty="0"/>
          </a:p>
          <a:p>
            <a:pPr marL="742950" lvl="1" indent="-285750">
              <a:buFont typeface="+mj-lt"/>
              <a:buAutoNum type="arabicPeriod"/>
            </a:pPr>
            <a:r>
              <a:rPr lang="en-US" dirty="0"/>
              <a:t>Player A's total score: </a:t>
            </a:r>
            <a:r>
              <a:rPr lang="en-US" b="1" dirty="0"/>
              <a:t>3 (first pick) + 9 (second pick) = 12.</a:t>
            </a:r>
            <a:endParaRPr lang="en-US" dirty="0"/>
          </a:p>
          <a:p>
            <a:pPr marL="742950" lvl="1" indent="-285750">
              <a:buFont typeface="+mj-lt"/>
              <a:buAutoNum type="arabicPeriod"/>
            </a:pPr>
            <a:r>
              <a:rPr lang="en-US" dirty="0"/>
              <a:t>Player B's choice forces Player A to end up with the smallest possible maximum score.</a:t>
            </a:r>
          </a:p>
          <a:p>
            <a:endParaRPr lang="en-IN" dirty="0"/>
          </a:p>
        </p:txBody>
      </p:sp>
    </p:spTree>
    <p:extLst>
      <p:ext uri="{BB962C8B-B14F-4D97-AF65-F5344CB8AC3E}">
        <p14:creationId xmlns:p14="http://schemas.microsoft.com/office/powerpoint/2010/main" val="444369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9AA5-41CD-72E3-B020-51FEFBFD7EA7}"/>
              </a:ext>
            </a:extLst>
          </p:cNvPr>
          <p:cNvSpPr>
            <a:spLocks noGrp="1"/>
          </p:cNvSpPr>
          <p:nvPr>
            <p:ph type="title"/>
          </p:nvPr>
        </p:nvSpPr>
        <p:spPr>
          <a:xfrm>
            <a:off x="150829" y="131975"/>
            <a:ext cx="11745798" cy="684663"/>
          </a:xfrm>
        </p:spPr>
        <p:txBody>
          <a:bodyPr/>
          <a:lstStyle/>
          <a:p>
            <a:r>
              <a:rPr lang="en-IN" b="1" dirty="0"/>
              <a:t>Example: Simple Two-Player Game </a:t>
            </a:r>
            <a:endParaRPr lang="en-IN" dirty="0"/>
          </a:p>
        </p:txBody>
      </p:sp>
      <p:sp>
        <p:nvSpPr>
          <p:cNvPr id="3" name="Content Placeholder 2">
            <a:extLst>
              <a:ext uri="{FF2B5EF4-FFF2-40B4-BE49-F238E27FC236}">
                <a16:creationId xmlns:a16="http://schemas.microsoft.com/office/drawing/2014/main" id="{1513D88E-4CD5-D3C5-D8A4-A1572BF640D0}"/>
              </a:ext>
            </a:extLst>
          </p:cNvPr>
          <p:cNvSpPr>
            <a:spLocks noGrp="1"/>
          </p:cNvSpPr>
          <p:nvPr>
            <p:ph idx="1"/>
          </p:nvPr>
        </p:nvSpPr>
        <p:spPr>
          <a:xfrm>
            <a:off x="226243" y="816638"/>
            <a:ext cx="11585543" cy="5772698"/>
          </a:xfrm>
        </p:spPr>
        <p:txBody>
          <a:bodyPr>
            <a:normAutofit/>
          </a:bodyPr>
          <a:lstStyle/>
          <a:p>
            <a:r>
              <a:rPr lang="en-US" b="1" dirty="0"/>
              <a:t>Calculating Min-Max for All Moves</a:t>
            </a:r>
          </a:p>
          <a:p>
            <a:r>
              <a:rPr lang="en-US" dirty="0"/>
              <a:t>Now, apply this to all possible moves:</a:t>
            </a:r>
          </a:p>
          <a:p>
            <a:pPr>
              <a:buFont typeface="+mj-lt"/>
              <a:buAutoNum type="arabicPeriod"/>
            </a:pPr>
            <a:r>
              <a:rPr lang="en-US" b="1" dirty="0"/>
              <a:t>If Player A chooses 3:</a:t>
            </a:r>
            <a:endParaRPr lang="en-US" dirty="0"/>
          </a:p>
          <a:p>
            <a:pPr marL="742950" lvl="1" indent="-285750">
              <a:buFont typeface="+mj-lt"/>
              <a:buAutoNum type="arabicPeriod"/>
            </a:pPr>
            <a:r>
              <a:rPr lang="en-US" dirty="0"/>
              <a:t>Player B can pick </a:t>
            </a:r>
            <a:r>
              <a:rPr lang="en-US" b="1" dirty="0"/>
              <a:t>2</a:t>
            </a:r>
            <a:r>
              <a:rPr lang="en-US" dirty="0"/>
              <a:t> (minimize A's score).</a:t>
            </a:r>
          </a:p>
          <a:p>
            <a:pPr marL="742950" lvl="1" indent="-285750">
              <a:buFont typeface="+mj-lt"/>
              <a:buAutoNum type="arabicPeriod"/>
            </a:pPr>
            <a:r>
              <a:rPr lang="en-US" dirty="0"/>
              <a:t>Player A then picks </a:t>
            </a:r>
            <a:r>
              <a:rPr lang="en-US" b="1" dirty="0"/>
              <a:t>9</a:t>
            </a:r>
            <a:r>
              <a:rPr lang="en-US" dirty="0"/>
              <a:t>.</a:t>
            </a:r>
          </a:p>
          <a:p>
            <a:pPr marL="742950" lvl="1" indent="-285750">
              <a:buFont typeface="+mj-lt"/>
              <a:buAutoNum type="arabicPeriod"/>
            </a:pPr>
            <a:r>
              <a:rPr lang="en-US" b="1" dirty="0"/>
              <a:t>Total score for A: 3 + 9 = 12.</a:t>
            </a:r>
            <a:endParaRPr lang="en-US" dirty="0"/>
          </a:p>
          <a:p>
            <a:pPr>
              <a:buFont typeface="+mj-lt"/>
              <a:buAutoNum type="arabicPeriod"/>
            </a:pPr>
            <a:r>
              <a:rPr lang="en-US" b="1" dirty="0"/>
              <a:t>If Player A chooses 5:</a:t>
            </a:r>
            <a:endParaRPr lang="en-US" dirty="0"/>
          </a:p>
          <a:p>
            <a:pPr marL="742950" lvl="1" indent="-285750">
              <a:buFont typeface="+mj-lt"/>
              <a:buAutoNum type="arabicPeriod"/>
            </a:pPr>
            <a:r>
              <a:rPr lang="en-US" dirty="0"/>
              <a:t>Player B can pick </a:t>
            </a:r>
            <a:r>
              <a:rPr lang="en-US" b="1" dirty="0"/>
              <a:t>2</a:t>
            </a:r>
            <a:r>
              <a:rPr lang="en-US" dirty="0"/>
              <a:t> (minimize A's score).</a:t>
            </a:r>
          </a:p>
          <a:p>
            <a:pPr marL="742950" lvl="1" indent="-285750">
              <a:buFont typeface="+mj-lt"/>
              <a:buAutoNum type="arabicPeriod"/>
            </a:pPr>
            <a:r>
              <a:rPr lang="en-US" dirty="0"/>
              <a:t>Player A then picks </a:t>
            </a:r>
            <a:r>
              <a:rPr lang="en-US" b="1" dirty="0"/>
              <a:t>9</a:t>
            </a:r>
            <a:r>
              <a:rPr lang="en-US" dirty="0"/>
              <a:t>.</a:t>
            </a:r>
          </a:p>
          <a:p>
            <a:pPr marL="742950" lvl="1" indent="-285750">
              <a:buFont typeface="+mj-lt"/>
              <a:buAutoNum type="arabicPeriod"/>
            </a:pPr>
            <a:r>
              <a:rPr lang="en-US" b="1" dirty="0"/>
              <a:t>Total score for A: 5 + 9 = 14.</a:t>
            </a:r>
            <a:endParaRPr lang="en-US" dirty="0"/>
          </a:p>
          <a:p>
            <a:pPr>
              <a:buFont typeface="+mj-lt"/>
              <a:buAutoNum type="arabicPeriod"/>
            </a:pPr>
            <a:r>
              <a:rPr lang="en-US" b="1" dirty="0"/>
              <a:t>If Player A chooses 2:</a:t>
            </a:r>
            <a:endParaRPr lang="en-US" dirty="0"/>
          </a:p>
          <a:p>
            <a:pPr marL="742950" lvl="1" indent="-285750">
              <a:buFont typeface="+mj-lt"/>
              <a:buAutoNum type="arabicPeriod"/>
            </a:pPr>
            <a:r>
              <a:rPr lang="en-US" dirty="0"/>
              <a:t>Player B can pick </a:t>
            </a:r>
            <a:r>
              <a:rPr lang="en-US" b="1" dirty="0"/>
              <a:t>3</a:t>
            </a:r>
            <a:r>
              <a:rPr lang="en-US" dirty="0"/>
              <a:t> (next lowest number).</a:t>
            </a:r>
          </a:p>
          <a:p>
            <a:pPr marL="742950" lvl="1" indent="-285750">
              <a:buFont typeface="+mj-lt"/>
              <a:buAutoNum type="arabicPeriod"/>
            </a:pPr>
            <a:r>
              <a:rPr lang="en-US" dirty="0"/>
              <a:t>Player A then picks </a:t>
            </a:r>
            <a:r>
              <a:rPr lang="en-US" b="1" dirty="0"/>
              <a:t>9</a:t>
            </a:r>
            <a:r>
              <a:rPr lang="en-US" dirty="0"/>
              <a:t>.</a:t>
            </a:r>
          </a:p>
          <a:p>
            <a:pPr marL="742950" lvl="1" indent="-285750">
              <a:buFont typeface="+mj-lt"/>
              <a:buAutoNum type="arabicPeriod"/>
            </a:pPr>
            <a:r>
              <a:rPr lang="en-US" b="1" dirty="0"/>
              <a:t>Total score for A: 2 + 9 = 11.</a:t>
            </a:r>
            <a:endParaRPr lang="en-US" dirty="0"/>
          </a:p>
          <a:p>
            <a:endParaRPr lang="en-IN" dirty="0"/>
          </a:p>
        </p:txBody>
      </p:sp>
    </p:spTree>
    <p:extLst>
      <p:ext uri="{BB962C8B-B14F-4D97-AF65-F5344CB8AC3E}">
        <p14:creationId xmlns:p14="http://schemas.microsoft.com/office/powerpoint/2010/main" val="1754572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E1FBE-2B29-E9C7-241F-A472BDD2E4C0}"/>
              </a:ext>
            </a:extLst>
          </p:cNvPr>
          <p:cNvSpPr>
            <a:spLocks noGrp="1"/>
          </p:cNvSpPr>
          <p:nvPr>
            <p:ph type="title"/>
          </p:nvPr>
        </p:nvSpPr>
        <p:spPr>
          <a:xfrm>
            <a:off x="207389" y="141403"/>
            <a:ext cx="11689237" cy="801278"/>
          </a:xfrm>
        </p:spPr>
        <p:txBody>
          <a:bodyPr/>
          <a:lstStyle/>
          <a:p>
            <a:r>
              <a:rPr lang="en-IN" b="1" dirty="0"/>
              <a:t>Example: Simple Two-Player Game </a:t>
            </a:r>
            <a:endParaRPr lang="en-IN" dirty="0"/>
          </a:p>
        </p:txBody>
      </p:sp>
      <p:sp>
        <p:nvSpPr>
          <p:cNvPr id="3" name="Content Placeholder 2">
            <a:extLst>
              <a:ext uri="{FF2B5EF4-FFF2-40B4-BE49-F238E27FC236}">
                <a16:creationId xmlns:a16="http://schemas.microsoft.com/office/drawing/2014/main" id="{8671153F-1CE9-1F91-6B58-E230E09E6DCE}"/>
              </a:ext>
            </a:extLst>
          </p:cNvPr>
          <p:cNvSpPr>
            <a:spLocks noGrp="1"/>
          </p:cNvSpPr>
          <p:nvPr>
            <p:ph idx="1"/>
          </p:nvPr>
        </p:nvSpPr>
        <p:spPr>
          <a:xfrm>
            <a:off x="295374" y="942681"/>
            <a:ext cx="11689236" cy="5608948"/>
          </a:xfrm>
        </p:spPr>
        <p:txBody>
          <a:bodyPr/>
          <a:lstStyle/>
          <a:p>
            <a:r>
              <a:rPr lang="en-US" b="1" dirty="0"/>
              <a:t>Optimal Strategy for Player A (Max)</a:t>
            </a:r>
          </a:p>
          <a:p>
            <a:pPr>
              <a:buFont typeface="Arial" panose="020B0604020202020204" pitchFamily="34" charset="0"/>
              <a:buChar char="•"/>
            </a:pPr>
            <a:r>
              <a:rPr lang="en-US" dirty="0"/>
              <a:t>To maximize the minimum possible score, Player A should choose </a:t>
            </a:r>
            <a:r>
              <a:rPr lang="en-US" b="1" dirty="0"/>
              <a:t>5</a:t>
            </a:r>
            <a:r>
              <a:rPr lang="en-US" dirty="0"/>
              <a:t> initially. This ensures that the worst-case scenario gives a total score of </a:t>
            </a:r>
            <a:r>
              <a:rPr lang="en-US" b="1" dirty="0"/>
              <a:t>14</a:t>
            </a:r>
            <a:r>
              <a:rPr lang="en-US" dirty="0"/>
              <a:t>, which is higher than the worst-case total scores if they choose </a:t>
            </a:r>
            <a:r>
              <a:rPr lang="en-US" b="1" dirty="0"/>
              <a:t>3</a:t>
            </a:r>
            <a:r>
              <a:rPr lang="en-US" dirty="0"/>
              <a:t> (12) or </a:t>
            </a:r>
            <a:r>
              <a:rPr lang="en-US" b="1" dirty="0"/>
              <a:t>2</a:t>
            </a:r>
            <a:r>
              <a:rPr lang="en-US" dirty="0"/>
              <a:t> (11).</a:t>
            </a:r>
          </a:p>
          <a:p>
            <a:r>
              <a:rPr lang="en-US" b="1" dirty="0"/>
              <a:t>Summary</a:t>
            </a:r>
          </a:p>
          <a:p>
            <a:pPr>
              <a:buFont typeface="Arial" panose="020B0604020202020204" pitchFamily="34" charset="0"/>
              <a:buChar char="•"/>
            </a:pPr>
            <a:r>
              <a:rPr lang="en-US" b="1" dirty="0"/>
              <a:t>Player A (Max)</a:t>
            </a:r>
            <a:r>
              <a:rPr lang="en-US" dirty="0"/>
              <a:t> starts by selecting the number that gives the highest possible minimum score.</a:t>
            </a:r>
          </a:p>
          <a:p>
            <a:pPr>
              <a:buFont typeface="Arial" panose="020B0604020202020204" pitchFamily="34" charset="0"/>
              <a:buChar char="•"/>
            </a:pPr>
            <a:r>
              <a:rPr lang="en-US" b="1" dirty="0"/>
              <a:t>Player B (Min)</a:t>
            </a:r>
            <a:r>
              <a:rPr lang="en-US" dirty="0"/>
              <a:t> responds by selecting the number that minimizes Player A's score.</a:t>
            </a:r>
          </a:p>
          <a:p>
            <a:r>
              <a:rPr lang="en-US" dirty="0"/>
              <a:t>By using the min-max algorithm, </a:t>
            </a:r>
            <a:r>
              <a:rPr lang="en-US" b="1" dirty="0"/>
              <a:t>Player A</a:t>
            </a:r>
            <a:r>
              <a:rPr lang="en-US" dirty="0"/>
              <a:t> ensures they make the optimal move to maximize their score, assuming that </a:t>
            </a:r>
            <a:r>
              <a:rPr lang="en-US" b="1" dirty="0"/>
              <a:t>Player B</a:t>
            </a:r>
            <a:r>
              <a:rPr lang="en-US" dirty="0"/>
              <a:t> also plays optimally to minimize </a:t>
            </a:r>
            <a:r>
              <a:rPr lang="en-US" b="1" dirty="0"/>
              <a:t>Player A's score</a:t>
            </a:r>
            <a:r>
              <a:rPr lang="en-US" dirty="0"/>
              <a:t>.</a:t>
            </a:r>
          </a:p>
          <a:p>
            <a:endParaRPr lang="en-IN" dirty="0"/>
          </a:p>
        </p:txBody>
      </p:sp>
    </p:spTree>
    <p:extLst>
      <p:ext uri="{BB962C8B-B14F-4D97-AF65-F5344CB8AC3E}">
        <p14:creationId xmlns:p14="http://schemas.microsoft.com/office/powerpoint/2010/main" val="3092814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8DDD5-FF9E-A89E-D1CB-A18D480E9A1C}"/>
              </a:ext>
            </a:extLst>
          </p:cNvPr>
          <p:cNvSpPr>
            <a:spLocks noGrp="1"/>
          </p:cNvSpPr>
          <p:nvPr>
            <p:ph type="title"/>
          </p:nvPr>
        </p:nvSpPr>
        <p:spPr>
          <a:xfrm>
            <a:off x="75414" y="65988"/>
            <a:ext cx="11953188" cy="750650"/>
          </a:xfrm>
        </p:spPr>
        <p:txBody>
          <a:bodyPr/>
          <a:lstStyle/>
          <a:p>
            <a:r>
              <a:rPr lang="en-IN" b="1" dirty="0"/>
              <a:t>Alpha-beta pruning</a:t>
            </a:r>
          </a:p>
        </p:txBody>
      </p:sp>
      <p:sp>
        <p:nvSpPr>
          <p:cNvPr id="3" name="Content Placeholder 2">
            <a:extLst>
              <a:ext uri="{FF2B5EF4-FFF2-40B4-BE49-F238E27FC236}">
                <a16:creationId xmlns:a16="http://schemas.microsoft.com/office/drawing/2014/main" id="{FD03E952-3426-D36E-2CAC-BE098885EAA6}"/>
              </a:ext>
            </a:extLst>
          </p:cNvPr>
          <p:cNvSpPr>
            <a:spLocks noGrp="1"/>
          </p:cNvSpPr>
          <p:nvPr>
            <p:ph idx="1"/>
          </p:nvPr>
        </p:nvSpPr>
        <p:spPr>
          <a:xfrm>
            <a:off x="292231" y="914401"/>
            <a:ext cx="11811785" cy="5665508"/>
          </a:xfrm>
        </p:spPr>
        <p:txBody>
          <a:bodyPr/>
          <a:lstStyle/>
          <a:p>
            <a:r>
              <a:rPr lang="en-US" b="1" dirty="0"/>
              <a:t>Alpha-Beta Pruning</a:t>
            </a:r>
            <a:r>
              <a:rPr lang="en-US" dirty="0"/>
              <a:t> is an optimization technique for the </a:t>
            </a:r>
            <a:r>
              <a:rPr lang="en-US" b="1" dirty="0"/>
              <a:t>Minimax algorithm</a:t>
            </a:r>
            <a:r>
              <a:rPr lang="en-US" dirty="0"/>
              <a:t> used in two-player, zero-sum games (like chess or tic-tac-toe). It reduces the number of nodes evaluated in the search tree by eliminating branches that cannot affect the final decision. This significantly speeds up the Minimax search, allowing deeper searches within the same time constraints.</a:t>
            </a:r>
          </a:p>
          <a:p>
            <a:endParaRPr lang="en-US" dirty="0"/>
          </a:p>
          <a:p>
            <a:r>
              <a:rPr lang="en-US" b="1" dirty="0"/>
              <a:t>What is Alpha-Beta Pruning?</a:t>
            </a:r>
          </a:p>
          <a:p>
            <a:r>
              <a:rPr lang="en-US" b="1" dirty="0"/>
              <a:t>Alpha-Beta pruning</a:t>
            </a:r>
            <a:r>
              <a:rPr lang="en-US" dirty="0"/>
              <a:t> is a method that "prunes" or cuts off parts of the search tree that do not need to be explored because they cannot influence the final decision. It does this by keeping track of two values:</a:t>
            </a:r>
          </a:p>
          <a:p>
            <a:endParaRPr lang="en-US" dirty="0"/>
          </a:p>
          <a:p>
            <a:pPr>
              <a:buFont typeface="Arial" panose="020B0604020202020204" pitchFamily="34" charset="0"/>
              <a:buChar char="•"/>
            </a:pPr>
            <a:r>
              <a:rPr lang="en-US" b="1" dirty="0"/>
              <a:t>Alpha (α)</a:t>
            </a:r>
            <a:r>
              <a:rPr lang="en-US" dirty="0"/>
              <a:t>: The best value (highest score) that the Maximizer (the player trying to maximize the score) can guarantee at that point or above.</a:t>
            </a:r>
          </a:p>
          <a:p>
            <a:pPr>
              <a:buFont typeface="Arial" panose="020B0604020202020204" pitchFamily="34" charset="0"/>
              <a:buChar char="•"/>
            </a:pPr>
            <a:r>
              <a:rPr lang="en-US" b="1" dirty="0"/>
              <a:t>Beta (β)</a:t>
            </a:r>
            <a:r>
              <a:rPr lang="en-US" dirty="0"/>
              <a:t>: The best value (lowest score) that the Minimizer (the player trying to minimize the score) can guarantee at that point or below.</a:t>
            </a:r>
          </a:p>
          <a:p>
            <a:r>
              <a:rPr lang="en-US" dirty="0"/>
              <a:t>During the search, if the algorithm discovers that a particular branch cannot possibly improve the current best outcome (either for the Maximizer or Minimizer), it will "prune" or ignore that branch, reducing the number of nodes it needs to examine.</a:t>
            </a:r>
          </a:p>
          <a:p>
            <a:endParaRPr lang="en-IN" dirty="0"/>
          </a:p>
        </p:txBody>
      </p:sp>
    </p:spTree>
    <p:extLst>
      <p:ext uri="{BB962C8B-B14F-4D97-AF65-F5344CB8AC3E}">
        <p14:creationId xmlns:p14="http://schemas.microsoft.com/office/powerpoint/2010/main" val="3579927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04482-0DDE-196D-7C3D-93DCAE43271D}"/>
              </a:ext>
            </a:extLst>
          </p:cNvPr>
          <p:cNvSpPr>
            <a:spLocks noGrp="1"/>
          </p:cNvSpPr>
          <p:nvPr>
            <p:ph type="title"/>
          </p:nvPr>
        </p:nvSpPr>
        <p:spPr>
          <a:xfrm>
            <a:off x="122548" y="75414"/>
            <a:ext cx="11953188" cy="741224"/>
          </a:xfrm>
        </p:spPr>
        <p:txBody>
          <a:bodyPr/>
          <a:lstStyle/>
          <a:p>
            <a:r>
              <a:rPr lang="en-IN" b="1" dirty="0"/>
              <a:t>Alpha-beta pruning</a:t>
            </a:r>
            <a:endParaRPr lang="en-IN" dirty="0"/>
          </a:p>
        </p:txBody>
      </p:sp>
      <p:sp>
        <p:nvSpPr>
          <p:cNvPr id="3" name="Content Placeholder 2">
            <a:extLst>
              <a:ext uri="{FF2B5EF4-FFF2-40B4-BE49-F238E27FC236}">
                <a16:creationId xmlns:a16="http://schemas.microsoft.com/office/drawing/2014/main" id="{4AD7D4D4-40D7-545E-FD18-6CF655C7D7EA}"/>
              </a:ext>
            </a:extLst>
          </p:cNvPr>
          <p:cNvSpPr>
            <a:spLocks noGrp="1"/>
          </p:cNvSpPr>
          <p:nvPr>
            <p:ph idx="1"/>
          </p:nvPr>
        </p:nvSpPr>
        <p:spPr>
          <a:xfrm>
            <a:off x="188536" y="816638"/>
            <a:ext cx="11792932" cy="5819831"/>
          </a:xfrm>
        </p:spPr>
        <p:txBody>
          <a:bodyPr>
            <a:normAutofit lnSpcReduction="10000"/>
          </a:bodyPr>
          <a:lstStyle/>
          <a:p>
            <a:r>
              <a:rPr lang="en-US" b="1" dirty="0"/>
              <a:t>How Alpha-Beta Pruning Works</a:t>
            </a:r>
          </a:p>
          <a:p>
            <a:r>
              <a:rPr lang="en-US" dirty="0"/>
              <a:t>Alpha-Beta pruning works by maintaining two values, alpha and beta, during the traversal of the Minimax tree:</a:t>
            </a:r>
          </a:p>
          <a:p>
            <a:pPr>
              <a:buFont typeface="+mj-lt"/>
              <a:buAutoNum type="arabicPeriod"/>
            </a:pPr>
            <a:r>
              <a:rPr lang="en-US" b="1" dirty="0"/>
              <a:t>Alpha (α)</a:t>
            </a:r>
            <a:r>
              <a:rPr lang="en-US" dirty="0"/>
              <a:t>: Represents the </a:t>
            </a:r>
            <a:r>
              <a:rPr lang="en-US" b="1" dirty="0"/>
              <a:t>maximum score</a:t>
            </a:r>
            <a:r>
              <a:rPr lang="en-US" dirty="0"/>
              <a:t> that the Maximizer can guarantee so far. It starts at </a:t>
            </a:r>
            <a:r>
              <a:rPr lang="en-US" b="1" dirty="0"/>
              <a:t>negative infinity</a:t>
            </a:r>
            <a:r>
              <a:rPr lang="en-US" dirty="0"/>
              <a:t> and increases as better options are found.</a:t>
            </a:r>
          </a:p>
          <a:p>
            <a:pPr>
              <a:buFont typeface="+mj-lt"/>
              <a:buAutoNum type="arabicPeriod"/>
            </a:pPr>
            <a:r>
              <a:rPr lang="en-US" b="1" dirty="0"/>
              <a:t>Beta (β)</a:t>
            </a:r>
            <a:r>
              <a:rPr lang="en-US" dirty="0"/>
              <a:t>: Represents the </a:t>
            </a:r>
            <a:r>
              <a:rPr lang="en-US" b="1" dirty="0"/>
              <a:t>minimum score</a:t>
            </a:r>
            <a:r>
              <a:rPr lang="en-US" dirty="0"/>
              <a:t> that the Minimizer can guarantee so far. It starts at </a:t>
            </a:r>
            <a:r>
              <a:rPr lang="en-US" b="1" dirty="0"/>
              <a:t>positive infinity</a:t>
            </a:r>
            <a:r>
              <a:rPr lang="en-US" dirty="0"/>
              <a:t> and decreases as better options are found.</a:t>
            </a:r>
          </a:p>
          <a:p>
            <a:r>
              <a:rPr lang="en-US" b="1" dirty="0"/>
              <a:t>The Pruning Conditions</a:t>
            </a:r>
          </a:p>
          <a:p>
            <a:pPr>
              <a:buFont typeface="Arial" panose="020B0604020202020204" pitchFamily="34" charset="0"/>
              <a:buChar char="•"/>
            </a:pPr>
            <a:r>
              <a:rPr lang="en-US" b="1" dirty="0"/>
              <a:t>Prune at Max Node (Maximizer's Turn):</a:t>
            </a:r>
            <a:endParaRPr lang="en-US" dirty="0"/>
          </a:p>
          <a:p>
            <a:pPr marL="742950" lvl="1" indent="-285750">
              <a:buFont typeface="Arial" panose="020B0604020202020204" pitchFamily="34" charset="0"/>
              <a:buChar char="•"/>
            </a:pPr>
            <a:r>
              <a:rPr lang="en-US" dirty="0"/>
              <a:t>At a </a:t>
            </a:r>
            <a:r>
              <a:rPr lang="en-US" b="1" dirty="0"/>
              <a:t>Max node</a:t>
            </a:r>
            <a:r>
              <a:rPr lang="en-US" dirty="0"/>
              <a:t> (where it is the Maximizer's turn), the search stops and the branch is pruned if the value of any child node is </a:t>
            </a:r>
            <a:r>
              <a:rPr lang="en-US" b="1" dirty="0"/>
              <a:t>greater than or equal to β</a:t>
            </a:r>
            <a:r>
              <a:rPr lang="en-US" dirty="0"/>
              <a:t>.</a:t>
            </a:r>
          </a:p>
          <a:p>
            <a:pPr marL="742950" lvl="1" indent="-285750">
              <a:buFont typeface="Arial" panose="020B0604020202020204" pitchFamily="34" charset="0"/>
              <a:buChar char="•"/>
            </a:pPr>
            <a:r>
              <a:rPr lang="en-US" dirty="0"/>
              <a:t>This is because the Minimizer will choose a move that minimizes the score, so if the current score is already worse than or equal to the best guaranteed option for the Minimizer, there is no point in further exploring that branch.</a:t>
            </a:r>
          </a:p>
          <a:p>
            <a:pPr>
              <a:buFont typeface="Arial" panose="020B0604020202020204" pitchFamily="34" charset="0"/>
              <a:buChar char="•"/>
            </a:pPr>
            <a:r>
              <a:rPr lang="en-US" b="1" dirty="0"/>
              <a:t>Prune at Min Node (Minimizer's Turn):</a:t>
            </a:r>
            <a:endParaRPr lang="en-US" dirty="0"/>
          </a:p>
          <a:p>
            <a:pPr marL="742950" lvl="1" indent="-285750">
              <a:buFont typeface="Arial" panose="020B0604020202020204" pitchFamily="34" charset="0"/>
              <a:buChar char="•"/>
            </a:pPr>
            <a:r>
              <a:rPr lang="en-US" dirty="0"/>
              <a:t>At a </a:t>
            </a:r>
            <a:r>
              <a:rPr lang="en-US" b="1" dirty="0"/>
              <a:t>Min node</a:t>
            </a:r>
            <a:r>
              <a:rPr lang="en-US" dirty="0"/>
              <a:t> (where it is the Minimizer's turn), the search stops and the branch is pruned if the value of any child node is </a:t>
            </a:r>
            <a:r>
              <a:rPr lang="en-US" b="1" dirty="0"/>
              <a:t>less than or equal to α</a:t>
            </a:r>
            <a:r>
              <a:rPr lang="en-US" dirty="0"/>
              <a:t>.</a:t>
            </a:r>
          </a:p>
          <a:p>
            <a:pPr marL="742950" lvl="1" indent="-285750">
              <a:buFont typeface="Arial" panose="020B0604020202020204" pitchFamily="34" charset="0"/>
              <a:buChar char="•"/>
            </a:pPr>
            <a:r>
              <a:rPr lang="en-US" dirty="0"/>
              <a:t>This is because the Maximizer will choose a move that maximizes the score, so if the current score is already worse than or equal to the best guaranteed option for the Maximizer, there is no point in further exploring that branch.</a:t>
            </a:r>
          </a:p>
          <a:p>
            <a:endParaRPr lang="en-IN" dirty="0"/>
          </a:p>
        </p:txBody>
      </p:sp>
    </p:spTree>
    <p:extLst>
      <p:ext uri="{BB962C8B-B14F-4D97-AF65-F5344CB8AC3E}">
        <p14:creationId xmlns:p14="http://schemas.microsoft.com/office/powerpoint/2010/main" val="3206853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0715-6DD2-C70D-F340-EA7895F7508B}"/>
              </a:ext>
            </a:extLst>
          </p:cNvPr>
          <p:cNvSpPr>
            <a:spLocks noGrp="1"/>
          </p:cNvSpPr>
          <p:nvPr>
            <p:ph type="title"/>
          </p:nvPr>
        </p:nvSpPr>
        <p:spPr>
          <a:xfrm>
            <a:off x="113121" y="65988"/>
            <a:ext cx="11811785" cy="750650"/>
          </a:xfrm>
        </p:spPr>
        <p:txBody>
          <a:bodyPr/>
          <a:lstStyle/>
          <a:p>
            <a:r>
              <a:rPr lang="en-IN" b="1" dirty="0"/>
              <a:t>Alpha-beta pruning</a:t>
            </a:r>
            <a:endParaRPr lang="en-IN" dirty="0"/>
          </a:p>
        </p:txBody>
      </p:sp>
      <p:sp>
        <p:nvSpPr>
          <p:cNvPr id="3" name="Content Placeholder 2">
            <a:extLst>
              <a:ext uri="{FF2B5EF4-FFF2-40B4-BE49-F238E27FC236}">
                <a16:creationId xmlns:a16="http://schemas.microsoft.com/office/drawing/2014/main" id="{46EBD56D-3267-C1B9-8552-8ADB83C2E072}"/>
              </a:ext>
            </a:extLst>
          </p:cNvPr>
          <p:cNvSpPr>
            <a:spLocks noGrp="1"/>
          </p:cNvSpPr>
          <p:nvPr>
            <p:ph idx="1"/>
          </p:nvPr>
        </p:nvSpPr>
        <p:spPr>
          <a:xfrm>
            <a:off x="179109" y="816638"/>
            <a:ext cx="11811785" cy="5819831"/>
          </a:xfrm>
        </p:spPr>
        <p:txBody>
          <a:bodyPr/>
          <a:lstStyle/>
          <a:p>
            <a:r>
              <a:rPr lang="en-US" b="1" dirty="0"/>
              <a:t>Benefits of Alpha-Beta Pruning</a:t>
            </a:r>
          </a:p>
          <a:p>
            <a:pPr>
              <a:buFont typeface="+mj-lt"/>
              <a:buAutoNum type="arabicPeriod"/>
            </a:pPr>
            <a:r>
              <a:rPr lang="en-US" b="1" dirty="0"/>
              <a:t>Efficiency</a:t>
            </a:r>
            <a:r>
              <a:rPr lang="en-US" dirty="0"/>
              <a:t>:</a:t>
            </a:r>
          </a:p>
          <a:p>
            <a:pPr marL="742950" lvl="1" indent="-285750">
              <a:buFont typeface="+mj-lt"/>
              <a:buAutoNum type="arabicPeriod"/>
            </a:pPr>
            <a:r>
              <a:rPr lang="en-US" dirty="0"/>
              <a:t>Reduces the number of nodes explored, potentially cutting the search time in half.</a:t>
            </a:r>
          </a:p>
          <a:p>
            <a:pPr marL="742950" lvl="1" indent="-285750">
              <a:buFont typeface="+mj-lt"/>
              <a:buAutoNum type="arabicPeriod"/>
            </a:pPr>
            <a:r>
              <a:rPr lang="en-US" dirty="0"/>
              <a:t>Allows deeper searches within the same time constraints, improving the quality of decision-making.</a:t>
            </a:r>
          </a:p>
          <a:p>
            <a:pPr>
              <a:buFont typeface="+mj-lt"/>
              <a:buAutoNum type="arabicPeriod"/>
            </a:pPr>
            <a:r>
              <a:rPr lang="en-US" b="1" dirty="0"/>
              <a:t>Optimality</a:t>
            </a:r>
            <a:r>
              <a:rPr lang="en-US" dirty="0"/>
              <a:t>:</a:t>
            </a:r>
          </a:p>
          <a:p>
            <a:pPr marL="742950" lvl="1" indent="-285750">
              <a:buFont typeface="+mj-lt"/>
              <a:buAutoNum type="arabicPeriod"/>
            </a:pPr>
            <a:r>
              <a:rPr lang="en-US" dirty="0"/>
              <a:t>Preserves the optimal decision of the Minimax algorithm.</a:t>
            </a:r>
          </a:p>
          <a:p>
            <a:pPr marL="742950" lvl="1" indent="-285750">
              <a:buFont typeface="+mj-lt"/>
              <a:buAutoNum type="arabicPeriod"/>
            </a:pPr>
            <a:r>
              <a:rPr lang="en-US" dirty="0"/>
              <a:t>Ensures that no possible winning move is missed while pruning irrelevant branches.</a:t>
            </a:r>
          </a:p>
          <a:p>
            <a:pPr marL="742950" lvl="1" indent="-285750">
              <a:buFont typeface="+mj-lt"/>
              <a:buAutoNum type="arabicPeriod"/>
            </a:pPr>
            <a:endParaRPr lang="en-US" dirty="0"/>
          </a:p>
          <a:p>
            <a:r>
              <a:rPr lang="en-US" b="1" dirty="0"/>
              <a:t>Best-Case and Worst-Case Performance</a:t>
            </a:r>
          </a:p>
          <a:p>
            <a:pPr>
              <a:buFont typeface="Arial" panose="020B0604020202020204" pitchFamily="34" charset="0"/>
              <a:buChar char="•"/>
            </a:pPr>
            <a:r>
              <a:rPr lang="en-US" b="1" dirty="0"/>
              <a:t>Best Case</a:t>
            </a:r>
            <a:r>
              <a:rPr lang="en-US" dirty="0"/>
              <a:t>: The pruning achieves its maximum efficiency when the best moves are always considered first, leading to a reduction in the search tree size to O(bd/2) instead of O(</a:t>
            </a:r>
            <a:r>
              <a:rPr lang="en-US" dirty="0" err="1"/>
              <a:t>b^d</a:t>
            </a:r>
            <a:r>
              <a:rPr lang="en-US" dirty="0"/>
              <a:t>).</a:t>
            </a:r>
          </a:p>
          <a:p>
            <a:pPr marL="742950" lvl="1" indent="-285750">
              <a:buFont typeface="Arial" panose="020B0604020202020204" pitchFamily="34" charset="0"/>
              <a:buChar char="•"/>
            </a:pPr>
            <a:r>
              <a:rPr lang="en-US" dirty="0"/>
              <a:t>This is called the </a:t>
            </a:r>
            <a:r>
              <a:rPr lang="en-US" b="1" dirty="0"/>
              <a:t>perfect ordering</a:t>
            </a:r>
            <a:r>
              <a:rPr lang="en-US" dirty="0"/>
              <a:t> scenario.</a:t>
            </a:r>
          </a:p>
          <a:p>
            <a:pPr>
              <a:buFont typeface="Arial" panose="020B0604020202020204" pitchFamily="34" charset="0"/>
              <a:buChar char="•"/>
            </a:pPr>
            <a:r>
              <a:rPr lang="en-US" b="1" dirty="0"/>
              <a:t>Worst Case</a:t>
            </a:r>
            <a:r>
              <a:rPr lang="en-US" dirty="0"/>
              <a:t>: If the moves are not ordered optimally, Alpha-Beta pruning may still explore almost all nodes in the tree, resulting in a complexity O(</a:t>
            </a:r>
            <a:r>
              <a:rPr lang="en-US" dirty="0" err="1"/>
              <a:t>b^d</a:t>
            </a:r>
            <a:r>
              <a:rPr lang="en-US" dirty="0"/>
              <a:t>) ,similar to the standard Minimax algorithm.</a:t>
            </a:r>
          </a:p>
          <a:p>
            <a:endParaRPr lang="en-IN" dirty="0"/>
          </a:p>
        </p:txBody>
      </p:sp>
    </p:spTree>
    <p:extLst>
      <p:ext uri="{BB962C8B-B14F-4D97-AF65-F5344CB8AC3E}">
        <p14:creationId xmlns:p14="http://schemas.microsoft.com/office/powerpoint/2010/main" val="2578103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3A23F-CEE0-1D85-7933-E9CD5B0509A7}"/>
              </a:ext>
            </a:extLst>
          </p:cNvPr>
          <p:cNvSpPr>
            <a:spLocks noGrp="1"/>
          </p:cNvSpPr>
          <p:nvPr>
            <p:ph type="title"/>
          </p:nvPr>
        </p:nvSpPr>
        <p:spPr>
          <a:xfrm>
            <a:off x="122547" y="65988"/>
            <a:ext cx="11896627" cy="750650"/>
          </a:xfrm>
        </p:spPr>
        <p:txBody>
          <a:bodyPr/>
          <a:lstStyle/>
          <a:p>
            <a:r>
              <a:rPr lang="en-IN" b="1" dirty="0"/>
              <a:t>Example</a:t>
            </a:r>
          </a:p>
        </p:txBody>
      </p:sp>
      <p:sp>
        <p:nvSpPr>
          <p:cNvPr id="3" name="Content Placeholder 2">
            <a:extLst>
              <a:ext uri="{FF2B5EF4-FFF2-40B4-BE49-F238E27FC236}">
                <a16:creationId xmlns:a16="http://schemas.microsoft.com/office/drawing/2014/main" id="{DD5927D0-0FBF-15CF-3A35-72D272A395DF}"/>
              </a:ext>
            </a:extLst>
          </p:cNvPr>
          <p:cNvSpPr>
            <a:spLocks noGrp="1"/>
          </p:cNvSpPr>
          <p:nvPr>
            <p:ph idx="1"/>
          </p:nvPr>
        </p:nvSpPr>
        <p:spPr>
          <a:xfrm>
            <a:off x="273377" y="816638"/>
            <a:ext cx="11745797" cy="5866965"/>
          </a:xfrm>
        </p:spPr>
        <p:txBody>
          <a:bodyPr/>
          <a:lstStyle/>
          <a:p>
            <a:r>
              <a:rPr lang="en-US" dirty="0"/>
              <a:t>Consider a simple two-player game (Player A and Player B) represented by the following game tree. Player A (Max) tries to maximize the score, and Player B (Min) tries to minimize it. Each node in the tree represents a possible game state, and the leaves represent the final score of that state.</a:t>
            </a:r>
          </a:p>
          <a:p>
            <a:endParaRPr lang="en-US" dirty="0"/>
          </a:p>
          <a:p>
            <a:endParaRPr lang="en-US" dirty="0"/>
          </a:p>
          <a:p>
            <a:endParaRPr lang="en-US" dirty="0"/>
          </a:p>
          <a:p>
            <a:endParaRPr lang="en-US" dirty="0"/>
          </a:p>
          <a:p>
            <a:endParaRPr lang="en-US" dirty="0"/>
          </a:p>
          <a:p>
            <a:endParaRPr lang="en-US" dirty="0"/>
          </a:p>
          <a:p>
            <a:endParaRPr lang="en-US" dirty="0"/>
          </a:p>
          <a:p>
            <a:r>
              <a:rPr lang="en-US" dirty="0"/>
              <a:t>Initial Setup: Alpha (α) starts at -∞ and represents the best value Max can guarantee.</a:t>
            </a:r>
          </a:p>
          <a:p>
            <a:r>
              <a:rPr lang="en-US" dirty="0"/>
              <a:t>Beta (β) starts at +∞ and represents the best value Min can guarantee.</a:t>
            </a:r>
          </a:p>
        </p:txBody>
      </p:sp>
      <p:pic>
        <p:nvPicPr>
          <p:cNvPr id="5" name="Picture 4">
            <a:extLst>
              <a:ext uri="{FF2B5EF4-FFF2-40B4-BE49-F238E27FC236}">
                <a16:creationId xmlns:a16="http://schemas.microsoft.com/office/drawing/2014/main" id="{9B356CB0-0E82-AAE9-7039-D34B34D3AB1C}"/>
              </a:ext>
            </a:extLst>
          </p:cNvPr>
          <p:cNvPicPr>
            <a:picLocks noChangeAspect="1"/>
          </p:cNvPicPr>
          <p:nvPr/>
        </p:nvPicPr>
        <p:blipFill>
          <a:blip r:embed="rId2"/>
          <a:stretch>
            <a:fillRect/>
          </a:stretch>
        </p:blipFill>
        <p:spPr>
          <a:xfrm>
            <a:off x="3783007" y="1908270"/>
            <a:ext cx="3362794" cy="2381582"/>
          </a:xfrm>
          <a:prstGeom prst="rect">
            <a:avLst/>
          </a:prstGeom>
        </p:spPr>
      </p:pic>
    </p:spTree>
    <p:extLst>
      <p:ext uri="{BB962C8B-B14F-4D97-AF65-F5344CB8AC3E}">
        <p14:creationId xmlns:p14="http://schemas.microsoft.com/office/powerpoint/2010/main" val="913489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65891-0726-93D8-581A-E44C4C086E70}"/>
              </a:ext>
            </a:extLst>
          </p:cNvPr>
          <p:cNvSpPr>
            <a:spLocks noGrp="1"/>
          </p:cNvSpPr>
          <p:nvPr>
            <p:ph type="title"/>
          </p:nvPr>
        </p:nvSpPr>
        <p:spPr>
          <a:xfrm>
            <a:off x="131975" y="75414"/>
            <a:ext cx="11830639" cy="741224"/>
          </a:xfrm>
        </p:spPr>
        <p:txBody>
          <a:bodyPr/>
          <a:lstStyle/>
          <a:p>
            <a:r>
              <a:rPr lang="en-US" sz="3600" b="1" dirty="0"/>
              <a:t>Weak slot and filler structures: Semantic nets, Frames</a:t>
            </a:r>
            <a:endParaRPr lang="en-IN" dirty="0"/>
          </a:p>
        </p:txBody>
      </p:sp>
      <p:sp>
        <p:nvSpPr>
          <p:cNvPr id="3" name="Content Placeholder 2">
            <a:extLst>
              <a:ext uri="{FF2B5EF4-FFF2-40B4-BE49-F238E27FC236}">
                <a16:creationId xmlns:a16="http://schemas.microsoft.com/office/drawing/2014/main" id="{FBA5CAEB-2161-099D-373E-8A6DCD4B4634}"/>
              </a:ext>
            </a:extLst>
          </p:cNvPr>
          <p:cNvSpPr>
            <a:spLocks noGrp="1"/>
          </p:cNvSpPr>
          <p:nvPr>
            <p:ph idx="1"/>
          </p:nvPr>
        </p:nvSpPr>
        <p:spPr>
          <a:xfrm>
            <a:off x="263951" y="816638"/>
            <a:ext cx="11698663" cy="5965947"/>
          </a:xfrm>
        </p:spPr>
        <p:txBody>
          <a:bodyPr>
            <a:normAutofit/>
          </a:bodyPr>
          <a:lstStyle/>
          <a:p>
            <a:endParaRPr lang="en-US" b="1" dirty="0"/>
          </a:p>
          <a:p>
            <a:r>
              <a:rPr lang="en-US" b="1" dirty="0"/>
              <a:t>Example:</a:t>
            </a:r>
          </a:p>
          <a:p>
            <a:r>
              <a:rPr lang="en-US" dirty="0"/>
              <a:t>A simple semantic net could represent the following knowledge:</a:t>
            </a:r>
          </a:p>
          <a:p>
            <a:pPr>
              <a:buFont typeface="Arial" panose="020B0604020202020204" pitchFamily="34" charset="0"/>
              <a:buChar char="•"/>
            </a:pPr>
            <a:r>
              <a:rPr lang="en-US" dirty="0"/>
              <a:t>"A dog is a mammal."</a:t>
            </a:r>
          </a:p>
          <a:p>
            <a:pPr>
              <a:buFont typeface="Arial" panose="020B0604020202020204" pitchFamily="34" charset="0"/>
              <a:buChar char="•"/>
            </a:pPr>
            <a:r>
              <a:rPr lang="en-US" dirty="0"/>
              <a:t>"A dog has a tail."</a:t>
            </a:r>
          </a:p>
          <a:p>
            <a:pPr>
              <a:buFont typeface="Arial" panose="020B0604020202020204" pitchFamily="34" charset="0"/>
              <a:buChar char="•"/>
            </a:pPr>
            <a:r>
              <a:rPr lang="en-US" dirty="0"/>
              <a:t>"John owns a dog."</a:t>
            </a:r>
          </a:p>
          <a:p>
            <a:r>
              <a:rPr lang="en-US" dirty="0"/>
              <a:t>This could be visualized as a graph where:</a:t>
            </a:r>
          </a:p>
          <a:p>
            <a:pPr>
              <a:buFont typeface="Arial" panose="020B0604020202020204" pitchFamily="34" charset="0"/>
              <a:buChar char="•"/>
            </a:pPr>
            <a:r>
              <a:rPr lang="en-US" dirty="0"/>
              <a:t>There is a node for "Dog," "Mammal," "Tail," and "John."</a:t>
            </a:r>
          </a:p>
          <a:p>
            <a:pPr>
              <a:buFont typeface="Arial" panose="020B0604020202020204" pitchFamily="34" charset="0"/>
              <a:buChar char="•"/>
            </a:pPr>
            <a:r>
              <a:rPr lang="en-US" dirty="0"/>
              <a:t>The "Dog" node is connected to the "Mammal" node with an edge labeled "is a."</a:t>
            </a:r>
          </a:p>
          <a:p>
            <a:pPr>
              <a:buFont typeface="Arial" panose="020B0604020202020204" pitchFamily="34" charset="0"/>
              <a:buChar char="•"/>
            </a:pPr>
            <a:r>
              <a:rPr lang="en-US" dirty="0"/>
              <a:t>The "Dog" node is connected to the "Tail" node with an edge labeled "has."</a:t>
            </a:r>
          </a:p>
          <a:p>
            <a:pPr>
              <a:buFont typeface="Arial" panose="020B0604020202020204" pitchFamily="34" charset="0"/>
              <a:buChar char="•"/>
            </a:pPr>
            <a:r>
              <a:rPr lang="en-US" dirty="0"/>
              <a:t>The "John" node is connected to the "Dog" node with an edge labeled "owns."</a:t>
            </a:r>
          </a:p>
          <a:p>
            <a:endParaRPr lang="en-IN" dirty="0"/>
          </a:p>
        </p:txBody>
      </p:sp>
    </p:spTree>
    <p:extLst>
      <p:ext uri="{BB962C8B-B14F-4D97-AF65-F5344CB8AC3E}">
        <p14:creationId xmlns:p14="http://schemas.microsoft.com/office/powerpoint/2010/main" val="3312118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2817B-C818-7FF5-E296-62CE26A58A3C}"/>
              </a:ext>
            </a:extLst>
          </p:cNvPr>
          <p:cNvSpPr>
            <a:spLocks noGrp="1"/>
          </p:cNvSpPr>
          <p:nvPr>
            <p:ph type="title"/>
          </p:nvPr>
        </p:nvSpPr>
        <p:spPr>
          <a:xfrm>
            <a:off x="103695" y="75414"/>
            <a:ext cx="12000321" cy="772998"/>
          </a:xfrm>
        </p:spPr>
        <p:txBody>
          <a:bodyPr>
            <a:normAutofit/>
          </a:bodyPr>
          <a:lstStyle/>
          <a:p>
            <a:r>
              <a:rPr lang="en-IN" b="1" dirty="0"/>
              <a:t>Example</a:t>
            </a:r>
            <a:endParaRPr lang="en-IN" dirty="0"/>
          </a:p>
        </p:txBody>
      </p:sp>
      <p:sp>
        <p:nvSpPr>
          <p:cNvPr id="7" name="Rectangle 4">
            <a:extLst>
              <a:ext uri="{FF2B5EF4-FFF2-40B4-BE49-F238E27FC236}">
                <a16:creationId xmlns:a16="http://schemas.microsoft.com/office/drawing/2014/main" id="{2BD1234F-C5E2-48E7-AE9B-191A5E881B9F}"/>
              </a:ext>
            </a:extLst>
          </p:cNvPr>
          <p:cNvSpPr>
            <a:spLocks noGrp="1" noChangeArrowheads="1"/>
          </p:cNvSpPr>
          <p:nvPr>
            <p:ph idx="1"/>
          </p:nvPr>
        </p:nvSpPr>
        <p:spPr bwMode="auto">
          <a:xfrm>
            <a:off x="207390" y="803575"/>
            <a:ext cx="1189729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Starting at Node A (Max)</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We traverse to B (Min).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Node B (Min)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We traverse to D (Max).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Node D (Max)</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Evaluate the left child of D, which is 3.</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Update α = 3 (best for Max so far).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Evaluate the right child of D, which is 5.</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Update α = 5 (since 5 &gt; 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Return 5 (Max chooses the best value for itself from D's children).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Node B (Min)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We now go to Node E (Max).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Node E (Max)</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Evaluate the left child of E, which is 6.</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Update α = 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Evaluate the right child of E, which is 9.</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Update α = 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Return 9 (Max chooses 9, the best value for itself from E's children).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5360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717C-5122-0ADF-A07D-80B71835B398}"/>
              </a:ext>
            </a:extLst>
          </p:cNvPr>
          <p:cNvSpPr>
            <a:spLocks noGrp="1"/>
          </p:cNvSpPr>
          <p:nvPr>
            <p:ph type="title"/>
          </p:nvPr>
        </p:nvSpPr>
        <p:spPr>
          <a:xfrm>
            <a:off x="-1" y="0"/>
            <a:ext cx="12113443" cy="707010"/>
          </a:xfrm>
        </p:spPr>
        <p:txBody>
          <a:bodyPr/>
          <a:lstStyle/>
          <a:p>
            <a:r>
              <a:rPr lang="en-IN" b="1" dirty="0"/>
              <a:t>Example</a:t>
            </a:r>
            <a:endParaRPr lang="en-IN" dirty="0"/>
          </a:p>
        </p:txBody>
      </p:sp>
      <p:sp>
        <p:nvSpPr>
          <p:cNvPr id="3" name="Content Placeholder 2">
            <a:extLst>
              <a:ext uri="{FF2B5EF4-FFF2-40B4-BE49-F238E27FC236}">
                <a16:creationId xmlns:a16="http://schemas.microsoft.com/office/drawing/2014/main" id="{1499DEDB-B42F-A766-548A-19E8B19DB345}"/>
              </a:ext>
            </a:extLst>
          </p:cNvPr>
          <p:cNvSpPr>
            <a:spLocks noGrp="1"/>
          </p:cNvSpPr>
          <p:nvPr>
            <p:ph idx="1"/>
          </p:nvPr>
        </p:nvSpPr>
        <p:spPr>
          <a:xfrm>
            <a:off x="131975" y="707011"/>
            <a:ext cx="11896627" cy="5957740"/>
          </a:xfrm>
        </p:spPr>
        <p:txBody>
          <a:bodyPr/>
          <a:lstStyle/>
          <a:p>
            <a:pPr marL="0" indent="0">
              <a:buNone/>
            </a:pPr>
            <a:r>
              <a:rPr lang="en-US" b="1" dirty="0"/>
              <a:t>Node B (Min)</a:t>
            </a:r>
            <a:r>
              <a:rPr lang="en-US" dirty="0"/>
              <a:t>:</a:t>
            </a:r>
          </a:p>
          <a:p>
            <a:pPr marL="742950" lvl="1" indent="-285750">
              <a:buFont typeface="+mj-lt"/>
              <a:buAutoNum type="arabicPeriod"/>
            </a:pPr>
            <a:r>
              <a:rPr lang="en-US" dirty="0"/>
              <a:t>Since it's Min's turn, it chooses the minimum of 5 (from D) and 9 (from E).</a:t>
            </a:r>
          </a:p>
          <a:p>
            <a:pPr marL="742950" lvl="1" indent="-285750">
              <a:buFont typeface="+mj-lt"/>
              <a:buAutoNum type="arabicPeriod"/>
            </a:pPr>
            <a:r>
              <a:rPr lang="en-US" b="1" dirty="0"/>
              <a:t>Return 5</a:t>
            </a:r>
            <a:r>
              <a:rPr lang="en-US" dirty="0"/>
              <a:t> to A (B chooses the minimum value for itself).</a:t>
            </a:r>
          </a:p>
          <a:p>
            <a:pPr marL="457200" lvl="1" indent="0">
              <a:buNone/>
            </a:pPr>
            <a:endParaRPr lang="en-US" dirty="0"/>
          </a:p>
          <a:p>
            <a:pPr marL="0" indent="0">
              <a:buNone/>
            </a:pPr>
            <a:r>
              <a:rPr lang="en-US" b="1" dirty="0"/>
              <a:t>Node A (Max): </a:t>
            </a:r>
            <a:r>
              <a:rPr lang="en-US" dirty="0"/>
              <a:t>Go to Node C (Min).</a:t>
            </a:r>
          </a:p>
          <a:p>
            <a:pPr marL="0" indent="0">
              <a:buNone/>
            </a:pPr>
            <a:r>
              <a:rPr lang="en-US" b="1" dirty="0"/>
              <a:t>Node C (Min): </a:t>
            </a:r>
            <a:r>
              <a:rPr lang="en-US" dirty="0"/>
              <a:t>Traverse to Node F (Max).</a:t>
            </a:r>
          </a:p>
          <a:p>
            <a:pPr marL="0" indent="0">
              <a:buNone/>
            </a:pPr>
            <a:r>
              <a:rPr lang="en-US" b="1" dirty="0"/>
              <a:t>Node F (Max): </a:t>
            </a:r>
            <a:r>
              <a:rPr lang="en-US" dirty="0"/>
              <a:t>Evaluate the left child of F, which is 1.Update α = 1.</a:t>
            </a:r>
          </a:p>
          <a:p>
            <a:pPr marL="0" indent="0">
              <a:buNone/>
            </a:pPr>
            <a:r>
              <a:rPr lang="en-US" dirty="0"/>
              <a:t>Evaluate the right child of F, which is 2. Update α = 2.</a:t>
            </a:r>
          </a:p>
          <a:p>
            <a:pPr marL="0" indent="0">
              <a:buNone/>
            </a:pPr>
            <a:r>
              <a:rPr lang="en-US" dirty="0"/>
              <a:t>Return 2 (Max chooses the best value for itself from F's children).</a:t>
            </a:r>
          </a:p>
          <a:p>
            <a:pPr marL="0" indent="0">
              <a:buNone/>
            </a:pPr>
            <a:endParaRPr lang="en-US" dirty="0"/>
          </a:p>
          <a:p>
            <a:pPr marL="0" indent="0">
              <a:buNone/>
            </a:pPr>
            <a:r>
              <a:rPr lang="en-US" b="1" dirty="0"/>
              <a:t>Node C (Min): </a:t>
            </a:r>
            <a:r>
              <a:rPr lang="en-US" dirty="0"/>
              <a:t>Now, traverse to Node G (Max).</a:t>
            </a:r>
          </a:p>
          <a:p>
            <a:pPr marL="0" indent="0">
              <a:buNone/>
            </a:pPr>
            <a:r>
              <a:rPr lang="en-US" b="1" dirty="0"/>
              <a:t>Node G (Max): </a:t>
            </a:r>
            <a:r>
              <a:rPr lang="en-US" dirty="0"/>
              <a:t>Evaluate the left child of G, which is 0.Update α = 0.</a:t>
            </a:r>
          </a:p>
          <a:p>
            <a:pPr marL="0" indent="0">
              <a:buNone/>
            </a:pPr>
            <a:r>
              <a:rPr lang="en-US" dirty="0"/>
              <a:t>Evaluate the right child of G, which is -1.Since -1 &lt; 0, no update to α (Max would not pick -1).</a:t>
            </a:r>
          </a:p>
          <a:p>
            <a:pPr marL="0" indent="0">
              <a:buNone/>
            </a:pPr>
            <a:r>
              <a:rPr lang="en-US" dirty="0"/>
              <a:t>Return 0 (Max chooses 0, the best value for itself from G's children).</a:t>
            </a:r>
            <a:endParaRPr lang="en-IN" dirty="0"/>
          </a:p>
        </p:txBody>
      </p:sp>
    </p:spTree>
    <p:extLst>
      <p:ext uri="{BB962C8B-B14F-4D97-AF65-F5344CB8AC3E}">
        <p14:creationId xmlns:p14="http://schemas.microsoft.com/office/powerpoint/2010/main" val="414238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EDD58-AE5F-E3AB-9454-C10E05611D53}"/>
              </a:ext>
            </a:extLst>
          </p:cNvPr>
          <p:cNvSpPr>
            <a:spLocks noGrp="1"/>
          </p:cNvSpPr>
          <p:nvPr>
            <p:ph type="title"/>
          </p:nvPr>
        </p:nvSpPr>
        <p:spPr>
          <a:xfrm>
            <a:off x="94268" y="75414"/>
            <a:ext cx="11953188" cy="741224"/>
          </a:xfrm>
        </p:spPr>
        <p:txBody>
          <a:bodyPr/>
          <a:lstStyle/>
          <a:p>
            <a:r>
              <a:rPr lang="en-IN" b="1" dirty="0"/>
              <a:t>Example</a:t>
            </a:r>
            <a:endParaRPr lang="en-IN" dirty="0"/>
          </a:p>
        </p:txBody>
      </p:sp>
      <p:sp>
        <p:nvSpPr>
          <p:cNvPr id="3" name="Content Placeholder 2">
            <a:extLst>
              <a:ext uri="{FF2B5EF4-FFF2-40B4-BE49-F238E27FC236}">
                <a16:creationId xmlns:a16="http://schemas.microsoft.com/office/drawing/2014/main" id="{EE015916-E66E-4A6B-4231-CFAC69A2921F}"/>
              </a:ext>
            </a:extLst>
          </p:cNvPr>
          <p:cNvSpPr>
            <a:spLocks noGrp="1"/>
          </p:cNvSpPr>
          <p:nvPr>
            <p:ph idx="1"/>
          </p:nvPr>
        </p:nvSpPr>
        <p:spPr>
          <a:xfrm>
            <a:off x="188536" y="816639"/>
            <a:ext cx="11858920" cy="5763270"/>
          </a:xfrm>
        </p:spPr>
        <p:txBody>
          <a:bodyPr/>
          <a:lstStyle/>
          <a:p>
            <a:r>
              <a:rPr lang="en-US" b="1" dirty="0"/>
              <a:t>Node C (Min)</a:t>
            </a:r>
            <a:r>
              <a:rPr lang="en-US" dirty="0"/>
              <a:t>:</a:t>
            </a:r>
          </a:p>
          <a:p>
            <a:pPr>
              <a:buFont typeface="Arial" panose="020B0604020202020204" pitchFamily="34" charset="0"/>
              <a:buChar char="•"/>
            </a:pPr>
            <a:r>
              <a:rPr lang="en-US" dirty="0"/>
              <a:t>Since it's Min's turn, it chooses the minimum of 2 (from F) and 0 (from G).</a:t>
            </a:r>
          </a:p>
          <a:p>
            <a:pPr>
              <a:buFont typeface="Arial" panose="020B0604020202020204" pitchFamily="34" charset="0"/>
              <a:buChar char="•"/>
            </a:pPr>
            <a:r>
              <a:rPr lang="en-US" b="1" dirty="0"/>
              <a:t>Return 0</a:t>
            </a:r>
            <a:r>
              <a:rPr lang="en-US" dirty="0"/>
              <a:t> to A (C chooses the minimum value for itself).</a:t>
            </a:r>
          </a:p>
          <a:p>
            <a:r>
              <a:rPr lang="en-US" b="1" dirty="0"/>
              <a:t>Final Decision:</a:t>
            </a:r>
          </a:p>
          <a:p>
            <a:pPr>
              <a:buFont typeface="Arial" panose="020B0604020202020204" pitchFamily="34" charset="0"/>
              <a:buChar char="•"/>
            </a:pPr>
            <a:r>
              <a:rPr lang="en-US" dirty="0"/>
              <a:t>At Node A (Max):</a:t>
            </a:r>
          </a:p>
          <a:p>
            <a:pPr marL="742950" lvl="1" indent="-285750">
              <a:buFont typeface="Arial" panose="020B0604020202020204" pitchFamily="34" charset="0"/>
              <a:buChar char="•"/>
            </a:pPr>
            <a:r>
              <a:rPr lang="en-US" dirty="0"/>
              <a:t>Max chooses the maximum of 5 (from B) and 0 (from C).</a:t>
            </a:r>
          </a:p>
          <a:p>
            <a:pPr marL="742950" lvl="1" indent="-285750">
              <a:buFont typeface="Arial" panose="020B0604020202020204" pitchFamily="34" charset="0"/>
              <a:buChar char="•"/>
            </a:pPr>
            <a:r>
              <a:rPr lang="en-US" b="1" dirty="0"/>
              <a:t>Max selects 5</a:t>
            </a:r>
            <a:r>
              <a:rPr lang="en-US" dirty="0"/>
              <a:t>.</a:t>
            </a:r>
          </a:p>
          <a:p>
            <a:endParaRPr lang="en-IN" dirty="0"/>
          </a:p>
          <a:p>
            <a:r>
              <a:rPr lang="en-US" dirty="0"/>
              <a:t>In this process, we avoided evaluating some parts of the tree by applying alpha-beta pruning. For example: After evaluating the value of D (5) for Min at Node B, there was no need to fully evaluate the right child (9) of Node E. We already knew that Min would not choose a value higher than 5 (because Min's goal is to minimize).</a:t>
            </a:r>
            <a:endParaRPr lang="en-IN" dirty="0"/>
          </a:p>
        </p:txBody>
      </p:sp>
    </p:spTree>
    <p:extLst>
      <p:ext uri="{BB962C8B-B14F-4D97-AF65-F5344CB8AC3E}">
        <p14:creationId xmlns:p14="http://schemas.microsoft.com/office/powerpoint/2010/main" val="639435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6FEF-60FC-B75A-6B3C-7F13CB233673}"/>
              </a:ext>
            </a:extLst>
          </p:cNvPr>
          <p:cNvSpPr>
            <a:spLocks noGrp="1"/>
          </p:cNvSpPr>
          <p:nvPr>
            <p:ph type="title"/>
          </p:nvPr>
        </p:nvSpPr>
        <p:spPr>
          <a:xfrm>
            <a:off x="169681" y="122548"/>
            <a:ext cx="11915481" cy="904974"/>
          </a:xfrm>
        </p:spPr>
        <p:txBody>
          <a:bodyPr>
            <a:normAutofit/>
          </a:bodyPr>
          <a:lstStyle/>
          <a:p>
            <a:r>
              <a:rPr lang="en-IN" b="1" dirty="0"/>
              <a:t>Alpha-Beta Cutoffs</a:t>
            </a:r>
          </a:p>
        </p:txBody>
      </p:sp>
      <p:sp>
        <p:nvSpPr>
          <p:cNvPr id="3" name="Content Placeholder 2">
            <a:extLst>
              <a:ext uri="{FF2B5EF4-FFF2-40B4-BE49-F238E27FC236}">
                <a16:creationId xmlns:a16="http://schemas.microsoft.com/office/drawing/2014/main" id="{632E6EFE-AD54-B50D-52AD-24552D140F06}"/>
              </a:ext>
            </a:extLst>
          </p:cNvPr>
          <p:cNvSpPr>
            <a:spLocks noGrp="1"/>
          </p:cNvSpPr>
          <p:nvPr>
            <p:ph idx="1"/>
          </p:nvPr>
        </p:nvSpPr>
        <p:spPr>
          <a:xfrm>
            <a:off x="169681" y="867266"/>
            <a:ext cx="11852638" cy="5740923"/>
          </a:xfrm>
        </p:spPr>
        <p:txBody>
          <a:bodyPr/>
          <a:lstStyle/>
          <a:p>
            <a:r>
              <a:rPr lang="en-US" b="1" dirty="0"/>
              <a:t>Alpha-Beta cutoffs</a:t>
            </a:r>
            <a:r>
              <a:rPr lang="en-US" dirty="0"/>
              <a:t> occur during the </a:t>
            </a:r>
            <a:r>
              <a:rPr lang="en-US" b="1" dirty="0"/>
              <a:t>Alpha-Beta pruning</a:t>
            </a:r>
            <a:r>
              <a:rPr lang="en-US" dirty="0"/>
              <a:t> process in the Minimax algorithm. When evaluating a game tree for a two-player, zero-sum game, the algorithm uses </a:t>
            </a:r>
            <a:r>
              <a:rPr lang="en-US" b="1" dirty="0"/>
              <a:t>cutoffs</a:t>
            </a:r>
            <a:r>
              <a:rPr lang="en-US" dirty="0"/>
              <a:t> to eliminate branches that will not influence the final decision. This allows the algorithm to avoid unnecessary calculations, making it more efficient.</a:t>
            </a:r>
          </a:p>
          <a:p>
            <a:endParaRPr lang="en-US" dirty="0"/>
          </a:p>
          <a:p>
            <a:r>
              <a:rPr lang="en-US" dirty="0"/>
              <a:t>To understand Alpha-Beta cutoffs, let's revisit the two main concepts: </a:t>
            </a:r>
            <a:r>
              <a:rPr lang="en-US" b="1" dirty="0"/>
              <a:t>Alpha</a:t>
            </a:r>
            <a:r>
              <a:rPr lang="en-US" dirty="0"/>
              <a:t> (α) and </a:t>
            </a:r>
            <a:r>
              <a:rPr lang="en-US" b="1" dirty="0"/>
              <a:t>Beta</a:t>
            </a:r>
            <a:r>
              <a:rPr lang="en-US" dirty="0"/>
              <a:t> (β).</a:t>
            </a:r>
          </a:p>
          <a:p>
            <a:pPr>
              <a:buFont typeface="Arial" panose="020B0604020202020204" pitchFamily="34" charset="0"/>
              <a:buChar char="•"/>
            </a:pPr>
            <a:r>
              <a:rPr lang="en-US" b="1" dirty="0"/>
              <a:t>Alpha (α):</a:t>
            </a:r>
            <a:r>
              <a:rPr lang="en-US" dirty="0"/>
              <a:t> The maximum score that the </a:t>
            </a:r>
            <a:r>
              <a:rPr lang="en-US" b="1" dirty="0"/>
              <a:t>Maximizer</a:t>
            </a:r>
            <a:r>
              <a:rPr lang="en-US" dirty="0"/>
              <a:t> (the player trying to maximize the score) is assured of at that point or higher.</a:t>
            </a:r>
          </a:p>
          <a:p>
            <a:pPr>
              <a:buFont typeface="Arial" panose="020B0604020202020204" pitchFamily="34" charset="0"/>
              <a:buChar char="•"/>
            </a:pPr>
            <a:r>
              <a:rPr lang="en-US" b="1" dirty="0"/>
              <a:t>Beta (β):</a:t>
            </a:r>
            <a:r>
              <a:rPr lang="en-US" dirty="0"/>
              <a:t> The minimum score that the </a:t>
            </a:r>
            <a:r>
              <a:rPr lang="en-US" b="1" dirty="0"/>
              <a:t>Minimizer</a:t>
            </a:r>
            <a:r>
              <a:rPr lang="en-US" dirty="0"/>
              <a:t> (the player trying to minimize the score) is assured of at that point or lower.</a:t>
            </a:r>
          </a:p>
          <a:p>
            <a:pPr>
              <a:buFont typeface="Arial" panose="020B0604020202020204" pitchFamily="34" charset="0"/>
              <a:buChar char="•"/>
            </a:pPr>
            <a:endParaRPr lang="en-US" dirty="0"/>
          </a:p>
          <a:p>
            <a:r>
              <a:rPr lang="en-US" b="1" dirty="0"/>
              <a:t>What Are Alpha-Beta Cutoffs?</a:t>
            </a:r>
          </a:p>
          <a:p>
            <a:r>
              <a:rPr lang="en-US" b="1" dirty="0"/>
              <a:t>Alpha-Beta cutoffs</a:t>
            </a:r>
            <a:r>
              <a:rPr lang="en-US" dirty="0"/>
              <a:t> occur when the algorithm determines that further exploration of a particular branch cannot affect the final decision because it will not improve the current best guaranteed outcomes (either for the Maximizer or the Minimizer). When such a situation is identified, the algorithm </a:t>
            </a:r>
            <a:r>
              <a:rPr lang="en-US" b="1" dirty="0"/>
              <a:t>"cuts off"</a:t>
            </a:r>
            <a:r>
              <a:rPr lang="en-US" dirty="0"/>
              <a:t> the remaining branches from further consideration.</a:t>
            </a:r>
          </a:p>
          <a:p>
            <a:endParaRPr lang="en-IN" dirty="0"/>
          </a:p>
        </p:txBody>
      </p:sp>
    </p:spTree>
    <p:extLst>
      <p:ext uri="{BB962C8B-B14F-4D97-AF65-F5344CB8AC3E}">
        <p14:creationId xmlns:p14="http://schemas.microsoft.com/office/powerpoint/2010/main" val="13725832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225D5-3CC9-3A06-2D30-A4EAEDCCA88A}"/>
              </a:ext>
            </a:extLst>
          </p:cNvPr>
          <p:cNvSpPr>
            <a:spLocks noGrp="1"/>
          </p:cNvSpPr>
          <p:nvPr>
            <p:ph type="title"/>
          </p:nvPr>
        </p:nvSpPr>
        <p:spPr>
          <a:xfrm>
            <a:off x="150829" y="94268"/>
            <a:ext cx="11915480" cy="722370"/>
          </a:xfrm>
        </p:spPr>
        <p:txBody>
          <a:bodyPr/>
          <a:lstStyle/>
          <a:p>
            <a:r>
              <a:rPr lang="en-IN" b="1" dirty="0"/>
              <a:t>Alpha-Beta Cutoffs</a:t>
            </a:r>
            <a:endParaRPr lang="en-IN" dirty="0"/>
          </a:p>
        </p:txBody>
      </p:sp>
      <p:sp>
        <p:nvSpPr>
          <p:cNvPr id="3" name="Content Placeholder 2">
            <a:extLst>
              <a:ext uri="{FF2B5EF4-FFF2-40B4-BE49-F238E27FC236}">
                <a16:creationId xmlns:a16="http://schemas.microsoft.com/office/drawing/2014/main" id="{6A686FC2-236E-0528-03B6-AFDECB529090}"/>
              </a:ext>
            </a:extLst>
          </p:cNvPr>
          <p:cNvSpPr>
            <a:spLocks noGrp="1"/>
          </p:cNvSpPr>
          <p:nvPr>
            <p:ph idx="1"/>
          </p:nvPr>
        </p:nvSpPr>
        <p:spPr>
          <a:xfrm>
            <a:off x="301657" y="914401"/>
            <a:ext cx="11764651" cy="5712642"/>
          </a:xfrm>
        </p:spPr>
        <p:txBody>
          <a:bodyPr/>
          <a:lstStyle/>
          <a:p>
            <a:r>
              <a:rPr lang="en-US" b="1" dirty="0"/>
              <a:t>How Alpha-Beta Cutoffs Work</a:t>
            </a:r>
          </a:p>
          <a:p>
            <a:endParaRPr lang="en-US" b="1" dirty="0"/>
          </a:p>
          <a:p>
            <a:pPr>
              <a:buFont typeface="+mj-lt"/>
              <a:buAutoNum type="arabicPeriod"/>
            </a:pPr>
            <a:r>
              <a:rPr lang="en-US" b="1" dirty="0"/>
              <a:t>Pruning at a Max Node:</a:t>
            </a:r>
            <a:endParaRPr lang="en-US" dirty="0"/>
          </a:p>
          <a:p>
            <a:pPr marL="742950" lvl="1" indent="-285750">
              <a:buFont typeface="+mj-lt"/>
              <a:buAutoNum type="arabicPeriod"/>
            </a:pPr>
            <a:r>
              <a:rPr lang="en-US" dirty="0"/>
              <a:t>At a </a:t>
            </a:r>
            <a:r>
              <a:rPr lang="en-US" b="1" dirty="0"/>
              <a:t>Max node</a:t>
            </a:r>
            <a:r>
              <a:rPr lang="en-US" dirty="0"/>
              <a:t> (where it's the Maximizer's turn), the node is pruned (cut off) if the current value of the node is </a:t>
            </a:r>
            <a:r>
              <a:rPr lang="en-US" b="1" dirty="0"/>
              <a:t>greater than or equal to Beta (β)</a:t>
            </a:r>
            <a:r>
              <a:rPr lang="en-US" dirty="0"/>
              <a:t>.</a:t>
            </a:r>
          </a:p>
          <a:p>
            <a:pPr marL="742950" lvl="1" indent="-285750">
              <a:buFont typeface="+mj-lt"/>
              <a:buAutoNum type="arabicPeriod"/>
            </a:pPr>
            <a:r>
              <a:rPr lang="en-US" b="1" dirty="0"/>
              <a:t>Why?</a:t>
            </a:r>
            <a:r>
              <a:rPr lang="en-US" dirty="0"/>
              <a:t> The Minimizer has already found a better or equally good option elsewhere, so there's no need to continue exploring this branch.</a:t>
            </a:r>
          </a:p>
          <a:p>
            <a:pPr marL="742950" lvl="1" indent="-285750">
              <a:buFont typeface="+mj-lt"/>
              <a:buAutoNum type="arabicPeriod"/>
            </a:pPr>
            <a:endParaRPr lang="en-US" dirty="0"/>
          </a:p>
          <a:p>
            <a:pPr>
              <a:buFont typeface="+mj-lt"/>
              <a:buAutoNum type="arabicPeriod"/>
            </a:pPr>
            <a:r>
              <a:rPr lang="en-US" b="1" dirty="0"/>
              <a:t>Pruning at a Min Node:</a:t>
            </a:r>
            <a:endParaRPr lang="en-US" dirty="0"/>
          </a:p>
          <a:p>
            <a:pPr marL="742950" lvl="1" indent="-285750">
              <a:buFont typeface="+mj-lt"/>
              <a:buAutoNum type="arabicPeriod"/>
            </a:pPr>
            <a:r>
              <a:rPr lang="en-US" dirty="0"/>
              <a:t>At a </a:t>
            </a:r>
            <a:r>
              <a:rPr lang="en-US" b="1" dirty="0"/>
              <a:t>Min node</a:t>
            </a:r>
            <a:r>
              <a:rPr lang="en-US" dirty="0"/>
              <a:t> (where it's the Minimizer's turn), the node is pruned if the current value of the node is </a:t>
            </a:r>
            <a:r>
              <a:rPr lang="en-US" b="1" dirty="0"/>
              <a:t>less than or equal to Alpha (α)</a:t>
            </a:r>
            <a:r>
              <a:rPr lang="en-US" dirty="0"/>
              <a:t>.</a:t>
            </a:r>
          </a:p>
          <a:p>
            <a:pPr marL="742950" lvl="1" indent="-285750">
              <a:buFont typeface="+mj-lt"/>
              <a:buAutoNum type="arabicPeriod"/>
            </a:pPr>
            <a:r>
              <a:rPr lang="en-US" b="1" dirty="0"/>
              <a:t>Why?</a:t>
            </a:r>
            <a:r>
              <a:rPr lang="en-US" dirty="0"/>
              <a:t> The Maximizer has already found a better or equally good option elsewhere, so further exploration of this branch is unnecessary.</a:t>
            </a:r>
          </a:p>
          <a:p>
            <a:endParaRPr lang="en-IN" dirty="0"/>
          </a:p>
        </p:txBody>
      </p:sp>
    </p:spTree>
    <p:extLst>
      <p:ext uri="{BB962C8B-B14F-4D97-AF65-F5344CB8AC3E}">
        <p14:creationId xmlns:p14="http://schemas.microsoft.com/office/powerpoint/2010/main" val="2050443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3AC61-D677-E7BA-F678-1636F0EDAF7E}"/>
              </a:ext>
            </a:extLst>
          </p:cNvPr>
          <p:cNvSpPr>
            <a:spLocks noGrp="1"/>
          </p:cNvSpPr>
          <p:nvPr>
            <p:ph type="title"/>
          </p:nvPr>
        </p:nvSpPr>
        <p:spPr>
          <a:xfrm>
            <a:off x="103695" y="131974"/>
            <a:ext cx="11868346" cy="820133"/>
          </a:xfrm>
        </p:spPr>
        <p:txBody>
          <a:bodyPr/>
          <a:lstStyle/>
          <a:p>
            <a:r>
              <a:rPr lang="en-US" sz="3600" b="1" dirty="0"/>
              <a:t>Weak slot and filler structures: Semantic nets, Frames</a:t>
            </a:r>
            <a:endParaRPr lang="en-IN" dirty="0"/>
          </a:p>
        </p:txBody>
      </p:sp>
      <p:pic>
        <p:nvPicPr>
          <p:cNvPr id="5" name="Content Placeholder 4">
            <a:extLst>
              <a:ext uri="{FF2B5EF4-FFF2-40B4-BE49-F238E27FC236}">
                <a16:creationId xmlns:a16="http://schemas.microsoft.com/office/drawing/2014/main" id="{BFB050FC-62C8-A275-C37A-076CAF0B083C}"/>
              </a:ext>
            </a:extLst>
          </p:cNvPr>
          <p:cNvPicPr>
            <a:picLocks noGrp="1" noChangeAspect="1"/>
          </p:cNvPicPr>
          <p:nvPr>
            <p:ph idx="1"/>
          </p:nvPr>
        </p:nvPicPr>
        <p:blipFill>
          <a:blip r:embed="rId2"/>
          <a:srcRect l="4132" t="1703" r="556"/>
          <a:stretch/>
        </p:blipFill>
        <p:spPr>
          <a:xfrm>
            <a:off x="2752627" y="1140644"/>
            <a:ext cx="4732255" cy="3807872"/>
          </a:xfrm>
        </p:spPr>
      </p:pic>
    </p:spTree>
    <p:extLst>
      <p:ext uri="{BB962C8B-B14F-4D97-AF65-F5344CB8AC3E}">
        <p14:creationId xmlns:p14="http://schemas.microsoft.com/office/powerpoint/2010/main" val="3394890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2F0E-38DE-7F3F-A9D7-B31176A95CD1}"/>
              </a:ext>
            </a:extLst>
          </p:cNvPr>
          <p:cNvSpPr>
            <a:spLocks noGrp="1"/>
          </p:cNvSpPr>
          <p:nvPr>
            <p:ph type="title"/>
          </p:nvPr>
        </p:nvSpPr>
        <p:spPr>
          <a:xfrm>
            <a:off x="150829" y="150829"/>
            <a:ext cx="11802359" cy="933253"/>
          </a:xfrm>
        </p:spPr>
        <p:txBody>
          <a:bodyPr>
            <a:normAutofit fontScale="90000"/>
          </a:bodyPr>
          <a:lstStyle/>
          <a:p>
            <a:r>
              <a:rPr lang="en-US" sz="3600" b="1" dirty="0"/>
              <a:t>Weak slot and filler structures: Semantic nets, Frames</a:t>
            </a:r>
            <a:endParaRPr lang="en-IN" dirty="0"/>
          </a:p>
        </p:txBody>
      </p:sp>
      <p:sp>
        <p:nvSpPr>
          <p:cNvPr id="3" name="Content Placeholder 2">
            <a:extLst>
              <a:ext uri="{FF2B5EF4-FFF2-40B4-BE49-F238E27FC236}">
                <a16:creationId xmlns:a16="http://schemas.microsoft.com/office/drawing/2014/main" id="{8A9E5832-355C-FF7C-6729-4E5916264161}"/>
              </a:ext>
            </a:extLst>
          </p:cNvPr>
          <p:cNvSpPr>
            <a:spLocks noGrp="1"/>
          </p:cNvSpPr>
          <p:nvPr>
            <p:ph idx="1"/>
          </p:nvPr>
        </p:nvSpPr>
        <p:spPr>
          <a:xfrm>
            <a:off x="238812" y="933255"/>
            <a:ext cx="11572974" cy="5773916"/>
          </a:xfrm>
        </p:spPr>
        <p:txBody>
          <a:bodyPr/>
          <a:lstStyle/>
          <a:p>
            <a:r>
              <a:rPr lang="en-US" b="1" dirty="0"/>
              <a:t>2. Frames</a:t>
            </a:r>
          </a:p>
          <a:p>
            <a:r>
              <a:rPr lang="en-US" b="1" dirty="0"/>
              <a:t>Frames</a:t>
            </a:r>
            <a:r>
              <a:rPr lang="en-US" dirty="0"/>
              <a:t> are another structure used for knowledge representation that is designed to capture stereotypical situations or concepts. A frame is a data structure that represents an object or a concept along with its associated attributes (slots) and values (fillers).</a:t>
            </a:r>
          </a:p>
          <a:p>
            <a:r>
              <a:rPr lang="en-US" b="1" dirty="0"/>
              <a:t>Characteristics of Frames:</a:t>
            </a:r>
          </a:p>
          <a:p>
            <a:pPr>
              <a:buFont typeface="Arial" panose="020B0604020202020204" pitchFamily="34" charset="0"/>
              <a:buChar char="•"/>
            </a:pPr>
            <a:r>
              <a:rPr lang="en-US" b="1" dirty="0"/>
              <a:t>Slots and Fillers</a:t>
            </a:r>
            <a:r>
              <a:rPr lang="en-US" dirty="0"/>
              <a:t>: Each frame consists of slots that represent attributes or properties, and each slot has a filler that represents the value of that attribute.</a:t>
            </a:r>
          </a:p>
          <a:p>
            <a:pPr marL="742950" lvl="1" indent="-285750">
              <a:buFont typeface="Arial" panose="020B0604020202020204" pitchFamily="34" charset="0"/>
              <a:buChar char="•"/>
            </a:pPr>
            <a:r>
              <a:rPr lang="en-US" b="1" dirty="0"/>
              <a:t>Slots</a:t>
            </a:r>
            <a:r>
              <a:rPr lang="en-US" dirty="0"/>
              <a:t> can be simple properties (like color or size) or more complex (like relations to other frames).</a:t>
            </a:r>
          </a:p>
          <a:p>
            <a:pPr marL="742950" lvl="1" indent="-285750">
              <a:buFont typeface="Arial" panose="020B0604020202020204" pitchFamily="34" charset="0"/>
              <a:buChar char="•"/>
            </a:pPr>
            <a:r>
              <a:rPr lang="en-US" b="1" dirty="0"/>
              <a:t>Fillers</a:t>
            </a:r>
            <a:r>
              <a:rPr lang="en-US" dirty="0"/>
              <a:t> can be specific values, ranges, functions, or even other frames.</a:t>
            </a:r>
          </a:p>
          <a:p>
            <a:pPr>
              <a:buFont typeface="Arial" panose="020B0604020202020204" pitchFamily="34" charset="0"/>
              <a:buChar char="•"/>
            </a:pPr>
            <a:r>
              <a:rPr lang="en-US" b="1" dirty="0"/>
              <a:t>Default values</a:t>
            </a:r>
            <a:r>
              <a:rPr lang="en-US" dirty="0"/>
              <a:t>: Frames can provide default values for slots, which can be overridden if specific information is available.</a:t>
            </a:r>
          </a:p>
          <a:p>
            <a:pPr>
              <a:buFont typeface="Arial" panose="020B0604020202020204" pitchFamily="34" charset="0"/>
              <a:buChar char="•"/>
            </a:pPr>
            <a:r>
              <a:rPr lang="en-US" b="1" dirty="0"/>
              <a:t>Inheritance</a:t>
            </a:r>
            <a:r>
              <a:rPr lang="en-US" dirty="0"/>
              <a:t>: Similar to semantic nets, frames can be organized in a hierarchy where more specific frames inherit slots and fillers from more general frames.</a:t>
            </a:r>
          </a:p>
          <a:p>
            <a:pPr>
              <a:buFont typeface="Arial" panose="020B0604020202020204" pitchFamily="34" charset="0"/>
              <a:buChar char="•"/>
            </a:pPr>
            <a:r>
              <a:rPr lang="en-US" b="1" dirty="0"/>
              <a:t>Procedural attachments</a:t>
            </a:r>
            <a:r>
              <a:rPr lang="en-US" dirty="0"/>
              <a:t>: Slots can also have associated procedures (called "if-needed" or "if-added" procedures) that are triggered when a slot value is required or when a new value is added.</a:t>
            </a:r>
          </a:p>
          <a:p>
            <a:endParaRPr lang="en-IN" dirty="0"/>
          </a:p>
        </p:txBody>
      </p:sp>
    </p:spTree>
    <p:extLst>
      <p:ext uri="{BB962C8B-B14F-4D97-AF65-F5344CB8AC3E}">
        <p14:creationId xmlns:p14="http://schemas.microsoft.com/office/powerpoint/2010/main" val="132022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AE53-65A6-58CB-CAB4-9969A1D79548}"/>
              </a:ext>
            </a:extLst>
          </p:cNvPr>
          <p:cNvSpPr>
            <a:spLocks noGrp="1"/>
          </p:cNvSpPr>
          <p:nvPr>
            <p:ph type="title"/>
          </p:nvPr>
        </p:nvSpPr>
        <p:spPr>
          <a:xfrm>
            <a:off x="75414" y="65988"/>
            <a:ext cx="11953188" cy="750650"/>
          </a:xfrm>
        </p:spPr>
        <p:txBody>
          <a:bodyPr/>
          <a:lstStyle/>
          <a:p>
            <a:r>
              <a:rPr lang="en-US" sz="3600" b="1" dirty="0"/>
              <a:t>Weak slot and filler structures: Semantic nets, Frames</a:t>
            </a:r>
            <a:endParaRPr lang="en-IN" dirty="0"/>
          </a:p>
        </p:txBody>
      </p:sp>
      <p:sp>
        <p:nvSpPr>
          <p:cNvPr id="3" name="Content Placeholder 2">
            <a:extLst>
              <a:ext uri="{FF2B5EF4-FFF2-40B4-BE49-F238E27FC236}">
                <a16:creationId xmlns:a16="http://schemas.microsoft.com/office/drawing/2014/main" id="{7E8B47B4-CA47-7921-FC2B-E8A0C46EA2DF}"/>
              </a:ext>
            </a:extLst>
          </p:cNvPr>
          <p:cNvSpPr>
            <a:spLocks noGrp="1"/>
          </p:cNvSpPr>
          <p:nvPr>
            <p:ph idx="1"/>
          </p:nvPr>
        </p:nvSpPr>
        <p:spPr>
          <a:xfrm>
            <a:off x="226243" y="816639"/>
            <a:ext cx="11613823" cy="5734990"/>
          </a:xfrm>
        </p:spPr>
        <p:txBody>
          <a:bodyPr/>
          <a:lstStyle/>
          <a:p>
            <a:r>
              <a:rPr lang="en-US" b="1" dirty="0"/>
              <a:t>Example:</a:t>
            </a:r>
          </a:p>
          <a:p>
            <a:r>
              <a:rPr lang="en-US" dirty="0"/>
              <a:t>A frame representing the concept of a "dog" might look like this:</a:t>
            </a:r>
          </a:p>
          <a:p>
            <a:endParaRPr lang="en-IN" dirty="0"/>
          </a:p>
          <a:p>
            <a:endParaRPr lang="en-IN" dirty="0"/>
          </a:p>
          <a:p>
            <a:endParaRPr lang="en-IN" dirty="0"/>
          </a:p>
          <a:p>
            <a:endParaRPr lang="en-IN" dirty="0"/>
          </a:p>
          <a:p>
            <a:endParaRPr lang="en-IN" dirty="0"/>
          </a:p>
          <a:p>
            <a:r>
              <a:rPr lang="en-US" dirty="0"/>
              <a:t>If a specific dog, "Rex," is introduced:</a:t>
            </a:r>
          </a:p>
          <a:p>
            <a:endParaRPr lang="en-US" dirty="0"/>
          </a:p>
          <a:p>
            <a:endParaRPr lang="en-US" dirty="0"/>
          </a:p>
          <a:p>
            <a:endParaRPr lang="en-US" dirty="0"/>
          </a:p>
          <a:p>
            <a:endParaRPr lang="en-US" dirty="0"/>
          </a:p>
          <a:p>
            <a:r>
              <a:rPr lang="en-US" dirty="0"/>
              <a:t>Here, "Rex" inherits properties from the "Dog" frame, but overrides the default color with "Black" and specifies an owner, "John."</a:t>
            </a:r>
          </a:p>
          <a:p>
            <a:endParaRPr lang="en-IN" dirty="0"/>
          </a:p>
        </p:txBody>
      </p:sp>
      <p:pic>
        <p:nvPicPr>
          <p:cNvPr id="5" name="Picture 4">
            <a:extLst>
              <a:ext uri="{FF2B5EF4-FFF2-40B4-BE49-F238E27FC236}">
                <a16:creationId xmlns:a16="http://schemas.microsoft.com/office/drawing/2014/main" id="{1FF16C51-DCE0-0ACE-0078-BEEB7B98677D}"/>
              </a:ext>
            </a:extLst>
          </p:cNvPr>
          <p:cNvPicPr>
            <a:picLocks noChangeAspect="1"/>
          </p:cNvPicPr>
          <p:nvPr/>
        </p:nvPicPr>
        <p:blipFill>
          <a:blip r:embed="rId2"/>
          <a:stretch>
            <a:fillRect/>
          </a:stretch>
        </p:blipFill>
        <p:spPr>
          <a:xfrm>
            <a:off x="3763173" y="1719251"/>
            <a:ext cx="2648320" cy="1571844"/>
          </a:xfrm>
          <a:prstGeom prst="rect">
            <a:avLst/>
          </a:prstGeom>
        </p:spPr>
      </p:pic>
      <p:pic>
        <p:nvPicPr>
          <p:cNvPr id="7" name="Picture 6">
            <a:extLst>
              <a:ext uri="{FF2B5EF4-FFF2-40B4-BE49-F238E27FC236}">
                <a16:creationId xmlns:a16="http://schemas.microsoft.com/office/drawing/2014/main" id="{ED2082A6-C30D-5CFC-5D78-08770AFAFA0F}"/>
              </a:ext>
            </a:extLst>
          </p:cNvPr>
          <p:cNvPicPr>
            <a:picLocks noChangeAspect="1"/>
          </p:cNvPicPr>
          <p:nvPr/>
        </p:nvPicPr>
        <p:blipFill>
          <a:blip r:embed="rId3"/>
          <a:stretch>
            <a:fillRect/>
          </a:stretch>
        </p:blipFill>
        <p:spPr>
          <a:xfrm>
            <a:off x="4337467" y="4119915"/>
            <a:ext cx="1695687" cy="1276528"/>
          </a:xfrm>
          <a:prstGeom prst="rect">
            <a:avLst/>
          </a:prstGeom>
        </p:spPr>
      </p:pic>
      <p:sp>
        <p:nvSpPr>
          <p:cNvPr id="8" name="Title 1">
            <a:extLst>
              <a:ext uri="{FF2B5EF4-FFF2-40B4-BE49-F238E27FC236}">
                <a16:creationId xmlns:a16="http://schemas.microsoft.com/office/drawing/2014/main" id="{FE4E7473-DE80-C1BD-FC01-AF17CB580764}"/>
              </a:ext>
            </a:extLst>
          </p:cNvPr>
          <p:cNvSpPr txBox="1">
            <a:spLocks/>
          </p:cNvSpPr>
          <p:nvPr/>
        </p:nvSpPr>
        <p:spPr>
          <a:xfrm>
            <a:off x="75414" y="65987"/>
            <a:ext cx="11953188" cy="7506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Weak slot and filler structures: Semantic nets, Frames</a:t>
            </a:r>
            <a:endParaRPr lang="en-IN" dirty="0"/>
          </a:p>
        </p:txBody>
      </p:sp>
    </p:spTree>
    <p:extLst>
      <p:ext uri="{BB962C8B-B14F-4D97-AF65-F5344CB8AC3E}">
        <p14:creationId xmlns:p14="http://schemas.microsoft.com/office/powerpoint/2010/main" val="3112436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8E19-06FF-9A07-5083-8ABC188C0C63}"/>
              </a:ext>
            </a:extLst>
          </p:cNvPr>
          <p:cNvSpPr>
            <a:spLocks noGrp="1"/>
          </p:cNvSpPr>
          <p:nvPr>
            <p:ph type="title"/>
          </p:nvPr>
        </p:nvSpPr>
        <p:spPr>
          <a:xfrm>
            <a:off x="84841" y="65988"/>
            <a:ext cx="11972041" cy="876692"/>
          </a:xfrm>
        </p:spPr>
        <p:txBody>
          <a:bodyPr>
            <a:normAutofit fontScale="90000"/>
          </a:bodyPr>
          <a:lstStyle/>
          <a:p>
            <a:r>
              <a:rPr lang="en-US" b="1" dirty="0"/>
              <a:t>Weak slot and filler structures: Semantic nets, Frames</a:t>
            </a:r>
            <a:br>
              <a:rPr lang="en-IN" dirty="0"/>
            </a:br>
            <a:endParaRPr lang="en-IN" dirty="0"/>
          </a:p>
        </p:txBody>
      </p:sp>
      <p:sp>
        <p:nvSpPr>
          <p:cNvPr id="3" name="Content Placeholder 2">
            <a:extLst>
              <a:ext uri="{FF2B5EF4-FFF2-40B4-BE49-F238E27FC236}">
                <a16:creationId xmlns:a16="http://schemas.microsoft.com/office/drawing/2014/main" id="{60983722-CDCE-DA47-0209-7FB987DA0F43}"/>
              </a:ext>
            </a:extLst>
          </p:cNvPr>
          <p:cNvSpPr>
            <a:spLocks noGrp="1"/>
          </p:cNvSpPr>
          <p:nvPr>
            <p:ph idx="1"/>
          </p:nvPr>
        </p:nvSpPr>
        <p:spPr>
          <a:xfrm>
            <a:off x="339365" y="942681"/>
            <a:ext cx="11491274" cy="5750350"/>
          </a:xfrm>
        </p:spPr>
        <p:txBody>
          <a:bodyPr/>
          <a:lstStyle/>
          <a:p>
            <a:r>
              <a:rPr lang="en-US" b="1" dirty="0"/>
              <a:t>Key Differences between Semantic Nets and Frames:</a:t>
            </a:r>
          </a:p>
          <a:p>
            <a:endParaRPr lang="en-US" b="1" dirty="0"/>
          </a:p>
          <a:p>
            <a:pPr>
              <a:buFont typeface="Arial" panose="020B0604020202020204" pitchFamily="34" charset="0"/>
              <a:buChar char="•"/>
            </a:pPr>
            <a:r>
              <a:rPr lang="en-US" b="1" dirty="0"/>
              <a:t>Representation</a:t>
            </a:r>
            <a:r>
              <a:rPr lang="en-US" dirty="0"/>
              <a:t>: Semantic nets are graph-based structures that focus on representing relationships between concepts, while frames are object-based structures that encapsulate detailed information about a specific concept or situation.</a:t>
            </a:r>
          </a:p>
          <a:p>
            <a:pPr>
              <a:buFont typeface="Arial" panose="020B0604020202020204" pitchFamily="34" charset="0"/>
              <a:buChar char="•"/>
            </a:pPr>
            <a:endParaRPr lang="en-US" dirty="0"/>
          </a:p>
          <a:p>
            <a:pPr>
              <a:buFont typeface="Arial" panose="020B0604020202020204" pitchFamily="34" charset="0"/>
              <a:buChar char="•"/>
            </a:pPr>
            <a:r>
              <a:rPr lang="en-US" b="1" dirty="0"/>
              <a:t>Flexibility</a:t>
            </a:r>
            <a:r>
              <a:rPr lang="en-US" dirty="0"/>
              <a:t>: Frames are typically more detailed and structured, allowing for complex slot definitions and procedural attachments, whereas semantic nets provide a more straightforward, associative form of knowledge representation.</a:t>
            </a:r>
          </a:p>
          <a:p>
            <a:pPr>
              <a:buFont typeface="Arial" panose="020B0604020202020204" pitchFamily="34" charset="0"/>
              <a:buChar char="•"/>
            </a:pPr>
            <a:endParaRPr lang="en-US" dirty="0"/>
          </a:p>
          <a:p>
            <a:pPr>
              <a:buFont typeface="Arial" panose="020B0604020202020204" pitchFamily="34" charset="0"/>
              <a:buChar char="•"/>
            </a:pPr>
            <a:r>
              <a:rPr lang="en-US" b="1" dirty="0"/>
              <a:t>Use Cases</a:t>
            </a:r>
            <a:r>
              <a:rPr lang="en-US" dirty="0"/>
              <a:t>: Semantic nets are often used to model simple associative relationships and inheritance hierarchies. Frames are used to represent more complex, structured knowledge such as stereotypes or typical scenarios in reasoning and problem-solving tasks.</a:t>
            </a:r>
          </a:p>
          <a:p>
            <a:endParaRPr lang="en-IN" dirty="0"/>
          </a:p>
        </p:txBody>
      </p:sp>
    </p:spTree>
    <p:extLst>
      <p:ext uri="{BB962C8B-B14F-4D97-AF65-F5344CB8AC3E}">
        <p14:creationId xmlns:p14="http://schemas.microsoft.com/office/powerpoint/2010/main" val="3920564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7A50-E484-FD99-BDDD-5CD1D617EEFB}"/>
              </a:ext>
            </a:extLst>
          </p:cNvPr>
          <p:cNvSpPr>
            <a:spLocks noGrp="1"/>
          </p:cNvSpPr>
          <p:nvPr>
            <p:ph type="title"/>
          </p:nvPr>
        </p:nvSpPr>
        <p:spPr>
          <a:xfrm>
            <a:off x="141401" y="113122"/>
            <a:ext cx="11924907" cy="999242"/>
          </a:xfrm>
        </p:spPr>
        <p:txBody>
          <a:bodyPr>
            <a:normAutofit fontScale="90000"/>
          </a:bodyPr>
          <a:lstStyle/>
          <a:p>
            <a:r>
              <a:rPr lang="en-US" b="1" dirty="0"/>
              <a:t>Strong slot and filler structures: Conceptual dependency, Scripts</a:t>
            </a:r>
            <a:endParaRPr lang="en-IN" b="1" dirty="0"/>
          </a:p>
        </p:txBody>
      </p:sp>
      <p:sp>
        <p:nvSpPr>
          <p:cNvPr id="3" name="Content Placeholder 2">
            <a:extLst>
              <a:ext uri="{FF2B5EF4-FFF2-40B4-BE49-F238E27FC236}">
                <a16:creationId xmlns:a16="http://schemas.microsoft.com/office/drawing/2014/main" id="{B3AF4C6D-78E6-9AAA-AF75-B7F3B1DCD3B7}"/>
              </a:ext>
            </a:extLst>
          </p:cNvPr>
          <p:cNvSpPr>
            <a:spLocks noGrp="1"/>
          </p:cNvSpPr>
          <p:nvPr>
            <p:ph idx="1"/>
          </p:nvPr>
        </p:nvSpPr>
        <p:spPr>
          <a:xfrm>
            <a:off x="141401" y="1244338"/>
            <a:ext cx="11811787" cy="5410985"/>
          </a:xfrm>
        </p:spPr>
        <p:txBody>
          <a:bodyPr/>
          <a:lstStyle/>
          <a:p>
            <a:r>
              <a:rPr lang="en-US" b="1" dirty="0"/>
              <a:t>Strong slot and filler structures</a:t>
            </a:r>
            <a:r>
              <a:rPr lang="en-US" dirty="0"/>
              <a:t> are frameworks in artificial intelligence (AI) and knowledge representation that are more rigid and formal than "weak" slot and filler structures like semantic nets and frames. </a:t>
            </a:r>
          </a:p>
          <a:p>
            <a:r>
              <a:rPr lang="en-US" dirty="0"/>
              <a:t>These structures are designed to represent knowledge in a way that facilitates understanding, reasoning, and inferencing by machines, often in more specific and constrained contexts. Two common types of strong slot and filler structures are </a:t>
            </a:r>
            <a:r>
              <a:rPr lang="en-US" b="1" dirty="0"/>
              <a:t>Conceptual Dependency (CD)</a:t>
            </a:r>
            <a:r>
              <a:rPr lang="en-US" dirty="0"/>
              <a:t> and </a:t>
            </a:r>
            <a:r>
              <a:rPr lang="en-US" b="1" dirty="0"/>
              <a:t>Scripts</a:t>
            </a:r>
            <a:r>
              <a:rPr lang="en-US" dirty="0"/>
              <a:t>.</a:t>
            </a:r>
          </a:p>
          <a:p>
            <a:endParaRPr lang="en-US" dirty="0"/>
          </a:p>
          <a:p>
            <a:r>
              <a:rPr lang="en-US" b="1" dirty="0"/>
              <a:t>Characteristics of Conceptual Dependency:</a:t>
            </a:r>
          </a:p>
          <a:p>
            <a:pPr>
              <a:buFont typeface="Arial" panose="020B0604020202020204" pitchFamily="34" charset="0"/>
              <a:buChar char="•"/>
            </a:pPr>
            <a:r>
              <a:rPr lang="en-US" b="1" dirty="0"/>
              <a:t>Primitive Actions (ACTs)</a:t>
            </a:r>
            <a:r>
              <a:rPr lang="en-US" dirty="0"/>
              <a:t>: CD uses a limited set of primitive actions (such as "PTRANS" for physical transfer, "ATRANS" for abstract transfer, "MTRANS" for mental transfer, etc.) to describe all possible actions.</a:t>
            </a:r>
          </a:p>
          <a:p>
            <a:pPr>
              <a:buFont typeface="Arial" panose="020B0604020202020204" pitchFamily="34" charset="0"/>
              <a:buChar char="•"/>
            </a:pPr>
            <a:r>
              <a:rPr lang="en-US" b="1" dirty="0"/>
              <a:t>Conceptual Case Roles</a:t>
            </a:r>
            <a:r>
              <a:rPr lang="en-US" dirty="0"/>
              <a:t>: Each action is associated with certain roles (like agent, object, direction, instrument, etc.) that define who or what is involved in the action and how.</a:t>
            </a:r>
          </a:p>
          <a:p>
            <a:pPr>
              <a:buFont typeface="Arial" panose="020B0604020202020204" pitchFamily="34" charset="0"/>
              <a:buChar char="•"/>
            </a:pPr>
            <a:r>
              <a:rPr lang="en-US" b="1" dirty="0"/>
              <a:t>Dependencies</a:t>
            </a:r>
            <a:r>
              <a:rPr lang="en-US" dirty="0"/>
              <a:t>: Relationships between actions and entities are captured using dependency links that specify how actions and entities are connected (e.g., who is performing an action, what is being acted upon).</a:t>
            </a:r>
          </a:p>
          <a:p>
            <a:pPr>
              <a:buFont typeface="Arial" panose="020B0604020202020204" pitchFamily="34" charset="0"/>
              <a:buChar char="•"/>
            </a:pPr>
            <a:r>
              <a:rPr lang="en-US" b="1" dirty="0"/>
              <a:t>Language Independence</a:t>
            </a:r>
            <a:r>
              <a:rPr lang="en-US" dirty="0"/>
              <a:t>: CD focuses on the underlying meaning, not the specific words or syntax, so the same CD structure can represent equivalent sentences in different languages.</a:t>
            </a:r>
          </a:p>
          <a:p>
            <a:endParaRPr lang="en-IN" dirty="0"/>
          </a:p>
        </p:txBody>
      </p:sp>
    </p:spTree>
    <p:extLst>
      <p:ext uri="{BB962C8B-B14F-4D97-AF65-F5344CB8AC3E}">
        <p14:creationId xmlns:p14="http://schemas.microsoft.com/office/powerpoint/2010/main" val="1449962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159D-D32F-AB15-F964-251F544E4C8F}"/>
              </a:ext>
            </a:extLst>
          </p:cNvPr>
          <p:cNvSpPr>
            <a:spLocks noGrp="1"/>
          </p:cNvSpPr>
          <p:nvPr>
            <p:ph type="title"/>
          </p:nvPr>
        </p:nvSpPr>
        <p:spPr>
          <a:xfrm>
            <a:off x="113122" y="122548"/>
            <a:ext cx="11934334" cy="1074656"/>
          </a:xfrm>
        </p:spPr>
        <p:txBody>
          <a:bodyPr>
            <a:normAutofit fontScale="90000"/>
          </a:bodyPr>
          <a:lstStyle/>
          <a:p>
            <a:r>
              <a:rPr lang="en-US" b="1" dirty="0"/>
              <a:t>Strong slot and filler structures: Conceptual dependency, Scripts</a:t>
            </a:r>
            <a:endParaRPr lang="en-IN" dirty="0"/>
          </a:p>
        </p:txBody>
      </p:sp>
      <p:sp>
        <p:nvSpPr>
          <p:cNvPr id="3" name="Content Placeholder 2">
            <a:extLst>
              <a:ext uri="{FF2B5EF4-FFF2-40B4-BE49-F238E27FC236}">
                <a16:creationId xmlns:a16="http://schemas.microsoft.com/office/drawing/2014/main" id="{995C07FB-ECCC-2493-7285-45D59E00D581}"/>
              </a:ext>
            </a:extLst>
          </p:cNvPr>
          <p:cNvSpPr>
            <a:spLocks noGrp="1"/>
          </p:cNvSpPr>
          <p:nvPr>
            <p:ph idx="1"/>
          </p:nvPr>
        </p:nvSpPr>
        <p:spPr>
          <a:xfrm>
            <a:off x="254524" y="1300899"/>
            <a:ext cx="11792932" cy="5326144"/>
          </a:xfrm>
        </p:spPr>
        <p:txBody>
          <a:bodyPr/>
          <a:lstStyle/>
          <a:p>
            <a:r>
              <a:rPr lang="en-US" b="1" dirty="0"/>
              <a:t>Example of Conceptual Dependency:</a:t>
            </a:r>
          </a:p>
          <a:p>
            <a:r>
              <a:rPr lang="en-US" dirty="0"/>
              <a:t>Consider the sentence: "John gave a book to Mary."</a:t>
            </a:r>
          </a:p>
          <a:p>
            <a:r>
              <a:rPr lang="en-US" dirty="0"/>
              <a:t>In CD, this could be represented as:</a:t>
            </a:r>
          </a:p>
          <a:p>
            <a:pPr>
              <a:buFont typeface="Arial" panose="020B0604020202020204" pitchFamily="34" charset="0"/>
              <a:buChar char="•"/>
            </a:pPr>
            <a:r>
              <a:rPr lang="en-US" b="1" dirty="0"/>
              <a:t>Action</a:t>
            </a:r>
            <a:r>
              <a:rPr lang="en-US" dirty="0"/>
              <a:t>: ATRANS (Abstract Transfer)</a:t>
            </a:r>
          </a:p>
          <a:p>
            <a:pPr>
              <a:buFont typeface="Arial" panose="020B0604020202020204" pitchFamily="34" charset="0"/>
              <a:buChar char="•"/>
            </a:pPr>
            <a:r>
              <a:rPr lang="en-US" b="1" dirty="0"/>
              <a:t>Agent</a:t>
            </a:r>
            <a:r>
              <a:rPr lang="en-US" dirty="0"/>
              <a:t>: John</a:t>
            </a:r>
          </a:p>
          <a:p>
            <a:pPr>
              <a:buFont typeface="Arial" panose="020B0604020202020204" pitchFamily="34" charset="0"/>
              <a:buChar char="•"/>
            </a:pPr>
            <a:r>
              <a:rPr lang="en-US" b="1" dirty="0"/>
              <a:t>Object</a:t>
            </a:r>
            <a:r>
              <a:rPr lang="en-US" dirty="0"/>
              <a:t>: Book</a:t>
            </a:r>
          </a:p>
          <a:p>
            <a:pPr>
              <a:buFont typeface="Arial" panose="020B0604020202020204" pitchFamily="34" charset="0"/>
              <a:buChar char="•"/>
            </a:pPr>
            <a:r>
              <a:rPr lang="en-US" b="1" dirty="0"/>
              <a:t>Recipient</a:t>
            </a:r>
            <a:r>
              <a:rPr lang="en-US" dirty="0"/>
              <a:t>: Mary</a:t>
            </a:r>
          </a:p>
          <a:p>
            <a:r>
              <a:rPr lang="en-US" dirty="0"/>
              <a:t>The conceptual dependency diagram might look like this:</a:t>
            </a:r>
          </a:p>
          <a:p>
            <a:endParaRPr lang="en-US" dirty="0"/>
          </a:p>
          <a:p>
            <a:endParaRPr lang="en-US" dirty="0"/>
          </a:p>
          <a:p>
            <a:endParaRPr lang="en-US" dirty="0"/>
          </a:p>
          <a:p>
            <a:r>
              <a:rPr lang="en-US" dirty="0"/>
              <a:t>This representation captures the key elements of the action (transfer of possession) and the roles involved (John as the giver, the book as the object being transferred, and Mary as the recipient).</a:t>
            </a:r>
            <a:endParaRPr lang="en-IN" dirty="0"/>
          </a:p>
        </p:txBody>
      </p:sp>
      <p:pic>
        <p:nvPicPr>
          <p:cNvPr id="5" name="Picture 4">
            <a:extLst>
              <a:ext uri="{FF2B5EF4-FFF2-40B4-BE49-F238E27FC236}">
                <a16:creationId xmlns:a16="http://schemas.microsoft.com/office/drawing/2014/main" id="{43A77CB2-A379-2A66-D45B-68F0EBEECD5C}"/>
              </a:ext>
            </a:extLst>
          </p:cNvPr>
          <p:cNvPicPr>
            <a:picLocks noChangeAspect="1"/>
          </p:cNvPicPr>
          <p:nvPr/>
        </p:nvPicPr>
        <p:blipFill>
          <a:blip r:embed="rId2"/>
          <a:stretch>
            <a:fillRect/>
          </a:stretch>
        </p:blipFill>
        <p:spPr>
          <a:xfrm>
            <a:off x="4337113" y="4464143"/>
            <a:ext cx="2857899" cy="1247949"/>
          </a:xfrm>
          <a:prstGeom prst="rect">
            <a:avLst/>
          </a:prstGeom>
        </p:spPr>
      </p:pic>
    </p:spTree>
    <p:extLst>
      <p:ext uri="{BB962C8B-B14F-4D97-AF65-F5344CB8AC3E}">
        <p14:creationId xmlns:p14="http://schemas.microsoft.com/office/powerpoint/2010/main" val="33308406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22025</TotalTime>
  <Words>4978</Words>
  <Application>Microsoft Office PowerPoint</Application>
  <PresentationFormat>Widescreen</PresentationFormat>
  <Paragraphs>363</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Trebuchet MS</vt:lpstr>
      <vt:lpstr>Wingdings 3</vt:lpstr>
      <vt:lpstr>Facet</vt:lpstr>
      <vt:lpstr>Unit 3:Weak slot and filler structures : Semantic nets, Frames</vt:lpstr>
      <vt:lpstr>Weak slot and filler structures: Semantic nets, Frames</vt:lpstr>
      <vt:lpstr>Weak slot and filler structures: Semantic nets, Frames</vt:lpstr>
      <vt:lpstr>Weak slot and filler structures: Semantic nets, Frames</vt:lpstr>
      <vt:lpstr>Weak slot and filler structures: Semantic nets, Frames</vt:lpstr>
      <vt:lpstr>Weak slot and filler structures: Semantic nets, Frames</vt:lpstr>
      <vt:lpstr>Weak slot and filler structures: Semantic nets, Frames </vt:lpstr>
      <vt:lpstr>Strong slot and filler structures: Conceptual dependency, Scripts</vt:lpstr>
      <vt:lpstr>Strong slot and filler structures: Conceptual dependency, Scripts</vt:lpstr>
      <vt:lpstr>Strong slot and filler structures: Conceptual dependency, Scripts</vt:lpstr>
      <vt:lpstr>Strong slot and filler structures: Conceptual dependency, Scripts</vt:lpstr>
      <vt:lpstr>Strong slot and filler structures: Conceptual dependency, Scripts</vt:lpstr>
      <vt:lpstr>Game playing: Evaluation function</vt:lpstr>
      <vt:lpstr>Game playing: Evaluation function</vt:lpstr>
      <vt:lpstr>Minmax Problem</vt:lpstr>
      <vt:lpstr>Minmax Problem</vt:lpstr>
      <vt:lpstr>Minmax Problem</vt:lpstr>
      <vt:lpstr>The min-max search procedure</vt:lpstr>
      <vt:lpstr>The min-max search procedure</vt:lpstr>
      <vt:lpstr>The min-max search procedure</vt:lpstr>
      <vt:lpstr>The min-max search procedure</vt:lpstr>
      <vt:lpstr>Example: Simple Two-Player Game </vt:lpstr>
      <vt:lpstr>Example: Simple Two-Player Game </vt:lpstr>
      <vt:lpstr>Example: Simple Two-Player Game </vt:lpstr>
      <vt:lpstr>Example: Simple Two-Player Game </vt:lpstr>
      <vt:lpstr>Alpha-beta pruning</vt:lpstr>
      <vt:lpstr>Alpha-beta pruning</vt:lpstr>
      <vt:lpstr>Alpha-beta pruning</vt:lpstr>
      <vt:lpstr>Example</vt:lpstr>
      <vt:lpstr>Example</vt:lpstr>
      <vt:lpstr>Example</vt:lpstr>
      <vt:lpstr>Example</vt:lpstr>
      <vt:lpstr>Alpha-Beta Cutoffs</vt:lpstr>
      <vt:lpstr>Alpha-Beta Cutoffs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ARPITA ARPITA</dc:creator>
  <cp:lastModifiedBy>ARPITA ARPITA</cp:lastModifiedBy>
  <cp:revision>11</cp:revision>
  <dcterms:created xsi:type="dcterms:W3CDTF">2024-08-15T14:26:38Z</dcterms:created>
  <dcterms:modified xsi:type="dcterms:W3CDTF">2024-09-14T12:06:45Z</dcterms:modified>
</cp:coreProperties>
</file>