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70"/>
  </p:notesMasterIdLst>
  <p:sldIdLst>
    <p:sldId id="257" r:id="rId2"/>
    <p:sldId id="260" r:id="rId3"/>
    <p:sldId id="509" r:id="rId4"/>
    <p:sldId id="510" r:id="rId5"/>
    <p:sldId id="511" r:id="rId6"/>
    <p:sldId id="621" r:id="rId7"/>
    <p:sldId id="619" r:id="rId8"/>
    <p:sldId id="620" r:id="rId9"/>
    <p:sldId id="622" r:id="rId10"/>
    <p:sldId id="623" r:id="rId11"/>
    <p:sldId id="513" r:id="rId12"/>
    <p:sldId id="512" r:id="rId13"/>
    <p:sldId id="514" r:id="rId14"/>
    <p:sldId id="515" r:id="rId15"/>
    <p:sldId id="624" r:id="rId16"/>
    <p:sldId id="625" r:id="rId17"/>
    <p:sldId id="626" r:id="rId18"/>
    <p:sldId id="627" r:id="rId19"/>
    <p:sldId id="630" r:id="rId20"/>
    <p:sldId id="631" r:id="rId21"/>
    <p:sldId id="632" r:id="rId22"/>
    <p:sldId id="633" r:id="rId23"/>
    <p:sldId id="634" r:id="rId24"/>
    <p:sldId id="516" r:id="rId25"/>
    <p:sldId id="517" r:id="rId26"/>
    <p:sldId id="590" r:id="rId27"/>
    <p:sldId id="591" r:id="rId28"/>
    <p:sldId id="592" r:id="rId29"/>
    <p:sldId id="593" r:id="rId30"/>
    <p:sldId id="518" r:id="rId31"/>
    <p:sldId id="565" r:id="rId32"/>
    <p:sldId id="566" r:id="rId33"/>
    <p:sldId id="567" r:id="rId34"/>
    <p:sldId id="568" r:id="rId35"/>
    <p:sldId id="569" r:id="rId36"/>
    <p:sldId id="570" r:id="rId37"/>
    <p:sldId id="571" r:id="rId38"/>
    <p:sldId id="519" r:id="rId39"/>
    <p:sldId id="520" r:id="rId40"/>
    <p:sldId id="521" r:id="rId41"/>
    <p:sldId id="522" r:id="rId42"/>
    <p:sldId id="523" r:id="rId43"/>
    <p:sldId id="572" r:id="rId44"/>
    <p:sldId id="594" r:id="rId45"/>
    <p:sldId id="595" r:id="rId46"/>
    <p:sldId id="596" r:id="rId47"/>
    <p:sldId id="597" r:id="rId48"/>
    <p:sldId id="598" r:id="rId49"/>
    <p:sldId id="599" r:id="rId50"/>
    <p:sldId id="600" r:id="rId51"/>
    <p:sldId id="601" r:id="rId52"/>
    <p:sldId id="602" r:id="rId53"/>
    <p:sldId id="603" r:id="rId54"/>
    <p:sldId id="604" r:id="rId55"/>
    <p:sldId id="605" r:id="rId56"/>
    <p:sldId id="606" r:id="rId57"/>
    <p:sldId id="607" r:id="rId58"/>
    <p:sldId id="608" r:id="rId59"/>
    <p:sldId id="609" r:id="rId60"/>
    <p:sldId id="610" r:id="rId61"/>
    <p:sldId id="611" r:id="rId62"/>
    <p:sldId id="612" r:id="rId63"/>
    <p:sldId id="613" r:id="rId64"/>
    <p:sldId id="614" r:id="rId65"/>
    <p:sldId id="615" r:id="rId66"/>
    <p:sldId id="616" r:id="rId67"/>
    <p:sldId id="617" r:id="rId68"/>
    <p:sldId id="61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0" d="100"/>
          <a:sy n="40" d="100"/>
        </p:scale>
        <p:origin x="181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0D19-3FF2-424E-B1EF-AFCF93DBA0F3}" type="datetimeFigureOut">
              <a:rPr lang="en-US" smtClean="0"/>
              <a:t>03-Oct-24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137ED-186C-41F5-A47C-46F7BE26C874}" type="slidenum">
              <a:rPr lang="en-US" smtClean="0"/>
              <a:t>‹#›</a:t>
            </a:fld>
            <a:endParaRPr lang="en-US"/>
          </a:p>
        </p:txBody>
      </p:sp>
    </p:spTree>
    <p:extLst>
      <p:ext uri="{BB962C8B-B14F-4D97-AF65-F5344CB8AC3E}">
        <p14:creationId xmlns:p14="http://schemas.microsoft.com/office/powerpoint/2010/main" val="77825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CE861D-B7BD-4A1E-977D-3C91B3F2C880}" type="datetimeFigureOut">
              <a:rPr lang="en-US" smtClean="0"/>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2C1EA-853D-4312-A5BC-AB9D0DD9E4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6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CE861D-B7BD-4A1E-977D-3C91B3F2C880}" type="datetimeFigureOut">
              <a:rPr lang="en-US" smtClean="0"/>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85726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CE861D-B7BD-4A1E-977D-3C91B3F2C880}" type="datetimeFigureOut">
              <a:rPr lang="en-US" smtClean="0"/>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45959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CE861D-B7BD-4A1E-977D-3C91B3F2C880}" type="datetimeFigureOut">
              <a:rPr lang="en-US" smtClean="0"/>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357668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CE861D-B7BD-4A1E-977D-3C91B3F2C880}" type="datetimeFigureOut">
              <a:rPr lang="en-US" smtClean="0"/>
              <a:t>03-Oct-24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2C1EA-853D-4312-A5BC-AB9D0DD9E4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04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CE861D-B7BD-4A1E-977D-3C91B3F2C880}" type="datetimeFigureOut">
              <a:rPr lang="en-US" smtClean="0"/>
              <a:t>03-Oct-24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17002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CE861D-B7BD-4A1E-977D-3C91B3F2C880}" type="datetimeFigureOut">
              <a:rPr lang="en-US" smtClean="0"/>
              <a:t>03-Oct-24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103841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CE861D-B7BD-4A1E-977D-3C91B3F2C880}" type="datetimeFigureOut">
              <a:rPr lang="en-US" smtClean="0"/>
              <a:t>03-Oct-24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274836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CE861D-B7BD-4A1E-977D-3C91B3F2C880}" type="datetimeFigureOut">
              <a:rPr lang="en-US" smtClean="0"/>
              <a:t>03-Oct-24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114911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CE861D-B7BD-4A1E-977D-3C91B3F2C880}" type="datetimeFigureOut">
              <a:rPr lang="en-US" smtClean="0"/>
              <a:t>03-Oct-24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92C1EA-853D-4312-A5BC-AB9D0DD9E4C0}" type="slidenum">
              <a:rPr lang="en-US" smtClean="0"/>
              <a:t>‹#›</a:t>
            </a:fld>
            <a:endParaRPr lang="en-US"/>
          </a:p>
        </p:txBody>
      </p:sp>
    </p:spTree>
    <p:extLst>
      <p:ext uri="{BB962C8B-B14F-4D97-AF65-F5344CB8AC3E}">
        <p14:creationId xmlns:p14="http://schemas.microsoft.com/office/powerpoint/2010/main" val="364516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DCE861D-B7BD-4A1E-977D-3C91B3F2C880}" type="datetimeFigureOut">
              <a:rPr lang="en-US" smtClean="0"/>
              <a:t>03-Oct-24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2C1EA-853D-4312-A5BC-AB9D0DD9E4C0}" type="slidenum">
              <a:rPr lang="en-US" smtClean="0"/>
              <a:t>‹#›</a:t>
            </a:fld>
            <a:endParaRPr lang="en-US"/>
          </a:p>
        </p:txBody>
      </p:sp>
    </p:spTree>
    <p:extLst>
      <p:ext uri="{BB962C8B-B14F-4D97-AF65-F5344CB8AC3E}">
        <p14:creationId xmlns:p14="http://schemas.microsoft.com/office/powerpoint/2010/main" val="250517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CE861D-B7BD-4A1E-977D-3C91B3F2C880}" type="datetimeFigureOut">
              <a:rPr lang="en-US" smtClean="0"/>
              <a:t>03-Oct-24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92C1EA-853D-4312-A5BC-AB9D0DD9E4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77742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069" y="947465"/>
            <a:ext cx="7766934" cy="2585323"/>
          </a:xfrm>
          <a:prstGeom prst="rect">
            <a:avLst/>
          </a:prstGeom>
          <a:noFill/>
        </p:spPr>
        <p:txBody>
          <a:bodyPr wrap="none" lIns="91440" tIns="45720" rIns="91440" bIns="45720">
            <a:spAutoFit/>
          </a:bodyPr>
          <a:lstStyle/>
          <a:p>
            <a:pPr algn="ctr"/>
            <a:r>
              <a:rPr lang="en-US" sz="5400" b="1" dirty="0"/>
              <a:t>ARTIFICIAL INTELLIGENCE </a:t>
            </a:r>
            <a:endParaRPr lang="en-US" sz="5400" b="1" dirty="0" smtClean="0"/>
          </a:p>
          <a:p>
            <a:pPr algn="ctr"/>
            <a:r>
              <a:rPr lang="en-US" sz="5400" b="1" dirty="0" smtClean="0"/>
              <a:t>AND </a:t>
            </a:r>
          </a:p>
          <a:p>
            <a:pPr algn="ctr"/>
            <a:r>
              <a:rPr lang="en-US" sz="5400" b="1" dirty="0" smtClean="0"/>
              <a:t>EXPERT SYSTEMS (CSE209)</a:t>
            </a:r>
            <a:endParaRPr lang="en-US" sz="16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5504596" y="4603549"/>
            <a:ext cx="6096000" cy="954107"/>
          </a:xfrm>
          <a:prstGeom prst="rect">
            <a:avLst/>
          </a:prstGeom>
        </p:spPr>
        <p:txBody>
          <a:bodyPr>
            <a:spAutoFit/>
          </a:bodyPr>
          <a:lstStyle/>
          <a:p>
            <a:pPr algn="r"/>
            <a:r>
              <a:rPr lang="en-US" sz="2800" dirty="0">
                <a:ln w="0"/>
                <a:effectLst>
                  <a:outerShdw blurRad="38100" dist="19050" dir="2700000" algn="tl" rotWithShape="0">
                    <a:schemeClr val="dk1">
                      <a:alpha val="40000"/>
                    </a:schemeClr>
                  </a:outerShdw>
                </a:effectLst>
              </a:rPr>
              <a:t>Harwinder Singh Sohal</a:t>
            </a:r>
          </a:p>
          <a:p>
            <a:pPr algn="r"/>
            <a:r>
              <a:rPr lang="en-US" sz="2800" dirty="0">
                <a:ln w="0"/>
                <a:effectLst>
                  <a:outerShdw blurRad="38100" dist="19050" dir="2700000" algn="tl" rotWithShape="0">
                    <a:schemeClr val="dk1">
                      <a:alpha val="40000"/>
                    </a:schemeClr>
                  </a:outerShdw>
                </a:effectLst>
              </a:rPr>
              <a:t>UID: 32306</a:t>
            </a:r>
          </a:p>
        </p:txBody>
      </p:sp>
    </p:spTree>
    <p:extLst>
      <p:ext uri="{BB962C8B-B14F-4D97-AF65-F5344CB8AC3E}">
        <p14:creationId xmlns:p14="http://schemas.microsoft.com/office/powerpoint/2010/main" val="60610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50" y="438835"/>
            <a:ext cx="11449050" cy="6678751"/>
          </a:xfrm>
          <a:prstGeom prst="rect">
            <a:avLst/>
          </a:prstGeom>
        </p:spPr>
        <p:txBody>
          <a:bodyPr wrap="square">
            <a:spAutoFit/>
          </a:bodyPr>
          <a:lstStyle/>
          <a:p>
            <a:pPr algn="just"/>
            <a:r>
              <a:rPr lang="en-US" sz="2800" b="1" dirty="0"/>
              <a:t>CADET</a:t>
            </a:r>
            <a:r>
              <a:rPr lang="en-US" sz="2800" dirty="0"/>
              <a:t> (Computer-Aided Design of Experiments for Thermodynamic modeling</a:t>
            </a:r>
            <a:r>
              <a:rPr lang="en-US" sz="2800" dirty="0" smtClean="0"/>
              <a:t>)</a:t>
            </a:r>
          </a:p>
          <a:p>
            <a:pPr marL="342900" indent="-342900" algn="just">
              <a:lnSpc>
                <a:spcPct val="150000"/>
              </a:lnSpc>
              <a:buFont typeface="Arial" panose="020B0604020202020204" pitchFamily="34" charset="0"/>
              <a:buChar char="•"/>
            </a:pPr>
            <a:r>
              <a:rPr lang="en-US" sz="2000" dirty="0" smtClean="0"/>
              <a:t>It is </a:t>
            </a:r>
            <a:r>
              <a:rPr lang="en-US" sz="2000" dirty="0"/>
              <a:t>an expert system that was developed to assist in the design of experiments and the analysis of data for thermodynamic models. </a:t>
            </a:r>
            <a:endParaRPr lang="en-US" sz="2000" dirty="0" smtClean="0"/>
          </a:p>
          <a:p>
            <a:pPr marL="342900" indent="-342900" algn="just">
              <a:lnSpc>
                <a:spcPct val="150000"/>
              </a:lnSpc>
              <a:buFont typeface="Arial" panose="020B0604020202020204" pitchFamily="34" charset="0"/>
              <a:buChar char="•"/>
            </a:pPr>
            <a:r>
              <a:rPr lang="en-US" sz="2000" dirty="0" smtClean="0"/>
              <a:t>It </a:t>
            </a:r>
            <a:r>
              <a:rPr lang="en-US" sz="2000" dirty="0"/>
              <a:t>is used primarily in the fields of chemistry and chemical engineering, where accurate thermodynamic data is critical for designing processes, materials, and </a:t>
            </a:r>
            <a:r>
              <a:rPr lang="en-US" sz="2000" dirty="0" smtClean="0"/>
              <a:t>experiments.</a:t>
            </a:r>
          </a:p>
          <a:p>
            <a:pPr marL="342900" indent="-342900" algn="just">
              <a:lnSpc>
                <a:spcPct val="150000"/>
              </a:lnSpc>
              <a:buFont typeface="Arial" panose="020B0604020202020204" pitchFamily="34" charset="0"/>
              <a:buChar char="•"/>
            </a:pPr>
            <a:r>
              <a:rPr lang="en-US" altLang="en-US" sz="2000" dirty="0" smtClean="0"/>
              <a:t>CADET </a:t>
            </a:r>
            <a:r>
              <a:rPr lang="en-US" altLang="en-US" sz="2000" dirty="0"/>
              <a:t>is designed to help scientists and engineers plan experiments and model thermodynamic properties more effectively. </a:t>
            </a:r>
            <a:endParaRPr lang="en-US" altLang="en-US" sz="2000" dirty="0" smtClean="0"/>
          </a:p>
          <a:p>
            <a:pPr marL="342900" indent="-342900" algn="just">
              <a:lnSpc>
                <a:spcPct val="150000"/>
              </a:lnSpc>
              <a:buFont typeface="Arial" panose="020B0604020202020204" pitchFamily="34" charset="0"/>
              <a:buChar char="•"/>
            </a:pPr>
            <a:r>
              <a:rPr lang="en-US" altLang="en-US" sz="2000" dirty="0" smtClean="0"/>
              <a:t>It </a:t>
            </a:r>
            <a:r>
              <a:rPr lang="en-US" altLang="en-US" sz="2000" dirty="0"/>
              <a:t>automates some of the complex calculations and decisions involved in determining how a system behaves under various physical and chemical conditions.</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en-US" sz="2000" dirty="0"/>
              <a:t>Its primary goal is to reduce the time and effort required to design experiments while ensuring that they provide accurate, reliable data for thermodynamic modeling. </a:t>
            </a:r>
          </a:p>
          <a:p>
            <a:pPr algn="just">
              <a:lnSpc>
                <a:spcPct val="150000"/>
              </a:lnSpc>
            </a:pPr>
            <a:endParaRPr lang="en-US" sz="2400" dirty="0" smtClean="0"/>
          </a:p>
          <a:p>
            <a:pPr algn="just">
              <a:lnSpc>
                <a:spcPct val="150000"/>
              </a:lnSpc>
            </a:pPr>
            <a:endParaRPr lang="en-US" sz="2400" dirty="0"/>
          </a:p>
        </p:txBody>
      </p:sp>
    </p:spTree>
    <p:extLst>
      <p:ext uri="{BB962C8B-B14F-4D97-AF65-F5344CB8AC3E}">
        <p14:creationId xmlns:p14="http://schemas.microsoft.com/office/powerpoint/2010/main" val="267382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2913" y="-95534"/>
            <a:ext cx="11636991" cy="6488828"/>
          </a:xfrm>
          <a:prstGeom prst="rect">
            <a:avLst/>
          </a:prstGeom>
        </p:spPr>
        <p:txBody>
          <a:bodyPr wrap="square">
            <a:spAutoFit/>
          </a:bodyPr>
          <a:lstStyle/>
          <a:p>
            <a:pPr>
              <a:lnSpc>
                <a:spcPct val="150000"/>
              </a:lnSpc>
            </a:pPr>
            <a:r>
              <a:rPr lang="en-US" sz="2800" b="1" dirty="0"/>
              <a:t>Characteristics of Expert System</a:t>
            </a:r>
            <a:endParaRPr lang="en-US" sz="2800" dirty="0"/>
          </a:p>
          <a:p>
            <a:pPr marL="285750" indent="-285750" algn="just">
              <a:lnSpc>
                <a:spcPct val="150000"/>
              </a:lnSpc>
              <a:buFont typeface="Arial" panose="020B0604020202020204" pitchFamily="34" charset="0"/>
              <a:buChar char="•"/>
            </a:pPr>
            <a:r>
              <a:rPr lang="en-US" sz="2800" b="1" dirty="0"/>
              <a:t>High Performance:</a:t>
            </a:r>
            <a:r>
              <a:rPr lang="en-US" sz="2800" dirty="0"/>
              <a:t> The expert system provides high performance for solving any type of complex problem of a specific domain with high efficiency and accuracy.</a:t>
            </a:r>
          </a:p>
          <a:p>
            <a:pPr marL="285750" indent="-285750" algn="just">
              <a:lnSpc>
                <a:spcPct val="150000"/>
              </a:lnSpc>
              <a:buFont typeface="Arial" panose="020B0604020202020204" pitchFamily="34" charset="0"/>
              <a:buChar char="•"/>
            </a:pPr>
            <a:r>
              <a:rPr lang="en-US" sz="2800" b="1" dirty="0"/>
              <a:t>Understandable:</a:t>
            </a:r>
            <a:r>
              <a:rPr lang="en-US" sz="2800" dirty="0"/>
              <a:t> It responds in a way that can be easily understandable by the user. It can take input in human language and provides the output in the same way.</a:t>
            </a:r>
          </a:p>
          <a:p>
            <a:pPr marL="285750" indent="-285750" algn="just">
              <a:lnSpc>
                <a:spcPct val="150000"/>
              </a:lnSpc>
              <a:buFont typeface="Arial" panose="020B0604020202020204" pitchFamily="34" charset="0"/>
              <a:buChar char="•"/>
            </a:pPr>
            <a:r>
              <a:rPr lang="en-US" sz="2800" b="1" dirty="0"/>
              <a:t>Reliable:</a:t>
            </a:r>
            <a:r>
              <a:rPr lang="en-US" sz="2800" dirty="0"/>
              <a:t> It is much reliable for generating an efficient and accurate output.</a:t>
            </a:r>
          </a:p>
          <a:p>
            <a:pPr marL="285750" indent="-285750" algn="just">
              <a:lnSpc>
                <a:spcPct val="150000"/>
              </a:lnSpc>
              <a:buFont typeface="Arial" panose="020B0604020202020204" pitchFamily="34" charset="0"/>
              <a:buChar char="•"/>
            </a:pPr>
            <a:r>
              <a:rPr lang="en-US" sz="2800" b="1" dirty="0"/>
              <a:t>Highly responsive:</a:t>
            </a:r>
            <a:r>
              <a:rPr lang="en-US" sz="2800" dirty="0"/>
              <a:t> ES provides the result for any complex query within a very short period of time.</a:t>
            </a:r>
          </a:p>
        </p:txBody>
      </p:sp>
    </p:spTree>
    <p:extLst>
      <p:ext uri="{BB962C8B-B14F-4D97-AF65-F5344CB8AC3E}">
        <p14:creationId xmlns:p14="http://schemas.microsoft.com/office/powerpoint/2010/main" val="121985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77422" y="483655"/>
            <a:ext cx="114231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Knowledge Base</a:t>
            </a:r>
            <a:r>
              <a:rPr kumimoji="0" lang="en-US" altLang="en-US" sz="2800" b="0" i="0" u="none" strike="noStrike" cap="none" normalizeH="0" baseline="0" dirty="0" smtClean="0">
                <a:ln>
                  <a:noFill/>
                </a:ln>
                <a:solidFill>
                  <a:schemeClr val="tx1"/>
                </a:solidFill>
                <a:effectLst/>
                <a:latin typeface="Arial" panose="020B0604020202020204" pitchFamily="34" charset="0"/>
              </a:rPr>
              <a:t>: Contains domain-specific knowledge in the form of facts and rules.</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Inference Engine</a:t>
            </a:r>
            <a:r>
              <a:rPr kumimoji="0" lang="en-US" altLang="en-US" sz="2800" b="0" i="0" u="none" strike="noStrike" cap="none" normalizeH="0" baseline="0" dirty="0" smtClean="0">
                <a:ln>
                  <a:noFill/>
                </a:ln>
                <a:solidFill>
                  <a:schemeClr val="tx1"/>
                </a:solidFill>
                <a:effectLst/>
                <a:latin typeface="Arial" panose="020B0604020202020204" pitchFamily="34" charset="0"/>
              </a:rPr>
              <a:t>: Applies logical rules to the knowledge base to deduce new information or make decisions.</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User Interface</a:t>
            </a:r>
            <a:r>
              <a:rPr kumimoji="0" lang="en-US" altLang="en-US" sz="2800" b="0" i="0" u="none" strike="noStrike" cap="none" normalizeH="0" baseline="0" dirty="0" smtClean="0">
                <a:ln>
                  <a:noFill/>
                </a:ln>
                <a:solidFill>
                  <a:schemeClr val="tx1"/>
                </a:solidFill>
                <a:effectLst/>
                <a:latin typeface="Arial" panose="020B0604020202020204" pitchFamily="34" charset="0"/>
              </a:rPr>
              <a:t>: Allows users to interact with the system, input data, and receive output.</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Explanation Facility</a:t>
            </a:r>
            <a:r>
              <a:rPr kumimoji="0" lang="en-US" altLang="en-US" sz="2800" b="0" i="0" u="none" strike="noStrike" cap="none" normalizeH="0" baseline="0" dirty="0" smtClean="0">
                <a:ln>
                  <a:noFill/>
                </a:ln>
                <a:solidFill>
                  <a:schemeClr val="tx1"/>
                </a:solidFill>
                <a:effectLst/>
                <a:latin typeface="Arial" panose="020B0604020202020204" pitchFamily="34" charset="0"/>
              </a:rPr>
              <a:t>: Provides users with explanations of the reasoning behind the system's conclusions or recommendations. </a:t>
            </a:r>
          </a:p>
        </p:txBody>
      </p:sp>
    </p:spTree>
    <p:extLst>
      <p:ext uri="{BB962C8B-B14F-4D97-AF65-F5344CB8AC3E}">
        <p14:creationId xmlns:p14="http://schemas.microsoft.com/office/powerpoint/2010/main" val="126824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095" y="108888"/>
            <a:ext cx="10818125" cy="5262979"/>
          </a:xfrm>
          <a:prstGeom prst="rect">
            <a:avLst/>
          </a:prstGeom>
        </p:spPr>
        <p:txBody>
          <a:bodyPr wrap="square">
            <a:spAutoFit/>
          </a:bodyPr>
          <a:lstStyle/>
          <a:p>
            <a:pPr algn="just">
              <a:lnSpc>
                <a:spcPct val="150000"/>
              </a:lnSpc>
            </a:pPr>
            <a:r>
              <a:rPr lang="en-US" sz="3200" b="1" dirty="0" smtClean="0"/>
              <a:t>Elements of EXPERT System</a:t>
            </a:r>
            <a:r>
              <a:rPr lang="en-US" sz="3200" dirty="0" smtClean="0"/>
              <a:t>:</a:t>
            </a:r>
            <a:endParaRPr lang="en-US" sz="3200" dirty="0" smtClean="0"/>
          </a:p>
          <a:p>
            <a:pPr marL="457200" indent="-457200" algn="just">
              <a:lnSpc>
                <a:spcPct val="150000"/>
              </a:lnSpc>
              <a:buFont typeface="Arial" panose="020B0604020202020204" pitchFamily="34" charset="0"/>
              <a:buChar char="•"/>
            </a:pPr>
            <a:r>
              <a:rPr lang="en-US" sz="3200" b="1" dirty="0" smtClean="0"/>
              <a:t>Knowledge </a:t>
            </a:r>
            <a:r>
              <a:rPr lang="en-US" sz="3200" b="1" dirty="0"/>
              <a:t>Acquisition</a:t>
            </a:r>
            <a:r>
              <a:rPr lang="en-US" sz="3200" dirty="0"/>
              <a:t>: The process of gathering and structuring the knowledge needed by the expert system.</a:t>
            </a:r>
          </a:p>
          <a:p>
            <a:pPr marL="457200" indent="-457200" algn="just">
              <a:lnSpc>
                <a:spcPct val="150000"/>
              </a:lnSpc>
              <a:buFont typeface="Arial" panose="020B0604020202020204" pitchFamily="34" charset="0"/>
              <a:buChar char="•"/>
            </a:pPr>
            <a:r>
              <a:rPr lang="en-US" sz="3200" b="1" dirty="0"/>
              <a:t>Knowledge Representation</a:t>
            </a:r>
            <a:r>
              <a:rPr lang="en-US" sz="3200" dirty="0"/>
              <a:t>: The method of encoding knowledge in a form that the system can process.</a:t>
            </a:r>
          </a:p>
          <a:p>
            <a:pPr marL="457200" indent="-457200" algn="just">
              <a:lnSpc>
                <a:spcPct val="150000"/>
              </a:lnSpc>
              <a:buFont typeface="Arial" panose="020B0604020202020204" pitchFamily="34" charset="0"/>
              <a:buChar char="•"/>
            </a:pPr>
            <a:r>
              <a:rPr lang="en-US" sz="3200" b="1" dirty="0"/>
              <a:t>Reasoning Mechanism</a:t>
            </a:r>
            <a:r>
              <a:rPr lang="en-US" sz="3200" dirty="0"/>
              <a:t>: The logic or algorithms used to interpret the knowledge and derive conclusions.</a:t>
            </a:r>
          </a:p>
        </p:txBody>
      </p:sp>
    </p:spTree>
    <p:extLst>
      <p:ext uri="{BB962C8B-B14F-4D97-AF65-F5344CB8AC3E}">
        <p14:creationId xmlns:p14="http://schemas.microsoft.com/office/powerpoint/2010/main" val="164597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9390" y="396502"/>
            <a:ext cx="11309445" cy="4832092"/>
          </a:xfrm>
          <a:prstGeom prst="rect">
            <a:avLst/>
          </a:prstGeom>
        </p:spPr>
        <p:txBody>
          <a:bodyPr wrap="square">
            <a:spAutoFit/>
          </a:bodyPr>
          <a:lstStyle/>
          <a:p>
            <a:pPr algn="just"/>
            <a:r>
              <a:rPr lang="en-US" sz="2800" b="1" dirty="0">
                <a:solidFill>
                  <a:srgbClr val="1D1D27"/>
                </a:solidFill>
              </a:rPr>
              <a:t>Applications of Expert </a:t>
            </a:r>
            <a:r>
              <a:rPr lang="en-US" sz="2800" b="1" dirty="0" smtClean="0">
                <a:solidFill>
                  <a:srgbClr val="1D1D27"/>
                </a:solidFill>
              </a:rPr>
              <a:t>System:</a:t>
            </a:r>
          </a:p>
          <a:p>
            <a:pPr algn="just">
              <a:lnSpc>
                <a:spcPct val="200000"/>
              </a:lnSpc>
            </a:pPr>
            <a:r>
              <a:rPr lang="en-US" sz="2800" dirty="0"/>
              <a:t>Expert systems are a branch of artificial intelligence (AI) designed to emulate human decision-making abilities by using a knowledge base of facts and rules to solve complex problems. They are applied in a wide range of domains where specialized expertise is required. Here are some key </a:t>
            </a:r>
            <a:r>
              <a:rPr lang="en-US" sz="2800" b="1" dirty="0"/>
              <a:t>applications of expert systems</a:t>
            </a:r>
            <a:r>
              <a:rPr lang="en-US" sz="2800" dirty="0"/>
              <a:t> across various industries</a:t>
            </a:r>
            <a:r>
              <a:rPr lang="en-US" sz="2800" dirty="0" smtClean="0"/>
              <a:t>:</a:t>
            </a:r>
            <a:endParaRPr lang="en-US" sz="2800" dirty="0"/>
          </a:p>
        </p:txBody>
      </p:sp>
    </p:spTree>
    <p:extLst>
      <p:ext uri="{BB962C8B-B14F-4D97-AF65-F5344CB8AC3E}">
        <p14:creationId xmlns:p14="http://schemas.microsoft.com/office/powerpoint/2010/main" val="295789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58087"/>
            <a:ext cx="11104728" cy="5632311"/>
          </a:xfrm>
          <a:prstGeom prst="rect">
            <a:avLst/>
          </a:prstGeom>
        </p:spPr>
        <p:txBody>
          <a:bodyPr wrap="square">
            <a:spAutoFit/>
          </a:bodyPr>
          <a:lstStyle/>
          <a:p>
            <a:pPr algn="just">
              <a:lnSpc>
                <a:spcPct val="150000"/>
              </a:lnSpc>
            </a:pPr>
            <a:r>
              <a:rPr lang="en-US" sz="2400" b="1" dirty="0"/>
              <a:t>1. Medical Diagnosis:</a:t>
            </a:r>
          </a:p>
          <a:p>
            <a:pPr marL="342900" indent="-342900" algn="just">
              <a:lnSpc>
                <a:spcPct val="150000"/>
              </a:lnSpc>
              <a:buFont typeface="Arial" panose="020B0604020202020204" pitchFamily="34" charset="0"/>
              <a:buChar char="•"/>
            </a:pPr>
            <a:r>
              <a:rPr lang="en-US" sz="2400" b="1" dirty="0"/>
              <a:t>MYCIN</a:t>
            </a:r>
            <a:r>
              <a:rPr lang="en-US" sz="2400" dirty="0"/>
              <a:t> (bacterial infections) and </a:t>
            </a:r>
            <a:r>
              <a:rPr lang="en-US" sz="2400" b="1" dirty="0"/>
              <a:t>CADUCEUS</a:t>
            </a:r>
            <a:r>
              <a:rPr lang="en-US" sz="2400" dirty="0"/>
              <a:t> (diagnosing diseases) are well-known medical expert systems that assist healthcare professionals in diagnosing diseases and suggesting treatments.</a:t>
            </a:r>
          </a:p>
          <a:p>
            <a:pPr marL="342900" indent="-342900" algn="just">
              <a:lnSpc>
                <a:spcPct val="150000"/>
              </a:lnSpc>
              <a:buFont typeface="Arial" panose="020B0604020202020204" pitchFamily="34" charset="0"/>
              <a:buChar char="•"/>
            </a:pPr>
            <a:r>
              <a:rPr lang="en-US" sz="2400" dirty="0"/>
              <a:t>Expert systems are used to suggest possible diagnoses based on patient symptoms, medical history, and lab results, as well as recommend treatment options or further tests.</a:t>
            </a:r>
          </a:p>
          <a:p>
            <a:pPr marL="342900" indent="-342900" algn="just">
              <a:lnSpc>
                <a:spcPct val="150000"/>
              </a:lnSpc>
              <a:buFont typeface="Arial" panose="020B0604020202020204" pitchFamily="34" charset="0"/>
              <a:buChar char="•"/>
            </a:pPr>
            <a:r>
              <a:rPr lang="en-US" sz="2400" dirty="0"/>
              <a:t>Example: Diagnosing illnesses like diabetes, cancer, and heart disease using patient data and medical knowledge.</a:t>
            </a:r>
          </a:p>
          <a:p>
            <a:pPr algn="just">
              <a:lnSpc>
                <a:spcPct val="150000"/>
              </a:lnSpc>
            </a:pPr>
            <a:endParaRPr lang="en-US" sz="2400" b="1" dirty="0">
              <a:solidFill>
                <a:srgbClr val="1D1D27"/>
              </a:solidFill>
            </a:endParaRPr>
          </a:p>
        </p:txBody>
      </p:sp>
    </p:spTree>
    <p:extLst>
      <p:ext uri="{BB962C8B-B14F-4D97-AF65-F5344CB8AC3E}">
        <p14:creationId xmlns:p14="http://schemas.microsoft.com/office/powerpoint/2010/main" val="112684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106" y="625481"/>
            <a:ext cx="11077433" cy="4616648"/>
          </a:xfrm>
          <a:prstGeom prst="rect">
            <a:avLst/>
          </a:prstGeom>
        </p:spPr>
        <p:txBody>
          <a:bodyPr wrap="square">
            <a:spAutoFit/>
          </a:bodyPr>
          <a:lstStyle/>
          <a:p>
            <a:pPr algn="just">
              <a:lnSpc>
                <a:spcPct val="150000"/>
              </a:lnSpc>
            </a:pPr>
            <a:r>
              <a:rPr lang="en-US" sz="2800" b="1" dirty="0"/>
              <a:t>2. Financial Services:</a:t>
            </a:r>
          </a:p>
          <a:p>
            <a:pPr marL="457200" indent="-457200" algn="just">
              <a:lnSpc>
                <a:spcPct val="150000"/>
              </a:lnSpc>
              <a:buFont typeface="Arial" panose="020B0604020202020204" pitchFamily="34" charset="0"/>
              <a:buChar char="•"/>
            </a:pPr>
            <a:r>
              <a:rPr lang="en-US" sz="2800" dirty="0"/>
              <a:t>Expert systems are widely used in </a:t>
            </a:r>
            <a:r>
              <a:rPr lang="en-US" sz="2800" b="1" dirty="0"/>
              <a:t>financial forecasting</a:t>
            </a:r>
            <a:r>
              <a:rPr lang="en-US" sz="2800" dirty="0"/>
              <a:t>, </a:t>
            </a:r>
            <a:r>
              <a:rPr lang="en-US" sz="2800" b="1" dirty="0"/>
              <a:t>risk assessment</a:t>
            </a:r>
            <a:r>
              <a:rPr lang="en-US" sz="2800" dirty="0"/>
              <a:t>, and </a:t>
            </a:r>
            <a:r>
              <a:rPr lang="en-US" sz="2800" b="1" dirty="0"/>
              <a:t>investment analysis</a:t>
            </a:r>
            <a:r>
              <a:rPr lang="en-US" sz="2800" dirty="0"/>
              <a:t>.</a:t>
            </a:r>
          </a:p>
          <a:p>
            <a:pPr marL="457200" indent="-457200" algn="just">
              <a:lnSpc>
                <a:spcPct val="150000"/>
              </a:lnSpc>
              <a:buFont typeface="Arial" panose="020B0604020202020204" pitchFamily="34" charset="0"/>
              <a:buChar char="•"/>
            </a:pPr>
            <a:r>
              <a:rPr lang="en-US" sz="2800" dirty="0"/>
              <a:t>They can analyze market trends, evaluate loan applications, detect fraud, and advise on portfolio management.</a:t>
            </a:r>
          </a:p>
          <a:p>
            <a:pPr marL="457200" indent="-457200" algn="just">
              <a:lnSpc>
                <a:spcPct val="150000"/>
              </a:lnSpc>
              <a:buFont typeface="Arial" panose="020B0604020202020204" pitchFamily="34" charset="0"/>
              <a:buChar char="•"/>
            </a:pPr>
            <a:r>
              <a:rPr lang="en-US" sz="2800" dirty="0"/>
              <a:t>Example: Expert systems used in </a:t>
            </a:r>
            <a:r>
              <a:rPr lang="en-US" sz="2800" b="1" dirty="0"/>
              <a:t>credit scoring</a:t>
            </a:r>
            <a:r>
              <a:rPr lang="en-US" sz="2800" dirty="0"/>
              <a:t> and determining loan eligibility in banking.</a:t>
            </a:r>
          </a:p>
        </p:txBody>
      </p:sp>
    </p:spTree>
    <p:extLst>
      <p:ext uri="{BB962C8B-B14F-4D97-AF65-F5344CB8AC3E}">
        <p14:creationId xmlns:p14="http://schemas.microsoft.com/office/powerpoint/2010/main" val="295784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458" y="204717"/>
            <a:ext cx="10927668" cy="6832640"/>
          </a:xfrm>
          <a:prstGeom prst="rect">
            <a:avLst/>
          </a:prstGeom>
        </p:spPr>
        <p:txBody>
          <a:bodyPr wrap="square">
            <a:spAutoFit/>
          </a:bodyPr>
          <a:lstStyle/>
          <a:p>
            <a:pPr algn="just">
              <a:lnSpc>
                <a:spcPct val="150000"/>
              </a:lnSpc>
            </a:pPr>
            <a:r>
              <a:rPr lang="en-US" sz="2800" b="1" dirty="0"/>
              <a:t>3. Manufacturing and Production:</a:t>
            </a:r>
          </a:p>
          <a:p>
            <a:pPr marL="457200" indent="-457200" algn="just">
              <a:lnSpc>
                <a:spcPct val="150000"/>
              </a:lnSpc>
              <a:buFont typeface="Arial" panose="020B0604020202020204" pitchFamily="34" charset="0"/>
              <a:buChar char="•"/>
            </a:pPr>
            <a:r>
              <a:rPr lang="en-US" sz="2400" dirty="0"/>
              <a:t>In manufacturing, expert systems help in </a:t>
            </a:r>
            <a:r>
              <a:rPr lang="en-US" sz="2400" b="1" dirty="0"/>
              <a:t>fault diagnosis</a:t>
            </a:r>
            <a:r>
              <a:rPr lang="en-US" sz="2400" dirty="0"/>
              <a:t>, </a:t>
            </a:r>
            <a:r>
              <a:rPr lang="en-US" sz="2400" b="1" dirty="0"/>
              <a:t>quality control</a:t>
            </a:r>
            <a:r>
              <a:rPr lang="en-US" sz="2400" dirty="0"/>
              <a:t>, and </a:t>
            </a:r>
            <a:r>
              <a:rPr lang="en-US" sz="2400" b="1" dirty="0"/>
              <a:t>process </a:t>
            </a:r>
            <a:r>
              <a:rPr lang="en-US" sz="2400" b="1" dirty="0" smtClean="0"/>
              <a:t>optimization</a:t>
            </a:r>
            <a:r>
              <a:rPr lang="en-US" sz="2400" dirty="0" smtClean="0"/>
              <a:t>. They </a:t>
            </a:r>
            <a:r>
              <a:rPr lang="en-US" sz="2400" dirty="0"/>
              <a:t>are used to schedule production processes, manage inventory, and perform predictive maintenance on machinery.</a:t>
            </a:r>
          </a:p>
          <a:p>
            <a:pPr marL="457200" indent="-457200" algn="just">
              <a:lnSpc>
                <a:spcPct val="150000"/>
              </a:lnSpc>
              <a:buFont typeface="Arial" panose="020B0604020202020204" pitchFamily="34" charset="0"/>
              <a:buChar char="•"/>
            </a:pPr>
            <a:r>
              <a:rPr lang="en-US" sz="2400" dirty="0"/>
              <a:t>Example: Expert systems to monitor assembly lines and detect potential issues before they lead to machine failures</a:t>
            </a:r>
            <a:r>
              <a:rPr lang="en-US" sz="2400" dirty="0" smtClean="0"/>
              <a:t>.</a:t>
            </a:r>
          </a:p>
          <a:p>
            <a:pPr algn="just">
              <a:lnSpc>
                <a:spcPct val="150000"/>
              </a:lnSpc>
            </a:pPr>
            <a:r>
              <a:rPr lang="en-US" sz="2400" b="1" dirty="0"/>
              <a:t>4. Agriculture:</a:t>
            </a:r>
          </a:p>
          <a:p>
            <a:pPr marL="342900" indent="-342900" algn="just">
              <a:lnSpc>
                <a:spcPct val="150000"/>
              </a:lnSpc>
              <a:buFont typeface="Arial" panose="020B0604020202020204" pitchFamily="34" charset="0"/>
              <a:buChar char="•"/>
            </a:pPr>
            <a:r>
              <a:rPr lang="en-US" sz="2400" dirty="0"/>
              <a:t>Expert systems are applied in agriculture to diagnose plant diseases, recommend suitable crops for particular soil types, and optimize irrigation and pesticide use.</a:t>
            </a:r>
          </a:p>
          <a:p>
            <a:pPr marL="342900" indent="-342900" algn="just">
              <a:lnSpc>
                <a:spcPct val="150000"/>
              </a:lnSpc>
              <a:buFont typeface="Arial" panose="020B0604020202020204" pitchFamily="34" charset="0"/>
              <a:buChar char="•"/>
            </a:pPr>
            <a:r>
              <a:rPr lang="en-US" sz="2400" dirty="0"/>
              <a:t>Example: </a:t>
            </a:r>
            <a:r>
              <a:rPr lang="en-US" sz="2400" b="1" dirty="0"/>
              <a:t>Pest control management systems</a:t>
            </a:r>
            <a:r>
              <a:rPr lang="en-US" sz="2400" dirty="0"/>
              <a:t> suggest the best methods for controlling pests based on local conditions.</a:t>
            </a:r>
          </a:p>
          <a:p>
            <a:pPr algn="just">
              <a:lnSpc>
                <a:spcPct val="150000"/>
              </a:lnSpc>
            </a:pPr>
            <a:endParaRPr lang="en-US" sz="2400" dirty="0"/>
          </a:p>
        </p:txBody>
      </p:sp>
    </p:spTree>
    <p:extLst>
      <p:ext uri="{BB962C8B-B14F-4D97-AF65-F5344CB8AC3E}">
        <p14:creationId xmlns:p14="http://schemas.microsoft.com/office/powerpoint/2010/main" val="364140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26" y="0"/>
            <a:ext cx="11413959" cy="7848302"/>
          </a:xfrm>
          <a:prstGeom prst="rect">
            <a:avLst/>
          </a:prstGeom>
        </p:spPr>
        <p:txBody>
          <a:bodyPr wrap="square">
            <a:spAutoFit/>
          </a:bodyPr>
          <a:lstStyle/>
          <a:p>
            <a:pPr algn="just">
              <a:lnSpc>
                <a:spcPct val="150000"/>
              </a:lnSpc>
            </a:pPr>
            <a:r>
              <a:rPr lang="en-US" sz="2400" b="1" dirty="0" smtClean="0"/>
              <a:t>5. Education and Training:</a:t>
            </a:r>
          </a:p>
          <a:p>
            <a:pPr marL="342900" indent="-342900" algn="just">
              <a:lnSpc>
                <a:spcPct val="150000"/>
              </a:lnSpc>
              <a:buFont typeface="Arial" panose="020B0604020202020204" pitchFamily="34" charset="0"/>
              <a:buChar char="•"/>
            </a:pPr>
            <a:r>
              <a:rPr lang="en-US" sz="2400" dirty="0" smtClean="0"/>
              <a:t>Expert </a:t>
            </a:r>
            <a:r>
              <a:rPr lang="en-US" sz="2400" dirty="0"/>
              <a:t>systems are used in </a:t>
            </a:r>
            <a:r>
              <a:rPr lang="en-US" sz="2400" b="1" dirty="0"/>
              <a:t>intelligent tutoring systems</a:t>
            </a:r>
            <a:r>
              <a:rPr lang="en-US" sz="2400" dirty="0"/>
              <a:t> to provide personalized education by adapting teaching methods to each student's learning style and progress.</a:t>
            </a:r>
          </a:p>
          <a:p>
            <a:pPr marL="342900" indent="-342900" algn="just">
              <a:lnSpc>
                <a:spcPct val="150000"/>
              </a:lnSpc>
              <a:buFont typeface="Arial" panose="020B0604020202020204" pitchFamily="34" charset="0"/>
              <a:buChar char="•"/>
            </a:pPr>
            <a:r>
              <a:rPr lang="en-US" sz="2400" dirty="0"/>
              <a:t>They help in assessing student performance and offering customized feedback or remedial learning.</a:t>
            </a:r>
          </a:p>
          <a:p>
            <a:pPr marL="342900" indent="-342900" algn="just">
              <a:lnSpc>
                <a:spcPct val="150000"/>
              </a:lnSpc>
              <a:buFont typeface="Arial" panose="020B0604020202020204" pitchFamily="34" charset="0"/>
              <a:buChar char="•"/>
            </a:pPr>
            <a:r>
              <a:rPr lang="en-US" sz="2400" dirty="0"/>
              <a:t>Example: Expert systems in virtual tutors for specialized </a:t>
            </a:r>
            <a:r>
              <a:rPr lang="en-US" sz="2400" dirty="0" smtClean="0"/>
              <a:t>subjects.(</a:t>
            </a:r>
            <a:r>
              <a:rPr lang="en-US" sz="2400" dirty="0" err="1" smtClean="0"/>
              <a:t>Maths</a:t>
            </a:r>
            <a:r>
              <a:rPr lang="en-US" sz="2400" dirty="0" smtClean="0"/>
              <a:t>, </a:t>
            </a:r>
            <a:r>
              <a:rPr lang="en-US" sz="2400" dirty="0" err="1" smtClean="0"/>
              <a:t>Sci</a:t>
            </a:r>
            <a:r>
              <a:rPr lang="en-US" sz="2400" dirty="0" smtClean="0"/>
              <a:t>)</a:t>
            </a:r>
          </a:p>
          <a:p>
            <a:pPr algn="just">
              <a:lnSpc>
                <a:spcPct val="150000"/>
              </a:lnSpc>
            </a:pPr>
            <a:r>
              <a:rPr lang="en-US" sz="2400" b="1" dirty="0"/>
              <a:t>6. Environmental Monitoring:</a:t>
            </a:r>
          </a:p>
          <a:p>
            <a:pPr marL="342900" indent="-342900" algn="just">
              <a:lnSpc>
                <a:spcPct val="150000"/>
              </a:lnSpc>
              <a:buFont typeface="Arial" panose="020B0604020202020204" pitchFamily="34" charset="0"/>
              <a:buChar char="•"/>
            </a:pPr>
            <a:r>
              <a:rPr lang="en-US" sz="2400" dirty="0"/>
              <a:t>Expert systems are utilized in environmental monitoring and management, helping to predict </a:t>
            </a:r>
            <a:r>
              <a:rPr lang="en-US" sz="2400" b="1" dirty="0"/>
              <a:t>natural disasters</a:t>
            </a:r>
            <a:r>
              <a:rPr lang="en-US" sz="2400" dirty="0"/>
              <a:t> like floods and earthquakes </a:t>
            </a:r>
            <a:r>
              <a:rPr lang="en-US" sz="2400" dirty="0" smtClean="0"/>
              <a:t>by also assist </a:t>
            </a:r>
            <a:r>
              <a:rPr lang="en-US" sz="2400" dirty="0"/>
              <a:t>in decision-making processes for resource management, pollution control, and wildlife conservation.</a:t>
            </a:r>
          </a:p>
          <a:p>
            <a:pPr algn="just">
              <a:lnSpc>
                <a:spcPct val="150000"/>
              </a:lnSpc>
              <a:buFont typeface="Arial" panose="020B0604020202020204" pitchFamily="34" charset="0"/>
              <a:buChar char="•"/>
            </a:pPr>
            <a:r>
              <a:rPr lang="en-US" sz="2400" dirty="0"/>
              <a:t>Example: Expert systems in managing </a:t>
            </a:r>
            <a:r>
              <a:rPr lang="en-US" sz="2400" b="1" dirty="0"/>
              <a:t>water resources</a:t>
            </a:r>
            <a:r>
              <a:rPr lang="en-US" sz="2400" dirty="0"/>
              <a:t> or predicting weather changes </a:t>
            </a:r>
          </a:p>
          <a:p>
            <a:pPr algn="just">
              <a:lnSpc>
                <a:spcPct val="150000"/>
              </a:lnSpc>
            </a:pPr>
            <a:endParaRPr lang="en-US" sz="2400" dirty="0"/>
          </a:p>
          <a:p>
            <a:pPr algn="just">
              <a:lnSpc>
                <a:spcPct val="150000"/>
              </a:lnSpc>
              <a:buFont typeface="Arial" panose="020B0604020202020204" pitchFamily="34" charset="0"/>
              <a:buChar char="•"/>
            </a:pPr>
            <a:endParaRPr lang="en-US" sz="2400" dirty="0" smtClean="0"/>
          </a:p>
          <a:p>
            <a:pPr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406752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666" y="186800"/>
            <a:ext cx="11949333" cy="6186309"/>
          </a:xfrm>
          <a:prstGeom prst="rect">
            <a:avLst/>
          </a:prstGeom>
        </p:spPr>
        <p:txBody>
          <a:bodyPr wrap="square">
            <a:spAutoFit/>
          </a:bodyPr>
          <a:lstStyle/>
          <a:p>
            <a:pPr algn="just">
              <a:lnSpc>
                <a:spcPct val="150000"/>
              </a:lnSpc>
            </a:pPr>
            <a:r>
              <a:rPr lang="en-US" sz="2400" b="1" dirty="0"/>
              <a:t>7. Legal Advisory:</a:t>
            </a:r>
          </a:p>
          <a:p>
            <a:pPr marL="342900" indent="-342900" algn="just">
              <a:lnSpc>
                <a:spcPct val="150000"/>
              </a:lnSpc>
              <a:buFont typeface="Arial" panose="020B0604020202020204" pitchFamily="34" charset="0"/>
              <a:buChar char="•"/>
            </a:pPr>
            <a:r>
              <a:rPr lang="en-US" sz="2400" dirty="0"/>
              <a:t>Expert systems are used to assist in </a:t>
            </a:r>
            <a:r>
              <a:rPr lang="en-US" sz="2400" b="1" dirty="0"/>
              <a:t>legal decision-making</a:t>
            </a:r>
            <a:r>
              <a:rPr lang="en-US" sz="2400" dirty="0"/>
              <a:t> by analyzing laws, regulations, and case precedents to provide legal advice or suggest outcomes of legal cases.</a:t>
            </a:r>
          </a:p>
          <a:p>
            <a:pPr marL="342900" indent="-342900" algn="just">
              <a:lnSpc>
                <a:spcPct val="150000"/>
              </a:lnSpc>
              <a:buFont typeface="Arial" panose="020B0604020202020204" pitchFamily="34" charset="0"/>
              <a:buChar char="•"/>
            </a:pPr>
            <a:r>
              <a:rPr lang="en-US" sz="2400" dirty="0" smtClean="0"/>
              <a:t>Example</a:t>
            </a:r>
            <a:r>
              <a:rPr lang="en-US" sz="2400" dirty="0"/>
              <a:t>: Expert systems for </a:t>
            </a:r>
            <a:r>
              <a:rPr lang="en-US" sz="2400" b="1" dirty="0"/>
              <a:t>legal case evaluation</a:t>
            </a:r>
            <a:r>
              <a:rPr lang="en-US" sz="2400" dirty="0"/>
              <a:t> and advising attorneys or clients on legal matters.</a:t>
            </a:r>
          </a:p>
          <a:p>
            <a:pPr algn="just">
              <a:lnSpc>
                <a:spcPct val="150000"/>
              </a:lnSpc>
            </a:pPr>
            <a:r>
              <a:rPr lang="en-US" sz="2400" b="1" dirty="0"/>
              <a:t>8. Transportation and Traffic Management:</a:t>
            </a:r>
          </a:p>
          <a:p>
            <a:pPr marL="342900" indent="-342900" algn="just">
              <a:lnSpc>
                <a:spcPct val="150000"/>
              </a:lnSpc>
              <a:buFont typeface="Arial" panose="020B0604020202020204" pitchFamily="34" charset="0"/>
              <a:buChar char="•"/>
            </a:pPr>
            <a:r>
              <a:rPr lang="en-US" sz="2400" dirty="0"/>
              <a:t>Expert systems help manage </a:t>
            </a:r>
            <a:r>
              <a:rPr lang="en-US" sz="2400" b="1" dirty="0"/>
              <a:t>traffic control systems</a:t>
            </a:r>
            <a:r>
              <a:rPr lang="en-US" sz="2400" dirty="0"/>
              <a:t>, optimize routes for delivery, and diagnose vehicle </a:t>
            </a:r>
            <a:r>
              <a:rPr lang="en-US" sz="2400" dirty="0" smtClean="0"/>
              <a:t>issues. In </a:t>
            </a:r>
            <a:r>
              <a:rPr lang="en-US" sz="2400" dirty="0"/>
              <a:t>aviation, they are used for </a:t>
            </a:r>
            <a:r>
              <a:rPr lang="en-US" sz="2400" b="1" dirty="0"/>
              <a:t>flight scheduling</a:t>
            </a:r>
            <a:r>
              <a:rPr lang="en-US" sz="2400" dirty="0"/>
              <a:t>, monitoring aircraft conditions, and diagnosing faults.</a:t>
            </a:r>
          </a:p>
          <a:p>
            <a:pPr marL="342900" indent="-342900" algn="just">
              <a:lnSpc>
                <a:spcPct val="150000"/>
              </a:lnSpc>
              <a:buFont typeface="Arial" panose="020B0604020202020204" pitchFamily="34" charset="0"/>
              <a:buChar char="•"/>
            </a:pPr>
            <a:r>
              <a:rPr lang="en-US" sz="2400" dirty="0"/>
              <a:t>Example: </a:t>
            </a:r>
            <a:r>
              <a:rPr lang="en-US" sz="2400" b="1" dirty="0"/>
              <a:t>Intelligent Traffic Management Systems (ITS)</a:t>
            </a:r>
            <a:r>
              <a:rPr lang="en-US" sz="2400" dirty="0"/>
              <a:t> that optimize traffic signals based on real-time data</a:t>
            </a:r>
            <a:r>
              <a:rPr lang="en-US" sz="2400" dirty="0" smtClean="0"/>
              <a:t>.</a:t>
            </a:r>
            <a:endParaRPr lang="en-US" sz="2400" dirty="0"/>
          </a:p>
        </p:txBody>
      </p:sp>
    </p:spTree>
    <p:extLst>
      <p:ext uri="{BB962C8B-B14F-4D97-AF65-F5344CB8AC3E}">
        <p14:creationId xmlns:p14="http://schemas.microsoft.com/office/powerpoint/2010/main" val="240824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92700E-B03C-4925-868D-6DB36CACDE4A}" type="slidenum">
              <a:rPr lang="en-GB" altLang="en-US" sz="1400"/>
              <a:pPr eaLnBrk="1" hangingPunct="1"/>
              <a:t>2</a:t>
            </a:fld>
            <a:endParaRPr lang="en-GB" altLang="en-US" sz="1400"/>
          </a:p>
        </p:txBody>
      </p:sp>
      <p:sp>
        <p:nvSpPr>
          <p:cNvPr id="4" name="Rectangle 2"/>
          <p:cNvSpPr txBox="1">
            <a:spLocks noChangeArrowheads="1"/>
          </p:cNvSpPr>
          <p:nvPr/>
        </p:nvSpPr>
        <p:spPr>
          <a:xfrm>
            <a:off x="3285129" y="155811"/>
            <a:ext cx="5667801"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b="1" dirty="0" smtClean="0">
                <a:latin typeface="+mn-lt"/>
              </a:rPr>
              <a:t>Topics to be covered</a:t>
            </a:r>
            <a:endParaRPr lang="en-GB" altLang="en-US" b="1" dirty="0">
              <a:latin typeface="+mn-lt"/>
            </a:endParaRPr>
          </a:p>
        </p:txBody>
      </p:sp>
      <p:sp>
        <p:nvSpPr>
          <p:cNvPr id="5" name="Rectangle 3"/>
          <p:cNvSpPr txBox="1">
            <a:spLocks noChangeArrowheads="1"/>
          </p:cNvSpPr>
          <p:nvPr/>
        </p:nvSpPr>
        <p:spPr>
          <a:xfrm>
            <a:off x="207559" y="891084"/>
            <a:ext cx="11624482"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b="1" dirty="0"/>
              <a:t>Introduction to Expert System : </a:t>
            </a:r>
            <a:r>
              <a:rPr lang="en-US" sz="2400" dirty="0"/>
              <a:t>Introduction, Characteristics and Elements of an Expert System, Expert Systems Applications and domains, development of an Expert System, Advantages of Expert Systems Expert </a:t>
            </a:r>
            <a:endParaRPr lang="en-US" sz="2400" dirty="0" smtClean="0"/>
          </a:p>
          <a:p>
            <a:pPr algn="just">
              <a:lnSpc>
                <a:spcPct val="150000"/>
              </a:lnSpc>
            </a:pPr>
            <a:r>
              <a:rPr lang="en-US" sz="2400" b="1" dirty="0" smtClean="0"/>
              <a:t>System </a:t>
            </a:r>
            <a:r>
              <a:rPr lang="en-US" sz="2400" b="1" dirty="0"/>
              <a:t>Tools : </a:t>
            </a:r>
            <a:r>
              <a:rPr lang="en-US" sz="2400" dirty="0"/>
              <a:t>Introduction to programming languages for expert system application, Knowledge Engineering languages, Systems building Aids and Support facilities </a:t>
            </a:r>
            <a:endParaRPr lang="en-US" sz="2400" dirty="0" smtClean="0"/>
          </a:p>
          <a:p>
            <a:pPr algn="just">
              <a:lnSpc>
                <a:spcPct val="150000"/>
              </a:lnSpc>
            </a:pPr>
            <a:r>
              <a:rPr lang="en-US" sz="2400" b="1" dirty="0" smtClean="0"/>
              <a:t>Design </a:t>
            </a:r>
            <a:r>
              <a:rPr lang="en-US" sz="2400" b="1" dirty="0"/>
              <a:t>of Expert System :</a:t>
            </a:r>
            <a:r>
              <a:rPr lang="en-US" sz="2400" dirty="0"/>
              <a:t> Introduction, Selecting appropriate problem, Stages in the development of an expert System, errors in development stages, the Expert System Life Cycle, difficulties in development of an expert system, Pitfalls in expert systems</a:t>
            </a:r>
            <a:endParaRPr lang="en-GB" altLang="en-US" sz="2400" dirty="0"/>
          </a:p>
        </p:txBody>
      </p:sp>
    </p:spTree>
    <p:extLst>
      <p:ext uri="{BB962C8B-B14F-4D97-AF65-F5344CB8AC3E}">
        <p14:creationId xmlns:p14="http://schemas.microsoft.com/office/powerpoint/2010/main" val="2588256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862" y="252325"/>
            <a:ext cx="11606463" cy="5816977"/>
          </a:xfrm>
          <a:prstGeom prst="rect">
            <a:avLst/>
          </a:prstGeom>
        </p:spPr>
        <p:txBody>
          <a:bodyPr wrap="square">
            <a:spAutoFit/>
          </a:bodyPr>
          <a:lstStyle/>
          <a:p>
            <a:pPr algn="just">
              <a:lnSpc>
                <a:spcPct val="150000"/>
              </a:lnSpc>
            </a:pPr>
            <a:r>
              <a:rPr lang="en-US" sz="2400" b="1" dirty="0"/>
              <a:t>9. Oil and Gas Exploration:</a:t>
            </a:r>
          </a:p>
          <a:p>
            <a:pPr marL="342900" indent="-342900" algn="just">
              <a:lnSpc>
                <a:spcPct val="150000"/>
              </a:lnSpc>
              <a:buFont typeface="Arial" panose="020B0604020202020204" pitchFamily="34" charset="0"/>
              <a:buChar char="•"/>
            </a:pPr>
            <a:r>
              <a:rPr lang="en-US" sz="2000" dirty="0"/>
              <a:t>Expert systems are employed in the exploration and extraction of oil and gas by analyzing geological data to predict potential sites for drilling.</a:t>
            </a:r>
          </a:p>
          <a:p>
            <a:pPr marL="342900" indent="-342900" algn="just">
              <a:lnSpc>
                <a:spcPct val="150000"/>
              </a:lnSpc>
              <a:buFont typeface="Arial" panose="020B0604020202020204" pitchFamily="34" charset="0"/>
              <a:buChar char="•"/>
            </a:pPr>
            <a:r>
              <a:rPr lang="en-US" sz="2000" dirty="0"/>
              <a:t>They assist in </a:t>
            </a:r>
            <a:r>
              <a:rPr lang="en-US" sz="2000" b="1" dirty="0"/>
              <a:t>reservoir management</a:t>
            </a:r>
            <a:r>
              <a:rPr lang="en-US" sz="2000" dirty="0"/>
              <a:t>, </a:t>
            </a:r>
            <a:r>
              <a:rPr lang="en-US" sz="2000" b="1" dirty="0"/>
              <a:t>fault diagnosis</a:t>
            </a:r>
            <a:r>
              <a:rPr lang="en-US" sz="2000" dirty="0"/>
              <a:t> in drilling equipment, and optimizing extraction techniques.</a:t>
            </a:r>
          </a:p>
          <a:p>
            <a:pPr marL="342900" indent="-342900" algn="just">
              <a:lnSpc>
                <a:spcPct val="150000"/>
              </a:lnSpc>
              <a:buFont typeface="Arial" panose="020B0604020202020204" pitchFamily="34" charset="0"/>
              <a:buChar char="•"/>
            </a:pPr>
            <a:r>
              <a:rPr lang="en-US" sz="2000" dirty="0"/>
              <a:t>Example: Systems that predict </a:t>
            </a:r>
            <a:r>
              <a:rPr lang="en-US" sz="2000" b="1" dirty="0"/>
              <a:t>oil well performance</a:t>
            </a:r>
            <a:r>
              <a:rPr lang="en-US" sz="2000" dirty="0"/>
              <a:t> based on geological surveys and sensor data.</a:t>
            </a:r>
          </a:p>
          <a:p>
            <a:pPr algn="just">
              <a:lnSpc>
                <a:spcPct val="150000"/>
              </a:lnSpc>
            </a:pPr>
            <a:r>
              <a:rPr lang="en-US" sz="2400" b="1" dirty="0"/>
              <a:t>10. Customer Service:</a:t>
            </a:r>
          </a:p>
          <a:p>
            <a:pPr marL="342900" indent="-342900" algn="just">
              <a:lnSpc>
                <a:spcPct val="150000"/>
              </a:lnSpc>
              <a:buFont typeface="Arial" panose="020B0604020202020204" pitchFamily="34" charset="0"/>
              <a:buChar char="•"/>
            </a:pPr>
            <a:r>
              <a:rPr lang="en-US" sz="2000" dirty="0"/>
              <a:t>In customer service, expert systems are used as </a:t>
            </a:r>
            <a:r>
              <a:rPr lang="en-US" sz="2000" b="1" dirty="0"/>
              <a:t>chatbots</a:t>
            </a:r>
            <a:r>
              <a:rPr lang="en-US" sz="2000" dirty="0"/>
              <a:t> and </a:t>
            </a:r>
            <a:r>
              <a:rPr lang="en-US" sz="2000" b="1" dirty="0"/>
              <a:t>virtual assistants</a:t>
            </a:r>
            <a:r>
              <a:rPr lang="en-US" sz="2000" dirty="0"/>
              <a:t> that help resolve common issues, answer questions, and guide customers through processes like troubleshooting or product selection.</a:t>
            </a:r>
          </a:p>
          <a:p>
            <a:pPr marL="342900" indent="-342900" algn="just">
              <a:lnSpc>
                <a:spcPct val="150000"/>
              </a:lnSpc>
              <a:buFont typeface="Arial" panose="020B0604020202020204" pitchFamily="34" charset="0"/>
              <a:buChar char="•"/>
            </a:pPr>
            <a:r>
              <a:rPr lang="en-US" sz="2000" dirty="0"/>
              <a:t>Example: Virtual agents for troubleshooting </a:t>
            </a:r>
            <a:r>
              <a:rPr lang="en-US" sz="2000" b="1" dirty="0"/>
              <a:t>technical support</a:t>
            </a:r>
            <a:r>
              <a:rPr lang="en-US" sz="2000" dirty="0"/>
              <a:t> issues for internet service providers or electronics</a:t>
            </a:r>
            <a:r>
              <a:rPr lang="en-US" sz="2000" dirty="0" smtClean="0"/>
              <a:t>.</a:t>
            </a:r>
            <a:endParaRPr lang="en-US" sz="2000" dirty="0"/>
          </a:p>
        </p:txBody>
      </p:sp>
    </p:spTree>
    <p:extLst>
      <p:ext uri="{BB962C8B-B14F-4D97-AF65-F5344CB8AC3E}">
        <p14:creationId xmlns:p14="http://schemas.microsoft.com/office/powerpoint/2010/main" val="154973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989" y="336884"/>
            <a:ext cx="11413957" cy="5539978"/>
          </a:xfrm>
          <a:prstGeom prst="rect">
            <a:avLst/>
          </a:prstGeom>
        </p:spPr>
        <p:txBody>
          <a:bodyPr wrap="square">
            <a:spAutoFit/>
          </a:bodyPr>
          <a:lstStyle/>
          <a:p>
            <a:pPr algn="just">
              <a:lnSpc>
                <a:spcPct val="150000"/>
              </a:lnSpc>
            </a:pPr>
            <a:r>
              <a:rPr lang="en-US" b="1" dirty="0"/>
              <a:t>11. Robotics:</a:t>
            </a:r>
          </a:p>
          <a:p>
            <a:pPr marL="285750" indent="-285750" algn="just">
              <a:lnSpc>
                <a:spcPct val="150000"/>
              </a:lnSpc>
              <a:buFont typeface="Arial" panose="020B0604020202020204" pitchFamily="34" charset="0"/>
              <a:buChar char="•"/>
            </a:pPr>
            <a:r>
              <a:rPr lang="en-US" sz="2000" dirty="0"/>
              <a:t>Expert systems in robotics assist in </a:t>
            </a:r>
            <a:r>
              <a:rPr lang="en-US" sz="2000" b="1" dirty="0"/>
              <a:t>automated decision-making</a:t>
            </a:r>
            <a:r>
              <a:rPr lang="en-US" sz="2000" dirty="0"/>
              <a:t> for industrial robots, improving their ability to function autonomously in complex environments.</a:t>
            </a:r>
          </a:p>
          <a:p>
            <a:pPr marL="285750" indent="-285750" algn="just">
              <a:lnSpc>
                <a:spcPct val="150000"/>
              </a:lnSpc>
              <a:buFont typeface="Arial" panose="020B0604020202020204" pitchFamily="34" charset="0"/>
              <a:buChar char="•"/>
            </a:pPr>
            <a:r>
              <a:rPr lang="en-US" sz="2000" dirty="0"/>
              <a:t>They guide robots in assembly lines, logistics, and hazardous materials handling.</a:t>
            </a:r>
          </a:p>
          <a:p>
            <a:pPr marL="285750" indent="-285750" algn="just">
              <a:lnSpc>
                <a:spcPct val="150000"/>
              </a:lnSpc>
              <a:buFont typeface="Arial" panose="020B0604020202020204" pitchFamily="34" charset="0"/>
              <a:buChar char="•"/>
            </a:pPr>
            <a:r>
              <a:rPr lang="en-US" sz="2000" dirty="0"/>
              <a:t>Example: </a:t>
            </a:r>
            <a:r>
              <a:rPr lang="en-US" sz="2000" b="1" dirty="0"/>
              <a:t>Expert-controlled robots</a:t>
            </a:r>
            <a:r>
              <a:rPr lang="en-US" sz="2000" dirty="0"/>
              <a:t> that perform tasks like assembling parts or hazardous material disposal.</a:t>
            </a:r>
          </a:p>
          <a:p>
            <a:pPr algn="just">
              <a:lnSpc>
                <a:spcPct val="150000"/>
              </a:lnSpc>
            </a:pPr>
            <a:r>
              <a:rPr lang="en-US" b="1" dirty="0"/>
              <a:t>12. Military Applications:</a:t>
            </a:r>
          </a:p>
          <a:p>
            <a:pPr marL="285750" indent="-285750" algn="just">
              <a:lnSpc>
                <a:spcPct val="150000"/>
              </a:lnSpc>
              <a:buFont typeface="Arial" panose="020B0604020202020204" pitchFamily="34" charset="0"/>
              <a:buChar char="•"/>
            </a:pPr>
            <a:r>
              <a:rPr lang="en-US" sz="2000" dirty="0"/>
              <a:t>Expert systems are used in military applications for </a:t>
            </a:r>
            <a:r>
              <a:rPr lang="en-US" sz="2000" b="1" dirty="0"/>
              <a:t>battlefield management</a:t>
            </a:r>
            <a:r>
              <a:rPr lang="en-US" sz="2000" dirty="0"/>
              <a:t>, </a:t>
            </a:r>
            <a:r>
              <a:rPr lang="en-US" sz="2000" b="1" dirty="0"/>
              <a:t>mission planning</a:t>
            </a:r>
            <a:r>
              <a:rPr lang="en-US" sz="2000" dirty="0"/>
              <a:t>, and </a:t>
            </a:r>
            <a:r>
              <a:rPr lang="en-US" sz="2000" b="1" dirty="0"/>
              <a:t>decision support</a:t>
            </a:r>
            <a:r>
              <a:rPr lang="en-US" sz="2000" dirty="0"/>
              <a:t>.</a:t>
            </a:r>
          </a:p>
          <a:p>
            <a:pPr marL="285750" indent="-285750" algn="just">
              <a:lnSpc>
                <a:spcPct val="150000"/>
              </a:lnSpc>
              <a:buFont typeface="Arial" panose="020B0604020202020204" pitchFamily="34" charset="0"/>
              <a:buChar char="•"/>
            </a:pPr>
            <a:r>
              <a:rPr lang="en-US" sz="2000" dirty="0"/>
              <a:t>They help in </a:t>
            </a:r>
            <a:r>
              <a:rPr lang="en-US" sz="2000" b="1" dirty="0"/>
              <a:t>radar system analysis</a:t>
            </a:r>
            <a:r>
              <a:rPr lang="en-US" sz="2000" dirty="0"/>
              <a:t>, </a:t>
            </a:r>
            <a:r>
              <a:rPr lang="en-US" sz="2000" b="1" dirty="0"/>
              <a:t>targeting</a:t>
            </a:r>
            <a:r>
              <a:rPr lang="en-US" sz="2000" dirty="0"/>
              <a:t>, and </a:t>
            </a:r>
            <a:r>
              <a:rPr lang="en-US" sz="2000" b="1" dirty="0"/>
              <a:t>strategic planning</a:t>
            </a:r>
            <a:r>
              <a:rPr lang="en-US" sz="2000" dirty="0"/>
              <a:t> based on real-time battlefield data.</a:t>
            </a:r>
          </a:p>
          <a:p>
            <a:pPr marL="285750" indent="-285750" algn="just">
              <a:lnSpc>
                <a:spcPct val="150000"/>
              </a:lnSpc>
              <a:buFont typeface="Arial" panose="020B0604020202020204" pitchFamily="34" charset="0"/>
              <a:buChar char="•"/>
            </a:pPr>
            <a:r>
              <a:rPr lang="en-US" sz="2000" dirty="0"/>
              <a:t>Example: Military systems that aid in </a:t>
            </a:r>
            <a:r>
              <a:rPr lang="en-US" sz="2000" b="1" dirty="0"/>
              <a:t>tactical decision-making</a:t>
            </a:r>
            <a:r>
              <a:rPr lang="en-US" sz="2000" dirty="0"/>
              <a:t> for commanders by simulating battlefield conditions</a:t>
            </a:r>
            <a:r>
              <a:rPr lang="en-US" sz="2000" dirty="0" smtClean="0"/>
              <a:t>.</a:t>
            </a:r>
            <a:endParaRPr lang="en-US" sz="2000" dirty="0"/>
          </a:p>
        </p:txBody>
      </p:sp>
    </p:spTree>
    <p:extLst>
      <p:ext uri="{BB962C8B-B14F-4D97-AF65-F5344CB8AC3E}">
        <p14:creationId xmlns:p14="http://schemas.microsoft.com/office/powerpoint/2010/main" val="2954216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9" y="364698"/>
            <a:ext cx="11173326" cy="4661276"/>
          </a:xfrm>
          <a:prstGeom prst="rect">
            <a:avLst/>
          </a:prstGeom>
        </p:spPr>
        <p:txBody>
          <a:bodyPr wrap="square">
            <a:spAutoFit/>
          </a:bodyPr>
          <a:lstStyle/>
          <a:p>
            <a:pPr algn="just">
              <a:lnSpc>
                <a:spcPct val="150000"/>
              </a:lnSpc>
            </a:pPr>
            <a:r>
              <a:rPr lang="en-US" sz="2000" b="1" dirty="0"/>
              <a:t>13. Space Exploration:</a:t>
            </a:r>
          </a:p>
          <a:p>
            <a:pPr marL="342900" indent="-342900" algn="just">
              <a:lnSpc>
                <a:spcPct val="150000"/>
              </a:lnSpc>
              <a:buFont typeface="Arial" panose="020B0604020202020204" pitchFamily="34" charset="0"/>
              <a:buChar char="•"/>
            </a:pPr>
            <a:r>
              <a:rPr lang="en-US" sz="2000" dirty="0"/>
              <a:t>In space exploration, expert systems assist in </a:t>
            </a:r>
            <a:r>
              <a:rPr lang="en-US" sz="2000" b="1" dirty="0"/>
              <a:t>satellite control</a:t>
            </a:r>
            <a:r>
              <a:rPr lang="en-US" sz="2000" dirty="0"/>
              <a:t>, </a:t>
            </a:r>
            <a:r>
              <a:rPr lang="en-US" sz="2000" b="1" dirty="0"/>
              <a:t>mission planning</a:t>
            </a:r>
            <a:r>
              <a:rPr lang="en-US" sz="2000" dirty="0"/>
              <a:t>, and diagnosing spacecraft issues during long missions.</a:t>
            </a:r>
          </a:p>
          <a:p>
            <a:pPr marL="342900" indent="-342900" algn="just">
              <a:lnSpc>
                <a:spcPct val="150000"/>
              </a:lnSpc>
              <a:buFont typeface="Arial" panose="020B0604020202020204" pitchFamily="34" charset="0"/>
              <a:buChar char="•"/>
            </a:pPr>
            <a:r>
              <a:rPr lang="en-US" sz="2000" dirty="0"/>
              <a:t>They help in managing resources aboard spacecraft and making autonomous decisions when real-time communication is limited.</a:t>
            </a:r>
          </a:p>
          <a:p>
            <a:pPr marL="342900" indent="-342900" algn="just">
              <a:lnSpc>
                <a:spcPct val="150000"/>
              </a:lnSpc>
              <a:buFont typeface="Arial" panose="020B0604020202020204" pitchFamily="34" charset="0"/>
              <a:buChar char="•"/>
            </a:pPr>
            <a:r>
              <a:rPr lang="en-US" sz="2000" dirty="0"/>
              <a:t>Example: NASA’s </a:t>
            </a:r>
            <a:r>
              <a:rPr lang="en-US" sz="2000" b="1" dirty="0"/>
              <a:t>Deep Space 1</a:t>
            </a:r>
            <a:r>
              <a:rPr lang="en-US" sz="2000" dirty="0"/>
              <a:t> mission used an expert system for autonomous spacecraft operations.</a:t>
            </a:r>
          </a:p>
          <a:p>
            <a:pPr algn="just">
              <a:lnSpc>
                <a:spcPct val="150000"/>
              </a:lnSpc>
            </a:pPr>
            <a:r>
              <a:rPr lang="en-US" sz="2000" b="1" dirty="0"/>
              <a:t>14. Human Resources:</a:t>
            </a:r>
          </a:p>
          <a:p>
            <a:pPr marL="342900" indent="-342900" algn="just">
              <a:lnSpc>
                <a:spcPct val="150000"/>
              </a:lnSpc>
              <a:buFont typeface="Arial" panose="020B0604020202020204" pitchFamily="34" charset="0"/>
              <a:buChar char="•"/>
            </a:pPr>
            <a:r>
              <a:rPr lang="en-US" sz="2000" dirty="0"/>
              <a:t>Expert systems in HR are used for </a:t>
            </a:r>
            <a:r>
              <a:rPr lang="en-US" sz="2000" b="1" dirty="0"/>
              <a:t>recruitment</a:t>
            </a:r>
            <a:r>
              <a:rPr lang="en-US" sz="2000" dirty="0"/>
              <a:t>, </a:t>
            </a:r>
            <a:r>
              <a:rPr lang="en-US" sz="2000" b="1" dirty="0"/>
              <a:t>performance evaluation</a:t>
            </a:r>
            <a:r>
              <a:rPr lang="en-US" sz="2000" dirty="0"/>
              <a:t>, and </a:t>
            </a:r>
            <a:r>
              <a:rPr lang="en-US" sz="2000" b="1" dirty="0"/>
              <a:t>training</a:t>
            </a:r>
            <a:r>
              <a:rPr lang="en-US" sz="2000" dirty="0"/>
              <a:t> by matching candidates to job profiles, analyzing employee performance, and suggesting career development plans.</a:t>
            </a:r>
          </a:p>
          <a:p>
            <a:pPr marL="342900" indent="-342900" algn="just">
              <a:lnSpc>
                <a:spcPct val="150000"/>
              </a:lnSpc>
              <a:buFont typeface="Arial" panose="020B0604020202020204" pitchFamily="34" charset="0"/>
              <a:buChar char="•"/>
            </a:pPr>
            <a:r>
              <a:rPr lang="en-US" sz="2000" dirty="0"/>
              <a:t>Example: Recruitment systems that filter job applicants based on qualifications and experience</a:t>
            </a:r>
            <a:r>
              <a:rPr lang="en-US" sz="2000" dirty="0" smtClean="0"/>
              <a:t>.</a:t>
            </a:r>
            <a:endParaRPr lang="en-US" sz="2000" dirty="0"/>
          </a:p>
        </p:txBody>
      </p:sp>
    </p:spTree>
    <p:extLst>
      <p:ext uri="{BB962C8B-B14F-4D97-AF65-F5344CB8AC3E}">
        <p14:creationId xmlns:p14="http://schemas.microsoft.com/office/powerpoint/2010/main" val="1535067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304" y="439068"/>
            <a:ext cx="11389895" cy="5759718"/>
          </a:xfrm>
          <a:prstGeom prst="rect">
            <a:avLst/>
          </a:prstGeom>
        </p:spPr>
        <p:txBody>
          <a:bodyPr wrap="square">
            <a:spAutoFit/>
          </a:bodyPr>
          <a:lstStyle/>
          <a:p>
            <a:pPr algn="just"/>
            <a:r>
              <a:rPr lang="en-US" sz="2400" b="1" dirty="0"/>
              <a:t>15. Diagnosis of Machinery and Equipment:</a:t>
            </a:r>
          </a:p>
          <a:p>
            <a:pPr marL="342900" indent="-342900" algn="just">
              <a:lnSpc>
                <a:spcPct val="150000"/>
              </a:lnSpc>
              <a:buFont typeface="Arial" panose="020B0604020202020204" pitchFamily="34" charset="0"/>
              <a:buChar char="•"/>
            </a:pPr>
            <a:r>
              <a:rPr lang="en-US" sz="2400" dirty="0"/>
              <a:t>Expert systems are used to diagnose problems in complex machinery such as aircraft engines, industrial equipment, and consumer electronics by analyzing sensor data and performance logs.</a:t>
            </a:r>
          </a:p>
          <a:p>
            <a:pPr marL="342900" indent="-342900" algn="just">
              <a:lnSpc>
                <a:spcPct val="150000"/>
              </a:lnSpc>
              <a:buFont typeface="Arial" panose="020B0604020202020204" pitchFamily="34" charset="0"/>
              <a:buChar char="•"/>
            </a:pPr>
            <a:r>
              <a:rPr lang="en-US" sz="2400" dirty="0"/>
              <a:t>Example: Systems that diagnose and provide maintenance schedules for </a:t>
            </a:r>
            <a:r>
              <a:rPr lang="en-US" sz="2400" b="1" dirty="0"/>
              <a:t>airplane engines</a:t>
            </a:r>
            <a:r>
              <a:rPr lang="en-US" sz="2400" dirty="0"/>
              <a:t> or </a:t>
            </a:r>
            <a:r>
              <a:rPr lang="en-US" sz="2400" b="1" dirty="0"/>
              <a:t>automobile systems</a:t>
            </a:r>
            <a:r>
              <a:rPr lang="en-US" sz="2400" dirty="0"/>
              <a:t>.</a:t>
            </a:r>
          </a:p>
          <a:p>
            <a:pPr algn="just"/>
            <a:r>
              <a:rPr lang="en-US" sz="2400" b="1" dirty="0"/>
              <a:t>16. Game Development:</a:t>
            </a:r>
          </a:p>
          <a:p>
            <a:pPr marL="342900" indent="-342900" algn="just">
              <a:lnSpc>
                <a:spcPct val="150000"/>
              </a:lnSpc>
              <a:buFont typeface="Arial" panose="020B0604020202020204" pitchFamily="34" charset="0"/>
              <a:buChar char="•"/>
            </a:pPr>
            <a:r>
              <a:rPr lang="en-US" sz="2400" dirty="0"/>
              <a:t>Expert systems are utilized in developing AI for </a:t>
            </a:r>
            <a:r>
              <a:rPr lang="en-US" sz="2400" b="1" dirty="0"/>
              <a:t>game characters</a:t>
            </a:r>
            <a:r>
              <a:rPr lang="en-US" sz="2400" dirty="0"/>
              <a:t>, making them behave intelligently and adapt to the player’s actions.</a:t>
            </a:r>
          </a:p>
          <a:p>
            <a:pPr marL="342900" indent="-342900" algn="just">
              <a:lnSpc>
                <a:spcPct val="150000"/>
              </a:lnSpc>
              <a:buFont typeface="Arial" panose="020B0604020202020204" pitchFamily="34" charset="0"/>
              <a:buChar char="•"/>
            </a:pPr>
            <a:r>
              <a:rPr lang="en-US" sz="2400" dirty="0"/>
              <a:t>They are used in pathfinding, decision-making, and strategy planning within games.</a:t>
            </a:r>
          </a:p>
          <a:p>
            <a:pPr marL="342900" indent="-342900" algn="just">
              <a:lnSpc>
                <a:spcPct val="150000"/>
              </a:lnSpc>
              <a:buFont typeface="Arial" panose="020B0604020202020204" pitchFamily="34" charset="0"/>
              <a:buChar char="•"/>
            </a:pPr>
            <a:r>
              <a:rPr lang="en-US" sz="2400" dirty="0"/>
              <a:t>Example: AI systems in strategy games that adapt to player tactics.</a:t>
            </a:r>
            <a:endParaRPr lang="en-US" sz="2400" dirty="0"/>
          </a:p>
        </p:txBody>
      </p:sp>
    </p:spTree>
    <p:extLst>
      <p:ext uri="{BB962C8B-B14F-4D97-AF65-F5344CB8AC3E}">
        <p14:creationId xmlns:p14="http://schemas.microsoft.com/office/powerpoint/2010/main" val="2410029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5" y="0"/>
            <a:ext cx="11091082" cy="6555641"/>
          </a:xfrm>
          <a:prstGeom prst="rect">
            <a:avLst/>
          </a:prstGeom>
        </p:spPr>
        <p:txBody>
          <a:bodyPr wrap="square">
            <a:spAutoFit/>
          </a:bodyPr>
          <a:lstStyle/>
          <a:p>
            <a:pPr>
              <a:lnSpc>
                <a:spcPct val="150000"/>
              </a:lnSpc>
            </a:pPr>
            <a:r>
              <a:rPr lang="en-US" sz="2800" b="1" dirty="0"/>
              <a:t>Development of an Expert System</a:t>
            </a:r>
            <a:endParaRPr lang="en-US" sz="2800" dirty="0"/>
          </a:p>
          <a:p>
            <a:pPr marL="342900" indent="-342900" algn="just">
              <a:lnSpc>
                <a:spcPct val="150000"/>
              </a:lnSpc>
              <a:buFont typeface="Arial" panose="020B0604020202020204" pitchFamily="34" charset="0"/>
              <a:buChar char="•"/>
            </a:pPr>
            <a:r>
              <a:rPr lang="en-US" sz="2800" b="1" dirty="0"/>
              <a:t>Knowledge Engineering</a:t>
            </a:r>
            <a:r>
              <a:rPr lang="en-US" sz="2800" dirty="0"/>
              <a:t>: The process of constructing and maintaining the knowledge base.</a:t>
            </a:r>
          </a:p>
          <a:p>
            <a:pPr marL="342900" indent="-342900" algn="just">
              <a:lnSpc>
                <a:spcPct val="150000"/>
              </a:lnSpc>
              <a:buFont typeface="Arial" panose="020B0604020202020204" pitchFamily="34" charset="0"/>
              <a:buChar char="•"/>
            </a:pPr>
            <a:r>
              <a:rPr lang="en-US" sz="2800" b="1" dirty="0"/>
              <a:t>System Design</a:t>
            </a:r>
            <a:r>
              <a:rPr lang="en-US" sz="2800" dirty="0"/>
              <a:t>: Designing the overall architecture of the expert system, including how knowledge will be represented and how inference will be carried out.</a:t>
            </a:r>
          </a:p>
          <a:p>
            <a:pPr marL="342900" indent="-342900" algn="just">
              <a:lnSpc>
                <a:spcPct val="150000"/>
              </a:lnSpc>
              <a:buFont typeface="Arial" panose="020B0604020202020204" pitchFamily="34" charset="0"/>
              <a:buChar char="•"/>
            </a:pPr>
            <a:r>
              <a:rPr lang="en-US" sz="2800" b="1" dirty="0"/>
              <a:t>Implementation</a:t>
            </a:r>
            <a:r>
              <a:rPr lang="en-US" sz="2800" dirty="0"/>
              <a:t>: Coding the system using programming languages and tools suited for expert systems.</a:t>
            </a:r>
          </a:p>
          <a:p>
            <a:pPr marL="342900" indent="-342900" algn="just">
              <a:lnSpc>
                <a:spcPct val="150000"/>
              </a:lnSpc>
              <a:buFont typeface="Arial" panose="020B0604020202020204" pitchFamily="34" charset="0"/>
              <a:buChar char="•"/>
            </a:pPr>
            <a:r>
              <a:rPr lang="en-US" sz="2800" b="1" dirty="0"/>
              <a:t>Testing and Validation</a:t>
            </a:r>
            <a:r>
              <a:rPr lang="en-US" sz="2800" dirty="0"/>
              <a:t>: Ensuring the system works as intended and accurately provides expert-level advice.</a:t>
            </a:r>
          </a:p>
        </p:txBody>
      </p:sp>
    </p:spTree>
    <p:extLst>
      <p:ext uri="{BB962C8B-B14F-4D97-AF65-F5344CB8AC3E}">
        <p14:creationId xmlns:p14="http://schemas.microsoft.com/office/powerpoint/2010/main" val="2813606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47" y="0"/>
            <a:ext cx="11492553" cy="6186309"/>
          </a:xfrm>
          <a:prstGeom prst="rect">
            <a:avLst/>
          </a:prstGeom>
        </p:spPr>
        <p:txBody>
          <a:bodyPr wrap="square">
            <a:spAutoFit/>
          </a:bodyPr>
          <a:lstStyle/>
          <a:p>
            <a:pPr algn="just">
              <a:lnSpc>
                <a:spcPct val="150000"/>
              </a:lnSpc>
            </a:pPr>
            <a:r>
              <a:rPr lang="en-US" sz="2400" b="1" dirty="0"/>
              <a:t>Advantages</a:t>
            </a:r>
          </a:p>
          <a:p>
            <a:pPr marL="457200" indent="-457200" algn="just">
              <a:lnSpc>
                <a:spcPct val="150000"/>
              </a:lnSpc>
              <a:buFont typeface="Arial" panose="020B0604020202020204" pitchFamily="34" charset="0"/>
              <a:buChar char="•"/>
            </a:pPr>
            <a:r>
              <a:rPr lang="en-US" sz="2400" b="1" dirty="0" smtClean="0"/>
              <a:t>Consistency</a:t>
            </a:r>
            <a:r>
              <a:rPr lang="en-US" sz="2400" dirty="0"/>
              <a:t>: Provides consistent responses without fatigue or bias.</a:t>
            </a:r>
          </a:p>
          <a:p>
            <a:pPr marL="457200" indent="-457200" algn="just">
              <a:lnSpc>
                <a:spcPct val="150000"/>
              </a:lnSpc>
              <a:buFont typeface="Arial" panose="020B0604020202020204" pitchFamily="34" charset="0"/>
              <a:buChar char="•"/>
            </a:pPr>
            <a:r>
              <a:rPr lang="en-US" sz="2400" b="1" dirty="0"/>
              <a:t>Availability</a:t>
            </a:r>
            <a:r>
              <a:rPr lang="en-US" sz="2400" dirty="0"/>
              <a:t>: Can operate 24/7 without downtime.</a:t>
            </a:r>
          </a:p>
          <a:p>
            <a:pPr marL="457200" indent="-457200" algn="just">
              <a:lnSpc>
                <a:spcPct val="150000"/>
              </a:lnSpc>
              <a:buFont typeface="Arial" panose="020B0604020202020204" pitchFamily="34" charset="0"/>
              <a:buChar char="•"/>
            </a:pPr>
            <a:r>
              <a:rPr lang="en-US" sz="2400" b="1" dirty="0"/>
              <a:t>Expertise</a:t>
            </a:r>
            <a:r>
              <a:rPr lang="en-US" sz="2400" dirty="0"/>
              <a:t>: Captures and retains the knowledge of human experts.</a:t>
            </a:r>
          </a:p>
          <a:p>
            <a:pPr marL="457200" indent="-457200" algn="just">
              <a:lnSpc>
                <a:spcPct val="150000"/>
              </a:lnSpc>
              <a:buFont typeface="Arial" panose="020B0604020202020204" pitchFamily="34" charset="0"/>
              <a:buChar char="•"/>
            </a:pPr>
            <a:r>
              <a:rPr lang="en-US" sz="2400" b="1" dirty="0"/>
              <a:t>Efficiency</a:t>
            </a:r>
            <a:r>
              <a:rPr lang="en-US" sz="2400" dirty="0"/>
              <a:t>: Can process large amounts of data quickly and provide solutions faster than human experts</a:t>
            </a:r>
            <a:r>
              <a:rPr lang="en-US" sz="2400" dirty="0" smtClean="0"/>
              <a:t>.</a:t>
            </a:r>
          </a:p>
          <a:p>
            <a:pPr marL="457200" indent="-457200" algn="just">
              <a:lnSpc>
                <a:spcPct val="150000"/>
              </a:lnSpc>
              <a:buFont typeface="Arial" panose="020B0604020202020204" pitchFamily="34" charset="0"/>
              <a:buChar char="•"/>
            </a:pPr>
            <a:r>
              <a:rPr lang="en-US" sz="2400" dirty="0"/>
              <a:t> </a:t>
            </a:r>
            <a:r>
              <a:rPr lang="en-US" sz="2400" b="1" dirty="0"/>
              <a:t>Removal of the Need for Expensive </a:t>
            </a:r>
            <a:r>
              <a:rPr lang="en-US" sz="2400" b="1" dirty="0" smtClean="0"/>
              <a:t>Equipment: </a:t>
            </a:r>
            <a:r>
              <a:rPr lang="en-US" sz="2400" dirty="0" smtClean="0"/>
              <a:t>Expert </a:t>
            </a:r>
            <a:r>
              <a:rPr lang="en-US" sz="2400" dirty="0"/>
              <a:t>system act as monitoring and control with the help of low-cost instruments. </a:t>
            </a:r>
          </a:p>
          <a:p>
            <a:pPr marL="457200" indent="-457200" algn="just">
              <a:lnSpc>
                <a:spcPct val="150000"/>
              </a:lnSpc>
              <a:buFont typeface="Arial" panose="020B0604020202020204" pitchFamily="34" charset="0"/>
              <a:buChar char="•"/>
            </a:pPr>
            <a:r>
              <a:rPr lang="en-US" sz="2400" b="1" dirty="0" smtClean="0"/>
              <a:t>Functioning </a:t>
            </a:r>
            <a:r>
              <a:rPr lang="en-US" sz="2400" b="1" dirty="0"/>
              <a:t>in the Difficult </a:t>
            </a:r>
            <a:r>
              <a:rPr lang="en-US" sz="2400" b="1" dirty="0" smtClean="0"/>
              <a:t>Environment: </a:t>
            </a:r>
            <a:r>
              <a:rPr lang="en-US" sz="2400" dirty="0" smtClean="0"/>
              <a:t>The </a:t>
            </a:r>
            <a:r>
              <a:rPr lang="en-US" sz="2400" dirty="0"/>
              <a:t>expert system allows human beings to ignore working in dangerous condition as the Expert system tend to ignore the hot, toxic, and moist environment. For example, a malfunctioned nuclear plant</a:t>
            </a:r>
            <a:r>
              <a:rPr lang="en-US" sz="2400" dirty="0" smtClean="0"/>
              <a:t>.</a:t>
            </a:r>
            <a:endParaRPr lang="en-US" sz="2400" dirty="0"/>
          </a:p>
        </p:txBody>
      </p:sp>
    </p:spTree>
    <p:extLst>
      <p:ext uri="{BB962C8B-B14F-4D97-AF65-F5344CB8AC3E}">
        <p14:creationId xmlns:p14="http://schemas.microsoft.com/office/powerpoint/2010/main" val="2301411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30" y="439973"/>
            <a:ext cx="11323092" cy="589072"/>
          </a:xfrm>
          <a:prstGeom prst="rect">
            <a:avLst/>
          </a:prstGeom>
        </p:spPr>
        <p:txBody>
          <a:bodyPr wrap="square">
            <a:spAutoFit/>
          </a:bodyPr>
          <a:lstStyle/>
          <a:p>
            <a:pPr algn="just">
              <a:lnSpc>
                <a:spcPct val="150000"/>
              </a:lnSpc>
            </a:pPr>
            <a:endParaRPr lang="en-US" sz="2400" dirty="0"/>
          </a:p>
        </p:txBody>
      </p:sp>
      <p:sp>
        <p:nvSpPr>
          <p:cNvPr id="3" name="Rectangle 2"/>
          <p:cNvSpPr/>
          <p:nvPr/>
        </p:nvSpPr>
        <p:spPr>
          <a:xfrm>
            <a:off x="2278543" y="2676495"/>
            <a:ext cx="7950190" cy="1015663"/>
          </a:xfrm>
          <a:prstGeom prst="rect">
            <a:avLst/>
          </a:prstGeom>
        </p:spPr>
        <p:txBody>
          <a:bodyPr wrap="none">
            <a:spAutoFit/>
          </a:bodyPr>
          <a:lstStyle/>
          <a:p>
            <a:r>
              <a:rPr lang="en-US" sz="6000" b="1" dirty="0">
                <a:latin typeface="Verdana,Bold"/>
              </a:rPr>
              <a:t>Expert System </a:t>
            </a:r>
            <a:r>
              <a:rPr lang="en-US" sz="6000" b="1" dirty="0" smtClean="0">
                <a:latin typeface="Verdana,Bold"/>
              </a:rPr>
              <a:t>Tools</a:t>
            </a:r>
            <a:endParaRPr lang="en-US" sz="6000" dirty="0"/>
          </a:p>
        </p:txBody>
      </p:sp>
    </p:spTree>
    <p:extLst>
      <p:ext uri="{BB962C8B-B14F-4D97-AF65-F5344CB8AC3E}">
        <p14:creationId xmlns:p14="http://schemas.microsoft.com/office/powerpoint/2010/main" val="98038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730" y="362635"/>
            <a:ext cx="11244620" cy="6370975"/>
          </a:xfrm>
          <a:prstGeom prst="rect">
            <a:avLst/>
          </a:prstGeom>
        </p:spPr>
        <p:txBody>
          <a:bodyPr wrap="square">
            <a:spAutoFit/>
          </a:bodyPr>
          <a:lstStyle/>
          <a:p>
            <a:pPr algn="just">
              <a:lnSpc>
                <a:spcPct val="150000"/>
              </a:lnSpc>
            </a:pPr>
            <a:r>
              <a:rPr lang="en-US" sz="3200" b="1" dirty="0"/>
              <a:t>Introduction to programming languages for expert system </a:t>
            </a:r>
            <a:r>
              <a:rPr lang="en-US" sz="3200" b="1" dirty="0" smtClean="0"/>
              <a:t>application</a:t>
            </a:r>
          </a:p>
          <a:p>
            <a:pPr algn="just">
              <a:lnSpc>
                <a:spcPct val="150000"/>
              </a:lnSpc>
            </a:pPr>
            <a:r>
              <a:rPr lang="en-US" sz="3200" dirty="0" smtClean="0"/>
              <a:t>Programming </a:t>
            </a:r>
            <a:r>
              <a:rPr lang="en-US" sz="3200" dirty="0"/>
              <a:t>languages used for developing expert systems, several languages are particularly well-suited due to their support for rule-based reasoning, symbolic computation, and knowledge representation. Here are some of the most commonly used languages:</a:t>
            </a:r>
            <a:endParaRPr lang="en-US" sz="3200" b="1" dirty="0" smtClean="0"/>
          </a:p>
          <a:p>
            <a:pPr algn="just"/>
            <a:endParaRPr lang="en-US" sz="2400" b="1" dirty="0"/>
          </a:p>
          <a:p>
            <a:pPr algn="just"/>
            <a:endParaRPr lang="en-US" sz="2400" b="1" dirty="0" smtClean="0"/>
          </a:p>
          <a:p>
            <a:pPr algn="just"/>
            <a:endParaRPr lang="en-US" sz="2400" b="1" dirty="0"/>
          </a:p>
        </p:txBody>
      </p:sp>
    </p:spTree>
    <p:extLst>
      <p:ext uri="{BB962C8B-B14F-4D97-AF65-F5344CB8AC3E}">
        <p14:creationId xmlns:p14="http://schemas.microsoft.com/office/powerpoint/2010/main" val="2483165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354" y="358782"/>
            <a:ext cx="11547996" cy="7078861"/>
          </a:xfrm>
          <a:prstGeom prst="rect">
            <a:avLst/>
          </a:prstGeom>
        </p:spPr>
        <p:txBody>
          <a:bodyPr wrap="square">
            <a:spAutoFit/>
          </a:bodyPr>
          <a:lstStyle/>
          <a:p>
            <a:pPr algn="just"/>
            <a:r>
              <a:rPr lang="en-US" sz="2800" b="1" dirty="0"/>
              <a:t>1. LISP</a:t>
            </a:r>
          </a:p>
          <a:p>
            <a:pPr marL="457200" indent="-457200" algn="just">
              <a:lnSpc>
                <a:spcPct val="150000"/>
              </a:lnSpc>
              <a:buFont typeface="Arial" panose="020B0604020202020204" pitchFamily="34" charset="0"/>
              <a:buChar char="•"/>
            </a:pPr>
            <a:r>
              <a:rPr lang="en-US" sz="2400" b="1" dirty="0"/>
              <a:t>Overview</a:t>
            </a:r>
            <a:r>
              <a:rPr lang="en-US" sz="2400" dirty="0"/>
              <a:t>: LISP (</a:t>
            </a:r>
            <a:r>
              <a:rPr lang="en-US" sz="2400" dirty="0" err="1"/>
              <a:t>LISt</a:t>
            </a:r>
            <a:r>
              <a:rPr lang="en-US" sz="2400" dirty="0"/>
              <a:t> Processing) is one of the earliest programming languages developed specifically for artificial intelligence applications. It supports symbolic computation, which is essential for reasoning and manipulating knowledge in expert systems.</a:t>
            </a:r>
          </a:p>
          <a:p>
            <a:pPr marL="457200" indent="-457200" algn="just">
              <a:lnSpc>
                <a:spcPct val="150000"/>
              </a:lnSpc>
              <a:buFont typeface="Arial" panose="020B0604020202020204" pitchFamily="34" charset="0"/>
              <a:buChar char="•"/>
            </a:pPr>
            <a:r>
              <a:rPr lang="en-US" sz="2400" b="1" dirty="0"/>
              <a:t>Features</a:t>
            </a:r>
            <a:r>
              <a:rPr lang="en-US" sz="2400" dirty="0"/>
              <a:t>:</a:t>
            </a:r>
          </a:p>
          <a:p>
            <a:pPr marL="914400" lvl="1" indent="-457200" algn="just">
              <a:lnSpc>
                <a:spcPct val="150000"/>
              </a:lnSpc>
              <a:buFont typeface="Arial" panose="020B0604020202020204" pitchFamily="34" charset="0"/>
              <a:buChar char="•"/>
            </a:pPr>
            <a:r>
              <a:rPr lang="en-US" sz="2400" dirty="0"/>
              <a:t>Highly flexible and adaptable for AI applications.</a:t>
            </a:r>
          </a:p>
          <a:p>
            <a:pPr marL="914400" lvl="1" indent="-457200" algn="just">
              <a:lnSpc>
                <a:spcPct val="150000"/>
              </a:lnSpc>
              <a:buFont typeface="Arial" panose="020B0604020202020204" pitchFamily="34" charset="0"/>
              <a:buChar char="•"/>
            </a:pPr>
            <a:r>
              <a:rPr lang="en-US" sz="2400" dirty="0"/>
              <a:t>Supports dynamic typing and automatic memory management.</a:t>
            </a:r>
          </a:p>
          <a:p>
            <a:pPr marL="914400" lvl="1" indent="-457200" algn="just">
              <a:lnSpc>
                <a:spcPct val="150000"/>
              </a:lnSpc>
              <a:buFont typeface="Arial" panose="020B0604020202020204" pitchFamily="34" charset="0"/>
              <a:buChar char="•"/>
            </a:pPr>
            <a:r>
              <a:rPr lang="en-US" sz="2400" dirty="0"/>
              <a:t>Strong support for recursive functions, which are frequently used in AI algorithms.</a:t>
            </a:r>
          </a:p>
          <a:p>
            <a:pPr marL="457200" indent="-457200" algn="just">
              <a:lnSpc>
                <a:spcPct val="150000"/>
              </a:lnSpc>
              <a:buFont typeface="Arial" panose="020B0604020202020204" pitchFamily="34" charset="0"/>
              <a:buChar char="•"/>
            </a:pPr>
            <a:r>
              <a:rPr lang="en-US" sz="2400" b="1" dirty="0"/>
              <a:t>Usage</a:t>
            </a:r>
            <a:r>
              <a:rPr lang="en-US" sz="2400" dirty="0"/>
              <a:t>: LISP has been used to develop several expert systems, especially in the fields of AI research and natural language processing.</a:t>
            </a:r>
          </a:p>
          <a:p>
            <a:pPr algn="just"/>
            <a:endParaRPr lang="en-US" sz="6600" dirty="0"/>
          </a:p>
        </p:txBody>
      </p:sp>
    </p:spTree>
    <p:extLst>
      <p:ext uri="{BB962C8B-B14F-4D97-AF65-F5344CB8AC3E}">
        <p14:creationId xmlns:p14="http://schemas.microsoft.com/office/powerpoint/2010/main" val="350207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950" y="328643"/>
            <a:ext cx="11334750" cy="6186309"/>
          </a:xfrm>
          <a:prstGeom prst="rect">
            <a:avLst/>
          </a:prstGeom>
        </p:spPr>
        <p:txBody>
          <a:bodyPr wrap="square">
            <a:spAutoFit/>
          </a:bodyPr>
          <a:lstStyle/>
          <a:p>
            <a:pPr algn="just">
              <a:lnSpc>
                <a:spcPct val="150000"/>
              </a:lnSpc>
            </a:pPr>
            <a:r>
              <a:rPr lang="en-US" sz="2400" b="1" dirty="0"/>
              <a:t>2. Prolog</a:t>
            </a:r>
          </a:p>
          <a:p>
            <a:pPr marL="342900" indent="-342900" algn="just">
              <a:lnSpc>
                <a:spcPct val="150000"/>
              </a:lnSpc>
              <a:buFont typeface="Arial" panose="020B0604020202020204" pitchFamily="34" charset="0"/>
              <a:buChar char="•"/>
            </a:pPr>
            <a:r>
              <a:rPr lang="en-US" sz="2400" b="1" dirty="0"/>
              <a:t>Overview</a:t>
            </a:r>
            <a:r>
              <a:rPr lang="en-US" sz="2400" dirty="0"/>
              <a:t>: Prolog (</a:t>
            </a:r>
            <a:r>
              <a:rPr lang="en-US" sz="2400" dirty="0" err="1"/>
              <a:t>PROgramming</a:t>
            </a:r>
            <a:r>
              <a:rPr lang="en-US" sz="2400" dirty="0"/>
              <a:t> in </a:t>
            </a:r>
            <a:r>
              <a:rPr lang="en-US" sz="2400" dirty="0" err="1"/>
              <a:t>LOGic</a:t>
            </a:r>
            <a:r>
              <a:rPr lang="en-US" sz="2400" dirty="0"/>
              <a:t>) is a declarative programming language that excels in pattern matching and symbolic reasoning. It is widely used in AI, particularly for knowledge-based systems, due to its built-in support for logic programming.</a:t>
            </a:r>
          </a:p>
          <a:p>
            <a:pPr marL="342900" indent="-342900" algn="just">
              <a:lnSpc>
                <a:spcPct val="150000"/>
              </a:lnSpc>
              <a:buFont typeface="Arial" panose="020B0604020202020204" pitchFamily="34" charset="0"/>
              <a:buChar char="•"/>
            </a:pPr>
            <a:r>
              <a:rPr lang="en-US" sz="2400" b="1" dirty="0"/>
              <a:t>Features</a:t>
            </a:r>
            <a:r>
              <a:rPr lang="en-US" sz="2400" dirty="0"/>
              <a:t>:</a:t>
            </a:r>
          </a:p>
          <a:p>
            <a:pPr marL="800100" lvl="1" indent="-342900" algn="just">
              <a:lnSpc>
                <a:spcPct val="150000"/>
              </a:lnSpc>
              <a:buFont typeface="Arial" panose="020B0604020202020204" pitchFamily="34" charset="0"/>
              <a:buChar char="•"/>
            </a:pPr>
            <a:r>
              <a:rPr lang="en-US" sz="2400" dirty="0"/>
              <a:t>Provides a natural way to define rules and relationships.</a:t>
            </a:r>
          </a:p>
          <a:p>
            <a:pPr marL="800100" lvl="1" indent="-342900" algn="just">
              <a:lnSpc>
                <a:spcPct val="150000"/>
              </a:lnSpc>
              <a:buFont typeface="Arial" panose="020B0604020202020204" pitchFamily="34" charset="0"/>
              <a:buChar char="•"/>
            </a:pPr>
            <a:r>
              <a:rPr lang="en-US" sz="2400" dirty="0"/>
              <a:t>Supports backward and forward chaining, which are key inference mechanisms in expert systems.</a:t>
            </a:r>
          </a:p>
          <a:p>
            <a:pPr marL="800100" lvl="1" indent="-342900" algn="just">
              <a:lnSpc>
                <a:spcPct val="150000"/>
              </a:lnSpc>
              <a:buFont typeface="Arial" panose="020B0604020202020204" pitchFamily="34" charset="0"/>
              <a:buChar char="•"/>
            </a:pPr>
            <a:r>
              <a:rPr lang="en-US" sz="2400" dirty="0"/>
              <a:t>Ideal for systems involving search algorithms, such as decision trees.</a:t>
            </a:r>
          </a:p>
          <a:p>
            <a:pPr marL="342900" indent="-342900" algn="just">
              <a:lnSpc>
                <a:spcPct val="150000"/>
              </a:lnSpc>
              <a:buFont typeface="Arial" panose="020B0604020202020204" pitchFamily="34" charset="0"/>
              <a:buChar char="•"/>
            </a:pPr>
            <a:r>
              <a:rPr lang="en-US" sz="2400" b="1" dirty="0"/>
              <a:t>Usage</a:t>
            </a:r>
            <a:r>
              <a:rPr lang="en-US" sz="2400" dirty="0"/>
              <a:t>: Prolog is frequently used for building rule-based expert systems, natural language processing systems, and theorem proving applications.</a:t>
            </a:r>
          </a:p>
        </p:txBody>
      </p:sp>
    </p:spTree>
    <p:extLst>
      <p:ext uri="{BB962C8B-B14F-4D97-AF65-F5344CB8AC3E}">
        <p14:creationId xmlns:p14="http://schemas.microsoft.com/office/powerpoint/2010/main" val="300177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220" y="112427"/>
            <a:ext cx="11268502" cy="6186309"/>
          </a:xfrm>
          <a:prstGeom prst="rect">
            <a:avLst/>
          </a:prstGeom>
        </p:spPr>
        <p:txBody>
          <a:bodyPr wrap="square">
            <a:spAutoFit/>
          </a:bodyPr>
          <a:lstStyle/>
          <a:p>
            <a:pPr algn="just">
              <a:lnSpc>
                <a:spcPct val="150000"/>
              </a:lnSpc>
            </a:pPr>
            <a:r>
              <a:rPr lang="en-US" sz="2400" b="1" dirty="0"/>
              <a:t>Introduction to Expert </a:t>
            </a:r>
            <a:r>
              <a:rPr lang="en-US" sz="2400" b="1" dirty="0" smtClean="0"/>
              <a:t>System:</a:t>
            </a:r>
            <a:endParaRPr lang="en-US" sz="3200" b="1" dirty="0" smtClean="0"/>
          </a:p>
          <a:p>
            <a:pPr marL="285750" indent="-285750" algn="just">
              <a:lnSpc>
                <a:spcPct val="200000"/>
              </a:lnSpc>
              <a:buFont typeface="Arial" panose="020B0604020202020204" pitchFamily="34" charset="0"/>
              <a:buChar char="•"/>
            </a:pPr>
            <a:r>
              <a:rPr lang="en-US" sz="2000" dirty="0"/>
              <a:t>An expert system is a computer program that is designed to solve complex problems and to provide decision-making ability like a human expert</a:t>
            </a:r>
            <a:r>
              <a:rPr lang="en-US" sz="2000" dirty="0" smtClean="0"/>
              <a:t>.</a:t>
            </a:r>
          </a:p>
          <a:p>
            <a:pPr marL="285750" indent="-285750" algn="just">
              <a:lnSpc>
                <a:spcPct val="200000"/>
              </a:lnSpc>
              <a:buFont typeface="Arial" panose="020B0604020202020204" pitchFamily="34" charset="0"/>
              <a:buChar char="•"/>
            </a:pPr>
            <a:r>
              <a:rPr lang="en-US" sz="2000" dirty="0" smtClean="0"/>
              <a:t> </a:t>
            </a:r>
            <a:r>
              <a:rPr lang="en-US" sz="2000" dirty="0" smtClean="0"/>
              <a:t>It </a:t>
            </a:r>
            <a:r>
              <a:rPr lang="en-US" sz="2000" dirty="0"/>
              <a:t>performs this by extracting knowledge from its knowledge base using the reasoning and inference rules according to the user queries</a:t>
            </a:r>
            <a:r>
              <a:rPr lang="en-US" sz="2000" dirty="0" smtClean="0"/>
              <a:t>.</a:t>
            </a:r>
            <a:r>
              <a:rPr lang="en-US" sz="2000" dirty="0"/>
              <a:t> </a:t>
            </a:r>
            <a:endParaRPr lang="en-US" sz="2000" dirty="0" smtClean="0"/>
          </a:p>
          <a:p>
            <a:pPr marL="285750" indent="-285750" algn="just">
              <a:lnSpc>
                <a:spcPct val="200000"/>
              </a:lnSpc>
              <a:buFont typeface="Arial" panose="020B0604020202020204" pitchFamily="34" charset="0"/>
              <a:buChar char="•"/>
            </a:pPr>
            <a:r>
              <a:rPr lang="en-US" sz="2000" dirty="0" smtClean="0"/>
              <a:t>The </a:t>
            </a:r>
            <a:r>
              <a:rPr lang="en-US" sz="2000" dirty="0"/>
              <a:t>expert system is a part of AI, and the first ES was developed in the year 1970, which was the first successful approach of artificial intelligence. It solves the most complex issue as an expert by extracting the knowledge stored in its knowledge base. </a:t>
            </a:r>
            <a:endParaRPr lang="en-US" sz="2000" dirty="0" smtClean="0"/>
          </a:p>
          <a:p>
            <a:pPr marL="285750" indent="-285750" algn="just">
              <a:lnSpc>
                <a:spcPct val="200000"/>
              </a:lnSpc>
              <a:buFont typeface="Arial" panose="020B0604020202020204" pitchFamily="34" charset="0"/>
              <a:buChar char="•"/>
            </a:pPr>
            <a:r>
              <a:rPr lang="en-US" sz="2000" dirty="0" smtClean="0"/>
              <a:t>The </a:t>
            </a:r>
            <a:r>
              <a:rPr lang="en-US" sz="2000" dirty="0"/>
              <a:t>system helps in decision making for </a:t>
            </a:r>
            <a:r>
              <a:rPr lang="en-US" sz="2000" dirty="0" smtClean="0"/>
              <a:t>complex </a:t>
            </a:r>
            <a:r>
              <a:rPr lang="en-US" sz="2000" dirty="0"/>
              <a:t>problems using </a:t>
            </a:r>
            <a:r>
              <a:rPr lang="en-US" sz="2000" b="1" dirty="0"/>
              <a:t>both facts and heuristics like a human </a:t>
            </a:r>
            <a:r>
              <a:rPr lang="en-US" sz="2000" b="1" dirty="0" smtClean="0"/>
              <a:t>expert. </a:t>
            </a:r>
            <a:r>
              <a:rPr lang="en-US" sz="2000" dirty="0" smtClean="0"/>
              <a:t>These </a:t>
            </a:r>
            <a:r>
              <a:rPr lang="en-US" sz="2000" dirty="0"/>
              <a:t>systems are designed for a specific domain, such as </a:t>
            </a:r>
            <a:r>
              <a:rPr lang="en-US" sz="2000" b="1" dirty="0"/>
              <a:t>medicine, science,</a:t>
            </a:r>
            <a:r>
              <a:rPr lang="en-US" sz="2000" dirty="0"/>
              <a:t> etc.</a:t>
            </a:r>
            <a:endParaRPr lang="en-US" sz="2400" dirty="0"/>
          </a:p>
        </p:txBody>
      </p:sp>
    </p:spTree>
    <p:extLst>
      <p:ext uri="{BB962C8B-B14F-4D97-AF65-F5344CB8AC3E}">
        <p14:creationId xmlns:p14="http://schemas.microsoft.com/office/powerpoint/2010/main" val="3187497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7" y="0"/>
            <a:ext cx="11514163" cy="6683048"/>
          </a:xfrm>
          <a:prstGeom prst="rect">
            <a:avLst/>
          </a:prstGeom>
        </p:spPr>
        <p:txBody>
          <a:bodyPr wrap="square">
            <a:spAutoFit/>
          </a:bodyPr>
          <a:lstStyle/>
          <a:p>
            <a:pPr algn="just">
              <a:lnSpc>
                <a:spcPct val="150000"/>
              </a:lnSpc>
            </a:pPr>
            <a:r>
              <a:rPr lang="en-US" sz="2400" b="1" dirty="0"/>
              <a:t>3. Python</a:t>
            </a:r>
          </a:p>
          <a:p>
            <a:pPr marL="342900" indent="-342900" algn="just">
              <a:lnSpc>
                <a:spcPct val="150000"/>
              </a:lnSpc>
              <a:buFont typeface="Arial" panose="020B0604020202020204" pitchFamily="34" charset="0"/>
              <a:buChar char="•"/>
            </a:pPr>
            <a:r>
              <a:rPr lang="en-US" sz="2400" b="1" dirty="0"/>
              <a:t>Overview</a:t>
            </a:r>
            <a:r>
              <a:rPr lang="en-US" sz="2400" dirty="0"/>
              <a:t>: Python has become one of the most popular programming languages for AI development due to its simplicity and versatility. It is not specifically designed for expert systems, but its rich set of libraries and frameworks make it suitable for AI and expert system development.</a:t>
            </a:r>
          </a:p>
          <a:p>
            <a:pPr marL="342900" indent="-342900" algn="just">
              <a:lnSpc>
                <a:spcPct val="150000"/>
              </a:lnSpc>
              <a:buFont typeface="Arial" panose="020B0604020202020204" pitchFamily="34" charset="0"/>
              <a:buChar char="•"/>
            </a:pPr>
            <a:r>
              <a:rPr lang="en-US" sz="2400" b="1" dirty="0"/>
              <a:t>Features</a:t>
            </a:r>
            <a:r>
              <a:rPr lang="en-US" sz="2400" dirty="0"/>
              <a:t>:</a:t>
            </a:r>
          </a:p>
          <a:p>
            <a:pPr marL="800100" lvl="1" indent="-342900" algn="just">
              <a:lnSpc>
                <a:spcPct val="150000"/>
              </a:lnSpc>
              <a:buFont typeface="Arial" panose="020B0604020202020204" pitchFamily="34" charset="0"/>
              <a:buChar char="•"/>
            </a:pPr>
            <a:r>
              <a:rPr lang="en-US" sz="2400" dirty="0"/>
              <a:t>Extensive libraries like </a:t>
            </a:r>
            <a:r>
              <a:rPr lang="en-US" sz="2400" b="1" dirty="0" err="1"/>
              <a:t>PyCLIPS</a:t>
            </a:r>
            <a:r>
              <a:rPr lang="en-US" sz="2400" dirty="0"/>
              <a:t>, </a:t>
            </a:r>
            <a:r>
              <a:rPr lang="en-US" sz="2400" b="1" dirty="0" err="1"/>
              <a:t>PyKE</a:t>
            </a:r>
            <a:r>
              <a:rPr lang="en-US" sz="2400" b="1" dirty="0"/>
              <a:t> (Python Knowledge Engine)</a:t>
            </a:r>
            <a:r>
              <a:rPr lang="en-US" sz="2400" dirty="0"/>
              <a:t>, and </a:t>
            </a:r>
            <a:r>
              <a:rPr lang="en-US" sz="2400" b="1" dirty="0" err="1"/>
              <a:t>Experta</a:t>
            </a:r>
            <a:r>
              <a:rPr lang="en-US" sz="2400" dirty="0"/>
              <a:t> that provide tools for knowledge-based systems.</a:t>
            </a:r>
          </a:p>
          <a:p>
            <a:pPr marL="800100" lvl="1" indent="-342900" algn="just">
              <a:lnSpc>
                <a:spcPct val="150000"/>
              </a:lnSpc>
              <a:buFont typeface="Arial" panose="020B0604020202020204" pitchFamily="34" charset="0"/>
              <a:buChar char="•"/>
            </a:pPr>
            <a:r>
              <a:rPr lang="en-US" sz="2400" dirty="0"/>
              <a:t>Easy to integrate with other AI techniques, such as machine learning.</a:t>
            </a:r>
          </a:p>
          <a:p>
            <a:pPr marL="800100" lvl="1" indent="-342900" algn="just">
              <a:lnSpc>
                <a:spcPct val="150000"/>
              </a:lnSpc>
              <a:buFont typeface="Arial" panose="020B0604020202020204" pitchFamily="34" charset="0"/>
              <a:buChar char="•"/>
            </a:pPr>
            <a:r>
              <a:rPr lang="en-US" sz="2400" dirty="0"/>
              <a:t>Simple syntax and vast community support.</a:t>
            </a:r>
          </a:p>
          <a:p>
            <a:pPr marL="342900" indent="-342900" algn="just">
              <a:lnSpc>
                <a:spcPct val="150000"/>
              </a:lnSpc>
              <a:buFont typeface="Arial" panose="020B0604020202020204" pitchFamily="34" charset="0"/>
              <a:buChar char="•"/>
            </a:pPr>
            <a:r>
              <a:rPr lang="en-US" sz="2400" b="1" dirty="0"/>
              <a:t>Usage</a:t>
            </a:r>
            <a:r>
              <a:rPr lang="en-US" sz="2400" dirty="0"/>
              <a:t>: Python is used for prototyping expert systems, as well as integrating them with machine learning and natural language processing applications.</a:t>
            </a:r>
          </a:p>
        </p:txBody>
      </p:sp>
    </p:spTree>
    <p:extLst>
      <p:ext uri="{BB962C8B-B14F-4D97-AF65-F5344CB8AC3E}">
        <p14:creationId xmlns:p14="http://schemas.microsoft.com/office/powerpoint/2010/main" val="1570343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468" y="185382"/>
            <a:ext cx="11410381" cy="6432530"/>
          </a:xfrm>
          <a:prstGeom prst="rect">
            <a:avLst/>
          </a:prstGeom>
        </p:spPr>
        <p:txBody>
          <a:bodyPr wrap="square">
            <a:spAutoFit/>
          </a:bodyPr>
          <a:lstStyle/>
          <a:p>
            <a:pPr algn="just"/>
            <a:r>
              <a:rPr lang="en-US" sz="2800" b="1" dirty="0"/>
              <a:t>4. CLIPS</a:t>
            </a:r>
          </a:p>
          <a:p>
            <a:pPr marL="457200" indent="-457200" algn="just">
              <a:buFont typeface="Arial" panose="020B0604020202020204" pitchFamily="34" charset="0"/>
              <a:buChar char="•"/>
            </a:pPr>
            <a:r>
              <a:rPr lang="en-US" sz="2800" b="1" dirty="0"/>
              <a:t>Overview</a:t>
            </a:r>
            <a:r>
              <a:rPr lang="en-US" sz="2800" dirty="0"/>
              <a:t>: CLIPS (C Language Integrated Production System) is a programming environment designed specifically for building expert systems. It is a rule-based system written in C, and its focus is on simplifying the creation and maintenance of expert systems.</a:t>
            </a:r>
          </a:p>
          <a:p>
            <a:pPr marL="457200" indent="-457200" algn="just">
              <a:buFont typeface="Arial" panose="020B0604020202020204" pitchFamily="34" charset="0"/>
              <a:buChar char="•"/>
            </a:pPr>
            <a:r>
              <a:rPr lang="en-US" sz="2800" b="1" dirty="0"/>
              <a:t>Features</a:t>
            </a:r>
            <a:r>
              <a:rPr lang="en-US" sz="2800" dirty="0"/>
              <a:t>:</a:t>
            </a:r>
          </a:p>
          <a:p>
            <a:pPr marL="914400" lvl="1" indent="-457200" algn="just">
              <a:buFont typeface="Arial" panose="020B0604020202020204" pitchFamily="34" charset="0"/>
              <a:buChar char="•"/>
            </a:pPr>
            <a:r>
              <a:rPr lang="en-US" sz="2800" dirty="0"/>
              <a:t>Provides a complete environment for building expert systems, including rule-based reasoning and knowledge representation.</a:t>
            </a:r>
          </a:p>
          <a:p>
            <a:pPr marL="914400" lvl="1" indent="-457200" algn="just">
              <a:buFont typeface="Arial" panose="020B0604020202020204" pitchFamily="34" charset="0"/>
              <a:buChar char="•"/>
            </a:pPr>
            <a:r>
              <a:rPr lang="en-US" sz="2800" dirty="0"/>
              <a:t>Efficient and scalable for handling large knowledge bases.</a:t>
            </a:r>
          </a:p>
          <a:p>
            <a:pPr marL="914400" lvl="1" indent="-457200" algn="just">
              <a:buFont typeface="Arial" panose="020B0604020202020204" pitchFamily="34" charset="0"/>
              <a:buChar char="•"/>
            </a:pPr>
            <a:r>
              <a:rPr lang="en-US" sz="2800" dirty="0"/>
              <a:t>Supports forward chaining, backward chaining, and object-oriented programming.</a:t>
            </a:r>
          </a:p>
          <a:p>
            <a:pPr marL="457200" indent="-457200" algn="just">
              <a:buFont typeface="Arial" panose="020B0604020202020204" pitchFamily="34" charset="0"/>
              <a:buChar char="•"/>
            </a:pPr>
            <a:r>
              <a:rPr lang="en-US" sz="2800" b="1" dirty="0"/>
              <a:t>Usage</a:t>
            </a:r>
            <a:r>
              <a:rPr lang="en-US" sz="2800" dirty="0"/>
              <a:t>: CLIPS is widely used in academia, research, and industry for developing expert systems in fields like decision support and diagnostics.</a:t>
            </a:r>
          </a:p>
          <a:p>
            <a:pPr algn="just">
              <a:lnSpc>
                <a:spcPct val="150000"/>
              </a:lnSpc>
            </a:pPr>
            <a:endParaRPr lang="en-US" sz="3200" b="1" dirty="0"/>
          </a:p>
        </p:txBody>
      </p:sp>
    </p:spTree>
    <p:extLst>
      <p:ext uri="{BB962C8B-B14F-4D97-AF65-F5344CB8AC3E}">
        <p14:creationId xmlns:p14="http://schemas.microsoft.com/office/powerpoint/2010/main" val="346582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344" y="0"/>
            <a:ext cx="11631305" cy="6740307"/>
          </a:xfrm>
          <a:prstGeom prst="rect">
            <a:avLst/>
          </a:prstGeom>
        </p:spPr>
        <p:txBody>
          <a:bodyPr wrap="square">
            <a:spAutoFit/>
          </a:bodyPr>
          <a:lstStyle/>
          <a:p>
            <a:pPr algn="just">
              <a:lnSpc>
                <a:spcPct val="150000"/>
              </a:lnSpc>
            </a:pPr>
            <a:r>
              <a:rPr lang="en-US" sz="2400" b="1" dirty="0"/>
              <a:t>5. Java</a:t>
            </a:r>
          </a:p>
          <a:p>
            <a:pPr marL="342900" indent="-342900" algn="just">
              <a:lnSpc>
                <a:spcPct val="150000"/>
              </a:lnSpc>
              <a:buFont typeface="Arial" panose="020B0604020202020204" pitchFamily="34" charset="0"/>
              <a:buChar char="•"/>
            </a:pPr>
            <a:r>
              <a:rPr lang="en-US" sz="2400" b="1" dirty="0"/>
              <a:t>Overview</a:t>
            </a:r>
            <a:r>
              <a:rPr lang="en-US" sz="2400" dirty="0"/>
              <a:t>: Java is an object-oriented programming language that is often used in the development of AI applications, including expert systems. Java’s platform independence and rich ecosystem make it suitable for building cross-platform AI applications.</a:t>
            </a:r>
          </a:p>
          <a:p>
            <a:pPr marL="342900" indent="-342900" algn="just">
              <a:lnSpc>
                <a:spcPct val="150000"/>
              </a:lnSpc>
              <a:buFont typeface="Arial" panose="020B0604020202020204" pitchFamily="34" charset="0"/>
              <a:buChar char="•"/>
            </a:pPr>
            <a:r>
              <a:rPr lang="en-US" sz="2400" b="1" dirty="0"/>
              <a:t>Features</a:t>
            </a:r>
            <a:r>
              <a:rPr lang="en-US" sz="2400" dirty="0"/>
              <a:t>:</a:t>
            </a:r>
          </a:p>
          <a:p>
            <a:pPr marL="800100" lvl="1" indent="-342900" algn="just">
              <a:lnSpc>
                <a:spcPct val="150000"/>
              </a:lnSpc>
              <a:buFont typeface="Arial" panose="020B0604020202020204" pitchFamily="34" charset="0"/>
              <a:buChar char="•"/>
            </a:pPr>
            <a:r>
              <a:rPr lang="en-US" sz="2400" dirty="0"/>
              <a:t>Libraries like </a:t>
            </a:r>
            <a:r>
              <a:rPr lang="en-US" sz="2400" b="1" dirty="0"/>
              <a:t>Drools</a:t>
            </a:r>
            <a:r>
              <a:rPr lang="en-US" sz="2400" dirty="0"/>
              <a:t> (a rule engine for Java) help in the development of rule-based systems.</a:t>
            </a:r>
          </a:p>
          <a:p>
            <a:pPr marL="800100" lvl="1" indent="-342900" algn="just">
              <a:lnSpc>
                <a:spcPct val="150000"/>
              </a:lnSpc>
              <a:buFont typeface="Arial" panose="020B0604020202020204" pitchFamily="34" charset="0"/>
              <a:buChar char="•"/>
            </a:pPr>
            <a:r>
              <a:rPr lang="en-US" sz="2400" dirty="0"/>
              <a:t>Strong support for object-oriented design, which is useful for organizing knowledge in expert systems.</a:t>
            </a:r>
          </a:p>
          <a:p>
            <a:pPr marL="800100" lvl="1" indent="-342900" algn="just">
              <a:lnSpc>
                <a:spcPct val="150000"/>
              </a:lnSpc>
              <a:buFont typeface="Arial" panose="020B0604020202020204" pitchFamily="34" charset="0"/>
              <a:buChar char="•"/>
            </a:pPr>
            <a:r>
              <a:rPr lang="en-US" sz="2400" dirty="0"/>
              <a:t>Cross-platform capability ensures scalability and maintainability of expert systems.</a:t>
            </a:r>
          </a:p>
          <a:p>
            <a:pPr marL="342900" indent="-342900" algn="just">
              <a:lnSpc>
                <a:spcPct val="150000"/>
              </a:lnSpc>
              <a:buFont typeface="Arial" panose="020B0604020202020204" pitchFamily="34" charset="0"/>
              <a:buChar char="•"/>
            </a:pPr>
            <a:r>
              <a:rPr lang="en-US" sz="2400" b="1" dirty="0"/>
              <a:t>Usage</a:t>
            </a:r>
            <a:r>
              <a:rPr lang="en-US" sz="2400" dirty="0"/>
              <a:t>: Java is used to create expert systems for web-based and enterprise applications, especially in business rule management systems.</a:t>
            </a:r>
          </a:p>
        </p:txBody>
      </p:sp>
    </p:spTree>
    <p:extLst>
      <p:ext uri="{BB962C8B-B14F-4D97-AF65-F5344CB8AC3E}">
        <p14:creationId xmlns:p14="http://schemas.microsoft.com/office/powerpoint/2010/main" val="288422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00442"/>
            <a:ext cx="11525250" cy="6129050"/>
          </a:xfrm>
          <a:prstGeom prst="rect">
            <a:avLst/>
          </a:prstGeom>
        </p:spPr>
        <p:txBody>
          <a:bodyPr wrap="square">
            <a:spAutoFit/>
          </a:bodyPr>
          <a:lstStyle/>
          <a:p>
            <a:pPr algn="just">
              <a:lnSpc>
                <a:spcPct val="150000"/>
              </a:lnSpc>
            </a:pPr>
            <a:r>
              <a:rPr lang="en-US" sz="2400" b="1" dirty="0"/>
              <a:t>6. C/C++</a:t>
            </a:r>
          </a:p>
          <a:p>
            <a:pPr marL="342900" indent="-342900" algn="just">
              <a:lnSpc>
                <a:spcPct val="150000"/>
              </a:lnSpc>
              <a:buFont typeface="Arial" panose="020B0604020202020204" pitchFamily="34" charset="0"/>
              <a:buChar char="•"/>
            </a:pPr>
            <a:r>
              <a:rPr lang="en-US" sz="2400" b="1" dirty="0"/>
              <a:t>Overview</a:t>
            </a:r>
            <a:r>
              <a:rPr lang="en-US" sz="2400" dirty="0"/>
              <a:t>: C and C++ are not specifically designed for AI but are sometimes used for expert system development when performance is a critical factor. They provide low-level control over memory and system resources, making them suitable for high-performance expert systems.</a:t>
            </a:r>
          </a:p>
          <a:p>
            <a:pPr marL="342900" indent="-342900" algn="just">
              <a:lnSpc>
                <a:spcPct val="150000"/>
              </a:lnSpc>
              <a:buFont typeface="Arial" panose="020B0604020202020204" pitchFamily="34" charset="0"/>
              <a:buChar char="•"/>
            </a:pPr>
            <a:r>
              <a:rPr lang="en-US" sz="2400" b="1" dirty="0"/>
              <a:t>Features</a:t>
            </a:r>
            <a:r>
              <a:rPr lang="en-US" sz="2400" dirty="0"/>
              <a:t>:</a:t>
            </a:r>
          </a:p>
          <a:p>
            <a:pPr marL="800100" lvl="1" indent="-342900" algn="just">
              <a:lnSpc>
                <a:spcPct val="150000"/>
              </a:lnSpc>
              <a:buFont typeface="Arial" panose="020B0604020202020204" pitchFamily="34" charset="0"/>
              <a:buChar char="•"/>
            </a:pPr>
            <a:r>
              <a:rPr lang="en-US" sz="2400" dirty="0"/>
              <a:t>High performance and control over memory management.</a:t>
            </a:r>
          </a:p>
          <a:p>
            <a:pPr marL="800100" lvl="1" indent="-342900" algn="just">
              <a:lnSpc>
                <a:spcPct val="150000"/>
              </a:lnSpc>
              <a:buFont typeface="Arial" panose="020B0604020202020204" pitchFamily="34" charset="0"/>
              <a:buChar char="•"/>
            </a:pPr>
            <a:r>
              <a:rPr lang="en-US" sz="2400" dirty="0"/>
              <a:t>Can be used for building custom expert system shells or inference engines.</a:t>
            </a:r>
          </a:p>
          <a:p>
            <a:pPr marL="800100" lvl="1" indent="-342900" algn="just">
              <a:lnSpc>
                <a:spcPct val="150000"/>
              </a:lnSpc>
              <a:buFont typeface="Arial" panose="020B0604020202020204" pitchFamily="34" charset="0"/>
              <a:buChar char="•"/>
            </a:pPr>
            <a:r>
              <a:rPr lang="en-US" sz="2400" dirty="0"/>
              <a:t>Extensive libraries for AI and rule-based systems.</a:t>
            </a:r>
          </a:p>
          <a:p>
            <a:pPr marL="342900" indent="-342900" algn="just">
              <a:lnSpc>
                <a:spcPct val="150000"/>
              </a:lnSpc>
              <a:buFont typeface="Arial" panose="020B0604020202020204" pitchFamily="34" charset="0"/>
              <a:buChar char="•"/>
            </a:pPr>
            <a:r>
              <a:rPr lang="en-US" sz="2400" b="1" dirty="0"/>
              <a:t>Usage</a:t>
            </a:r>
            <a:r>
              <a:rPr lang="en-US" sz="2400" dirty="0"/>
              <a:t>: C/C++ is used for developing expert systems where performance and memory management are crucial, such as real-time decision-making systems.</a:t>
            </a:r>
          </a:p>
        </p:txBody>
      </p:sp>
    </p:spTree>
    <p:extLst>
      <p:ext uri="{BB962C8B-B14F-4D97-AF65-F5344CB8AC3E}">
        <p14:creationId xmlns:p14="http://schemas.microsoft.com/office/powerpoint/2010/main" val="482770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 y="233393"/>
            <a:ext cx="11601450" cy="6129050"/>
          </a:xfrm>
          <a:prstGeom prst="rect">
            <a:avLst/>
          </a:prstGeom>
        </p:spPr>
        <p:txBody>
          <a:bodyPr wrap="square">
            <a:spAutoFit/>
          </a:bodyPr>
          <a:lstStyle/>
          <a:p>
            <a:pPr algn="just">
              <a:lnSpc>
                <a:spcPct val="150000"/>
              </a:lnSpc>
            </a:pPr>
            <a:r>
              <a:rPr lang="en-US" sz="2400" b="1" dirty="0"/>
              <a:t>7. R</a:t>
            </a:r>
          </a:p>
          <a:p>
            <a:pPr marL="342900" indent="-342900" algn="just">
              <a:lnSpc>
                <a:spcPct val="150000"/>
              </a:lnSpc>
              <a:buFont typeface="Arial" panose="020B0604020202020204" pitchFamily="34" charset="0"/>
              <a:buChar char="•"/>
            </a:pPr>
            <a:r>
              <a:rPr lang="en-US" sz="2400" b="1" dirty="0"/>
              <a:t>Overview</a:t>
            </a:r>
            <a:r>
              <a:rPr lang="en-US" sz="2400" dirty="0"/>
              <a:t>: While R is primarily used for statistical computing and data analysis, it is also used in the development of knowledge-based systems, particularly when expert systems are combined with data-driven techniques like probabilistic reasoning.</a:t>
            </a:r>
          </a:p>
          <a:p>
            <a:pPr marL="342900" indent="-342900" algn="just">
              <a:lnSpc>
                <a:spcPct val="150000"/>
              </a:lnSpc>
              <a:buFont typeface="Arial" panose="020B0604020202020204" pitchFamily="34" charset="0"/>
              <a:buChar char="•"/>
            </a:pPr>
            <a:r>
              <a:rPr lang="en-US" sz="2400" b="1" dirty="0"/>
              <a:t>Features</a:t>
            </a:r>
            <a:r>
              <a:rPr lang="en-US" sz="2400" dirty="0"/>
              <a:t>:</a:t>
            </a:r>
          </a:p>
          <a:p>
            <a:pPr marL="800100" lvl="1" indent="-342900" algn="just">
              <a:lnSpc>
                <a:spcPct val="150000"/>
              </a:lnSpc>
              <a:buFont typeface="Arial" panose="020B0604020202020204" pitchFamily="34" charset="0"/>
              <a:buChar char="•"/>
            </a:pPr>
            <a:r>
              <a:rPr lang="en-US" sz="2400" dirty="0"/>
              <a:t>Strong support for statistical modeling, which is useful for systems that involve uncertainty and probabilistic reasoning.</a:t>
            </a:r>
          </a:p>
          <a:p>
            <a:pPr marL="800100" lvl="1" indent="-342900" algn="just">
              <a:lnSpc>
                <a:spcPct val="150000"/>
              </a:lnSpc>
              <a:buFont typeface="Arial" panose="020B0604020202020204" pitchFamily="34" charset="0"/>
              <a:buChar char="•"/>
            </a:pPr>
            <a:r>
              <a:rPr lang="en-US" sz="2400" dirty="0"/>
              <a:t>Libraries like </a:t>
            </a:r>
            <a:r>
              <a:rPr lang="en-US" sz="2400" b="1" dirty="0" err="1"/>
              <a:t>bnlearn</a:t>
            </a:r>
            <a:r>
              <a:rPr lang="en-US" sz="2400" dirty="0"/>
              <a:t> (for Bayesian networks) can be used for expert systems requiring probabilistic reasoning.</a:t>
            </a:r>
          </a:p>
          <a:p>
            <a:pPr marL="342900" indent="-342900" algn="just">
              <a:lnSpc>
                <a:spcPct val="150000"/>
              </a:lnSpc>
              <a:buFont typeface="Arial" panose="020B0604020202020204" pitchFamily="34" charset="0"/>
              <a:buChar char="•"/>
            </a:pPr>
            <a:r>
              <a:rPr lang="en-US" sz="2400" b="1" dirty="0"/>
              <a:t>Usage</a:t>
            </a:r>
            <a:r>
              <a:rPr lang="en-US" sz="2400" dirty="0"/>
              <a:t>: R is useful in expert systems that require statistical analysis, such as predictive modeling and data-driven decision support systems.</a:t>
            </a:r>
          </a:p>
        </p:txBody>
      </p:sp>
    </p:spTree>
    <p:extLst>
      <p:ext uri="{BB962C8B-B14F-4D97-AF65-F5344CB8AC3E}">
        <p14:creationId xmlns:p14="http://schemas.microsoft.com/office/powerpoint/2010/main" val="335170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7740" y="2539484"/>
            <a:ext cx="11123558" cy="769441"/>
          </a:xfrm>
          <a:prstGeom prst="rect">
            <a:avLst/>
          </a:prstGeom>
        </p:spPr>
        <p:txBody>
          <a:bodyPr wrap="none">
            <a:spAutoFit/>
          </a:bodyPr>
          <a:lstStyle/>
          <a:p>
            <a:r>
              <a:rPr lang="en-US" sz="4400" b="1" dirty="0">
                <a:latin typeface="Verdana" panose="020B0604030504040204" pitchFamily="34" charset="0"/>
              </a:rPr>
              <a:t>Knowledge Engineering languages</a:t>
            </a:r>
            <a:endParaRPr lang="en-US" sz="4400" b="1" dirty="0"/>
          </a:p>
        </p:txBody>
      </p:sp>
    </p:spTree>
    <p:extLst>
      <p:ext uri="{BB962C8B-B14F-4D97-AF65-F5344CB8AC3E}">
        <p14:creationId xmlns:p14="http://schemas.microsoft.com/office/powerpoint/2010/main" val="4029615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0"/>
            <a:ext cx="11658600" cy="6986528"/>
          </a:xfrm>
          <a:prstGeom prst="rect">
            <a:avLst/>
          </a:prstGeom>
        </p:spPr>
        <p:txBody>
          <a:bodyPr wrap="square">
            <a:spAutoFit/>
          </a:bodyPr>
          <a:lstStyle/>
          <a:p>
            <a:pPr algn="just"/>
            <a:r>
              <a:rPr lang="en-US" sz="2800" b="1" dirty="0" smtClean="0"/>
              <a:t>1. Drools</a:t>
            </a:r>
            <a:endParaRPr lang="en-US" sz="2800" b="1" dirty="0"/>
          </a:p>
          <a:p>
            <a:pPr marL="457200" indent="-457200" algn="just">
              <a:lnSpc>
                <a:spcPct val="150000"/>
              </a:lnSpc>
              <a:buFont typeface="Arial" panose="020B0604020202020204" pitchFamily="34" charset="0"/>
              <a:buChar char="•"/>
            </a:pPr>
            <a:r>
              <a:rPr lang="en-US" sz="2800" b="1" dirty="0"/>
              <a:t>Overview</a:t>
            </a:r>
            <a:r>
              <a:rPr lang="en-US" sz="2800" dirty="0"/>
              <a:t>: Drools is a business rule management system (BRMS) written in Java. It is widely used for building rule-based systems that require complex decision-making processes.</a:t>
            </a:r>
          </a:p>
          <a:p>
            <a:pPr marL="457200" indent="-457200" algn="just">
              <a:lnSpc>
                <a:spcPct val="150000"/>
              </a:lnSpc>
              <a:buFont typeface="Arial" panose="020B0604020202020204" pitchFamily="34" charset="0"/>
              <a:buChar char="•"/>
            </a:pPr>
            <a:r>
              <a:rPr lang="en-US" sz="2800" b="1" dirty="0"/>
              <a:t>Key Features</a:t>
            </a:r>
            <a:r>
              <a:rPr lang="en-US" sz="2800" dirty="0"/>
              <a:t>:</a:t>
            </a:r>
          </a:p>
          <a:p>
            <a:pPr marL="914400" lvl="1" indent="-457200" algn="just">
              <a:lnSpc>
                <a:spcPct val="150000"/>
              </a:lnSpc>
              <a:buFont typeface="Arial" panose="020B0604020202020204" pitchFamily="34" charset="0"/>
              <a:buChar char="•"/>
            </a:pPr>
            <a:r>
              <a:rPr lang="en-US" sz="2800" dirty="0"/>
              <a:t>Rule-based system using forward chaining (Rete algorithm).</a:t>
            </a:r>
          </a:p>
          <a:p>
            <a:pPr marL="914400" lvl="1" indent="-457200" algn="just">
              <a:lnSpc>
                <a:spcPct val="150000"/>
              </a:lnSpc>
              <a:buFont typeface="Arial" panose="020B0604020202020204" pitchFamily="34" charset="0"/>
              <a:buChar char="•"/>
            </a:pPr>
            <a:r>
              <a:rPr lang="en-US" sz="2800" dirty="0"/>
              <a:t>Integrates easily with Java-based applications.</a:t>
            </a:r>
          </a:p>
          <a:p>
            <a:pPr marL="914400" lvl="1" indent="-457200" algn="just">
              <a:lnSpc>
                <a:spcPct val="150000"/>
              </a:lnSpc>
              <a:buFont typeface="Arial" panose="020B0604020202020204" pitchFamily="34" charset="0"/>
              <a:buChar char="•"/>
            </a:pPr>
            <a:r>
              <a:rPr lang="en-US" sz="2800" dirty="0"/>
              <a:t>Scalable and flexible, used for both small and enterprise-level applications.</a:t>
            </a:r>
          </a:p>
          <a:p>
            <a:pPr marL="457200" indent="-457200" algn="just">
              <a:lnSpc>
                <a:spcPct val="150000"/>
              </a:lnSpc>
              <a:buFont typeface="Arial" panose="020B0604020202020204" pitchFamily="34" charset="0"/>
              <a:buChar char="•"/>
            </a:pPr>
            <a:r>
              <a:rPr lang="en-US" sz="2800" b="1" dirty="0"/>
              <a:t>Usage</a:t>
            </a:r>
            <a:r>
              <a:rPr lang="en-US" sz="2800" dirty="0"/>
              <a:t>: Drools is popular in the business domain for implementing decision support systems, business rules engines, and policy enforcement systems.</a:t>
            </a:r>
          </a:p>
        </p:txBody>
      </p:sp>
    </p:spTree>
    <p:extLst>
      <p:ext uri="{BB962C8B-B14F-4D97-AF65-F5344CB8AC3E}">
        <p14:creationId xmlns:p14="http://schemas.microsoft.com/office/powerpoint/2010/main" val="3203669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 y="186541"/>
            <a:ext cx="11830050" cy="6555641"/>
          </a:xfrm>
          <a:prstGeom prst="rect">
            <a:avLst/>
          </a:prstGeom>
        </p:spPr>
        <p:txBody>
          <a:bodyPr wrap="square">
            <a:spAutoFit/>
          </a:bodyPr>
          <a:lstStyle/>
          <a:p>
            <a:pPr algn="just">
              <a:lnSpc>
                <a:spcPct val="150000"/>
              </a:lnSpc>
            </a:pPr>
            <a:r>
              <a:rPr lang="en-US" sz="2800" b="1" dirty="0" smtClean="0"/>
              <a:t>2. Jess </a:t>
            </a:r>
            <a:r>
              <a:rPr lang="en-US" sz="2800" b="1" dirty="0"/>
              <a:t>(Java Expert System Shell)</a:t>
            </a:r>
          </a:p>
          <a:p>
            <a:pPr marL="457200" indent="-457200" algn="just">
              <a:lnSpc>
                <a:spcPct val="150000"/>
              </a:lnSpc>
              <a:buFont typeface="Arial" panose="020B0604020202020204" pitchFamily="34" charset="0"/>
              <a:buChar char="•"/>
            </a:pPr>
            <a:r>
              <a:rPr lang="en-US" sz="2800" b="1" dirty="0"/>
              <a:t>Overview</a:t>
            </a:r>
            <a:r>
              <a:rPr lang="en-US" sz="2800" dirty="0"/>
              <a:t>: Jess is a rule-based expert system shell based on CLIPS but implemented in Java. It allows developers to create expert systems using a combination of rules and facts to reason about problems.</a:t>
            </a:r>
          </a:p>
          <a:p>
            <a:pPr marL="457200" indent="-457200" algn="just">
              <a:lnSpc>
                <a:spcPct val="150000"/>
              </a:lnSpc>
              <a:buFont typeface="Arial" panose="020B0604020202020204" pitchFamily="34" charset="0"/>
              <a:buChar char="•"/>
            </a:pPr>
            <a:r>
              <a:rPr lang="en-US" sz="2800" b="1" dirty="0"/>
              <a:t>Key Features</a:t>
            </a:r>
            <a:r>
              <a:rPr lang="en-US" sz="2800" dirty="0"/>
              <a:t>:</a:t>
            </a:r>
          </a:p>
          <a:p>
            <a:pPr marL="914400" lvl="1" indent="-457200" algn="just">
              <a:lnSpc>
                <a:spcPct val="150000"/>
              </a:lnSpc>
              <a:buFont typeface="Arial" panose="020B0604020202020204" pitchFamily="34" charset="0"/>
              <a:buChar char="•"/>
            </a:pPr>
            <a:r>
              <a:rPr lang="en-US" sz="2800" dirty="0"/>
              <a:t>Integrated with the Java programming language, making it highly versatile.</a:t>
            </a:r>
          </a:p>
          <a:p>
            <a:pPr marL="914400" lvl="1" indent="-457200" algn="just">
              <a:lnSpc>
                <a:spcPct val="150000"/>
              </a:lnSpc>
              <a:buFont typeface="Arial" panose="020B0604020202020204" pitchFamily="34" charset="0"/>
              <a:buChar char="•"/>
            </a:pPr>
            <a:r>
              <a:rPr lang="en-US" sz="2800" dirty="0"/>
              <a:t>Rule-based reasoning using the Rete algorithm.</a:t>
            </a:r>
          </a:p>
          <a:p>
            <a:pPr marL="914400" lvl="1" indent="-457200" algn="just">
              <a:lnSpc>
                <a:spcPct val="150000"/>
              </a:lnSpc>
              <a:buFont typeface="Arial" panose="020B0604020202020204" pitchFamily="34" charset="0"/>
              <a:buChar char="•"/>
            </a:pPr>
            <a:r>
              <a:rPr lang="en-US" sz="2800" dirty="0"/>
              <a:t>Java object manipulation, enabling the development of hybrid systems.</a:t>
            </a:r>
          </a:p>
          <a:p>
            <a:pPr marL="457200" indent="-457200" algn="just">
              <a:lnSpc>
                <a:spcPct val="150000"/>
              </a:lnSpc>
              <a:buFont typeface="Arial" panose="020B0604020202020204" pitchFamily="34" charset="0"/>
              <a:buChar char="•"/>
            </a:pPr>
            <a:r>
              <a:rPr lang="en-US" sz="2800" b="1" dirty="0"/>
              <a:t>Usage</a:t>
            </a:r>
            <a:r>
              <a:rPr lang="en-US" sz="2800" dirty="0"/>
              <a:t>: Jess is used to develop expert systems in areas like business, finance, and diagnostics, where complex rule-based reasoning is required.</a:t>
            </a:r>
          </a:p>
        </p:txBody>
      </p:sp>
    </p:spTree>
    <p:extLst>
      <p:ext uri="{BB962C8B-B14F-4D97-AF65-F5344CB8AC3E}">
        <p14:creationId xmlns:p14="http://schemas.microsoft.com/office/powerpoint/2010/main" val="371447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11391900" cy="5724644"/>
          </a:xfrm>
          <a:prstGeom prst="rect">
            <a:avLst/>
          </a:prstGeom>
        </p:spPr>
        <p:txBody>
          <a:bodyPr wrap="square">
            <a:spAutoFit/>
          </a:bodyPr>
          <a:lstStyle/>
          <a:p>
            <a:pPr algn="just">
              <a:lnSpc>
                <a:spcPct val="150000"/>
              </a:lnSpc>
            </a:pPr>
            <a:r>
              <a:rPr lang="en-US" sz="2800" b="1" dirty="0" smtClean="0"/>
              <a:t>3. OPS5 </a:t>
            </a:r>
            <a:r>
              <a:rPr lang="en-US" sz="2800" b="1" dirty="0"/>
              <a:t>(Official Production System)</a:t>
            </a:r>
          </a:p>
          <a:p>
            <a:pPr marL="457200" indent="-457200" algn="just">
              <a:lnSpc>
                <a:spcPct val="150000"/>
              </a:lnSpc>
              <a:buFont typeface="Arial" panose="020B0604020202020204" pitchFamily="34" charset="0"/>
              <a:buChar char="•"/>
            </a:pPr>
            <a:r>
              <a:rPr lang="en-US" sz="2400" b="1" dirty="0"/>
              <a:t>Overview</a:t>
            </a:r>
            <a:r>
              <a:rPr lang="en-US" sz="2400" dirty="0"/>
              <a:t>: OPS5 is a rule-based programming language designed for building production systems (a type of expert system). It operates using a pattern-matching algorithm to match conditions in the rules with data in the knowledge base.</a:t>
            </a:r>
          </a:p>
          <a:p>
            <a:pPr marL="457200" indent="-457200" algn="just">
              <a:lnSpc>
                <a:spcPct val="150000"/>
              </a:lnSpc>
              <a:buFont typeface="Arial" panose="020B0604020202020204" pitchFamily="34" charset="0"/>
              <a:buChar char="•"/>
            </a:pPr>
            <a:r>
              <a:rPr lang="en-US" sz="2400" b="1" dirty="0"/>
              <a:t>Key Features</a:t>
            </a:r>
            <a:r>
              <a:rPr lang="en-US" sz="2400" dirty="0"/>
              <a:t>:</a:t>
            </a:r>
          </a:p>
          <a:p>
            <a:pPr marL="914400" lvl="1" indent="-457200" algn="just">
              <a:lnSpc>
                <a:spcPct val="150000"/>
              </a:lnSpc>
              <a:buFont typeface="Arial" panose="020B0604020202020204" pitchFamily="34" charset="0"/>
              <a:buChar char="•"/>
            </a:pPr>
            <a:r>
              <a:rPr lang="en-US" sz="2400" dirty="0"/>
              <a:t>Forward chaining inference.</a:t>
            </a:r>
          </a:p>
          <a:p>
            <a:pPr marL="914400" lvl="1" indent="-457200" algn="just">
              <a:lnSpc>
                <a:spcPct val="150000"/>
              </a:lnSpc>
              <a:buFont typeface="Arial" panose="020B0604020202020204" pitchFamily="34" charset="0"/>
              <a:buChar char="•"/>
            </a:pPr>
            <a:r>
              <a:rPr lang="en-US" sz="2400" dirty="0"/>
              <a:t>Efficient pattern matching with production rules.</a:t>
            </a:r>
          </a:p>
          <a:p>
            <a:pPr marL="914400" lvl="1" indent="-457200" algn="just">
              <a:lnSpc>
                <a:spcPct val="150000"/>
              </a:lnSpc>
              <a:buFont typeface="Arial" panose="020B0604020202020204" pitchFamily="34" charset="0"/>
              <a:buChar char="•"/>
            </a:pPr>
            <a:r>
              <a:rPr lang="en-US" sz="2400" dirty="0"/>
              <a:t>Highly specialized for production rule-based systems.</a:t>
            </a:r>
          </a:p>
          <a:p>
            <a:pPr marL="457200" indent="-457200" algn="just">
              <a:lnSpc>
                <a:spcPct val="150000"/>
              </a:lnSpc>
              <a:buFont typeface="Arial" panose="020B0604020202020204" pitchFamily="34" charset="0"/>
              <a:buChar char="•"/>
            </a:pPr>
            <a:r>
              <a:rPr lang="en-US" sz="2400" b="1" dirty="0"/>
              <a:t>Usage</a:t>
            </a:r>
            <a:r>
              <a:rPr lang="en-US" sz="2400" dirty="0"/>
              <a:t>: OPS5 has been used in manufacturing process control, diagnostics, and decision support systems.</a:t>
            </a:r>
          </a:p>
        </p:txBody>
      </p:sp>
    </p:spTree>
    <p:extLst>
      <p:ext uri="{BB962C8B-B14F-4D97-AF65-F5344CB8AC3E}">
        <p14:creationId xmlns:p14="http://schemas.microsoft.com/office/powerpoint/2010/main" val="2089792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550" y="0"/>
            <a:ext cx="11487150" cy="5575052"/>
          </a:xfrm>
          <a:prstGeom prst="rect">
            <a:avLst/>
          </a:prstGeom>
        </p:spPr>
        <p:txBody>
          <a:bodyPr wrap="square">
            <a:spAutoFit/>
          </a:bodyPr>
          <a:lstStyle/>
          <a:p>
            <a:pPr algn="just">
              <a:lnSpc>
                <a:spcPct val="150000"/>
              </a:lnSpc>
            </a:pPr>
            <a:r>
              <a:rPr lang="en-US" sz="2400" b="1" dirty="0" smtClean="0"/>
              <a:t>4. KRL </a:t>
            </a:r>
            <a:r>
              <a:rPr lang="en-US" sz="2400" b="1" dirty="0"/>
              <a:t>(Knowledge Representation Language)</a:t>
            </a:r>
          </a:p>
          <a:p>
            <a:pPr algn="just">
              <a:lnSpc>
                <a:spcPct val="150000"/>
              </a:lnSpc>
              <a:buFont typeface="Arial" panose="020B0604020202020204" pitchFamily="34" charset="0"/>
              <a:buChar char="•"/>
            </a:pPr>
            <a:r>
              <a:rPr lang="en-US" sz="2400" b="1" dirty="0"/>
              <a:t>Overview</a:t>
            </a:r>
            <a:r>
              <a:rPr lang="en-US" sz="2400" dirty="0"/>
              <a:t>: KRL is an early AI language designed to handle knowledge representation, allowing complex data and reasoning structures to be modeled effectively.</a:t>
            </a:r>
          </a:p>
          <a:p>
            <a:pPr algn="just">
              <a:lnSpc>
                <a:spcPct val="150000"/>
              </a:lnSpc>
              <a:buFont typeface="Arial" panose="020B0604020202020204" pitchFamily="34" charset="0"/>
              <a:buChar char="•"/>
            </a:pPr>
            <a:r>
              <a:rPr lang="en-US" sz="2400" b="1" dirty="0"/>
              <a:t>Key Features</a:t>
            </a:r>
            <a:r>
              <a:rPr lang="en-US" sz="2400" dirty="0"/>
              <a:t>:</a:t>
            </a:r>
          </a:p>
          <a:p>
            <a:pPr marL="742950" lvl="1" indent="-285750" algn="just">
              <a:lnSpc>
                <a:spcPct val="150000"/>
              </a:lnSpc>
              <a:buFont typeface="Arial" panose="020B0604020202020204" pitchFamily="34" charset="0"/>
              <a:buChar char="•"/>
            </a:pPr>
            <a:r>
              <a:rPr lang="en-US" sz="2400" dirty="0"/>
              <a:t>Frame-based knowledge representation, which allows defining objects and their relationships.</a:t>
            </a:r>
          </a:p>
          <a:p>
            <a:pPr marL="742950" lvl="1" indent="-285750" algn="just">
              <a:lnSpc>
                <a:spcPct val="150000"/>
              </a:lnSpc>
              <a:buFont typeface="Arial" panose="020B0604020202020204" pitchFamily="34" charset="0"/>
              <a:buChar char="•"/>
            </a:pPr>
            <a:r>
              <a:rPr lang="en-US" sz="2400" dirty="0"/>
              <a:t>Strong support for rule-based reasoning.</a:t>
            </a:r>
          </a:p>
          <a:p>
            <a:pPr marL="742950" lvl="1" indent="-285750" algn="just">
              <a:lnSpc>
                <a:spcPct val="150000"/>
              </a:lnSpc>
              <a:buFont typeface="Arial" panose="020B0604020202020204" pitchFamily="34" charset="0"/>
              <a:buChar char="•"/>
            </a:pPr>
            <a:r>
              <a:rPr lang="en-US" sz="2400" dirty="0"/>
              <a:t>Hierarchical knowledge representation.</a:t>
            </a:r>
          </a:p>
          <a:p>
            <a:pPr algn="just">
              <a:lnSpc>
                <a:spcPct val="150000"/>
              </a:lnSpc>
              <a:buFont typeface="Arial" panose="020B0604020202020204" pitchFamily="34" charset="0"/>
              <a:buChar char="•"/>
            </a:pPr>
            <a:r>
              <a:rPr lang="en-US" sz="2400" b="1" dirty="0"/>
              <a:t>Usage</a:t>
            </a:r>
            <a:r>
              <a:rPr lang="en-US" sz="2400" dirty="0"/>
              <a:t>: KRL has been used in knowledge-based systems for AI research, allowing developers to model objects, rules, and relationships between entities.</a:t>
            </a:r>
          </a:p>
        </p:txBody>
      </p:sp>
    </p:spTree>
    <p:extLst>
      <p:ext uri="{BB962C8B-B14F-4D97-AF65-F5344CB8AC3E}">
        <p14:creationId xmlns:p14="http://schemas.microsoft.com/office/powerpoint/2010/main" val="318870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16" y="482937"/>
            <a:ext cx="10913659" cy="1083374"/>
          </a:xfrm>
          <a:prstGeom prst="rect">
            <a:avLst/>
          </a:prstGeom>
        </p:spPr>
        <p:txBody>
          <a:bodyPr wrap="square">
            <a:spAutoFit/>
          </a:bodyPr>
          <a:lstStyle/>
          <a:p>
            <a:pPr marL="742950" lvl="1" indent="-285750" algn="just">
              <a:lnSpc>
                <a:spcPct val="150000"/>
              </a:lnSpc>
              <a:buFont typeface="Arial" panose="020B0604020202020204" pitchFamily="34" charset="0"/>
              <a:buChar char="•"/>
            </a:pPr>
            <a:endParaRPr lang="en-US" sz="2000" dirty="0"/>
          </a:p>
          <a:p>
            <a:pPr marL="742950" lvl="1" indent="-285750" algn="just">
              <a:lnSpc>
                <a:spcPct val="200000"/>
              </a:lnSpc>
              <a:buFont typeface="Arial" panose="020B0604020202020204" pitchFamily="34" charset="0"/>
              <a:buChar char="•"/>
            </a:pPr>
            <a:endParaRPr lang="en-US" sz="2000" dirty="0"/>
          </a:p>
        </p:txBody>
      </p:sp>
      <p:sp>
        <p:nvSpPr>
          <p:cNvPr id="6" name="Rectangle 5"/>
          <p:cNvSpPr/>
          <p:nvPr/>
        </p:nvSpPr>
        <p:spPr>
          <a:xfrm>
            <a:off x="509516" y="223623"/>
            <a:ext cx="11227559" cy="2031325"/>
          </a:xfrm>
          <a:prstGeom prst="rect">
            <a:avLst/>
          </a:prstGeom>
        </p:spPr>
        <p:txBody>
          <a:bodyPr wrap="square">
            <a:spAutoFit/>
          </a:bodyPr>
          <a:lstStyle/>
          <a:p>
            <a:pPr>
              <a:lnSpc>
                <a:spcPct val="150000"/>
              </a:lnSpc>
            </a:pPr>
            <a:r>
              <a:rPr lang="en-US" sz="2800" b="1" dirty="0" smtClean="0"/>
              <a:t>Block </a:t>
            </a:r>
            <a:r>
              <a:rPr lang="en-US" sz="2800" b="1" dirty="0"/>
              <a:t>diagram that represents the working of an expert system:</a:t>
            </a:r>
            <a:r>
              <a:rPr lang="en-US" sz="4000" b="1" dirty="0" smtClean="0"/>
              <a:t/>
            </a:r>
            <a:br>
              <a:rPr lang="en-US" sz="4000" b="1" dirty="0" smtClean="0"/>
            </a:br>
            <a:endParaRPr lang="en-US" sz="2800" dirty="0" smtClean="0"/>
          </a:p>
          <a:p>
            <a:pPr>
              <a:lnSpc>
                <a:spcPct val="150000"/>
              </a:lnSpc>
            </a:pPr>
            <a:endParaRPr lang="en-US" sz="2800" dirty="0"/>
          </a:p>
        </p:txBody>
      </p:sp>
      <p:pic>
        <p:nvPicPr>
          <p:cNvPr id="1030" name="Picture 6" descr="Expert Systems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815" y="1566310"/>
            <a:ext cx="8413198"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93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7" y="340395"/>
            <a:ext cx="11750723" cy="6955750"/>
          </a:xfrm>
          <a:prstGeom prst="rect">
            <a:avLst/>
          </a:prstGeom>
        </p:spPr>
        <p:txBody>
          <a:bodyPr wrap="square">
            <a:spAutoFit/>
          </a:bodyPr>
          <a:lstStyle/>
          <a:p>
            <a:pPr algn="just"/>
            <a:r>
              <a:rPr lang="en-US" sz="2800" b="1" dirty="0" smtClean="0"/>
              <a:t>5. Expert </a:t>
            </a:r>
            <a:r>
              <a:rPr lang="en-US" sz="2800" b="1" dirty="0"/>
              <a:t>System Shells</a:t>
            </a:r>
          </a:p>
          <a:p>
            <a:pPr marL="285750" indent="-285750" algn="just">
              <a:lnSpc>
                <a:spcPct val="150000"/>
              </a:lnSpc>
              <a:buFont typeface="Arial" panose="020B0604020202020204" pitchFamily="34" charset="0"/>
              <a:buChar char="•"/>
            </a:pPr>
            <a:r>
              <a:rPr lang="en-US" sz="2800" b="1" dirty="0"/>
              <a:t>Overview</a:t>
            </a:r>
            <a:r>
              <a:rPr lang="en-US" sz="2800" dirty="0"/>
              <a:t>: Expert system shells like </a:t>
            </a:r>
            <a:r>
              <a:rPr lang="en-US" sz="2800" b="1" dirty="0"/>
              <a:t>CLIPS</a:t>
            </a:r>
            <a:r>
              <a:rPr lang="en-US" sz="2800" dirty="0"/>
              <a:t>, </a:t>
            </a:r>
            <a:r>
              <a:rPr lang="en-US" sz="2800" b="1" dirty="0"/>
              <a:t>Jess</a:t>
            </a:r>
            <a:r>
              <a:rPr lang="en-US" sz="2800" dirty="0"/>
              <a:t>, and </a:t>
            </a:r>
            <a:r>
              <a:rPr lang="en-US" sz="2800" b="1" dirty="0"/>
              <a:t>Drools</a:t>
            </a:r>
            <a:r>
              <a:rPr lang="en-US" sz="2800" dirty="0"/>
              <a:t> are complete environments for building expert systems without the need to develop an inference engine from scratch.</a:t>
            </a:r>
          </a:p>
          <a:p>
            <a:pPr marL="285750" indent="-285750" algn="just">
              <a:lnSpc>
                <a:spcPct val="150000"/>
              </a:lnSpc>
              <a:buFont typeface="Arial" panose="020B0604020202020204" pitchFamily="34" charset="0"/>
              <a:buChar char="•"/>
            </a:pPr>
            <a:r>
              <a:rPr lang="en-US" sz="2800" b="1" dirty="0"/>
              <a:t>Key Features</a:t>
            </a:r>
            <a:r>
              <a:rPr lang="en-US" sz="2800" dirty="0"/>
              <a:t>:</a:t>
            </a:r>
          </a:p>
          <a:p>
            <a:pPr marL="742950" lvl="1" indent="-285750" algn="just">
              <a:lnSpc>
                <a:spcPct val="150000"/>
              </a:lnSpc>
              <a:buFont typeface="Arial" panose="020B0604020202020204" pitchFamily="34" charset="0"/>
              <a:buChar char="•"/>
            </a:pPr>
            <a:r>
              <a:rPr lang="en-US" sz="2800" dirty="0"/>
              <a:t>Pre-built inference engines (forward and backward chaining).</a:t>
            </a:r>
          </a:p>
          <a:p>
            <a:pPr marL="742950" lvl="1" indent="-285750" algn="just">
              <a:lnSpc>
                <a:spcPct val="150000"/>
              </a:lnSpc>
              <a:buFont typeface="Arial" panose="020B0604020202020204" pitchFamily="34" charset="0"/>
              <a:buChar char="•"/>
            </a:pPr>
            <a:r>
              <a:rPr lang="en-US" sz="2800" dirty="0"/>
              <a:t>Simplifies the development process by focusing on </a:t>
            </a:r>
            <a:r>
              <a:rPr lang="en-US" sz="2800" dirty="0" smtClean="0"/>
              <a:t>knowledge.</a:t>
            </a:r>
            <a:endParaRPr lang="en-US" sz="2800" dirty="0"/>
          </a:p>
          <a:p>
            <a:pPr marL="742950" lvl="1" indent="-285750" algn="just">
              <a:lnSpc>
                <a:spcPct val="150000"/>
              </a:lnSpc>
              <a:buFont typeface="Arial" panose="020B0604020202020204" pitchFamily="34" charset="0"/>
              <a:buChar char="•"/>
            </a:pPr>
            <a:r>
              <a:rPr lang="en-US" sz="2800" dirty="0"/>
              <a:t>Integrates with other programming languages or environments.</a:t>
            </a:r>
          </a:p>
          <a:p>
            <a:pPr marL="285750" indent="-285750" algn="just">
              <a:lnSpc>
                <a:spcPct val="150000"/>
              </a:lnSpc>
              <a:buFont typeface="Arial" panose="020B0604020202020204" pitchFamily="34" charset="0"/>
              <a:buChar char="•"/>
            </a:pPr>
            <a:r>
              <a:rPr lang="en-US" sz="2800" b="1" dirty="0"/>
              <a:t>Usage</a:t>
            </a:r>
            <a:r>
              <a:rPr lang="en-US" sz="2800" dirty="0"/>
              <a:t>: Expert system shells are used in industries like healthcare, finance, and business for rapid expert system development.</a:t>
            </a:r>
          </a:p>
          <a:p>
            <a:pPr algn="just">
              <a:lnSpc>
                <a:spcPct val="200000"/>
              </a:lnSpc>
            </a:pPr>
            <a:endParaRPr lang="en-US" sz="2000" dirty="0"/>
          </a:p>
        </p:txBody>
      </p:sp>
    </p:spTree>
    <p:extLst>
      <p:ext uri="{BB962C8B-B14F-4D97-AF65-F5344CB8AC3E}">
        <p14:creationId xmlns:p14="http://schemas.microsoft.com/office/powerpoint/2010/main" val="1047197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174952"/>
            <a:ext cx="11091080" cy="6683048"/>
          </a:xfrm>
          <a:prstGeom prst="rect">
            <a:avLst/>
          </a:prstGeom>
        </p:spPr>
        <p:txBody>
          <a:bodyPr wrap="square">
            <a:spAutoFit/>
          </a:bodyPr>
          <a:lstStyle/>
          <a:p>
            <a:pPr algn="just">
              <a:lnSpc>
                <a:spcPct val="150000"/>
              </a:lnSpc>
            </a:pPr>
            <a:r>
              <a:rPr lang="en-US" sz="2400" b="1" dirty="0"/>
              <a:t>Advantages</a:t>
            </a:r>
          </a:p>
          <a:p>
            <a:pPr marL="342900" indent="-342900" algn="just">
              <a:lnSpc>
                <a:spcPct val="150000"/>
              </a:lnSpc>
              <a:buFont typeface="Arial" panose="020B0604020202020204" pitchFamily="34" charset="0"/>
              <a:buChar char="•"/>
            </a:pPr>
            <a:r>
              <a:rPr lang="en-US" sz="2400" b="1" dirty="0"/>
              <a:t>Structured Representation</a:t>
            </a:r>
            <a:r>
              <a:rPr lang="en-US" sz="2400" dirty="0"/>
              <a:t>: Frames provide a clear, organized way to represent information, making it easier to manage and retrieve.</a:t>
            </a:r>
          </a:p>
          <a:p>
            <a:pPr marL="342900" indent="-342900" algn="just">
              <a:lnSpc>
                <a:spcPct val="150000"/>
              </a:lnSpc>
              <a:buFont typeface="Arial" panose="020B0604020202020204" pitchFamily="34" charset="0"/>
              <a:buChar char="•"/>
            </a:pPr>
            <a:r>
              <a:rPr lang="en-US" sz="2400" b="1" dirty="0"/>
              <a:t>Flexibility</a:t>
            </a:r>
            <a:r>
              <a:rPr lang="en-US" sz="2400" dirty="0"/>
              <a:t>: Frames can be easily extended and modified, allowing for the addition of new information and relationships.</a:t>
            </a:r>
          </a:p>
          <a:p>
            <a:pPr marL="342900" indent="-342900" algn="just">
              <a:lnSpc>
                <a:spcPct val="150000"/>
              </a:lnSpc>
              <a:buFont typeface="Arial" panose="020B0604020202020204" pitchFamily="34" charset="0"/>
              <a:buChar char="•"/>
            </a:pPr>
            <a:r>
              <a:rPr lang="en-US" sz="2400" b="1" dirty="0"/>
              <a:t>Hierarchical Organization</a:t>
            </a:r>
            <a:r>
              <a:rPr lang="en-US" sz="2400" dirty="0"/>
              <a:t>: Inheritance allows for the reuse of information and relationships, reducing redundancy and simplifying knowledge management.</a:t>
            </a:r>
          </a:p>
          <a:p>
            <a:pPr algn="just">
              <a:lnSpc>
                <a:spcPct val="150000"/>
              </a:lnSpc>
            </a:pPr>
            <a:r>
              <a:rPr lang="en-US" sz="2400" b="1" dirty="0"/>
              <a:t>Limitations</a:t>
            </a:r>
          </a:p>
          <a:p>
            <a:pPr marL="342900" indent="-342900" algn="just">
              <a:lnSpc>
                <a:spcPct val="150000"/>
              </a:lnSpc>
              <a:buFont typeface="Arial" panose="020B0604020202020204" pitchFamily="34" charset="0"/>
              <a:buChar char="•"/>
            </a:pPr>
            <a:r>
              <a:rPr lang="en-US" sz="2400" b="1" dirty="0"/>
              <a:t>Complexity</a:t>
            </a:r>
            <a:r>
              <a:rPr lang="en-US" sz="2400" dirty="0"/>
              <a:t>: Large and intricate frames can become complex and difficult to manage, especially with many interrelated slots and inheritance structures.</a:t>
            </a:r>
          </a:p>
          <a:p>
            <a:pPr marL="342900" indent="-342900" algn="just">
              <a:lnSpc>
                <a:spcPct val="150000"/>
              </a:lnSpc>
              <a:buFont typeface="Arial" panose="020B0604020202020204" pitchFamily="34" charset="0"/>
              <a:buChar char="•"/>
            </a:pPr>
            <a:r>
              <a:rPr lang="en-US" sz="2400" b="1" dirty="0"/>
              <a:t>Rigid Structure</a:t>
            </a:r>
            <a:r>
              <a:rPr lang="en-US" sz="2400" dirty="0"/>
              <a:t>: Frames may be less flexible in representing situations that do not fit neatly into predefined structures.</a:t>
            </a:r>
          </a:p>
        </p:txBody>
      </p:sp>
    </p:spTree>
    <p:extLst>
      <p:ext uri="{BB962C8B-B14F-4D97-AF65-F5344CB8AC3E}">
        <p14:creationId xmlns:p14="http://schemas.microsoft.com/office/powerpoint/2010/main" val="1088353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436" y="247650"/>
            <a:ext cx="10954603" cy="5262979"/>
          </a:xfrm>
          <a:prstGeom prst="rect">
            <a:avLst/>
          </a:prstGeom>
        </p:spPr>
        <p:txBody>
          <a:bodyPr wrap="square">
            <a:spAutoFit/>
          </a:bodyPr>
          <a:lstStyle/>
          <a:p>
            <a:pPr algn="just">
              <a:lnSpc>
                <a:spcPct val="150000"/>
              </a:lnSpc>
            </a:pPr>
            <a:r>
              <a:rPr lang="en-US" sz="2800" b="1" dirty="0"/>
              <a:t>Systems building Aids and Support </a:t>
            </a:r>
            <a:r>
              <a:rPr lang="en-US" sz="2800" b="1" dirty="0" smtClean="0"/>
              <a:t>facilities:</a:t>
            </a:r>
          </a:p>
          <a:p>
            <a:pPr algn="just">
              <a:lnSpc>
                <a:spcPct val="150000"/>
              </a:lnSpc>
            </a:pPr>
            <a:r>
              <a:rPr lang="en-US" sz="2800" dirty="0"/>
              <a:t>Systems building aids and support facilities are tools, frameworks, and services designed to help developers construct, manage, and maintain expert systems. These aids and support facilities streamline the development process by providing essential features for rule management, knowledge acquisition, reasoning, and debugging. Below is an overview of the key systems building aids and support facilities used in expert system development:</a:t>
            </a:r>
            <a:endParaRPr lang="en-US" sz="2800" b="1" dirty="0"/>
          </a:p>
        </p:txBody>
      </p:sp>
    </p:spTree>
    <p:extLst>
      <p:ext uri="{BB962C8B-B14F-4D97-AF65-F5344CB8AC3E}">
        <p14:creationId xmlns:p14="http://schemas.microsoft.com/office/powerpoint/2010/main" val="1922347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47" y="199874"/>
            <a:ext cx="11492553" cy="7135158"/>
          </a:xfrm>
          <a:prstGeom prst="rect">
            <a:avLst/>
          </a:prstGeom>
        </p:spPr>
        <p:txBody>
          <a:bodyPr wrap="square">
            <a:spAutoFit/>
          </a:bodyPr>
          <a:lstStyle/>
          <a:p>
            <a:pPr>
              <a:lnSpc>
                <a:spcPct val="150000"/>
              </a:lnSpc>
            </a:pPr>
            <a:r>
              <a:rPr lang="en-US" sz="2000" b="1" dirty="0"/>
              <a:t>1. Expert System Shells</a:t>
            </a:r>
          </a:p>
          <a:p>
            <a:pPr marL="285750" indent="-285750">
              <a:lnSpc>
                <a:spcPct val="150000"/>
              </a:lnSpc>
              <a:buFont typeface="Arial" panose="020B0604020202020204" pitchFamily="34" charset="0"/>
              <a:buChar char="•"/>
            </a:pPr>
            <a:r>
              <a:rPr lang="en-US" sz="2000" b="1" dirty="0"/>
              <a:t>Overview</a:t>
            </a:r>
            <a:r>
              <a:rPr lang="en-US" sz="2000" dirty="0"/>
              <a:t>: Expert system shells are software frameworks that provide a basic structure for building expert systems. They include pre-built inference engines, rule editors, and knowledge representation mechanisms, which allow developers to focus on defining the domain knowledge and rules rather than building the system from scratch.</a:t>
            </a:r>
          </a:p>
          <a:p>
            <a:pPr marL="285750" indent="-285750">
              <a:lnSpc>
                <a:spcPct val="150000"/>
              </a:lnSpc>
              <a:buFont typeface="Arial" panose="020B0604020202020204" pitchFamily="34" charset="0"/>
              <a:buChar char="•"/>
            </a:pPr>
            <a:r>
              <a:rPr lang="en-US" sz="2000" b="1" dirty="0"/>
              <a:t>Key Features</a:t>
            </a:r>
            <a:r>
              <a:rPr lang="en-US" sz="2000" dirty="0"/>
              <a:t>:</a:t>
            </a:r>
          </a:p>
          <a:p>
            <a:pPr marL="742950" lvl="1" indent="-285750">
              <a:lnSpc>
                <a:spcPct val="150000"/>
              </a:lnSpc>
              <a:buFont typeface="Arial" panose="020B0604020202020204" pitchFamily="34" charset="0"/>
              <a:buChar char="•"/>
            </a:pPr>
            <a:r>
              <a:rPr lang="en-US" sz="2000" dirty="0"/>
              <a:t>Built-in inference engines (forward and backward chaining).</a:t>
            </a:r>
          </a:p>
          <a:p>
            <a:pPr marL="742950" lvl="1" indent="-285750">
              <a:lnSpc>
                <a:spcPct val="150000"/>
              </a:lnSpc>
              <a:buFont typeface="Arial" panose="020B0604020202020204" pitchFamily="34" charset="0"/>
              <a:buChar char="•"/>
            </a:pPr>
            <a:r>
              <a:rPr lang="en-US" sz="2000" dirty="0"/>
              <a:t>Rule definition and management tools.</a:t>
            </a:r>
          </a:p>
          <a:p>
            <a:pPr marL="742950" lvl="1" indent="-285750">
              <a:lnSpc>
                <a:spcPct val="150000"/>
              </a:lnSpc>
              <a:buFont typeface="Arial" panose="020B0604020202020204" pitchFamily="34" charset="0"/>
              <a:buChar char="•"/>
            </a:pPr>
            <a:r>
              <a:rPr lang="en-US" sz="2000" dirty="0"/>
              <a:t>Interfaces for interacting with users and knowledge bases.</a:t>
            </a:r>
          </a:p>
          <a:p>
            <a:pPr marL="285750" indent="-285750">
              <a:lnSpc>
                <a:spcPct val="150000"/>
              </a:lnSpc>
              <a:buFont typeface="Arial" panose="020B0604020202020204" pitchFamily="34" charset="0"/>
              <a:buChar char="•"/>
            </a:pPr>
            <a:r>
              <a:rPr lang="en-US" sz="2000" b="1" dirty="0"/>
              <a:t>Examples</a:t>
            </a:r>
            <a:r>
              <a:rPr lang="en-US" sz="2000" dirty="0"/>
              <a:t>:</a:t>
            </a:r>
          </a:p>
          <a:p>
            <a:pPr marL="742950" lvl="1" indent="-285750">
              <a:lnSpc>
                <a:spcPct val="150000"/>
              </a:lnSpc>
              <a:buFont typeface="Arial" panose="020B0604020202020204" pitchFamily="34" charset="0"/>
              <a:buChar char="•"/>
            </a:pPr>
            <a:r>
              <a:rPr lang="en-US" sz="2000" b="1" dirty="0"/>
              <a:t>CLIPS (C Language Integrated Production System)</a:t>
            </a:r>
            <a:r>
              <a:rPr lang="en-US" sz="2000" dirty="0"/>
              <a:t>: A rule-based expert system shell that includes a reasoning engine, fact handling, and rule processing capabilities.</a:t>
            </a:r>
          </a:p>
          <a:p>
            <a:pPr marL="742950" lvl="1" indent="-285750">
              <a:lnSpc>
                <a:spcPct val="150000"/>
              </a:lnSpc>
              <a:buFont typeface="Arial" panose="020B0604020202020204" pitchFamily="34" charset="0"/>
              <a:buChar char="•"/>
            </a:pPr>
            <a:r>
              <a:rPr lang="en-US" sz="2000" b="1" dirty="0"/>
              <a:t>Jess (Java Expert System Shell)</a:t>
            </a:r>
            <a:r>
              <a:rPr lang="en-US" sz="2000" dirty="0"/>
              <a:t>: A Java-based expert system shell that is ideal for embedding rule-based reasoning in Java applications.</a:t>
            </a:r>
          </a:p>
          <a:p>
            <a:pPr algn="just">
              <a:lnSpc>
                <a:spcPct val="150000"/>
              </a:lnSpc>
            </a:pPr>
            <a:endParaRPr lang="en-US" sz="2400" dirty="0"/>
          </a:p>
        </p:txBody>
      </p:sp>
    </p:spTree>
    <p:extLst>
      <p:ext uri="{BB962C8B-B14F-4D97-AF65-F5344CB8AC3E}">
        <p14:creationId xmlns:p14="http://schemas.microsoft.com/office/powerpoint/2010/main" val="3307667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 y="0"/>
            <a:ext cx="11658600" cy="6186309"/>
          </a:xfrm>
          <a:prstGeom prst="rect">
            <a:avLst/>
          </a:prstGeom>
        </p:spPr>
        <p:txBody>
          <a:bodyPr wrap="square">
            <a:spAutoFit/>
          </a:bodyPr>
          <a:lstStyle/>
          <a:p>
            <a:pPr>
              <a:lnSpc>
                <a:spcPct val="150000"/>
              </a:lnSpc>
            </a:pPr>
            <a:r>
              <a:rPr lang="en-US" sz="2400" b="1" dirty="0"/>
              <a:t>2. Knowledge Acquisition Tools</a:t>
            </a:r>
          </a:p>
          <a:p>
            <a:pPr marL="285750" indent="-285750">
              <a:lnSpc>
                <a:spcPct val="150000"/>
              </a:lnSpc>
              <a:buFont typeface="Arial" panose="020B0604020202020204" pitchFamily="34" charset="0"/>
              <a:buChar char="•"/>
            </a:pPr>
            <a:r>
              <a:rPr lang="en-US" sz="2400" b="1" dirty="0"/>
              <a:t>Overview</a:t>
            </a:r>
            <a:r>
              <a:rPr lang="en-US" sz="2400" dirty="0"/>
              <a:t>: These tools are used to gather and organize knowledge from human experts or data sources. Knowledge acquisition is a critical phase in the development of expert systems, as the accuracy of the system depends on the quality of the knowledge base.</a:t>
            </a:r>
          </a:p>
          <a:p>
            <a:pPr marL="285750" indent="-285750">
              <a:lnSpc>
                <a:spcPct val="150000"/>
              </a:lnSpc>
              <a:buFont typeface="Arial" panose="020B0604020202020204" pitchFamily="34" charset="0"/>
              <a:buChar char="•"/>
            </a:pPr>
            <a:r>
              <a:rPr lang="en-US" sz="2400" b="1" dirty="0"/>
              <a:t>Key Features</a:t>
            </a:r>
            <a:r>
              <a:rPr lang="en-US" sz="2400" dirty="0"/>
              <a:t>:</a:t>
            </a:r>
          </a:p>
          <a:p>
            <a:pPr marL="742950" lvl="1" indent="-285750">
              <a:lnSpc>
                <a:spcPct val="150000"/>
              </a:lnSpc>
              <a:buFont typeface="Arial" panose="020B0604020202020204" pitchFamily="34" charset="0"/>
              <a:buChar char="•"/>
            </a:pPr>
            <a:r>
              <a:rPr lang="en-US" sz="2400" dirty="0"/>
              <a:t>Tools to assist in extracting knowledge from experts or existing datasets.</a:t>
            </a:r>
          </a:p>
          <a:p>
            <a:pPr marL="742950" lvl="1" indent="-285750">
              <a:lnSpc>
                <a:spcPct val="150000"/>
              </a:lnSpc>
              <a:buFont typeface="Arial" panose="020B0604020202020204" pitchFamily="34" charset="0"/>
              <a:buChar char="•"/>
            </a:pPr>
            <a:r>
              <a:rPr lang="en-US" sz="2400" dirty="0"/>
              <a:t>Interfaces for inputting facts, rules, and heuristics into the system.</a:t>
            </a:r>
          </a:p>
          <a:p>
            <a:pPr marL="742950" lvl="1" indent="-285750">
              <a:lnSpc>
                <a:spcPct val="150000"/>
              </a:lnSpc>
              <a:buFont typeface="Arial" panose="020B0604020202020204" pitchFamily="34" charset="0"/>
              <a:buChar char="•"/>
            </a:pPr>
            <a:r>
              <a:rPr lang="en-US" sz="2400" dirty="0"/>
              <a:t>Support for managing large knowledge bases.</a:t>
            </a:r>
          </a:p>
          <a:p>
            <a:pPr marL="285750" indent="-285750">
              <a:lnSpc>
                <a:spcPct val="150000"/>
              </a:lnSpc>
              <a:buFont typeface="Arial" panose="020B0604020202020204" pitchFamily="34" charset="0"/>
              <a:buChar char="•"/>
            </a:pPr>
            <a:r>
              <a:rPr lang="en-US" sz="2400" b="1" dirty="0"/>
              <a:t>Examples</a:t>
            </a:r>
            <a:r>
              <a:rPr lang="en-US" sz="2400" dirty="0"/>
              <a:t>:</a:t>
            </a:r>
          </a:p>
          <a:p>
            <a:pPr marL="742950" lvl="1" indent="-285750">
              <a:lnSpc>
                <a:spcPct val="150000"/>
              </a:lnSpc>
              <a:buFont typeface="Arial" panose="020B0604020202020204" pitchFamily="34" charset="0"/>
              <a:buChar char="•"/>
            </a:pPr>
            <a:r>
              <a:rPr lang="en-US" sz="2400" b="1" dirty="0"/>
              <a:t>KNACK (Knowledge Acquisition Tool for Constructing Knowledge)</a:t>
            </a:r>
            <a:r>
              <a:rPr lang="en-US" sz="2400" dirty="0"/>
              <a:t>: A tool that helps extract expert knowledge and convert it into rules for expert systems</a:t>
            </a:r>
            <a:r>
              <a:rPr lang="en-US" sz="2400" dirty="0" smtClean="0"/>
              <a:t>.</a:t>
            </a:r>
            <a:endParaRPr lang="en-US" sz="2400" dirty="0"/>
          </a:p>
        </p:txBody>
      </p:sp>
    </p:spTree>
    <p:extLst>
      <p:ext uri="{BB962C8B-B14F-4D97-AF65-F5344CB8AC3E}">
        <p14:creationId xmlns:p14="http://schemas.microsoft.com/office/powerpoint/2010/main" val="522419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 y="250895"/>
            <a:ext cx="11772900" cy="5632311"/>
          </a:xfrm>
          <a:prstGeom prst="rect">
            <a:avLst/>
          </a:prstGeom>
        </p:spPr>
        <p:txBody>
          <a:bodyPr wrap="square">
            <a:spAutoFit/>
          </a:bodyPr>
          <a:lstStyle/>
          <a:p>
            <a:pPr algn="just"/>
            <a:r>
              <a:rPr lang="en-US" sz="2400" b="1" dirty="0"/>
              <a:t>3. Inference Engines</a:t>
            </a:r>
          </a:p>
          <a:p>
            <a:pPr marL="285750" indent="-285750" algn="just">
              <a:buFont typeface="Arial" panose="020B0604020202020204" pitchFamily="34" charset="0"/>
              <a:buChar char="•"/>
            </a:pPr>
            <a:r>
              <a:rPr lang="en-US" sz="2400" b="1" dirty="0"/>
              <a:t>Overview</a:t>
            </a:r>
            <a:r>
              <a:rPr lang="en-US" sz="2400" dirty="0"/>
              <a:t>: Inference engines are a core part of expert systems, responsible for applying logical reasoning to the rules and knowledge in the knowledge base to derive conclusions or recommendations. They often support multiple reasoning mechanisms, such as forward chaining, backward chaining, and heuristic search.</a:t>
            </a:r>
          </a:p>
          <a:p>
            <a:pPr marL="285750" indent="-285750" algn="just">
              <a:buFont typeface="Arial" panose="020B0604020202020204" pitchFamily="34" charset="0"/>
              <a:buChar char="•"/>
            </a:pPr>
            <a:r>
              <a:rPr lang="en-US" sz="2400" b="1" dirty="0"/>
              <a:t>Key Features</a:t>
            </a:r>
            <a:r>
              <a:rPr lang="en-US" sz="2400" dirty="0"/>
              <a:t>:</a:t>
            </a:r>
          </a:p>
          <a:p>
            <a:pPr marL="742950" lvl="1" indent="-285750" algn="just">
              <a:buFont typeface="Arial" panose="020B0604020202020204" pitchFamily="34" charset="0"/>
              <a:buChar char="•"/>
            </a:pPr>
            <a:r>
              <a:rPr lang="en-US" sz="2400" dirty="0"/>
              <a:t>Forward chaining: Starts with facts and applies rules to derive new conclusions (data-driven approach).</a:t>
            </a:r>
          </a:p>
          <a:p>
            <a:pPr marL="742950" lvl="1" indent="-285750" algn="just">
              <a:buFont typeface="Arial" panose="020B0604020202020204" pitchFamily="34" charset="0"/>
              <a:buChar char="•"/>
            </a:pPr>
            <a:r>
              <a:rPr lang="en-US" sz="2400" dirty="0"/>
              <a:t>Backward chaining: Begins with a goal and works backward to verify if available facts support the conclusion (goal-driven approach).</a:t>
            </a:r>
          </a:p>
          <a:p>
            <a:pPr marL="742950" lvl="1" indent="-285750" algn="just">
              <a:buFont typeface="Arial" panose="020B0604020202020204" pitchFamily="34" charset="0"/>
              <a:buChar char="•"/>
            </a:pPr>
            <a:r>
              <a:rPr lang="en-US" sz="2400" dirty="0"/>
              <a:t>Integration with rule management systems.</a:t>
            </a:r>
          </a:p>
          <a:p>
            <a:pPr marL="285750" indent="-285750" algn="just">
              <a:buFont typeface="Arial" panose="020B0604020202020204" pitchFamily="34" charset="0"/>
              <a:buChar char="•"/>
            </a:pPr>
            <a:r>
              <a:rPr lang="en-US" sz="2400" b="1" dirty="0"/>
              <a:t>Examples</a:t>
            </a:r>
            <a:r>
              <a:rPr lang="en-US" sz="2400" dirty="0"/>
              <a:t>:</a:t>
            </a:r>
          </a:p>
          <a:p>
            <a:pPr marL="742950" lvl="1" indent="-285750" algn="just">
              <a:buFont typeface="Arial" panose="020B0604020202020204" pitchFamily="34" charset="0"/>
              <a:buChar char="•"/>
            </a:pPr>
            <a:r>
              <a:rPr lang="en-US" sz="2400" b="1" dirty="0"/>
              <a:t>Drools</a:t>
            </a:r>
            <a:r>
              <a:rPr lang="en-US" sz="2400" dirty="0"/>
              <a:t>: A Java-based inference engine for rule-based systems that supports forward chaining using the Rete algorithm.</a:t>
            </a:r>
          </a:p>
          <a:p>
            <a:pPr marL="742950" lvl="1" indent="-285750" algn="just">
              <a:buFont typeface="Arial" panose="020B0604020202020204" pitchFamily="34" charset="0"/>
              <a:buChar char="•"/>
            </a:pPr>
            <a:r>
              <a:rPr lang="en-US" sz="2400" b="1" dirty="0"/>
              <a:t>CLIPS</a:t>
            </a:r>
            <a:r>
              <a:rPr lang="en-US" sz="2400" dirty="0"/>
              <a:t>: Includes both forward and backward chaining for decision-making processes.</a:t>
            </a:r>
          </a:p>
        </p:txBody>
      </p:sp>
    </p:spTree>
    <p:extLst>
      <p:ext uri="{BB962C8B-B14F-4D97-AF65-F5344CB8AC3E}">
        <p14:creationId xmlns:p14="http://schemas.microsoft.com/office/powerpoint/2010/main" val="621320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31845"/>
            <a:ext cx="11391900" cy="5632311"/>
          </a:xfrm>
          <a:prstGeom prst="rect">
            <a:avLst/>
          </a:prstGeom>
        </p:spPr>
        <p:txBody>
          <a:bodyPr wrap="square">
            <a:spAutoFit/>
          </a:bodyPr>
          <a:lstStyle/>
          <a:p>
            <a:pPr algn="just"/>
            <a:r>
              <a:rPr lang="en-US" sz="2400" b="1" dirty="0"/>
              <a:t>4. Knowledge Representation Tools</a:t>
            </a:r>
          </a:p>
          <a:p>
            <a:pPr marL="342900" indent="-342900" algn="just">
              <a:buFont typeface="Arial" panose="020B0604020202020204" pitchFamily="34" charset="0"/>
              <a:buChar char="•"/>
            </a:pPr>
            <a:r>
              <a:rPr lang="en-US" sz="2400" b="1" dirty="0"/>
              <a:t>Overview</a:t>
            </a:r>
            <a:r>
              <a:rPr lang="en-US" sz="2400" dirty="0"/>
              <a:t>: These tools are used to represent knowledge in formats that can be easily manipulated by an expert system. Knowledge can be represented in different forms, such as rules, frames, or semantic networks.</a:t>
            </a:r>
          </a:p>
          <a:p>
            <a:pPr marL="342900" indent="-342900" algn="just">
              <a:buFont typeface="Arial" panose="020B0604020202020204" pitchFamily="34" charset="0"/>
              <a:buChar char="•"/>
            </a:pPr>
            <a:r>
              <a:rPr lang="en-US" sz="2400" b="1" dirty="0"/>
              <a:t>Key Features</a:t>
            </a:r>
            <a:r>
              <a:rPr lang="en-US" sz="2400" dirty="0"/>
              <a:t>:</a:t>
            </a:r>
          </a:p>
          <a:p>
            <a:pPr marL="800100" lvl="1" indent="-342900" algn="just">
              <a:buFont typeface="Arial" panose="020B0604020202020204" pitchFamily="34" charset="0"/>
              <a:buChar char="•"/>
            </a:pPr>
            <a:r>
              <a:rPr lang="en-US" sz="2400" dirty="0"/>
              <a:t>Tools for defining rules, frames, or other structured knowledge.</a:t>
            </a:r>
          </a:p>
          <a:p>
            <a:pPr marL="800100" lvl="1" indent="-342900" algn="just">
              <a:buFont typeface="Arial" panose="020B0604020202020204" pitchFamily="34" charset="0"/>
              <a:buChar char="•"/>
            </a:pPr>
            <a:r>
              <a:rPr lang="en-US" sz="2400" dirty="0"/>
              <a:t>Support for handling complex relationships between objects and concepts.</a:t>
            </a:r>
          </a:p>
          <a:p>
            <a:pPr marL="800100" lvl="1" indent="-342900" algn="just">
              <a:buFont typeface="Arial" panose="020B0604020202020204" pitchFamily="34" charset="0"/>
              <a:buChar char="•"/>
            </a:pPr>
            <a:r>
              <a:rPr lang="en-US" sz="2400" dirty="0"/>
              <a:t>Ability to integrate with databases and external data sources for dynamic knowledge management.</a:t>
            </a:r>
          </a:p>
          <a:p>
            <a:pPr marL="342900" indent="-342900" algn="just">
              <a:buFont typeface="Arial" panose="020B0604020202020204" pitchFamily="34" charset="0"/>
              <a:buChar char="•"/>
            </a:pPr>
            <a:r>
              <a:rPr lang="en-US" sz="2400" b="1" dirty="0"/>
              <a:t>Examples</a:t>
            </a:r>
            <a:r>
              <a:rPr lang="en-US" sz="2400" dirty="0"/>
              <a:t>:</a:t>
            </a:r>
          </a:p>
          <a:p>
            <a:pPr marL="800100" lvl="1" indent="-342900" algn="just">
              <a:buFont typeface="Arial" panose="020B0604020202020204" pitchFamily="34" charset="0"/>
              <a:buChar char="•"/>
            </a:pPr>
            <a:r>
              <a:rPr lang="en-US" sz="2400" b="1" dirty="0"/>
              <a:t>Protégé</a:t>
            </a:r>
            <a:r>
              <a:rPr lang="en-US" sz="2400" dirty="0"/>
              <a:t>: A knowledge modeling tool that allows for the representation of knowledge using ontologies, classes, and relationships.</a:t>
            </a:r>
          </a:p>
          <a:p>
            <a:pPr marL="800100" lvl="1" indent="-342900" algn="just">
              <a:buFont typeface="Arial" panose="020B0604020202020204" pitchFamily="34" charset="0"/>
              <a:buChar char="•"/>
            </a:pPr>
            <a:r>
              <a:rPr lang="en-US" sz="2400" b="1" dirty="0"/>
              <a:t>LISP and Prolog-based systems</a:t>
            </a:r>
            <a:r>
              <a:rPr lang="en-US" sz="2400" dirty="0"/>
              <a:t>: Support symbolic and logical knowledge representation, making them ideal for expert systems that require reasoning with complex knowledge.</a:t>
            </a:r>
          </a:p>
        </p:txBody>
      </p:sp>
    </p:spTree>
    <p:extLst>
      <p:ext uri="{BB962C8B-B14F-4D97-AF65-F5344CB8AC3E}">
        <p14:creationId xmlns:p14="http://schemas.microsoft.com/office/powerpoint/2010/main" val="2767330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50" y="212795"/>
            <a:ext cx="11334750" cy="6647974"/>
          </a:xfrm>
          <a:prstGeom prst="rect">
            <a:avLst/>
          </a:prstGeom>
        </p:spPr>
        <p:txBody>
          <a:bodyPr wrap="square">
            <a:spAutoFit/>
          </a:bodyPr>
          <a:lstStyle/>
          <a:p>
            <a:pPr>
              <a:lnSpc>
                <a:spcPct val="150000"/>
              </a:lnSpc>
            </a:pPr>
            <a:r>
              <a:rPr lang="en-US" sz="2400" b="1" dirty="0"/>
              <a:t>5. Rule Editors and Debuggers</a:t>
            </a:r>
          </a:p>
          <a:p>
            <a:pPr marL="285750" indent="-285750" algn="just">
              <a:lnSpc>
                <a:spcPct val="150000"/>
              </a:lnSpc>
              <a:buFont typeface="Arial" panose="020B0604020202020204" pitchFamily="34" charset="0"/>
              <a:buChar char="•"/>
            </a:pPr>
            <a:r>
              <a:rPr lang="en-US" sz="2000" b="1" dirty="0"/>
              <a:t>Overview</a:t>
            </a:r>
            <a:r>
              <a:rPr lang="en-US" sz="2000" dirty="0"/>
              <a:t>: Rule editors allow developers to define and manage the rules that form the knowledge base of an expert system. Debuggers help in identifying errors or inconsistencies in the rules or knowledge representation. These tools are essential for ensuring that the expert system operates correctly and efficiently.</a:t>
            </a:r>
          </a:p>
          <a:p>
            <a:pPr marL="285750" indent="-285750" algn="just">
              <a:lnSpc>
                <a:spcPct val="150000"/>
              </a:lnSpc>
              <a:buFont typeface="Arial" panose="020B0604020202020204" pitchFamily="34" charset="0"/>
              <a:buChar char="•"/>
            </a:pPr>
            <a:r>
              <a:rPr lang="en-US" sz="2000" b="1" dirty="0"/>
              <a:t>Key Features</a:t>
            </a:r>
            <a:r>
              <a:rPr lang="en-US" sz="2000" dirty="0"/>
              <a:t>:</a:t>
            </a:r>
          </a:p>
          <a:p>
            <a:pPr marL="742950" lvl="1" indent="-285750" algn="just">
              <a:lnSpc>
                <a:spcPct val="150000"/>
              </a:lnSpc>
              <a:buFont typeface="Arial" panose="020B0604020202020204" pitchFamily="34" charset="0"/>
              <a:buChar char="•"/>
            </a:pPr>
            <a:r>
              <a:rPr lang="en-US" sz="2000" dirty="0"/>
              <a:t>Graphical or text-based interfaces for creating, editing, and managing rules.</a:t>
            </a:r>
          </a:p>
          <a:p>
            <a:pPr marL="742950" lvl="1" indent="-285750" algn="just">
              <a:lnSpc>
                <a:spcPct val="150000"/>
              </a:lnSpc>
              <a:buFont typeface="Arial" panose="020B0604020202020204" pitchFamily="34" charset="0"/>
              <a:buChar char="•"/>
            </a:pPr>
            <a:r>
              <a:rPr lang="en-US" sz="2000" dirty="0"/>
              <a:t>Debugging tools to trace the flow of reasoning and identify rule conflicts or errors.</a:t>
            </a:r>
          </a:p>
          <a:p>
            <a:pPr marL="742950" lvl="1" indent="-285750" algn="just">
              <a:lnSpc>
                <a:spcPct val="150000"/>
              </a:lnSpc>
              <a:buFont typeface="Arial" panose="020B0604020202020204" pitchFamily="34" charset="0"/>
              <a:buChar char="•"/>
            </a:pPr>
            <a:r>
              <a:rPr lang="en-US" sz="2000" dirty="0"/>
              <a:t>Support for testing rule logic before deploying the system.</a:t>
            </a:r>
          </a:p>
          <a:p>
            <a:pPr marL="285750" indent="-285750" algn="just">
              <a:lnSpc>
                <a:spcPct val="150000"/>
              </a:lnSpc>
              <a:buFont typeface="Arial" panose="020B0604020202020204" pitchFamily="34" charset="0"/>
              <a:buChar char="•"/>
            </a:pPr>
            <a:r>
              <a:rPr lang="en-US" sz="2000" b="1" dirty="0"/>
              <a:t>Examples</a:t>
            </a:r>
            <a:r>
              <a:rPr lang="en-US" sz="2000" dirty="0"/>
              <a:t>:</a:t>
            </a:r>
          </a:p>
          <a:p>
            <a:pPr marL="742950" lvl="1" indent="-285750" algn="just">
              <a:lnSpc>
                <a:spcPct val="150000"/>
              </a:lnSpc>
              <a:buFont typeface="Arial" panose="020B0604020202020204" pitchFamily="34" charset="0"/>
              <a:buChar char="•"/>
            </a:pPr>
            <a:r>
              <a:rPr lang="en-US" sz="2000" b="1" dirty="0"/>
              <a:t>Drools Workbench</a:t>
            </a:r>
            <a:r>
              <a:rPr lang="en-US" sz="2000" dirty="0"/>
              <a:t>: A web-based environment for authoring and managing rules in Drools, with debugging capabilities.</a:t>
            </a:r>
          </a:p>
          <a:p>
            <a:pPr marL="742950" lvl="1" indent="-285750" algn="just">
              <a:lnSpc>
                <a:spcPct val="150000"/>
              </a:lnSpc>
              <a:buFont typeface="Arial" panose="020B0604020202020204" pitchFamily="34" charset="0"/>
              <a:buChar char="•"/>
            </a:pPr>
            <a:r>
              <a:rPr lang="en-US" sz="2000" b="1" dirty="0" err="1"/>
              <a:t>JessDE</a:t>
            </a:r>
            <a:r>
              <a:rPr lang="en-US" sz="2000" dirty="0"/>
              <a:t>: A development environment for the Jess expert system shell that includes a rule editor and debugger.</a:t>
            </a:r>
          </a:p>
        </p:txBody>
      </p:sp>
    </p:spTree>
    <p:extLst>
      <p:ext uri="{BB962C8B-B14F-4D97-AF65-F5344CB8AC3E}">
        <p14:creationId xmlns:p14="http://schemas.microsoft.com/office/powerpoint/2010/main" val="4050572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50" y="313194"/>
            <a:ext cx="11563350" cy="6124754"/>
          </a:xfrm>
          <a:prstGeom prst="rect">
            <a:avLst/>
          </a:prstGeom>
        </p:spPr>
        <p:txBody>
          <a:bodyPr wrap="square">
            <a:spAutoFit/>
          </a:bodyPr>
          <a:lstStyle/>
          <a:p>
            <a:pPr algn="just"/>
            <a:r>
              <a:rPr lang="en-US" sz="2800" b="1" dirty="0" smtClean="0"/>
              <a:t>6. Simulation </a:t>
            </a:r>
            <a:r>
              <a:rPr lang="en-US" sz="2800" b="1" dirty="0"/>
              <a:t>Tools</a:t>
            </a:r>
          </a:p>
          <a:p>
            <a:pPr marL="342900" indent="-342900" algn="just">
              <a:buFont typeface="Arial" panose="020B0604020202020204" pitchFamily="34" charset="0"/>
              <a:buChar char="•"/>
            </a:pPr>
            <a:r>
              <a:rPr lang="en-US" sz="2800" b="1" dirty="0"/>
              <a:t>Overview</a:t>
            </a:r>
            <a:r>
              <a:rPr lang="en-US" sz="2800" dirty="0"/>
              <a:t>: Simulation tools allow expert systems to be tested in simulated environments, helping developers verify that the system behaves as expected under different conditions. These tools are useful for testing the robustness and reliability of the expert system.</a:t>
            </a:r>
          </a:p>
          <a:p>
            <a:pPr marL="342900" indent="-342900" algn="just">
              <a:buFont typeface="Arial" panose="020B0604020202020204" pitchFamily="34" charset="0"/>
              <a:buChar char="•"/>
            </a:pPr>
            <a:r>
              <a:rPr lang="en-US" sz="2800" b="1" dirty="0"/>
              <a:t>Key Features</a:t>
            </a:r>
            <a:r>
              <a:rPr lang="en-US" sz="2800" dirty="0"/>
              <a:t>:</a:t>
            </a:r>
          </a:p>
          <a:p>
            <a:pPr marL="800100" lvl="1" indent="-342900" algn="just">
              <a:buFont typeface="Arial" panose="020B0604020202020204" pitchFamily="34" charset="0"/>
              <a:buChar char="•"/>
            </a:pPr>
            <a:r>
              <a:rPr lang="en-US" sz="2800" dirty="0"/>
              <a:t>Ability to create test scenarios and simulate real-world conditions.</a:t>
            </a:r>
          </a:p>
          <a:p>
            <a:pPr marL="800100" lvl="1" indent="-342900" algn="just">
              <a:buFont typeface="Arial" panose="020B0604020202020204" pitchFamily="34" charset="0"/>
              <a:buChar char="•"/>
            </a:pPr>
            <a:r>
              <a:rPr lang="en-US" sz="2800" dirty="0"/>
              <a:t>Tools for monitoring system responses and decision-making processes.</a:t>
            </a:r>
          </a:p>
          <a:p>
            <a:pPr marL="800100" lvl="1" indent="-342900" algn="just">
              <a:buFont typeface="Arial" panose="020B0604020202020204" pitchFamily="34" charset="0"/>
              <a:buChar char="•"/>
            </a:pPr>
            <a:r>
              <a:rPr lang="en-US" sz="2800" dirty="0"/>
              <a:t>Support for stress testing and performance analysis.</a:t>
            </a:r>
          </a:p>
          <a:p>
            <a:pPr marL="342900" indent="-342900" algn="just">
              <a:buFont typeface="Arial" panose="020B0604020202020204" pitchFamily="34" charset="0"/>
              <a:buChar char="•"/>
            </a:pPr>
            <a:r>
              <a:rPr lang="en-US" sz="2800" b="1" dirty="0"/>
              <a:t>Examples</a:t>
            </a:r>
            <a:r>
              <a:rPr lang="en-US" sz="2800" dirty="0"/>
              <a:t>:</a:t>
            </a:r>
          </a:p>
          <a:p>
            <a:pPr marL="800100" lvl="1" indent="-342900" algn="just">
              <a:buFont typeface="Arial" panose="020B0604020202020204" pitchFamily="34" charset="0"/>
              <a:buChar char="•"/>
            </a:pPr>
            <a:r>
              <a:rPr lang="en-US" sz="2800" b="1" dirty="0" err="1"/>
              <a:t>AnyLogic</a:t>
            </a:r>
            <a:r>
              <a:rPr lang="en-US" sz="2800" dirty="0"/>
              <a:t>: A simulation software that can integrate with expert systems to model and simulate complex decision-making processes.</a:t>
            </a:r>
          </a:p>
          <a:p>
            <a:pPr marL="800100" lvl="1" indent="-342900" algn="just">
              <a:buFont typeface="Arial" panose="020B0604020202020204" pitchFamily="34" charset="0"/>
              <a:buChar char="•"/>
            </a:pPr>
            <a:r>
              <a:rPr lang="en-US" sz="2800" b="1" dirty="0"/>
              <a:t>Simul8</a:t>
            </a:r>
            <a:r>
              <a:rPr lang="en-US" sz="2800" dirty="0"/>
              <a:t>: A tool for creating simulations of process-driven systems, often used in decision support and diagnostic expert systems.</a:t>
            </a:r>
          </a:p>
        </p:txBody>
      </p:sp>
    </p:spTree>
    <p:extLst>
      <p:ext uri="{BB962C8B-B14F-4D97-AF65-F5344CB8AC3E}">
        <p14:creationId xmlns:p14="http://schemas.microsoft.com/office/powerpoint/2010/main" val="616427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 y="150495"/>
            <a:ext cx="11677650" cy="5632311"/>
          </a:xfrm>
          <a:prstGeom prst="rect">
            <a:avLst/>
          </a:prstGeom>
        </p:spPr>
        <p:txBody>
          <a:bodyPr wrap="square">
            <a:spAutoFit/>
          </a:bodyPr>
          <a:lstStyle/>
          <a:p>
            <a:pPr algn="just">
              <a:lnSpc>
                <a:spcPct val="150000"/>
              </a:lnSpc>
            </a:pPr>
            <a:r>
              <a:rPr lang="en-US" sz="2400" b="1" dirty="0" smtClean="0"/>
              <a:t>7. Decision </a:t>
            </a:r>
            <a:r>
              <a:rPr lang="en-US" sz="2400" b="1" dirty="0"/>
              <a:t>Support Tools</a:t>
            </a:r>
          </a:p>
          <a:p>
            <a:pPr marL="342900" indent="-342900" algn="just">
              <a:lnSpc>
                <a:spcPct val="150000"/>
              </a:lnSpc>
              <a:buFont typeface="Arial" panose="020B0604020202020204" pitchFamily="34" charset="0"/>
              <a:buChar char="•"/>
            </a:pPr>
            <a:r>
              <a:rPr lang="en-US" sz="2400" b="1" dirty="0"/>
              <a:t>Overview</a:t>
            </a:r>
            <a:r>
              <a:rPr lang="en-US" sz="2400" dirty="0"/>
              <a:t>: Expert systems are often used to assist in decision-making processes, especially in fields like healthcare, finance, and engineering. Decision support tools help integrate expert systems into larger decision-making frameworks, allowing users to interact with the system to receive recommendations, analyses, or diagnoses.</a:t>
            </a:r>
          </a:p>
          <a:p>
            <a:pPr marL="342900" indent="-342900" algn="just">
              <a:lnSpc>
                <a:spcPct val="150000"/>
              </a:lnSpc>
              <a:buFont typeface="Arial" panose="020B0604020202020204" pitchFamily="34" charset="0"/>
              <a:buChar char="•"/>
            </a:pPr>
            <a:r>
              <a:rPr lang="en-US" sz="2400" b="1" dirty="0"/>
              <a:t>Key Features</a:t>
            </a:r>
            <a:r>
              <a:rPr lang="en-US" sz="2400" dirty="0"/>
              <a:t>:</a:t>
            </a:r>
          </a:p>
          <a:p>
            <a:pPr marL="800100" lvl="1" indent="-342900" algn="just">
              <a:lnSpc>
                <a:spcPct val="150000"/>
              </a:lnSpc>
              <a:buFont typeface="Arial" panose="020B0604020202020204" pitchFamily="34" charset="0"/>
              <a:buChar char="•"/>
            </a:pPr>
            <a:r>
              <a:rPr lang="en-US" sz="2400" dirty="0"/>
              <a:t>Tools for presenting expert system outputs in a user-friendly format.</a:t>
            </a:r>
          </a:p>
          <a:p>
            <a:pPr marL="800100" lvl="1" indent="-342900" algn="just">
              <a:lnSpc>
                <a:spcPct val="150000"/>
              </a:lnSpc>
              <a:buFont typeface="Arial" panose="020B0604020202020204" pitchFamily="34" charset="0"/>
              <a:buChar char="•"/>
            </a:pPr>
            <a:r>
              <a:rPr lang="en-US" sz="2400" dirty="0"/>
              <a:t>Integration with decision support systems (DSS) and other business intelligence tools.</a:t>
            </a:r>
          </a:p>
          <a:p>
            <a:pPr marL="800100" lvl="1" indent="-342900" algn="just">
              <a:lnSpc>
                <a:spcPct val="150000"/>
              </a:lnSpc>
              <a:buFont typeface="Arial" panose="020B0604020202020204" pitchFamily="34" charset="0"/>
              <a:buChar char="•"/>
            </a:pPr>
            <a:r>
              <a:rPr lang="en-US" sz="2400" dirty="0"/>
              <a:t>Real-time decision-making support based on the knowledge and reasoning of the expert system</a:t>
            </a:r>
            <a:r>
              <a:rPr lang="en-US" sz="2400" dirty="0" smtClean="0"/>
              <a:t>.</a:t>
            </a:r>
            <a:endParaRPr lang="en-US" sz="2400" dirty="0"/>
          </a:p>
        </p:txBody>
      </p:sp>
    </p:spTree>
    <p:extLst>
      <p:ext uri="{BB962C8B-B14F-4D97-AF65-F5344CB8AC3E}">
        <p14:creationId xmlns:p14="http://schemas.microsoft.com/office/powerpoint/2010/main" val="120245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74" y="164995"/>
            <a:ext cx="11364037" cy="5232202"/>
          </a:xfrm>
          <a:prstGeom prst="rect">
            <a:avLst/>
          </a:prstGeom>
        </p:spPr>
        <p:txBody>
          <a:bodyPr wrap="square">
            <a:spAutoFit/>
          </a:bodyPr>
          <a:lstStyle/>
          <a:p>
            <a:r>
              <a:rPr lang="en-US" sz="2800" b="1" dirty="0" smtClean="0"/>
              <a:t>Some </a:t>
            </a:r>
            <a:r>
              <a:rPr lang="en-US" sz="2800" b="1" dirty="0"/>
              <a:t>popular examples of the Expert System</a:t>
            </a:r>
            <a:r>
              <a:rPr lang="en-US" sz="2800" b="1" dirty="0" smtClean="0"/>
              <a:t>:</a:t>
            </a:r>
          </a:p>
          <a:p>
            <a:pPr marL="285750" indent="-285750" algn="just">
              <a:lnSpc>
                <a:spcPct val="150000"/>
              </a:lnSpc>
              <a:buFont typeface="Arial" panose="020B0604020202020204" pitchFamily="34" charset="0"/>
              <a:buChar char="•"/>
            </a:pPr>
            <a:r>
              <a:rPr lang="en-US" sz="2800" b="1" dirty="0" smtClean="0"/>
              <a:t>DENDRAL(</a:t>
            </a:r>
            <a:r>
              <a:rPr lang="en-US" sz="2800" b="1" dirty="0"/>
              <a:t>Dendritic </a:t>
            </a:r>
            <a:r>
              <a:rPr lang="en-US" sz="2800" b="1" dirty="0" smtClean="0"/>
              <a:t>Algorithm</a:t>
            </a:r>
            <a:r>
              <a:rPr lang="en-US" sz="2800" b="1" dirty="0"/>
              <a:t>)</a:t>
            </a:r>
            <a:r>
              <a:rPr lang="en-US" sz="2400" dirty="0"/>
              <a:t> </a:t>
            </a:r>
            <a:endParaRPr lang="en-US" sz="2400" dirty="0" smtClean="0"/>
          </a:p>
          <a:p>
            <a:pPr algn="just">
              <a:lnSpc>
                <a:spcPct val="150000"/>
              </a:lnSpc>
            </a:pPr>
            <a:r>
              <a:rPr lang="en-US" sz="2400" dirty="0" smtClean="0"/>
              <a:t>It </a:t>
            </a:r>
            <a:r>
              <a:rPr lang="en-US" sz="2400" dirty="0"/>
              <a:t>was an artificial intelligence project that was made as a chemical analysis expert system. It was used in organic chemistry to detect unknown organic molecules with the help of their mass spectra and knowledge base of chemistry</a:t>
            </a:r>
            <a:r>
              <a:rPr lang="en-US" sz="2400" dirty="0" smtClean="0"/>
              <a:t>.</a:t>
            </a:r>
          </a:p>
          <a:p>
            <a:pPr marL="285750" indent="-285750" algn="just">
              <a:lnSpc>
                <a:spcPct val="150000"/>
              </a:lnSpc>
              <a:buFont typeface="Arial" panose="020B0604020202020204" pitchFamily="34" charset="0"/>
              <a:buChar char="•"/>
            </a:pPr>
            <a:endParaRPr lang="en-US" sz="2400" dirty="0"/>
          </a:p>
          <a:p>
            <a:endParaRPr lang="en-US" dirty="0"/>
          </a:p>
          <a:p>
            <a:r>
              <a:rPr lang="en-US" dirty="0"/>
              <a:t/>
            </a:r>
            <a:br>
              <a:rPr lang="en-US" dirty="0"/>
            </a:br>
            <a:endParaRPr lang="en-US" sz="2800" dirty="0"/>
          </a:p>
          <a:p>
            <a:pPr algn="just">
              <a:lnSpc>
                <a:spcPct val="200000"/>
              </a:lnSpc>
            </a:pPr>
            <a:endParaRPr lang="en-US" sz="2800" dirty="0"/>
          </a:p>
        </p:txBody>
      </p:sp>
      <p:pic>
        <p:nvPicPr>
          <p:cNvPr id="1026" name="Picture 2" descr="DENDRAL - Exper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3000886"/>
            <a:ext cx="5029816" cy="321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9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261194"/>
            <a:ext cx="11163300" cy="4401205"/>
          </a:xfrm>
          <a:prstGeom prst="rect">
            <a:avLst/>
          </a:prstGeom>
        </p:spPr>
        <p:txBody>
          <a:bodyPr wrap="square">
            <a:spAutoFit/>
          </a:bodyPr>
          <a:lstStyle/>
          <a:p>
            <a:pPr algn="just">
              <a:lnSpc>
                <a:spcPct val="200000"/>
              </a:lnSpc>
              <a:buFont typeface="Arial" panose="020B0604020202020204" pitchFamily="34" charset="0"/>
              <a:buChar char="•"/>
            </a:pPr>
            <a:r>
              <a:rPr lang="en-US" sz="2800" b="1" dirty="0"/>
              <a:t>Examples</a:t>
            </a:r>
            <a:r>
              <a:rPr lang="en-US" sz="2800" dirty="0"/>
              <a:t>:</a:t>
            </a:r>
          </a:p>
          <a:p>
            <a:pPr marL="742950" lvl="1" indent="-285750" algn="just">
              <a:lnSpc>
                <a:spcPct val="200000"/>
              </a:lnSpc>
              <a:buFont typeface="Arial" panose="020B0604020202020204" pitchFamily="34" charset="0"/>
              <a:buChar char="•"/>
            </a:pPr>
            <a:r>
              <a:rPr lang="en-US" sz="2800" b="1" dirty="0" err="1"/>
              <a:t>QlikView</a:t>
            </a:r>
            <a:r>
              <a:rPr lang="en-US" sz="2800" dirty="0"/>
              <a:t>: A decision support tool that can integrate with expert systems for data analysis and decision-making support.</a:t>
            </a:r>
          </a:p>
          <a:p>
            <a:pPr marL="742950" lvl="1" indent="-285750" algn="just">
              <a:lnSpc>
                <a:spcPct val="200000"/>
              </a:lnSpc>
              <a:buFont typeface="Arial" panose="020B0604020202020204" pitchFamily="34" charset="0"/>
              <a:buChar char="•"/>
            </a:pPr>
            <a:r>
              <a:rPr lang="en-US" sz="2800" b="1" dirty="0"/>
              <a:t>Tableau</a:t>
            </a:r>
            <a:r>
              <a:rPr lang="en-US" sz="2800" dirty="0"/>
              <a:t>: Used to visualize and present data-driven decisions generated by expert systems in fields like business and healthcare.</a:t>
            </a:r>
          </a:p>
        </p:txBody>
      </p:sp>
    </p:spTree>
    <p:extLst>
      <p:ext uri="{BB962C8B-B14F-4D97-AF65-F5344CB8AC3E}">
        <p14:creationId xmlns:p14="http://schemas.microsoft.com/office/powerpoint/2010/main" val="2850263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286941"/>
            <a:ext cx="11106150" cy="6555641"/>
          </a:xfrm>
          <a:prstGeom prst="rect">
            <a:avLst/>
          </a:prstGeom>
        </p:spPr>
        <p:txBody>
          <a:bodyPr wrap="square">
            <a:spAutoFit/>
          </a:bodyPr>
          <a:lstStyle/>
          <a:p>
            <a:pPr algn="just">
              <a:lnSpc>
                <a:spcPct val="150000"/>
              </a:lnSpc>
            </a:pPr>
            <a:r>
              <a:rPr lang="en-US" sz="2800" b="1" dirty="0" smtClean="0"/>
              <a:t>8. User </a:t>
            </a:r>
            <a:r>
              <a:rPr lang="en-US" sz="2800" b="1" dirty="0"/>
              <a:t>Interfaces and Explanation Facilities</a:t>
            </a:r>
          </a:p>
          <a:p>
            <a:pPr marL="457200" indent="-457200" algn="just">
              <a:lnSpc>
                <a:spcPct val="150000"/>
              </a:lnSpc>
              <a:buFont typeface="Arial" panose="020B0604020202020204" pitchFamily="34" charset="0"/>
              <a:buChar char="•"/>
            </a:pPr>
            <a:r>
              <a:rPr lang="en-US" sz="2800" b="1" dirty="0"/>
              <a:t>Overview</a:t>
            </a:r>
            <a:r>
              <a:rPr lang="en-US" sz="2800" dirty="0"/>
              <a:t>: User interfaces allow users to interact with the expert system, input data, and receive outputs. Explanation facilities provide justifications or explanations for the system's decisions, which is critical for trust and transparency in expert systems.</a:t>
            </a:r>
          </a:p>
          <a:p>
            <a:pPr marL="457200" indent="-457200" algn="just">
              <a:lnSpc>
                <a:spcPct val="150000"/>
              </a:lnSpc>
              <a:buFont typeface="Arial" panose="020B0604020202020204" pitchFamily="34" charset="0"/>
              <a:buChar char="•"/>
            </a:pPr>
            <a:r>
              <a:rPr lang="en-US" sz="2800" b="1" dirty="0"/>
              <a:t>Key Features</a:t>
            </a:r>
            <a:r>
              <a:rPr lang="en-US" sz="2800" dirty="0"/>
              <a:t>:</a:t>
            </a:r>
          </a:p>
          <a:p>
            <a:pPr marL="914400" lvl="1" indent="-457200" algn="just">
              <a:lnSpc>
                <a:spcPct val="150000"/>
              </a:lnSpc>
              <a:buFont typeface="Arial" panose="020B0604020202020204" pitchFamily="34" charset="0"/>
              <a:buChar char="•"/>
            </a:pPr>
            <a:r>
              <a:rPr lang="en-US" sz="2800" dirty="0"/>
              <a:t>Graphical and textual interfaces for easy interaction with the system.</a:t>
            </a:r>
          </a:p>
          <a:p>
            <a:pPr marL="914400" lvl="1" indent="-457200" algn="just">
              <a:lnSpc>
                <a:spcPct val="150000"/>
              </a:lnSpc>
              <a:buFont typeface="Arial" panose="020B0604020202020204" pitchFamily="34" charset="0"/>
              <a:buChar char="•"/>
            </a:pPr>
            <a:r>
              <a:rPr lang="en-US" sz="2800" dirty="0"/>
              <a:t>Explanation systems that provide clear reasons for the expert system's conclusions or recommendations.</a:t>
            </a:r>
          </a:p>
          <a:p>
            <a:pPr lvl="1" algn="just">
              <a:lnSpc>
                <a:spcPct val="150000"/>
              </a:lnSpc>
            </a:pPr>
            <a:endParaRPr lang="en-US" sz="2800" dirty="0"/>
          </a:p>
        </p:txBody>
      </p:sp>
    </p:spTree>
    <p:extLst>
      <p:ext uri="{BB962C8B-B14F-4D97-AF65-F5344CB8AC3E}">
        <p14:creationId xmlns:p14="http://schemas.microsoft.com/office/powerpoint/2010/main" val="3777881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0" y="361087"/>
            <a:ext cx="9658350" cy="5262979"/>
          </a:xfrm>
          <a:prstGeom prst="rect">
            <a:avLst/>
          </a:prstGeom>
        </p:spPr>
        <p:txBody>
          <a:bodyPr wrap="square">
            <a:spAutoFit/>
          </a:bodyPr>
          <a:lstStyle/>
          <a:p>
            <a:pPr algn="just">
              <a:lnSpc>
                <a:spcPct val="150000"/>
              </a:lnSpc>
            </a:pPr>
            <a:r>
              <a:rPr lang="en-US" sz="3200" b="1" dirty="0"/>
              <a:t>Examples</a:t>
            </a:r>
            <a:r>
              <a:rPr lang="en-US" sz="3200" dirty="0" smtClean="0"/>
              <a:t>:</a:t>
            </a:r>
          </a:p>
          <a:p>
            <a:pPr marL="457200" indent="-457200" algn="just">
              <a:lnSpc>
                <a:spcPct val="150000"/>
              </a:lnSpc>
              <a:buFont typeface="Arial" panose="020B0604020202020204" pitchFamily="34" charset="0"/>
              <a:buChar char="•"/>
            </a:pPr>
            <a:r>
              <a:rPr lang="en-US" sz="3200" b="1" dirty="0" smtClean="0"/>
              <a:t>Expert </a:t>
            </a:r>
            <a:r>
              <a:rPr lang="en-US" sz="3200" b="1" dirty="0"/>
              <a:t>System GUIs</a:t>
            </a:r>
            <a:r>
              <a:rPr lang="en-US" sz="3200" dirty="0"/>
              <a:t>: Many expert system shells (e.g., CLIPS, Jess) come with built-in or customizable graphical user interfaces.</a:t>
            </a:r>
          </a:p>
          <a:p>
            <a:pPr marL="457200" indent="-457200" algn="just">
              <a:lnSpc>
                <a:spcPct val="150000"/>
              </a:lnSpc>
              <a:buFont typeface="Arial" panose="020B0604020202020204" pitchFamily="34" charset="0"/>
              <a:buChar char="•"/>
            </a:pPr>
            <a:r>
              <a:rPr lang="en-US" sz="3200" b="1" dirty="0"/>
              <a:t>Explanation Subsystems</a:t>
            </a:r>
            <a:r>
              <a:rPr lang="en-US" sz="3200" dirty="0"/>
              <a:t>: Tools that generate explanations for rule-based decisions, providing transparency and user trust in expert systems.</a:t>
            </a:r>
          </a:p>
        </p:txBody>
      </p:sp>
    </p:spTree>
    <p:extLst>
      <p:ext uri="{BB962C8B-B14F-4D97-AF65-F5344CB8AC3E}">
        <p14:creationId xmlns:p14="http://schemas.microsoft.com/office/powerpoint/2010/main" val="2307772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5820" y="2177534"/>
            <a:ext cx="9248045" cy="1015663"/>
          </a:xfrm>
          <a:prstGeom prst="rect">
            <a:avLst/>
          </a:prstGeom>
        </p:spPr>
        <p:txBody>
          <a:bodyPr wrap="none">
            <a:spAutoFit/>
          </a:bodyPr>
          <a:lstStyle/>
          <a:p>
            <a:r>
              <a:rPr lang="en-US" sz="6000" b="1" dirty="0">
                <a:latin typeface="Verdana,Bold"/>
              </a:rPr>
              <a:t>Design of Expert System</a:t>
            </a:r>
            <a:endParaRPr lang="en-US" sz="6000" dirty="0"/>
          </a:p>
        </p:txBody>
      </p:sp>
    </p:spTree>
    <p:extLst>
      <p:ext uri="{BB962C8B-B14F-4D97-AF65-F5344CB8AC3E}">
        <p14:creationId xmlns:p14="http://schemas.microsoft.com/office/powerpoint/2010/main" val="821175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98788"/>
            <a:ext cx="11410950" cy="5823454"/>
          </a:xfrm>
          <a:prstGeom prst="rect">
            <a:avLst/>
          </a:prstGeom>
        </p:spPr>
        <p:txBody>
          <a:bodyPr wrap="square">
            <a:spAutoFit/>
          </a:bodyPr>
          <a:lstStyle/>
          <a:p>
            <a:pPr algn="just">
              <a:lnSpc>
                <a:spcPct val="150000"/>
              </a:lnSpc>
            </a:pPr>
            <a:r>
              <a:rPr lang="en-US" sz="3600"/>
              <a:t>Designing an expert system involves a structured process where a system is built to replicate the decision-making ability of a human expert in a specific domain. </a:t>
            </a:r>
            <a:r>
              <a:rPr lang="en-US" sz="3600" dirty="0"/>
              <a:t>The design phase includes identifying the problem, acquiring and structuring knowledge, building and testing the system, and finally deploying it. Below is a detailed breakdown of the steps involved in the design of an expert system:</a:t>
            </a:r>
          </a:p>
        </p:txBody>
      </p:sp>
    </p:spTree>
    <p:extLst>
      <p:ext uri="{BB962C8B-B14F-4D97-AF65-F5344CB8AC3E}">
        <p14:creationId xmlns:p14="http://schemas.microsoft.com/office/powerpoint/2010/main" val="973505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 y="222588"/>
            <a:ext cx="11449050" cy="5909310"/>
          </a:xfrm>
          <a:prstGeom prst="rect">
            <a:avLst/>
          </a:prstGeom>
        </p:spPr>
        <p:txBody>
          <a:bodyPr wrap="square">
            <a:spAutoFit/>
          </a:bodyPr>
          <a:lstStyle/>
          <a:p>
            <a:pPr marL="742950" indent="-742950" algn="just">
              <a:lnSpc>
                <a:spcPct val="150000"/>
              </a:lnSpc>
              <a:buFont typeface="+mj-lt"/>
              <a:buAutoNum type="arabicPeriod"/>
            </a:pPr>
            <a:r>
              <a:rPr lang="en-US" sz="3600" b="1" dirty="0"/>
              <a:t>Introduction</a:t>
            </a:r>
          </a:p>
          <a:p>
            <a:pPr marL="571500" indent="-571500" algn="just">
              <a:lnSpc>
                <a:spcPct val="150000"/>
              </a:lnSpc>
              <a:buFont typeface="Arial" panose="020B0604020202020204" pitchFamily="34" charset="0"/>
              <a:buChar char="•"/>
            </a:pPr>
            <a:r>
              <a:rPr lang="en-US" sz="3600" dirty="0"/>
              <a:t>An </a:t>
            </a:r>
            <a:r>
              <a:rPr lang="en-US" sz="3600" b="1" dirty="0"/>
              <a:t>expert system</a:t>
            </a:r>
            <a:r>
              <a:rPr lang="en-US" sz="3600" dirty="0"/>
              <a:t> is an artificial intelligence (AI) program that uses knowledge and reasoning techniques to solve problems that typically require human expertise.</a:t>
            </a:r>
          </a:p>
          <a:p>
            <a:pPr marL="571500" indent="-571500" algn="just">
              <a:lnSpc>
                <a:spcPct val="150000"/>
              </a:lnSpc>
              <a:buFont typeface="Arial" panose="020B0604020202020204" pitchFamily="34" charset="0"/>
              <a:buChar char="•"/>
            </a:pPr>
            <a:r>
              <a:rPr lang="en-US" sz="3600" dirty="0"/>
              <a:t>The system aims to mimic the decision-making process of a human expert in specific domains, providing solutions or recommendations to users.</a:t>
            </a:r>
          </a:p>
        </p:txBody>
      </p:sp>
    </p:spTree>
    <p:extLst>
      <p:ext uri="{BB962C8B-B14F-4D97-AF65-F5344CB8AC3E}">
        <p14:creationId xmlns:p14="http://schemas.microsoft.com/office/powerpoint/2010/main" val="197805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9939"/>
            <a:ext cx="11220450" cy="5262979"/>
          </a:xfrm>
          <a:prstGeom prst="rect">
            <a:avLst/>
          </a:prstGeom>
        </p:spPr>
        <p:txBody>
          <a:bodyPr wrap="square">
            <a:spAutoFit/>
          </a:bodyPr>
          <a:lstStyle/>
          <a:p>
            <a:pPr algn="just">
              <a:lnSpc>
                <a:spcPct val="150000"/>
              </a:lnSpc>
            </a:pPr>
            <a:r>
              <a:rPr lang="en-US" sz="2800" b="1" dirty="0" smtClean="0"/>
              <a:t>2. Selecting </a:t>
            </a:r>
            <a:r>
              <a:rPr lang="en-US" sz="2800" b="1" dirty="0"/>
              <a:t>an Appropriate Problem</a:t>
            </a:r>
          </a:p>
          <a:p>
            <a:pPr algn="just">
              <a:lnSpc>
                <a:spcPct val="150000"/>
              </a:lnSpc>
            </a:pPr>
            <a:r>
              <a:rPr lang="en-US" sz="2800" dirty="0"/>
              <a:t>The success of an expert system depends on the nature of the problem it aims to solve. Selecting an appropriate problem involves ensuring that the problem is:</a:t>
            </a:r>
          </a:p>
          <a:p>
            <a:pPr marL="457200" indent="-457200" algn="just">
              <a:lnSpc>
                <a:spcPct val="150000"/>
              </a:lnSpc>
              <a:buFont typeface="Arial" panose="020B0604020202020204" pitchFamily="34" charset="0"/>
              <a:buChar char="•"/>
            </a:pPr>
            <a:r>
              <a:rPr lang="en-US" sz="2800" b="1" dirty="0"/>
              <a:t>Well-structured</a:t>
            </a:r>
            <a:r>
              <a:rPr lang="en-US" sz="2800" dirty="0"/>
              <a:t>: It should be a problem with clear inputs, outputs, and possible solutions.</a:t>
            </a:r>
          </a:p>
          <a:p>
            <a:pPr marL="457200" indent="-457200" algn="just">
              <a:lnSpc>
                <a:spcPct val="150000"/>
              </a:lnSpc>
              <a:buFont typeface="Arial" panose="020B0604020202020204" pitchFamily="34" charset="0"/>
              <a:buChar char="•"/>
            </a:pPr>
            <a:r>
              <a:rPr lang="en-US" sz="2800" b="1" dirty="0"/>
              <a:t>Domain-Specific</a:t>
            </a:r>
            <a:r>
              <a:rPr lang="en-US" sz="2800" dirty="0"/>
              <a:t>: The problem should belong to a specific, well-defined field, such as medical diagnosis, financial planning, or troubleshooting.</a:t>
            </a:r>
          </a:p>
        </p:txBody>
      </p:sp>
    </p:spTree>
    <p:extLst>
      <p:ext uri="{BB962C8B-B14F-4D97-AF65-F5344CB8AC3E}">
        <p14:creationId xmlns:p14="http://schemas.microsoft.com/office/powerpoint/2010/main" val="2019194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50" y="326589"/>
            <a:ext cx="11430000" cy="5262979"/>
          </a:xfrm>
          <a:prstGeom prst="rect">
            <a:avLst/>
          </a:prstGeom>
        </p:spPr>
        <p:txBody>
          <a:bodyPr wrap="square">
            <a:spAutoFit/>
          </a:bodyPr>
          <a:lstStyle/>
          <a:p>
            <a:pPr marL="457200" indent="-457200" algn="just">
              <a:lnSpc>
                <a:spcPct val="200000"/>
              </a:lnSpc>
              <a:buFont typeface="Arial" panose="020B0604020202020204" pitchFamily="34" charset="0"/>
              <a:buChar char="•"/>
            </a:pPr>
            <a:r>
              <a:rPr lang="en-US" sz="2800" b="1" dirty="0"/>
              <a:t>Knowledge-Intensive</a:t>
            </a:r>
            <a:r>
              <a:rPr lang="en-US" sz="2800" dirty="0"/>
              <a:t>: The problem should require significant expert knowledge that can be captured, encoded, and used for decision-making.</a:t>
            </a:r>
          </a:p>
          <a:p>
            <a:pPr marL="457200" indent="-457200" algn="just">
              <a:lnSpc>
                <a:spcPct val="200000"/>
              </a:lnSpc>
              <a:buFont typeface="Arial" panose="020B0604020202020204" pitchFamily="34" charset="0"/>
              <a:buChar char="•"/>
            </a:pPr>
            <a:r>
              <a:rPr lang="en-US" sz="2800" b="1" dirty="0"/>
              <a:t>Frequent and Repetitive</a:t>
            </a:r>
            <a:r>
              <a:rPr lang="en-US" sz="2800" dirty="0"/>
              <a:t>: The problem should occur frequently so that the system provides value by saving time or improving accuracy.</a:t>
            </a:r>
          </a:p>
          <a:p>
            <a:pPr algn="just">
              <a:lnSpc>
                <a:spcPct val="200000"/>
              </a:lnSpc>
            </a:pPr>
            <a:r>
              <a:rPr lang="en-US" sz="2800" b="1" dirty="0"/>
              <a:t>Example</a:t>
            </a:r>
            <a:r>
              <a:rPr lang="en-US" sz="2800" dirty="0"/>
              <a:t>: Medical diagnosis, equipment troubleshooting, or legal advice are good examples of areas where expert systems are commonly applied.</a:t>
            </a:r>
          </a:p>
        </p:txBody>
      </p:sp>
    </p:spTree>
    <p:extLst>
      <p:ext uri="{BB962C8B-B14F-4D97-AF65-F5344CB8AC3E}">
        <p14:creationId xmlns:p14="http://schemas.microsoft.com/office/powerpoint/2010/main" val="2534089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 y="0"/>
            <a:ext cx="11506200" cy="6740307"/>
          </a:xfrm>
          <a:prstGeom prst="rect">
            <a:avLst/>
          </a:prstGeom>
        </p:spPr>
        <p:txBody>
          <a:bodyPr wrap="square">
            <a:spAutoFit/>
          </a:bodyPr>
          <a:lstStyle/>
          <a:p>
            <a:pPr algn="just">
              <a:lnSpc>
                <a:spcPct val="150000"/>
              </a:lnSpc>
            </a:pPr>
            <a:r>
              <a:rPr lang="en-US" sz="3600" b="1" dirty="0"/>
              <a:t>3. Stages in the Development of an Expert System</a:t>
            </a:r>
          </a:p>
          <a:p>
            <a:pPr algn="just">
              <a:lnSpc>
                <a:spcPct val="150000"/>
              </a:lnSpc>
            </a:pPr>
            <a:r>
              <a:rPr lang="en-US" sz="3600" dirty="0"/>
              <a:t>The design and development of an expert system follow several critical stages:</a:t>
            </a:r>
          </a:p>
          <a:p>
            <a:pPr algn="just">
              <a:lnSpc>
                <a:spcPct val="150000"/>
              </a:lnSpc>
            </a:pPr>
            <a:r>
              <a:rPr lang="en-US" sz="3600" b="1" dirty="0"/>
              <a:t>a. Problem Identification</a:t>
            </a:r>
          </a:p>
          <a:p>
            <a:pPr marL="571500" indent="-571500" algn="just">
              <a:lnSpc>
                <a:spcPct val="150000"/>
              </a:lnSpc>
              <a:buFont typeface="Arial" panose="020B0604020202020204" pitchFamily="34" charset="0"/>
              <a:buChar char="•"/>
            </a:pPr>
            <a:r>
              <a:rPr lang="en-US" sz="3600" b="1" dirty="0"/>
              <a:t>Goal</a:t>
            </a:r>
            <a:r>
              <a:rPr lang="en-US" sz="3600" dirty="0"/>
              <a:t>: Clearly define the problem that the expert system is expected to solve.</a:t>
            </a:r>
          </a:p>
          <a:p>
            <a:pPr marL="571500" indent="-571500" algn="just">
              <a:lnSpc>
                <a:spcPct val="150000"/>
              </a:lnSpc>
              <a:buFont typeface="Arial" panose="020B0604020202020204" pitchFamily="34" charset="0"/>
              <a:buChar char="•"/>
            </a:pPr>
            <a:r>
              <a:rPr lang="en-US" sz="3600" b="1" dirty="0"/>
              <a:t>Outcome</a:t>
            </a:r>
            <a:r>
              <a:rPr lang="en-US" sz="3600" dirty="0"/>
              <a:t>: A problem definition document outlining the system's goals, objectives, scope, and target user base.</a:t>
            </a:r>
          </a:p>
        </p:txBody>
      </p:sp>
    </p:spTree>
    <p:extLst>
      <p:ext uri="{BB962C8B-B14F-4D97-AF65-F5344CB8AC3E}">
        <p14:creationId xmlns:p14="http://schemas.microsoft.com/office/powerpoint/2010/main" val="2317561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335340"/>
            <a:ext cx="11220450" cy="5909310"/>
          </a:xfrm>
          <a:prstGeom prst="rect">
            <a:avLst/>
          </a:prstGeom>
        </p:spPr>
        <p:txBody>
          <a:bodyPr wrap="square">
            <a:spAutoFit/>
          </a:bodyPr>
          <a:lstStyle/>
          <a:p>
            <a:pPr algn="just">
              <a:lnSpc>
                <a:spcPct val="150000"/>
              </a:lnSpc>
            </a:pPr>
            <a:r>
              <a:rPr lang="en-US" sz="2800" b="1" dirty="0"/>
              <a:t>b. Knowledge Acquisition</a:t>
            </a:r>
          </a:p>
          <a:p>
            <a:pPr marL="457200" indent="-457200" algn="just">
              <a:lnSpc>
                <a:spcPct val="150000"/>
              </a:lnSpc>
              <a:buFont typeface="Arial" panose="020B0604020202020204" pitchFamily="34" charset="0"/>
              <a:buChar char="•"/>
            </a:pPr>
            <a:r>
              <a:rPr lang="en-US" sz="2800" b="1" dirty="0"/>
              <a:t>Goal</a:t>
            </a:r>
            <a:r>
              <a:rPr lang="en-US" sz="2800" dirty="0"/>
              <a:t>: Gather information and knowledge from domain experts, research papers, or existing data to form the foundation of the expert system.</a:t>
            </a:r>
          </a:p>
          <a:p>
            <a:pPr marL="457200" indent="-457200" algn="just">
              <a:lnSpc>
                <a:spcPct val="150000"/>
              </a:lnSpc>
              <a:buFont typeface="Arial" panose="020B0604020202020204" pitchFamily="34" charset="0"/>
              <a:buChar char="•"/>
            </a:pPr>
            <a:r>
              <a:rPr lang="en-US" sz="2800" b="1" dirty="0"/>
              <a:t>Outcome</a:t>
            </a:r>
            <a:r>
              <a:rPr lang="en-US" sz="2800" dirty="0"/>
              <a:t>: A knowledge base comprising facts, rules, heuristics, and relationships between various concepts in the domain.</a:t>
            </a:r>
          </a:p>
          <a:p>
            <a:pPr marL="457200" indent="-457200" algn="just">
              <a:lnSpc>
                <a:spcPct val="150000"/>
              </a:lnSpc>
              <a:buFont typeface="Arial" panose="020B0604020202020204" pitchFamily="34" charset="0"/>
              <a:buChar char="•"/>
            </a:pPr>
            <a:r>
              <a:rPr lang="en-US" sz="2800" b="1" dirty="0"/>
              <a:t>Methods</a:t>
            </a:r>
            <a:r>
              <a:rPr lang="en-US" sz="2800" dirty="0"/>
              <a:t>:</a:t>
            </a:r>
          </a:p>
          <a:p>
            <a:pPr marL="914400" lvl="1" indent="-457200" algn="just">
              <a:lnSpc>
                <a:spcPct val="150000"/>
              </a:lnSpc>
              <a:buFont typeface="Arial" panose="020B0604020202020204" pitchFamily="34" charset="0"/>
              <a:buChar char="•"/>
            </a:pPr>
            <a:r>
              <a:rPr lang="en-US" sz="2800" dirty="0"/>
              <a:t>Interviews with experts.</a:t>
            </a:r>
          </a:p>
          <a:p>
            <a:pPr marL="742950" lvl="1" indent="-285750" algn="just">
              <a:lnSpc>
                <a:spcPct val="150000"/>
              </a:lnSpc>
              <a:buFont typeface="Arial" panose="020B0604020202020204" pitchFamily="34" charset="0"/>
              <a:buChar char="•"/>
            </a:pPr>
            <a:r>
              <a:rPr lang="en-US" sz="2800" dirty="0"/>
              <a:t>Reviewing relevant literature.</a:t>
            </a:r>
          </a:p>
          <a:p>
            <a:pPr marL="742950" lvl="1" indent="-285750" algn="just">
              <a:lnSpc>
                <a:spcPct val="150000"/>
              </a:lnSpc>
              <a:buFont typeface="Arial" panose="020B0604020202020204" pitchFamily="34" charset="0"/>
              <a:buChar char="•"/>
            </a:pPr>
            <a:r>
              <a:rPr lang="en-US" sz="2800" dirty="0"/>
              <a:t>Analyzing case studies or real-world example</a:t>
            </a:r>
          </a:p>
        </p:txBody>
      </p:sp>
    </p:spTree>
    <p:extLst>
      <p:ext uri="{BB962C8B-B14F-4D97-AF65-F5344CB8AC3E}">
        <p14:creationId xmlns:p14="http://schemas.microsoft.com/office/powerpoint/2010/main" val="2488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32699"/>
            <a:ext cx="11049000" cy="502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1960s: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Dendral</a:t>
            </a:r>
            <a:r>
              <a:rPr kumimoji="0" lang="en-US" altLang="en-US" sz="2400" b="0" i="0" u="none" strike="noStrike" cap="none" normalizeH="0" baseline="0" dirty="0" smtClean="0">
                <a:ln>
                  <a:noFill/>
                </a:ln>
                <a:solidFill>
                  <a:schemeClr val="tx1"/>
                </a:solidFill>
                <a:effectLst/>
              </a:rPr>
              <a:t> was initiated by Professor </a:t>
            </a:r>
            <a:r>
              <a:rPr kumimoji="0" lang="en-US" altLang="en-US" sz="2400" b="1" i="0" u="none" strike="noStrike" cap="none" normalizeH="0" baseline="0" dirty="0" smtClean="0">
                <a:ln>
                  <a:noFill/>
                </a:ln>
                <a:solidFill>
                  <a:schemeClr val="tx1"/>
                </a:solidFill>
                <a:effectLst/>
              </a:rPr>
              <a:t>Edward </a:t>
            </a:r>
            <a:r>
              <a:rPr kumimoji="0" lang="en-US" altLang="en-US" sz="2400" b="1" i="0" u="none" strike="noStrike" cap="none" normalizeH="0" baseline="0" dirty="0" err="1" smtClean="0">
                <a:ln>
                  <a:noFill/>
                </a:ln>
                <a:solidFill>
                  <a:schemeClr val="tx1"/>
                </a:solidFill>
                <a:effectLst/>
              </a:rPr>
              <a:t>Feigenbaum</a:t>
            </a:r>
            <a:r>
              <a:rPr kumimoji="0" lang="en-US" altLang="en-US" sz="2400" b="0" i="0" u="none" strike="noStrike" cap="none" normalizeH="0" baseline="0" dirty="0" smtClean="0">
                <a:ln>
                  <a:noFill/>
                </a:ln>
                <a:solidFill>
                  <a:schemeClr val="tx1"/>
                </a:solidFill>
                <a:effectLst/>
              </a:rPr>
              <a:t>, a computer scientist, in collaboration with </a:t>
            </a:r>
            <a:r>
              <a:rPr kumimoji="0" lang="en-US" altLang="en-US" sz="2400" b="1" i="0" u="none" strike="noStrike" cap="none" normalizeH="0" baseline="0" dirty="0" smtClean="0">
                <a:ln>
                  <a:noFill/>
                </a:ln>
                <a:solidFill>
                  <a:schemeClr val="tx1"/>
                </a:solidFill>
                <a:effectLst/>
              </a:rPr>
              <a:t>Bruce Buchanan</a:t>
            </a:r>
            <a:r>
              <a:rPr kumimoji="0" lang="en-US" altLang="en-US" sz="2400" b="0" i="0" u="none" strike="noStrike" cap="none" normalizeH="0" baseline="0" dirty="0" smtClean="0">
                <a:ln>
                  <a:noFill/>
                </a:ln>
                <a:solidFill>
                  <a:schemeClr val="tx1"/>
                </a:solidFill>
                <a:effectLst/>
              </a:rPr>
              <a:t> (another computer scientist), and </a:t>
            </a:r>
            <a:r>
              <a:rPr kumimoji="0" lang="en-US" altLang="en-US" sz="2400" b="1" i="0" u="none" strike="noStrike" cap="none" normalizeH="0" baseline="0" dirty="0" smtClean="0">
                <a:ln>
                  <a:noFill/>
                </a:ln>
                <a:solidFill>
                  <a:schemeClr val="tx1"/>
                </a:solidFill>
                <a:effectLst/>
              </a:rPr>
              <a:t>Joshua Lederberg</a:t>
            </a:r>
            <a:r>
              <a:rPr kumimoji="0" lang="en-US" altLang="en-US" sz="2400" b="0" i="0" u="none" strike="noStrike" cap="none" normalizeH="0" baseline="0" dirty="0" smtClean="0">
                <a:ln>
                  <a:noFill/>
                </a:ln>
                <a:solidFill>
                  <a:schemeClr val="tx1"/>
                </a:solidFill>
                <a:effectLst/>
              </a:rPr>
              <a:t>, a Nobel Prize-winning biochemist.</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rPr>
              <a:t>The goal was to create a system that could assist chemists in determining the structure of organic molecules, based on mass spectrometry data. </a:t>
            </a:r>
          </a:p>
          <a:p>
            <a:pPr marL="342900" lvl="0" indent="-342900" algn="just" defTabSz="914400" eaLnBrk="0" fontAlgn="base" hangingPunct="0">
              <a:lnSpc>
                <a:spcPct val="150000"/>
              </a:lnSpc>
              <a:spcBef>
                <a:spcPct val="0"/>
              </a:spcBef>
              <a:spcAft>
                <a:spcPct val="0"/>
              </a:spcAft>
              <a:buFont typeface="Arial" panose="020B0604020202020204" pitchFamily="34" charset="0"/>
              <a:buChar char="•"/>
            </a:pPr>
            <a:r>
              <a:rPr lang="en-US" sz="2400" dirty="0" err="1"/>
              <a:t>Dendral</a:t>
            </a:r>
            <a:r>
              <a:rPr lang="en-US" sz="2400" dirty="0"/>
              <a:t> was one of the first AI systems that demonstrated the value of </a:t>
            </a:r>
            <a:r>
              <a:rPr lang="en-US" sz="2400" b="1" dirty="0"/>
              <a:t>knowledge-based approaches</a:t>
            </a:r>
            <a:r>
              <a:rPr lang="en-US" sz="2400" dirty="0"/>
              <a:t>. Unlike earlier AI efforts that focused on general problem-solving, </a:t>
            </a:r>
            <a:r>
              <a:rPr lang="en-US" sz="2400" dirty="0" err="1"/>
              <a:t>Dendral</a:t>
            </a:r>
            <a:r>
              <a:rPr lang="en-US" sz="2400" dirty="0"/>
              <a:t> was tailored to a specific domain (chemistry), embedding expert knowledge directly into the system.</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3600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06390"/>
            <a:ext cx="11791950" cy="6001643"/>
          </a:xfrm>
          <a:prstGeom prst="rect">
            <a:avLst/>
          </a:prstGeom>
        </p:spPr>
        <p:txBody>
          <a:bodyPr wrap="square">
            <a:spAutoFit/>
          </a:bodyPr>
          <a:lstStyle/>
          <a:p>
            <a:pPr algn="just"/>
            <a:r>
              <a:rPr lang="en-US" sz="3200" b="1" dirty="0"/>
              <a:t>c. Knowledge Representation</a:t>
            </a:r>
          </a:p>
          <a:p>
            <a:pPr marL="457200" indent="-457200" algn="just">
              <a:buFont typeface="Arial" panose="020B0604020202020204" pitchFamily="34" charset="0"/>
              <a:buChar char="•"/>
            </a:pPr>
            <a:r>
              <a:rPr lang="en-US" sz="3200" b="1" dirty="0"/>
              <a:t>Goal</a:t>
            </a:r>
            <a:r>
              <a:rPr lang="en-US" sz="3200" dirty="0"/>
              <a:t>: Organize the knowledge into a format that can be easily manipulated by the system.</a:t>
            </a:r>
          </a:p>
          <a:p>
            <a:pPr marL="457200" indent="-457200" algn="just">
              <a:buFont typeface="Arial" panose="020B0604020202020204" pitchFamily="34" charset="0"/>
              <a:buChar char="•"/>
            </a:pPr>
            <a:r>
              <a:rPr lang="en-US" sz="3200" b="1" dirty="0"/>
              <a:t>Outcome</a:t>
            </a:r>
            <a:r>
              <a:rPr lang="en-US" sz="3200" dirty="0"/>
              <a:t>: A structured representation of knowledge in forms like rules, frames, or semantic networks.</a:t>
            </a:r>
          </a:p>
          <a:p>
            <a:pPr marL="457200" indent="-457200" algn="just">
              <a:buFont typeface="Arial" panose="020B0604020202020204" pitchFamily="34" charset="0"/>
              <a:buChar char="•"/>
            </a:pPr>
            <a:r>
              <a:rPr lang="en-US" sz="3200" b="1" dirty="0"/>
              <a:t>Methods</a:t>
            </a:r>
            <a:r>
              <a:rPr lang="en-US" sz="3200" dirty="0"/>
              <a:t>:</a:t>
            </a:r>
          </a:p>
          <a:p>
            <a:pPr marL="914400" lvl="1" indent="-457200" algn="just">
              <a:buFont typeface="Arial" panose="020B0604020202020204" pitchFamily="34" charset="0"/>
              <a:buChar char="•"/>
            </a:pPr>
            <a:r>
              <a:rPr lang="en-US" sz="3200" b="1" dirty="0"/>
              <a:t>Rule-based representation</a:t>
            </a:r>
            <a:r>
              <a:rPr lang="en-US" sz="3200" dirty="0"/>
              <a:t>: Knowledge is represented as "if-then" rules.</a:t>
            </a:r>
          </a:p>
          <a:p>
            <a:pPr marL="914400" lvl="1" indent="-457200" algn="just">
              <a:buFont typeface="Arial" panose="020B0604020202020204" pitchFamily="34" charset="0"/>
              <a:buChar char="•"/>
            </a:pPr>
            <a:r>
              <a:rPr lang="en-US" sz="3200" b="1" dirty="0"/>
              <a:t>Frame-based representation</a:t>
            </a:r>
            <a:r>
              <a:rPr lang="en-US" sz="3200" dirty="0"/>
              <a:t>: Knowledge is structured into objects or entities with properties.</a:t>
            </a:r>
          </a:p>
          <a:p>
            <a:pPr marL="914400" lvl="1" indent="-457200" algn="just">
              <a:buFont typeface="Arial" panose="020B0604020202020204" pitchFamily="34" charset="0"/>
              <a:buChar char="•"/>
            </a:pPr>
            <a:r>
              <a:rPr lang="en-US" sz="3200" b="1" dirty="0"/>
              <a:t>Logic-based representation</a:t>
            </a:r>
            <a:r>
              <a:rPr lang="en-US" sz="3200" dirty="0"/>
              <a:t>: Facts and relationships are represented using logical expressions.</a:t>
            </a:r>
          </a:p>
        </p:txBody>
      </p:sp>
    </p:spTree>
    <p:extLst>
      <p:ext uri="{BB962C8B-B14F-4D97-AF65-F5344CB8AC3E}">
        <p14:creationId xmlns:p14="http://schemas.microsoft.com/office/powerpoint/2010/main" val="4154992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323850"/>
            <a:ext cx="11658600" cy="5724644"/>
          </a:xfrm>
          <a:prstGeom prst="rect">
            <a:avLst/>
          </a:prstGeom>
        </p:spPr>
        <p:txBody>
          <a:bodyPr wrap="square">
            <a:spAutoFit/>
          </a:bodyPr>
          <a:lstStyle/>
          <a:p>
            <a:pPr algn="just">
              <a:lnSpc>
                <a:spcPct val="150000"/>
              </a:lnSpc>
            </a:pPr>
            <a:r>
              <a:rPr lang="en-US" sz="2800" b="1" dirty="0"/>
              <a:t>d. Inference Engine Development</a:t>
            </a:r>
          </a:p>
          <a:p>
            <a:pPr marL="457200" indent="-457200" algn="just">
              <a:lnSpc>
                <a:spcPct val="150000"/>
              </a:lnSpc>
              <a:buFont typeface="Arial" panose="020B0604020202020204" pitchFamily="34" charset="0"/>
              <a:buChar char="•"/>
            </a:pPr>
            <a:r>
              <a:rPr lang="en-US" sz="2400" b="1" dirty="0"/>
              <a:t>Goal</a:t>
            </a:r>
            <a:r>
              <a:rPr lang="en-US" sz="2400" dirty="0"/>
              <a:t>: Develop the inference engine, which applies the knowledge base to derive conclusions or recommendations.</a:t>
            </a:r>
          </a:p>
          <a:p>
            <a:pPr marL="457200" indent="-457200" algn="just">
              <a:lnSpc>
                <a:spcPct val="150000"/>
              </a:lnSpc>
              <a:buFont typeface="Arial" panose="020B0604020202020204" pitchFamily="34" charset="0"/>
              <a:buChar char="•"/>
            </a:pPr>
            <a:r>
              <a:rPr lang="en-US" sz="2400" b="1" dirty="0"/>
              <a:t>Outcome</a:t>
            </a:r>
            <a:r>
              <a:rPr lang="en-US" sz="2400" dirty="0"/>
              <a:t>: A reasoning engine capable of processing knowledge in the system and making decisions.</a:t>
            </a:r>
          </a:p>
          <a:p>
            <a:pPr marL="457200" indent="-457200" algn="just">
              <a:lnSpc>
                <a:spcPct val="150000"/>
              </a:lnSpc>
              <a:buFont typeface="Arial" panose="020B0604020202020204" pitchFamily="34" charset="0"/>
              <a:buChar char="•"/>
            </a:pPr>
            <a:r>
              <a:rPr lang="en-US" sz="2400" b="1" dirty="0"/>
              <a:t>Techniques</a:t>
            </a:r>
            <a:r>
              <a:rPr lang="en-US" sz="2400" dirty="0"/>
              <a:t>:</a:t>
            </a:r>
          </a:p>
          <a:p>
            <a:pPr marL="914400" lvl="1" indent="-457200" algn="just">
              <a:lnSpc>
                <a:spcPct val="150000"/>
              </a:lnSpc>
              <a:buFont typeface="Arial" panose="020B0604020202020204" pitchFamily="34" charset="0"/>
              <a:buChar char="•"/>
            </a:pPr>
            <a:r>
              <a:rPr lang="en-US" sz="2400" b="1" dirty="0"/>
              <a:t>Forward Chaining</a:t>
            </a:r>
            <a:r>
              <a:rPr lang="en-US" sz="2400" dirty="0"/>
              <a:t>: A data-driven approach where rules are applied to known facts to derive new conclusions.</a:t>
            </a:r>
          </a:p>
          <a:p>
            <a:pPr marL="914400" lvl="1" indent="-457200" algn="just">
              <a:lnSpc>
                <a:spcPct val="150000"/>
              </a:lnSpc>
              <a:buFont typeface="Arial" panose="020B0604020202020204" pitchFamily="34" charset="0"/>
              <a:buChar char="•"/>
            </a:pPr>
            <a:r>
              <a:rPr lang="en-US" sz="2400" b="1" dirty="0"/>
              <a:t>Backward Chaining</a:t>
            </a:r>
            <a:r>
              <a:rPr lang="en-US" sz="2400" dirty="0"/>
              <a:t>: A goal-driven approach where the system works backward from the desired conclusion to see if it can be supported by available facts.</a:t>
            </a:r>
          </a:p>
        </p:txBody>
      </p:sp>
    </p:spTree>
    <p:extLst>
      <p:ext uri="{BB962C8B-B14F-4D97-AF65-F5344CB8AC3E}">
        <p14:creationId xmlns:p14="http://schemas.microsoft.com/office/powerpoint/2010/main" val="345519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0"/>
            <a:ext cx="11563350" cy="6740307"/>
          </a:xfrm>
          <a:prstGeom prst="rect">
            <a:avLst/>
          </a:prstGeom>
        </p:spPr>
        <p:txBody>
          <a:bodyPr wrap="square">
            <a:spAutoFit/>
          </a:bodyPr>
          <a:lstStyle/>
          <a:p>
            <a:pPr algn="just">
              <a:lnSpc>
                <a:spcPct val="150000"/>
              </a:lnSpc>
            </a:pPr>
            <a:r>
              <a:rPr lang="en-US" sz="3200" b="1" dirty="0"/>
              <a:t>e. System Design and Implementation</a:t>
            </a:r>
          </a:p>
          <a:p>
            <a:pPr marL="457200" indent="-457200" algn="just">
              <a:lnSpc>
                <a:spcPct val="150000"/>
              </a:lnSpc>
              <a:buFont typeface="Arial" panose="020B0604020202020204" pitchFamily="34" charset="0"/>
              <a:buChar char="•"/>
            </a:pPr>
            <a:r>
              <a:rPr lang="en-US" sz="3200" b="1" dirty="0"/>
              <a:t>Goal</a:t>
            </a:r>
            <a:r>
              <a:rPr lang="en-US" sz="3200" dirty="0"/>
              <a:t>: Design the architecture of the expert system, including the user interface, knowledge base, inference engine, and any supporting modules.</a:t>
            </a:r>
          </a:p>
          <a:p>
            <a:pPr marL="457200" indent="-457200" algn="just">
              <a:lnSpc>
                <a:spcPct val="150000"/>
              </a:lnSpc>
              <a:buFont typeface="Arial" panose="020B0604020202020204" pitchFamily="34" charset="0"/>
              <a:buChar char="•"/>
            </a:pPr>
            <a:r>
              <a:rPr lang="en-US" sz="3200" b="1" dirty="0"/>
              <a:t>Outcome</a:t>
            </a:r>
            <a:r>
              <a:rPr lang="en-US" sz="3200" dirty="0"/>
              <a:t>: A working prototype of the expert system.</a:t>
            </a:r>
          </a:p>
          <a:p>
            <a:pPr marL="457200" indent="-457200" algn="just">
              <a:lnSpc>
                <a:spcPct val="150000"/>
              </a:lnSpc>
              <a:buFont typeface="Arial" panose="020B0604020202020204" pitchFamily="34" charset="0"/>
              <a:buChar char="•"/>
            </a:pPr>
            <a:r>
              <a:rPr lang="en-US" sz="3200" b="1" dirty="0"/>
              <a:t>Tasks</a:t>
            </a:r>
            <a:r>
              <a:rPr lang="en-US" sz="3200" dirty="0"/>
              <a:t>:</a:t>
            </a:r>
          </a:p>
          <a:p>
            <a:pPr marL="914400" lvl="1" indent="-457200" algn="just">
              <a:lnSpc>
                <a:spcPct val="150000"/>
              </a:lnSpc>
              <a:buFont typeface="Arial" panose="020B0604020202020204" pitchFamily="34" charset="0"/>
              <a:buChar char="•"/>
            </a:pPr>
            <a:r>
              <a:rPr lang="en-US" sz="3200" dirty="0"/>
              <a:t>Build the user interface to allow interaction with users.</a:t>
            </a:r>
          </a:p>
          <a:p>
            <a:pPr marL="914400" lvl="1" indent="-457200" algn="just">
              <a:lnSpc>
                <a:spcPct val="150000"/>
              </a:lnSpc>
              <a:buFont typeface="Arial" panose="020B0604020202020204" pitchFamily="34" charset="0"/>
              <a:buChar char="•"/>
            </a:pPr>
            <a:r>
              <a:rPr lang="en-US" sz="3200" dirty="0"/>
              <a:t>Code the knowledge base and inference engine using programming languages or expert system shells.</a:t>
            </a:r>
          </a:p>
        </p:txBody>
      </p:sp>
    </p:spTree>
    <p:extLst>
      <p:ext uri="{BB962C8B-B14F-4D97-AF65-F5344CB8AC3E}">
        <p14:creationId xmlns:p14="http://schemas.microsoft.com/office/powerpoint/2010/main" val="4066966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650" y="0"/>
            <a:ext cx="11944350" cy="6740307"/>
          </a:xfrm>
          <a:prstGeom prst="rect">
            <a:avLst/>
          </a:prstGeom>
        </p:spPr>
        <p:txBody>
          <a:bodyPr wrap="square">
            <a:spAutoFit/>
          </a:bodyPr>
          <a:lstStyle/>
          <a:p>
            <a:pPr algn="just">
              <a:lnSpc>
                <a:spcPct val="150000"/>
              </a:lnSpc>
            </a:pPr>
            <a:r>
              <a:rPr lang="en-US" sz="3200" b="1" dirty="0"/>
              <a:t>f. Testing and Validation</a:t>
            </a:r>
          </a:p>
          <a:p>
            <a:pPr marL="457200" indent="-457200" algn="just">
              <a:lnSpc>
                <a:spcPct val="150000"/>
              </a:lnSpc>
              <a:buFont typeface="Arial" panose="020B0604020202020204" pitchFamily="34" charset="0"/>
              <a:buChar char="•"/>
            </a:pPr>
            <a:r>
              <a:rPr lang="en-US" sz="3200" b="1" dirty="0"/>
              <a:t>Goal</a:t>
            </a:r>
            <a:r>
              <a:rPr lang="en-US" sz="3200" dirty="0"/>
              <a:t>: Test the system to ensure its accuracy and reliability.</a:t>
            </a:r>
          </a:p>
          <a:p>
            <a:pPr marL="457200" indent="-457200" algn="just">
              <a:lnSpc>
                <a:spcPct val="150000"/>
              </a:lnSpc>
              <a:buFont typeface="Arial" panose="020B0604020202020204" pitchFamily="34" charset="0"/>
              <a:buChar char="•"/>
            </a:pPr>
            <a:r>
              <a:rPr lang="en-US" sz="3200" b="1" dirty="0"/>
              <a:t>Outcome</a:t>
            </a:r>
            <a:r>
              <a:rPr lang="en-US" sz="3200" dirty="0"/>
              <a:t>: A validated system that produces correct and consistent results.</a:t>
            </a:r>
          </a:p>
          <a:p>
            <a:pPr marL="457200" indent="-457200" algn="just">
              <a:lnSpc>
                <a:spcPct val="150000"/>
              </a:lnSpc>
              <a:buFont typeface="Arial" panose="020B0604020202020204" pitchFamily="34" charset="0"/>
              <a:buChar char="•"/>
            </a:pPr>
            <a:r>
              <a:rPr lang="en-US" sz="3200" b="1" dirty="0"/>
              <a:t>Methods</a:t>
            </a:r>
            <a:r>
              <a:rPr lang="en-US" sz="3200" dirty="0"/>
              <a:t>:</a:t>
            </a:r>
          </a:p>
          <a:p>
            <a:pPr marL="914400" lvl="1" indent="-457200" algn="just">
              <a:lnSpc>
                <a:spcPct val="150000"/>
              </a:lnSpc>
              <a:buFont typeface="Arial" panose="020B0604020202020204" pitchFamily="34" charset="0"/>
              <a:buChar char="•"/>
            </a:pPr>
            <a:r>
              <a:rPr lang="en-US" sz="3200" b="1" dirty="0"/>
              <a:t>Rule testing</a:t>
            </a:r>
            <a:r>
              <a:rPr lang="en-US" sz="3200" dirty="0"/>
              <a:t>: Validate individual rules for correctness.</a:t>
            </a:r>
          </a:p>
          <a:p>
            <a:pPr marL="914400" lvl="1" indent="-457200" algn="just">
              <a:lnSpc>
                <a:spcPct val="150000"/>
              </a:lnSpc>
              <a:buFont typeface="Arial" panose="020B0604020202020204" pitchFamily="34" charset="0"/>
              <a:buChar char="•"/>
            </a:pPr>
            <a:r>
              <a:rPr lang="en-US" sz="3200" b="1" dirty="0"/>
              <a:t>Case testing</a:t>
            </a:r>
            <a:r>
              <a:rPr lang="en-US" sz="3200" dirty="0"/>
              <a:t>: Test the system using real-world cases.</a:t>
            </a:r>
          </a:p>
          <a:p>
            <a:pPr marL="914400" lvl="1" indent="-457200" algn="just">
              <a:lnSpc>
                <a:spcPct val="150000"/>
              </a:lnSpc>
              <a:buFont typeface="Arial" panose="020B0604020202020204" pitchFamily="34" charset="0"/>
              <a:buChar char="•"/>
            </a:pPr>
            <a:r>
              <a:rPr lang="en-US" sz="3200" b="1" dirty="0"/>
              <a:t>Expert validation</a:t>
            </a:r>
            <a:r>
              <a:rPr lang="en-US" sz="3200" dirty="0"/>
              <a:t>: Have human experts review the system’s performance.</a:t>
            </a:r>
          </a:p>
        </p:txBody>
      </p:sp>
    </p:spTree>
    <p:extLst>
      <p:ext uri="{BB962C8B-B14F-4D97-AF65-F5344CB8AC3E}">
        <p14:creationId xmlns:p14="http://schemas.microsoft.com/office/powerpoint/2010/main" val="809863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0"/>
            <a:ext cx="11296650" cy="6124754"/>
          </a:xfrm>
          <a:prstGeom prst="rect">
            <a:avLst/>
          </a:prstGeom>
        </p:spPr>
        <p:txBody>
          <a:bodyPr wrap="square">
            <a:spAutoFit/>
          </a:bodyPr>
          <a:lstStyle/>
          <a:p>
            <a:pPr>
              <a:lnSpc>
                <a:spcPct val="200000"/>
              </a:lnSpc>
            </a:pPr>
            <a:r>
              <a:rPr lang="en-US" sz="2800" b="1" dirty="0"/>
              <a:t>g. Maintenance and Updates</a:t>
            </a:r>
          </a:p>
          <a:p>
            <a:pPr marL="342900" indent="-342900">
              <a:lnSpc>
                <a:spcPct val="200000"/>
              </a:lnSpc>
              <a:buFont typeface="Arial" panose="020B0604020202020204" pitchFamily="34" charset="0"/>
              <a:buChar char="•"/>
            </a:pPr>
            <a:r>
              <a:rPr lang="en-US" sz="2800" b="1" dirty="0"/>
              <a:t>Goal</a:t>
            </a:r>
            <a:r>
              <a:rPr lang="en-US" sz="2800" dirty="0"/>
              <a:t>: Ensure the expert system remains accurate and relevant over time.</a:t>
            </a:r>
          </a:p>
          <a:p>
            <a:pPr marL="342900" indent="-342900">
              <a:lnSpc>
                <a:spcPct val="200000"/>
              </a:lnSpc>
              <a:buFont typeface="Arial" panose="020B0604020202020204" pitchFamily="34" charset="0"/>
              <a:buChar char="•"/>
            </a:pPr>
            <a:r>
              <a:rPr lang="en-US" sz="2800" b="1" dirty="0"/>
              <a:t>Outcome</a:t>
            </a:r>
            <a:r>
              <a:rPr lang="en-US" sz="2800" dirty="0"/>
              <a:t>: A system that evolves with the addition of new knowledge, updated rules, or improved reasoning techniques.</a:t>
            </a:r>
          </a:p>
          <a:p>
            <a:pPr marL="342900" indent="-342900">
              <a:lnSpc>
                <a:spcPct val="200000"/>
              </a:lnSpc>
              <a:buFont typeface="Arial" panose="020B0604020202020204" pitchFamily="34" charset="0"/>
              <a:buChar char="•"/>
            </a:pPr>
            <a:r>
              <a:rPr lang="en-US" sz="2800" b="1" dirty="0"/>
              <a:t>Tasks</a:t>
            </a:r>
            <a:r>
              <a:rPr lang="en-US" sz="2800" dirty="0"/>
              <a:t>:</a:t>
            </a:r>
          </a:p>
          <a:p>
            <a:pPr marL="800100" lvl="1" indent="-342900">
              <a:lnSpc>
                <a:spcPct val="200000"/>
              </a:lnSpc>
              <a:buFont typeface="Arial" panose="020B0604020202020204" pitchFamily="34" charset="0"/>
              <a:buChar char="•"/>
            </a:pPr>
            <a:r>
              <a:rPr lang="en-US" sz="2800" dirty="0"/>
              <a:t>Regularly update the knowledge base as new information becomes </a:t>
            </a:r>
            <a:r>
              <a:rPr lang="en-US" sz="2800" dirty="0" smtClean="0"/>
              <a:t>available. Monitor </a:t>
            </a:r>
            <a:r>
              <a:rPr lang="en-US" sz="2800" dirty="0"/>
              <a:t>the system for errors or inconsistencies.</a:t>
            </a:r>
          </a:p>
        </p:txBody>
      </p:sp>
    </p:spTree>
    <p:extLst>
      <p:ext uri="{BB962C8B-B14F-4D97-AF65-F5344CB8AC3E}">
        <p14:creationId xmlns:p14="http://schemas.microsoft.com/office/powerpoint/2010/main" val="20799289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257592"/>
            <a:ext cx="11353800" cy="6683048"/>
          </a:xfrm>
          <a:prstGeom prst="rect">
            <a:avLst/>
          </a:prstGeom>
        </p:spPr>
        <p:txBody>
          <a:bodyPr wrap="square">
            <a:spAutoFit/>
          </a:bodyPr>
          <a:lstStyle/>
          <a:p>
            <a:pPr algn="just">
              <a:lnSpc>
                <a:spcPct val="150000"/>
              </a:lnSpc>
            </a:pPr>
            <a:r>
              <a:rPr lang="en-US" sz="2000" b="1" dirty="0"/>
              <a:t>4. </a:t>
            </a:r>
            <a:r>
              <a:rPr lang="en-US" sz="2400" b="1" dirty="0"/>
              <a:t>Errors in Development Stages</a:t>
            </a:r>
          </a:p>
          <a:p>
            <a:pPr algn="just">
              <a:lnSpc>
                <a:spcPct val="150000"/>
              </a:lnSpc>
            </a:pPr>
            <a:r>
              <a:rPr lang="en-US" sz="2400" dirty="0"/>
              <a:t>Errors during expert system development can occur at various stages, affecting the overall performance and reliability of the system:</a:t>
            </a:r>
          </a:p>
          <a:p>
            <a:pPr marL="342900" indent="-342900" algn="just">
              <a:lnSpc>
                <a:spcPct val="150000"/>
              </a:lnSpc>
              <a:buFont typeface="Arial" panose="020B0604020202020204" pitchFamily="34" charset="0"/>
              <a:buChar char="•"/>
            </a:pPr>
            <a:r>
              <a:rPr lang="en-US" sz="2400" b="1" dirty="0"/>
              <a:t>Knowledge acquisition errors</a:t>
            </a:r>
            <a:r>
              <a:rPr lang="en-US" sz="2400" dirty="0"/>
              <a:t>: Miscommunication between domain experts and developers can result in incorrect or incomplete knowledge being incorporated into the system.</a:t>
            </a:r>
          </a:p>
          <a:p>
            <a:pPr marL="342900" indent="-342900" algn="just">
              <a:lnSpc>
                <a:spcPct val="150000"/>
              </a:lnSpc>
              <a:buFont typeface="Arial" panose="020B0604020202020204" pitchFamily="34" charset="0"/>
              <a:buChar char="•"/>
            </a:pPr>
            <a:r>
              <a:rPr lang="en-US" sz="2400" b="1" dirty="0"/>
              <a:t>Knowledge representation errors</a:t>
            </a:r>
            <a:r>
              <a:rPr lang="en-US" sz="2400" dirty="0"/>
              <a:t>: Inaccuracies in translating expert knowledge into a machine-readable format may lead to flawed reasoning.</a:t>
            </a:r>
          </a:p>
          <a:p>
            <a:pPr marL="342900" indent="-342900" algn="just">
              <a:lnSpc>
                <a:spcPct val="150000"/>
              </a:lnSpc>
              <a:buFont typeface="Arial" panose="020B0604020202020204" pitchFamily="34" charset="0"/>
              <a:buChar char="•"/>
            </a:pPr>
            <a:r>
              <a:rPr lang="en-US" sz="2400" b="1" dirty="0"/>
              <a:t>Inference errors</a:t>
            </a:r>
            <a:r>
              <a:rPr lang="en-US" sz="2400" dirty="0"/>
              <a:t>: Faulty inference mechanisms can produce incorrect conclusions if not tested thoroughly.</a:t>
            </a:r>
          </a:p>
          <a:p>
            <a:pPr marL="342900" indent="-342900" algn="just">
              <a:lnSpc>
                <a:spcPct val="150000"/>
              </a:lnSpc>
              <a:buFont typeface="Arial" panose="020B0604020202020204" pitchFamily="34" charset="0"/>
              <a:buChar char="•"/>
            </a:pPr>
            <a:r>
              <a:rPr lang="en-US" sz="2400" b="1" dirty="0"/>
              <a:t>Interface design errors</a:t>
            </a:r>
            <a:r>
              <a:rPr lang="en-US" sz="2400" dirty="0"/>
              <a:t>: Poorly designed user interfaces can reduce the usability of the expert system, leading to low adoption rates.</a:t>
            </a:r>
          </a:p>
        </p:txBody>
      </p:sp>
    </p:spTree>
    <p:extLst>
      <p:ext uri="{BB962C8B-B14F-4D97-AF65-F5344CB8AC3E}">
        <p14:creationId xmlns:p14="http://schemas.microsoft.com/office/powerpoint/2010/main" val="36988069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219492"/>
            <a:ext cx="11753850" cy="6740307"/>
          </a:xfrm>
          <a:prstGeom prst="rect">
            <a:avLst/>
          </a:prstGeom>
        </p:spPr>
        <p:txBody>
          <a:bodyPr wrap="square">
            <a:spAutoFit/>
          </a:bodyPr>
          <a:lstStyle/>
          <a:p>
            <a:pPr algn="just">
              <a:lnSpc>
                <a:spcPct val="150000"/>
              </a:lnSpc>
            </a:pPr>
            <a:r>
              <a:rPr lang="en-US" sz="2400" b="1" dirty="0"/>
              <a:t>5. Expert System Life Cycle</a:t>
            </a:r>
          </a:p>
          <a:p>
            <a:pPr algn="just">
              <a:lnSpc>
                <a:spcPct val="150000"/>
              </a:lnSpc>
            </a:pPr>
            <a:r>
              <a:rPr lang="en-US" sz="2400" dirty="0"/>
              <a:t>Similar to software engineering, expert systems follow a </a:t>
            </a:r>
            <a:r>
              <a:rPr lang="en-US" sz="2400" b="1" dirty="0"/>
              <a:t>life cycle</a:t>
            </a:r>
            <a:r>
              <a:rPr lang="en-US" sz="2400" dirty="0"/>
              <a:t> involving several phases, including:</a:t>
            </a:r>
          </a:p>
          <a:p>
            <a:pPr marL="285750" indent="-285750" algn="just">
              <a:lnSpc>
                <a:spcPct val="150000"/>
              </a:lnSpc>
              <a:buFont typeface="Arial" panose="020B0604020202020204" pitchFamily="34" charset="0"/>
              <a:buChar char="•"/>
            </a:pPr>
            <a:r>
              <a:rPr lang="en-US" sz="2400" b="1" dirty="0"/>
              <a:t>Feasibility study</a:t>
            </a:r>
            <a:r>
              <a:rPr lang="en-US" sz="2400" dirty="0"/>
              <a:t>: Evaluating whether the problem is suitable for an expert system solution.</a:t>
            </a:r>
          </a:p>
          <a:p>
            <a:pPr marL="285750" indent="-285750" algn="just">
              <a:lnSpc>
                <a:spcPct val="150000"/>
              </a:lnSpc>
              <a:buFont typeface="Arial" panose="020B0604020202020204" pitchFamily="34" charset="0"/>
              <a:buChar char="•"/>
            </a:pPr>
            <a:r>
              <a:rPr lang="en-US" sz="2400" b="1" dirty="0"/>
              <a:t>Knowledge acquisition</a:t>
            </a:r>
            <a:r>
              <a:rPr lang="en-US" sz="2400" dirty="0"/>
              <a:t>: Gathering knowledge from experts and other sources.</a:t>
            </a:r>
          </a:p>
          <a:p>
            <a:pPr marL="285750" indent="-285750" algn="just">
              <a:lnSpc>
                <a:spcPct val="150000"/>
              </a:lnSpc>
              <a:buFont typeface="Arial" panose="020B0604020202020204" pitchFamily="34" charset="0"/>
              <a:buChar char="•"/>
            </a:pPr>
            <a:r>
              <a:rPr lang="en-US" sz="2400" b="1" dirty="0"/>
              <a:t>Design</a:t>
            </a:r>
            <a:r>
              <a:rPr lang="en-US" sz="2400" dirty="0"/>
              <a:t>: Structuring the knowledge and system architecture.</a:t>
            </a:r>
          </a:p>
          <a:p>
            <a:pPr marL="285750" indent="-285750" algn="just">
              <a:lnSpc>
                <a:spcPct val="150000"/>
              </a:lnSpc>
              <a:buFont typeface="Arial" panose="020B0604020202020204" pitchFamily="34" charset="0"/>
              <a:buChar char="•"/>
            </a:pPr>
            <a:r>
              <a:rPr lang="en-US" sz="2400" b="1" dirty="0"/>
              <a:t>Development</a:t>
            </a:r>
            <a:r>
              <a:rPr lang="en-US" sz="2400" dirty="0"/>
              <a:t>: Coding the system, integrating the knowledge base, and building the inference engine.</a:t>
            </a:r>
          </a:p>
          <a:p>
            <a:pPr marL="285750" indent="-285750" algn="just">
              <a:lnSpc>
                <a:spcPct val="150000"/>
              </a:lnSpc>
              <a:buFont typeface="Arial" panose="020B0604020202020204" pitchFamily="34" charset="0"/>
              <a:buChar char="•"/>
            </a:pPr>
            <a:r>
              <a:rPr lang="en-US" sz="2400" b="1" dirty="0"/>
              <a:t>Testing and validation</a:t>
            </a:r>
            <a:r>
              <a:rPr lang="en-US" sz="2400" dirty="0"/>
              <a:t>: Ensuring accuracy, consistency, and performance.</a:t>
            </a:r>
          </a:p>
          <a:p>
            <a:pPr marL="285750" indent="-285750" algn="just">
              <a:lnSpc>
                <a:spcPct val="150000"/>
              </a:lnSpc>
              <a:buFont typeface="Arial" panose="020B0604020202020204" pitchFamily="34" charset="0"/>
              <a:buChar char="•"/>
            </a:pPr>
            <a:r>
              <a:rPr lang="en-US" sz="2400" b="1" dirty="0"/>
              <a:t>Deployment</a:t>
            </a:r>
            <a:r>
              <a:rPr lang="en-US" sz="2400" dirty="0"/>
              <a:t>: Implementing the system in a real-world setting.</a:t>
            </a:r>
          </a:p>
          <a:p>
            <a:pPr marL="285750" indent="-285750" algn="just">
              <a:lnSpc>
                <a:spcPct val="150000"/>
              </a:lnSpc>
              <a:buFont typeface="Arial" panose="020B0604020202020204" pitchFamily="34" charset="0"/>
              <a:buChar char="•"/>
            </a:pPr>
            <a:r>
              <a:rPr lang="en-US" sz="2400" b="1" dirty="0"/>
              <a:t>Maintenance and updating</a:t>
            </a:r>
            <a:r>
              <a:rPr lang="en-US" sz="2400" dirty="0"/>
              <a:t>: Regularly updating the system to ensure it remains useful and accurate.</a:t>
            </a:r>
          </a:p>
        </p:txBody>
      </p:sp>
    </p:spTree>
    <p:extLst>
      <p:ext uri="{BB962C8B-B14F-4D97-AF65-F5344CB8AC3E}">
        <p14:creationId xmlns:p14="http://schemas.microsoft.com/office/powerpoint/2010/main" val="1294225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555641"/>
          </a:xfrm>
          <a:prstGeom prst="rect">
            <a:avLst/>
          </a:prstGeom>
        </p:spPr>
        <p:txBody>
          <a:bodyPr wrap="square">
            <a:spAutoFit/>
          </a:bodyPr>
          <a:lstStyle/>
          <a:p>
            <a:pPr algn="just">
              <a:lnSpc>
                <a:spcPct val="150000"/>
              </a:lnSpc>
            </a:pPr>
            <a:r>
              <a:rPr lang="en-US" sz="2800" b="1" dirty="0"/>
              <a:t>6. Difficulties in the Development of an Expert System</a:t>
            </a:r>
          </a:p>
          <a:p>
            <a:pPr algn="just">
              <a:lnSpc>
                <a:spcPct val="150000"/>
              </a:lnSpc>
            </a:pPr>
            <a:r>
              <a:rPr lang="en-US" sz="2800" dirty="0"/>
              <a:t>Developing expert systems can present several challenges:</a:t>
            </a:r>
          </a:p>
          <a:p>
            <a:pPr marL="457200" indent="-457200" algn="just">
              <a:lnSpc>
                <a:spcPct val="150000"/>
              </a:lnSpc>
              <a:buFont typeface="Arial" panose="020B0604020202020204" pitchFamily="34" charset="0"/>
              <a:buChar char="•"/>
            </a:pPr>
            <a:r>
              <a:rPr lang="en-US" sz="2800" b="1" dirty="0"/>
              <a:t>Knowledge acquisition bottleneck</a:t>
            </a:r>
            <a:r>
              <a:rPr lang="en-US" sz="2800" dirty="0"/>
              <a:t>: Extracting expert knowledge can be difficult due to the implicit nature of much expert knowledge.</a:t>
            </a:r>
          </a:p>
          <a:p>
            <a:pPr marL="457200" indent="-457200" algn="just">
              <a:lnSpc>
                <a:spcPct val="150000"/>
              </a:lnSpc>
              <a:buFont typeface="Arial" panose="020B0604020202020204" pitchFamily="34" charset="0"/>
              <a:buChar char="•"/>
            </a:pPr>
            <a:r>
              <a:rPr lang="en-US" sz="2800" b="1" dirty="0"/>
              <a:t>Complex knowledge representation</a:t>
            </a:r>
            <a:r>
              <a:rPr lang="en-US" sz="2800" dirty="0"/>
              <a:t>: Some domains require highly complex knowledge structures that can be difficult to represent.</a:t>
            </a:r>
          </a:p>
          <a:p>
            <a:pPr marL="457200" indent="-457200" algn="just">
              <a:lnSpc>
                <a:spcPct val="150000"/>
              </a:lnSpc>
              <a:buFont typeface="Arial" panose="020B0604020202020204" pitchFamily="34" charset="0"/>
              <a:buChar char="•"/>
            </a:pPr>
            <a:r>
              <a:rPr lang="en-US" sz="2800" b="1" dirty="0"/>
              <a:t>Dynamic knowledge</a:t>
            </a:r>
            <a:r>
              <a:rPr lang="en-US" sz="2800" dirty="0"/>
              <a:t>: In rapidly changing fields, maintaining an up-to-date knowledge base can be a significant challenge.</a:t>
            </a:r>
          </a:p>
          <a:p>
            <a:pPr marL="457200" indent="-457200" algn="just">
              <a:lnSpc>
                <a:spcPct val="150000"/>
              </a:lnSpc>
              <a:buFont typeface="Arial" panose="020B0604020202020204" pitchFamily="34" charset="0"/>
              <a:buChar char="•"/>
            </a:pPr>
            <a:r>
              <a:rPr lang="en-US" sz="2800" b="1" dirty="0"/>
              <a:t>Reasoning complexity</a:t>
            </a:r>
            <a:r>
              <a:rPr lang="en-US" sz="2800" dirty="0"/>
              <a:t>: Some systems require highly sophisticated reasoning processes that are computationally intensive or difficult to implement.</a:t>
            </a:r>
          </a:p>
        </p:txBody>
      </p:sp>
    </p:spTree>
    <p:extLst>
      <p:ext uri="{BB962C8B-B14F-4D97-AF65-F5344CB8AC3E}">
        <p14:creationId xmlns:p14="http://schemas.microsoft.com/office/powerpoint/2010/main" val="22439401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50" y="177790"/>
            <a:ext cx="11487150" cy="6001643"/>
          </a:xfrm>
          <a:prstGeom prst="rect">
            <a:avLst/>
          </a:prstGeom>
        </p:spPr>
        <p:txBody>
          <a:bodyPr wrap="square">
            <a:spAutoFit/>
          </a:bodyPr>
          <a:lstStyle/>
          <a:p>
            <a:pPr algn="just"/>
            <a:r>
              <a:rPr lang="en-US" sz="3200" b="1" dirty="0"/>
              <a:t>7. Pitfalls in Expert Systems</a:t>
            </a:r>
          </a:p>
          <a:p>
            <a:pPr algn="just"/>
            <a:r>
              <a:rPr lang="en-US" sz="3200" dirty="0"/>
              <a:t>Several pitfalls can hinder the success of expert systems:</a:t>
            </a:r>
          </a:p>
          <a:p>
            <a:pPr marL="457200" indent="-457200" algn="just">
              <a:buFont typeface="Arial" panose="020B0604020202020204" pitchFamily="34" charset="0"/>
              <a:buChar char="•"/>
            </a:pPr>
            <a:r>
              <a:rPr lang="en-US" sz="3200" b="1" dirty="0"/>
              <a:t>Over-reliance on system output</a:t>
            </a:r>
            <a:r>
              <a:rPr lang="en-US" sz="3200" dirty="0"/>
              <a:t>: Users may become over-reliant on the system’s decisions, leading to errors when the system is wrong.</a:t>
            </a:r>
          </a:p>
          <a:p>
            <a:pPr marL="457200" indent="-457200" algn="just">
              <a:buFont typeface="Arial" panose="020B0604020202020204" pitchFamily="34" charset="0"/>
              <a:buChar char="•"/>
            </a:pPr>
            <a:r>
              <a:rPr lang="en-US" sz="3200" b="1" dirty="0"/>
              <a:t>Inflexibility</a:t>
            </a:r>
            <a:r>
              <a:rPr lang="en-US" sz="3200" dirty="0"/>
              <a:t>: Expert systems are often rigid and cannot easily adapt to new, unforeseen problems.</a:t>
            </a:r>
          </a:p>
          <a:p>
            <a:pPr marL="457200" indent="-457200" algn="just">
              <a:buFont typeface="Arial" panose="020B0604020202020204" pitchFamily="34" charset="0"/>
              <a:buChar char="•"/>
            </a:pPr>
            <a:r>
              <a:rPr lang="en-US" sz="3200" b="1" dirty="0"/>
              <a:t>Narrow scope</a:t>
            </a:r>
            <a:r>
              <a:rPr lang="en-US" sz="3200" dirty="0"/>
              <a:t>: Many expert systems are designed for a very specific domain, limiting their usefulness outside of that area.</a:t>
            </a:r>
          </a:p>
          <a:p>
            <a:pPr marL="457200" indent="-457200" algn="just">
              <a:buFont typeface="Arial" panose="020B0604020202020204" pitchFamily="34" charset="0"/>
              <a:buChar char="•"/>
            </a:pPr>
            <a:r>
              <a:rPr lang="en-US" sz="3200" b="1" dirty="0"/>
              <a:t>High development costs</a:t>
            </a:r>
            <a:r>
              <a:rPr lang="en-US" sz="3200" dirty="0"/>
              <a:t>: Developing expert systems, especially in knowledge-intensive fields, can be expensive and time-consuming.</a:t>
            </a:r>
          </a:p>
        </p:txBody>
      </p:sp>
    </p:spTree>
    <p:extLst>
      <p:ext uri="{BB962C8B-B14F-4D97-AF65-F5344CB8AC3E}">
        <p14:creationId xmlns:p14="http://schemas.microsoft.com/office/powerpoint/2010/main" val="224717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89343"/>
            <a:ext cx="11377684" cy="6140142"/>
          </a:xfrm>
          <a:prstGeom prst="rect">
            <a:avLst/>
          </a:prstGeom>
        </p:spPr>
        <p:txBody>
          <a:bodyPr wrap="square">
            <a:spAutoFit/>
          </a:bodyPr>
          <a:lstStyle/>
          <a:p>
            <a:pPr algn="just">
              <a:lnSpc>
                <a:spcPct val="150000"/>
              </a:lnSpc>
            </a:pPr>
            <a:r>
              <a:rPr lang="en-US" sz="2800" b="1" dirty="0" smtClean="0"/>
              <a:t>MYCIN:</a:t>
            </a:r>
          </a:p>
          <a:p>
            <a:pPr marL="342900" indent="-342900" algn="just">
              <a:lnSpc>
                <a:spcPct val="150000"/>
              </a:lnSpc>
              <a:buFont typeface="Arial" panose="020B0604020202020204" pitchFamily="34" charset="0"/>
              <a:buChar char="•"/>
            </a:pPr>
            <a:r>
              <a:rPr lang="en-US" sz="2000" dirty="0"/>
              <a:t> </a:t>
            </a:r>
            <a:r>
              <a:rPr lang="en-US" sz="2400" dirty="0"/>
              <a:t>It was one of the earliest backward chaining expert systems that was designed to find the bacteria causing infections like </a:t>
            </a:r>
            <a:r>
              <a:rPr lang="en-US" sz="2400" dirty="0" err="1"/>
              <a:t>bacteraemia</a:t>
            </a:r>
            <a:r>
              <a:rPr lang="en-US" sz="2400" dirty="0"/>
              <a:t> and meningitis. It was also used for the recommendation of antibiotics and the diagnosis of blood clotting </a:t>
            </a:r>
            <a:r>
              <a:rPr lang="en-US" sz="2400" dirty="0" smtClean="0"/>
              <a:t>diseases.</a:t>
            </a:r>
          </a:p>
          <a:p>
            <a:pPr marL="342900" indent="-342900" algn="just">
              <a:lnSpc>
                <a:spcPct val="150000"/>
              </a:lnSpc>
              <a:buFont typeface="Arial" panose="020B0604020202020204" pitchFamily="34" charset="0"/>
              <a:buChar char="•"/>
            </a:pPr>
            <a:r>
              <a:rPr lang="en-US" altLang="en-US" sz="2400" b="1" dirty="0" smtClean="0"/>
              <a:t>1970s</a:t>
            </a:r>
            <a:r>
              <a:rPr lang="en-US" altLang="en-US" sz="2400" b="1" dirty="0"/>
              <a:t>:</a:t>
            </a:r>
            <a:r>
              <a:rPr lang="en-US" altLang="en-US" sz="2400" dirty="0"/>
              <a:t> </a:t>
            </a:r>
            <a:r>
              <a:rPr lang="en-US" altLang="en-US" sz="2400" dirty="0" err="1"/>
              <a:t>Mycin</a:t>
            </a:r>
            <a:r>
              <a:rPr lang="en-US" altLang="en-US" sz="2400" dirty="0"/>
              <a:t> was developed during the early 1970s as a PhD research project by Dr. Edward </a:t>
            </a:r>
            <a:r>
              <a:rPr lang="en-US" altLang="en-US" sz="2400" dirty="0" err="1"/>
              <a:t>Shortliffe</a:t>
            </a:r>
            <a:r>
              <a:rPr lang="en-US" altLang="en-US" sz="2400" dirty="0"/>
              <a:t> under the guidance of AI pioneer Bruce Buchanan at Stanford </a:t>
            </a:r>
            <a:r>
              <a:rPr lang="en-US" altLang="en-US" sz="2400" dirty="0" smtClean="0"/>
              <a:t>University. </a:t>
            </a:r>
            <a:r>
              <a:rPr lang="en-US" altLang="en-US" sz="2400" dirty="0" err="1"/>
              <a:t>Mycin</a:t>
            </a:r>
            <a:r>
              <a:rPr lang="en-US" altLang="en-US" sz="2400" dirty="0"/>
              <a:t> was written in </a:t>
            </a:r>
            <a:r>
              <a:rPr lang="en-US" altLang="en-US" sz="2400" b="1" dirty="0" smtClean="0"/>
              <a:t>LISP.</a:t>
            </a:r>
            <a:endParaRPr lang="en-US" altLang="en-US" sz="2400" dirty="0" smtClean="0"/>
          </a:p>
          <a:p>
            <a:pPr marL="342900" indent="-342900" algn="just">
              <a:lnSpc>
                <a:spcPct val="150000"/>
              </a:lnSpc>
              <a:buFont typeface="Arial" panose="020B0604020202020204" pitchFamily="34" charset="0"/>
              <a:buChar char="•"/>
            </a:pPr>
            <a:r>
              <a:rPr lang="en-US" altLang="en-US" sz="2400" b="1" dirty="0" smtClean="0"/>
              <a:t>Domain</a:t>
            </a:r>
            <a:r>
              <a:rPr lang="en-US" altLang="en-US" sz="2400" b="1" dirty="0"/>
              <a:t>:</a:t>
            </a:r>
            <a:r>
              <a:rPr lang="en-US" altLang="en-US" sz="2400" dirty="0"/>
              <a:t> It was designed specifically for diagnosing </a:t>
            </a:r>
            <a:r>
              <a:rPr lang="en-US" altLang="en-US" sz="2400" b="1" dirty="0"/>
              <a:t>bacterial infections</a:t>
            </a:r>
            <a:r>
              <a:rPr lang="en-US" altLang="en-US" sz="2400" dirty="0"/>
              <a:t> in blood and meningitis cases. The focus was on prescribing the right antibiotics based on bacterial culture </a:t>
            </a:r>
            <a:r>
              <a:rPr lang="en-US" altLang="en-US" sz="2400" dirty="0" smtClean="0"/>
              <a:t>results.</a:t>
            </a: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3543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0550" y="476250"/>
            <a:ext cx="10953750" cy="5032147"/>
          </a:xfrm>
          <a:prstGeom prst="rect">
            <a:avLst/>
          </a:prstGeom>
        </p:spPr>
        <p:txBody>
          <a:bodyPr wrap="square">
            <a:spAutoFit/>
          </a:bodyPr>
          <a:lstStyle/>
          <a:p>
            <a:pPr algn="just">
              <a:lnSpc>
                <a:spcPct val="150000"/>
              </a:lnSpc>
            </a:pPr>
            <a:r>
              <a:rPr lang="en-US" sz="2800" b="1" dirty="0" smtClean="0"/>
              <a:t>PXDES(Pulmonary </a:t>
            </a:r>
            <a:r>
              <a:rPr lang="en-US" sz="2800" b="1" dirty="0"/>
              <a:t>Expert System</a:t>
            </a:r>
            <a:r>
              <a:rPr lang="en-US" sz="2800" b="1" dirty="0" smtClean="0"/>
              <a:t>):</a:t>
            </a:r>
          </a:p>
          <a:p>
            <a:pPr marL="457200" indent="-457200" algn="just">
              <a:lnSpc>
                <a:spcPct val="150000"/>
              </a:lnSpc>
              <a:buFont typeface="Arial" panose="020B0604020202020204" pitchFamily="34" charset="0"/>
              <a:buChar char="•"/>
            </a:pPr>
            <a:r>
              <a:rPr lang="en-US" sz="2400" dirty="0" smtClean="0"/>
              <a:t>It </a:t>
            </a:r>
            <a:r>
              <a:rPr lang="en-US" sz="2400" dirty="0"/>
              <a:t>is a medical expert system developed to diagnose </a:t>
            </a:r>
            <a:r>
              <a:rPr lang="en-US" sz="2400" b="1" dirty="0"/>
              <a:t>lung diseases</a:t>
            </a:r>
            <a:r>
              <a:rPr lang="en-US" sz="2400" dirty="0"/>
              <a:t> based on a set of symptoms and diagnostic tests. It was an evolution of early expert systems like </a:t>
            </a:r>
            <a:r>
              <a:rPr lang="en-US" sz="2400" b="1" dirty="0" err="1"/>
              <a:t>Mycin</a:t>
            </a:r>
            <a:r>
              <a:rPr lang="en-US" sz="2400" dirty="0"/>
              <a:t> and </a:t>
            </a:r>
            <a:r>
              <a:rPr lang="en-US" sz="2400" b="1" dirty="0" err="1"/>
              <a:t>Dendral</a:t>
            </a:r>
            <a:r>
              <a:rPr lang="en-US" sz="2400" dirty="0"/>
              <a:t>, applying AI techniques to assist healthcare professionals in diagnosing pulmonary </a:t>
            </a:r>
            <a:r>
              <a:rPr lang="en-US" sz="2400" dirty="0" smtClean="0"/>
              <a:t>conditions.</a:t>
            </a:r>
          </a:p>
          <a:p>
            <a:pPr marL="285750" indent="-285750" algn="just">
              <a:lnSpc>
                <a:spcPct val="150000"/>
              </a:lnSpc>
              <a:buFont typeface="Arial" panose="020B0604020202020204" pitchFamily="34" charset="0"/>
              <a:buChar char="•"/>
            </a:pPr>
            <a:r>
              <a:rPr lang="en-US" altLang="en-US" sz="2400" dirty="0" smtClean="0"/>
              <a:t>PXDES </a:t>
            </a:r>
            <a:r>
              <a:rPr lang="en-US" altLang="en-US" sz="2400" dirty="0"/>
              <a:t>was designed to assist doctors in diagnosing diseases related to the lungs, such as </a:t>
            </a:r>
            <a:r>
              <a:rPr lang="en-US" altLang="en-US" sz="2400" b="1" dirty="0"/>
              <a:t>pneumonia, bronchitis, tuberculosis</a:t>
            </a:r>
            <a:r>
              <a:rPr lang="en-US" altLang="en-US" sz="2400" dirty="0"/>
              <a:t>, and other pulmonary infections and </a:t>
            </a:r>
            <a:r>
              <a:rPr lang="en-US" altLang="en-US" sz="2400" dirty="0" smtClean="0"/>
              <a:t>conditions.</a:t>
            </a: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24070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674891"/>
            <a:ext cx="11201400" cy="3682226"/>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2400" dirty="0"/>
              <a:t> It is an expert system that is used to determine the type and level of lung cancer. </a:t>
            </a:r>
          </a:p>
          <a:p>
            <a:pPr marL="285750" indent="-285750" algn="just">
              <a:lnSpc>
                <a:spcPct val="200000"/>
              </a:lnSpc>
              <a:buFont typeface="Arial" panose="020B0604020202020204" pitchFamily="34" charset="0"/>
              <a:buChar char="•"/>
            </a:pPr>
            <a:r>
              <a:rPr lang="en-US" altLang="en-US" sz="2400" dirty="0"/>
              <a:t>Like other expert systems, PXDES aimed to simulate the decision-making process of a human expert by using a knowledge base of rules and an inference engine. </a:t>
            </a:r>
          </a:p>
          <a:p>
            <a:pPr marL="285750" indent="-285750" algn="just">
              <a:lnSpc>
                <a:spcPct val="200000"/>
              </a:lnSpc>
              <a:buFont typeface="Arial" panose="020B0604020202020204" pitchFamily="34" charset="0"/>
              <a:buChar char="•"/>
            </a:pPr>
            <a:r>
              <a:rPr lang="en-US" sz="2400" dirty="0"/>
              <a:t>To determine the disease, it takes a picture from the upper body, which looks like the shadow. This shadow identifies the type and degree of harm.</a:t>
            </a:r>
          </a:p>
        </p:txBody>
      </p:sp>
    </p:spTree>
    <p:extLst>
      <p:ext uri="{BB962C8B-B14F-4D97-AF65-F5344CB8AC3E}">
        <p14:creationId xmlns:p14="http://schemas.microsoft.com/office/powerpoint/2010/main" val="28020533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1699</TotalTime>
  <Words>5474</Words>
  <Application>Microsoft Office PowerPoint</Application>
  <PresentationFormat>Widescreen</PresentationFormat>
  <Paragraphs>374</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Times New Roman</vt:lpstr>
      <vt:lpstr>Verdana</vt:lpstr>
      <vt:lpstr>Verdana,Bold</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 S Sohal</dc:creator>
  <cp:lastModifiedBy>H S Sohal</cp:lastModifiedBy>
  <cp:revision>343</cp:revision>
  <dcterms:created xsi:type="dcterms:W3CDTF">2024-08-09T04:28:05Z</dcterms:created>
  <dcterms:modified xsi:type="dcterms:W3CDTF">2024-10-03T09:39:51Z</dcterms:modified>
</cp:coreProperties>
</file>