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BCF3E0-2E1B-47DD-B78C-C9DF3E595870}"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AA984-80AC-487F-A71A-E08CC4BE1A1B}" type="slidenum">
              <a:rPr lang="en-IN" smtClean="0"/>
              <a:t>‹#›</a:t>
            </a:fld>
            <a:endParaRPr lang="en-IN"/>
          </a:p>
        </p:txBody>
      </p:sp>
    </p:spTree>
    <p:extLst>
      <p:ext uri="{BB962C8B-B14F-4D97-AF65-F5344CB8AC3E}">
        <p14:creationId xmlns:p14="http://schemas.microsoft.com/office/powerpoint/2010/main" val="724203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CF3E0-2E1B-47DD-B78C-C9DF3E595870}"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AA984-80AC-487F-A71A-E08CC4BE1A1B}" type="slidenum">
              <a:rPr lang="en-IN" smtClean="0"/>
              <a:t>‹#›</a:t>
            </a:fld>
            <a:endParaRPr lang="en-IN"/>
          </a:p>
        </p:txBody>
      </p:sp>
    </p:spTree>
    <p:extLst>
      <p:ext uri="{BB962C8B-B14F-4D97-AF65-F5344CB8AC3E}">
        <p14:creationId xmlns:p14="http://schemas.microsoft.com/office/powerpoint/2010/main" val="378460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CF3E0-2E1B-47DD-B78C-C9DF3E595870}"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AA984-80AC-487F-A71A-E08CC4BE1A1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43630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CF3E0-2E1B-47DD-B78C-C9DF3E595870}"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AA984-80AC-487F-A71A-E08CC4BE1A1B}" type="slidenum">
              <a:rPr lang="en-IN" smtClean="0"/>
              <a:t>‹#›</a:t>
            </a:fld>
            <a:endParaRPr lang="en-IN"/>
          </a:p>
        </p:txBody>
      </p:sp>
    </p:spTree>
    <p:extLst>
      <p:ext uri="{BB962C8B-B14F-4D97-AF65-F5344CB8AC3E}">
        <p14:creationId xmlns:p14="http://schemas.microsoft.com/office/powerpoint/2010/main" val="224709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CF3E0-2E1B-47DD-B78C-C9DF3E595870}"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AA984-80AC-487F-A71A-E08CC4BE1A1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75714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CF3E0-2E1B-47DD-B78C-C9DF3E595870}"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AA984-80AC-487F-A71A-E08CC4BE1A1B}" type="slidenum">
              <a:rPr lang="en-IN" smtClean="0"/>
              <a:t>‹#›</a:t>
            </a:fld>
            <a:endParaRPr lang="en-IN"/>
          </a:p>
        </p:txBody>
      </p:sp>
    </p:spTree>
    <p:extLst>
      <p:ext uri="{BB962C8B-B14F-4D97-AF65-F5344CB8AC3E}">
        <p14:creationId xmlns:p14="http://schemas.microsoft.com/office/powerpoint/2010/main" val="3728736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BCF3E0-2E1B-47DD-B78C-C9DF3E595870}"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AA984-80AC-487F-A71A-E08CC4BE1A1B}" type="slidenum">
              <a:rPr lang="en-IN" smtClean="0"/>
              <a:t>‹#›</a:t>
            </a:fld>
            <a:endParaRPr lang="en-IN"/>
          </a:p>
        </p:txBody>
      </p:sp>
    </p:spTree>
    <p:extLst>
      <p:ext uri="{BB962C8B-B14F-4D97-AF65-F5344CB8AC3E}">
        <p14:creationId xmlns:p14="http://schemas.microsoft.com/office/powerpoint/2010/main" val="4120261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BCF3E0-2E1B-47DD-B78C-C9DF3E595870}"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AA984-80AC-487F-A71A-E08CC4BE1A1B}" type="slidenum">
              <a:rPr lang="en-IN" smtClean="0"/>
              <a:t>‹#›</a:t>
            </a:fld>
            <a:endParaRPr lang="en-IN"/>
          </a:p>
        </p:txBody>
      </p:sp>
    </p:spTree>
    <p:extLst>
      <p:ext uri="{BB962C8B-B14F-4D97-AF65-F5344CB8AC3E}">
        <p14:creationId xmlns:p14="http://schemas.microsoft.com/office/powerpoint/2010/main" val="2247857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BCF3E0-2E1B-47DD-B78C-C9DF3E595870}"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AA984-80AC-487F-A71A-E08CC4BE1A1B}" type="slidenum">
              <a:rPr lang="en-IN" smtClean="0"/>
              <a:t>‹#›</a:t>
            </a:fld>
            <a:endParaRPr lang="en-IN"/>
          </a:p>
        </p:txBody>
      </p:sp>
    </p:spTree>
    <p:extLst>
      <p:ext uri="{BB962C8B-B14F-4D97-AF65-F5344CB8AC3E}">
        <p14:creationId xmlns:p14="http://schemas.microsoft.com/office/powerpoint/2010/main" val="363313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CF3E0-2E1B-47DD-B78C-C9DF3E595870}"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AA984-80AC-487F-A71A-E08CC4BE1A1B}" type="slidenum">
              <a:rPr lang="en-IN" smtClean="0"/>
              <a:t>‹#›</a:t>
            </a:fld>
            <a:endParaRPr lang="en-IN"/>
          </a:p>
        </p:txBody>
      </p:sp>
    </p:spTree>
    <p:extLst>
      <p:ext uri="{BB962C8B-B14F-4D97-AF65-F5344CB8AC3E}">
        <p14:creationId xmlns:p14="http://schemas.microsoft.com/office/powerpoint/2010/main" val="2337151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BCF3E0-2E1B-47DD-B78C-C9DF3E595870}" type="datetimeFigureOut">
              <a:rPr lang="en-IN" smtClean="0"/>
              <a:t>07-09-2024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AAA984-80AC-487F-A71A-E08CC4BE1A1B}" type="slidenum">
              <a:rPr lang="en-IN" smtClean="0"/>
              <a:t>‹#›</a:t>
            </a:fld>
            <a:endParaRPr lang="en-IN"/>
          </a:p>
        </p:txBody>
      </p:sp>
    </p:spTree>
    <p:extLst>
      <p:ext uri="{BB962C8B-B14F-4D97-AF65-F5344CB8AC3E}">
        <p14:creationId xmlns:p14="http://schemas.microsoft.com/office/powerpoint/2010/main" val="2217641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BCF3E0-2E1B-47DD-B78C-C9DF3E595870}" type="datetimeFigureOut">
              <a:rPr lang="en-IN" smtClean="0"/>
              <a:t>07-09-2024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AAA984-80AC-487F-A71A-E08CC4BE1A1B}" type="slidenum">
              <a:rPr lang="en-IN" smtClean="0"/>
              <a:t>‹#›</a:t>
            </a:fld>
            <a:endParaRPr lang="en-IN"/>
          </a:p>
        </p:txBody>
      </p:sp>
    </p:spTree>
    <p:extLst>
      <p:ext uri="{BB962C8B-B14F-4D97-AF65-F5344CB8AC3E}">
        <p14:creationId xmlns:p14="http://schemas.microsoft.com/office/powerpoint/2010/main" val="3347406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BCF3E0-2E1B-47DD-B78C-C9DF3E595870}" type="datetimeFigureOut">
              <a:rPr lang="en-IN" smtClean="0"/>
              <a:t>07-09-2024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AAA984-80AC-487F-A71A-E08CC4BE1A1B}" type="slidenum">
              <a:rPr lang="en-IN" smtClean="0"/>
              <a:t>‹#›</a:t>
            </a:fld>
            <a:endParaRPr lang="en-IN"/>
          </a:p>
        </p:txBody>
      </p:sp>
    </p:spTree>
    <p:extLst>
      <p:ext uri="{BB962C8B-B14F-4D97-AF65-F5344CB8AC3E}">
        <p14:creationId xmlns:p14="http://schemas.microsoft.com/office/powerpoint/2010/main" val="3612315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BCF3E0-2E1B-47DD-B78C-C9DF3E595870}" type="datetimeFigureOut">
              <a:rPr lang="en-IN" smtClean="0"/>
              <a:t>07-09-2024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AAA984-80AC-487F-A71A-E08CC4BE1A1B}" type="slidenum">
              <a:rPr lang="en-IN" smtClean="0"/>
              <a:t>‹#›</a:t>
            </a:fld>
            <a:endParaRPr lang="en-IN"/>
          </a:p>
        </p:txBody>
      </p:sp>
    </p:spTree>
    <p:extLst>
      <p:ext uri="{BB962C8B-B14F-4D97-AF65-F5344CB8AC3E}">
        <p14:creationId xmlns:p14="http://schemas.microsoft.com/office/powerpoint/2010/main" val="293927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BCF3E0-2E1B-47DD-B78C-C9DF3E595870}" type="datetimeFigureOut">
              <a:rPr lang="en-IN" smtClean="0"/>
              <a:t>07-09-2024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AAA984-80AC-487F-A71A-E08CC4BE1A1B}" type="slidenum">
              <a:rPr lang="en-IN" smtClean="0"/>
              <a:t>‹#›</a:t>
            </a:fld>
            <a:endParaRPr lang="en-IN"/>
          </a:p>
        </p:txBody>
      </p:sp>
    </p:spTree>
    <p:extLst>
      <p:ext uri="{BB962C8B-B14F-4D97-AF65-F5344CB8AC3E}">
        <p14:creationId xmlns:p14="http://schemas.microsoft.com/office/powerpoint/2010/main" val="3140924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BCF3E0-2E1B-47DD-B78C-C9DF3E595870}" type="datetimeFigureOut">
              <a:rPr lang="en-IN" smtClean="0"/>
              <a:t>07-09-2024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AAA984-80AC-487F-A71A-E08CC4BE1A1B}" type="slidenum">
              <a:rPr lang="en-IN" smtClean="0"/>
              <a:t>‹#›</a:t>
            </a:fld>
            <a:endParaRPr lang="en-IN"/>
          </a:p>
        </p:txBody>
      </p:sp>
    </p:spTree>
    <p:extLst>
      <p:ext uri="{BB962C8B-B14F-4D97-AF65-F5344CB8AC3E}">
        <p14:creationId xmlns:p14="http://schemas.microsoft.com/office/powerpoint/2010/main" val="1335065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BCF3E0-2E1B-47DD-B78C-C9DF3E595870}" type="datetimeFigureOut">
              <a:rPr lang="en-IN" smtClean="0"/>
              <a:t>07-09-2024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AAA984-80AC-487F-A71A-E08CC4BE1A1B}" type="slidenum">
              <a:rPr lang="en-IN" smtClean="0"/>
              <a:t>‹#›</a:t>
            </a:fld>
            <a:endParaRPr lang="en-IN"/>
          </a:p>
        </p:txBody>
      </p:sp>
    </p:spTree>
    <p:extLst>
      <p:ext uri="{BB962C8B-B14F-4D97-AF65-F5344CB8AC3E}">
        <p14:creationId xmlns:p14="http://schemas.microsoft.com/office/powerpoint/2010/main" val="8535064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BE39D-5C38-ED93-0D53-9E014268FBC7}"/>
              </a:ext>
            </a:extLst>
          </p:cNvPr>
          <p:cNvSpPr>
            <a:spLocks noGrp="1"/>
          </p:cNvSpPr>
          <p:nvPr>
            <p:ph type="title"/>
          </p:nvPr>
        </p:nvSpPr>
        <p:spPr>
          <a:xfrm>
            <a:off x="75414" y="1"/>
            <a:ext cx="11278386" cy="857838"/>
          </a:xfrm>
        </p:spPr>
        <p:txBody>
          <a:bodyPr>
            <a:normAutofit/>
          </a:bodyPr>
          <a:lstStyle/>
          <a:p>
            <a:r>
              <a:rPr lang="en-IN" sz="4800" b="1" dirty="0"/>
              <a:t>What is Intelligence?</a:t>
            </a:r>
          </a:p>
        </p:txBody>
      </p:sp>
      <p:sp>
        <p:nvSpPr>
          <p:cNvPr id="3" name="Content Placeholder 2">
            <a:extLst>
              <a:ext uri="{FF2B5EF4-FFF2-40B4-BE49-F238E27FC236}">
                <a16:creationId xmlns:a16="http://schemas.microsoft.com/office/drawing/2014/main" id="{5BDD6DBF-0A69-9605-0F07-A29231E89EF3}"/>
              </a:ext>
            </a:extLst>
          </p:cNvPr>
          <p:cNvSpPr>
            <a:spLocks noGrp="1"/>
          </p:cNvSpPr>
          <p:nvPr>
            <p:ph idx="1"/>
          </p:nvPr>
        </p:nvSpPr>
        <p:spPr>
          <a:xfrm>
            <a:off x="216816" y="923826"/>
            <a:ext cx="11783506" cy="5759777"/>
          </a:xfrm>
        </p:spPr>
        <p:txBody>
          <a:bodyPr>
            <a:normAutofit/>
          </a:bodyPr>
          <a:lstStyle/>
          <a:p>
            <a:pPr marL="0" indent="0">
              <a:buNone/>
            </a:pPr>
            <a:r>
              <a:rPr lang="en-IN" sz="3600" dirty="0"/>
              <a:t>Introduction to Intelligence</a:t>
            </a:r>
          </a:p>
          <a:p>
            <a:pPr marL="0" indent="0">
              <a:buNone/>
            </a:pPr>
            <a:r>
              <a:rPr lang="en-US" dirty="0"/>
              <a:t>1. Intelligence is the ability to learn, understand, and apply knowledge and skills.</a:t>
            </a:r>
          </a:p>
          <a:p>
            <a:pPr marL="0" indent="0">
              <a:buNone/>
            </a:pPr>
            <a:r>
              <a:rPr lang="en-US" dirty="0"/>
              <a:t>2. It involves various cognitive processes such as problem-solving, reasoning, creativity, and emotional understanding.</a:t>
            </a:r>
          </a:p>
          <a:p>
            <a:pPr marL="0" indent="0">
              <a:buNone/>
            </a:pPr>
            <a:endParaRPr lang="en-US" dirty="0"/>
          </a:p>
          <a:p>
            <a:pPr marL="0" indent="0">
              <a:buNone/>
            </a:pPr>
            <a:r>
              <a:rPr lang="en-US" sz="3600" dirty="0"/>
              <a:t>Types of Intelligence</a:t>
            </a:r>
          </a:p>
          <a:p>
            <a:pPr marL="514350" indent="-514350">
              <a:buFont typeface="+mj-lt"/>
              <a:buAutoNum type="arabicPeriod"/>
            </a:pPr>
            <a:r>
              <a:rPr lang="en-US" dirty="0"/>
              <a:t>Analytical Intelligence: Logical reasoning and problem-solving.</a:t>
            </a:r>
          </a:p>
          <a:p>
            <a:pPr marL="514350" indent="-514350">
              <a:buFont typeface="+mj-lt"/>
              <a:buAutoNum type="arabicPeriod"/>
            </a:pPr>
            <a:r>
              <a:rPr lang="en-US" dirty="0"/>
              <a:t>Creative Intelligence: Generating new ideas and solutions.</a:t>
            </a:r>
          </a:p>
          <a:p>
            <a:pPr marL="514350" indent="-514350">
              <a:buFont typeface="+mj-lt"/>
              <a:buAutoNum type="arabicPeriod"/>
            </a:pPr>
            <a:r>
              <a:rPr lang="en-US" dirty="0"/>
              <a:t>Practical Intelligence: Applying knowledge in real-world situations.</a:t>
            </a:r>
          </a:p>
          <a:p>
            <a:pPr marL="514350" indent="-514350">
              <a:buFont typeface="+mj-lt"/>
              <a:buAutoNum type="arabicPeriod"/>
            </a:pPr>
            <a:r>
              <a:rPr lang="en-US" dirty="0"/>
              <a:t>Emotional Intelligence (EI): Understanding and managing emotions.</a:t>
            </a:r>
          </a:p>
        </p:txBody>
      </p:sp>
    </p:spTree>
    <p:extLst>
      <p:ext uri="{BB962C8B-B14F-4D97-AF65-F5344CB8AC3E}">
        <p14:creationId xmlns:p14="http://schemas.microsoft.com/office/powerpoint/2010/main" val="3613281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7DFF1-B872-1792-5805-92FDCFB2354E}"/>
              </a:ext>
            </a:extLst>
          </p:cNvPr>
          <p:cNvSpPr>
            <a:spLocks noGrp="1"/>
          </p:cNvSpPr>
          <p:nvPr>
            <p:ph type="title"/>
          </p:nvPr>
        </p:nvSpPr>
        <p:spPr>
          <a:xfrm>
            <a:off x="84841" y="94269"/>
            <a:ext cx="11755225" cy="857838"/>
          </a:xfrm>
        </p:spPr>
        <p:txBody>
          <a:bodyPr/>
          <a:lstStyle/>
          <a:p>
            <a:r>
              <a:rPr lang="en-IN" b="1" dirty="0"/>
              <a:t>Artificial Intelligence</a:t>
            </a:r>
            <a:endParaRPr lang="en-IN" dirty="0"/>
          </a:p>
        </p:txBody>
      </p:sp>
      <p:sp>
        <p:nvSpPr>
          <p:cNvPr id="3" name="Content Placeholder 2">
            <a:extLst>
              <a:ext uri="{FF2B5EF4-FFF2-40B4-BE49-F238E27FC236}">
                <a16:creationId xmlns:a16="http://schemas.microsoft.com/office/drawing/2014/main" id="{F9557B71-6C90-5390-4531-852A3ADD81E9}"/>
              </a:ext>
            </a:extLst>
          </p:cNvPr>
          <p:cNvSpPr>
            <a:spLocks noGrp="1"/>
          </p:cNvSpPr>
          <p:nvPr>
            <p:ph idx="1"/>
          </p:nvPr>
        </p:nvSpPr>
        <p:spPr>
          <a:xfrm>
            <a:off x="179109" y="876692"/>
            <a:ext cx="12012891" cy="5693789"/>
          </a:xfrm>
        </p:spPr>
        <p:txBody>
          <a:bodyPr>
            <a:normAutofit fontScale="85000" lnSpcReduction="20000"/>
          </a:bodyPr>
          <a:lstStyle/>
          <a:p>
            <a:pPr marL="0" indent="0">
              <a:buNone/>
            </a:pPr>
            <a:r>
              <a:rPr lang="en-US" dirty="0"/>
              <a:t> </a:t>
            </a:r>
            <a:r>
              <a:rPr lang="en-US" sz="3600" b="1" dirty="0"/>
              <a:t>How AI Works</a:t>
            </a:r>
          </a:p>
          <a:p>
            <a:pPr marL="0" indent="0">
              <a:buNone/>
            </a:pPr>
            <a:endParaRPr lang="en-US" dirty="0"/>
          </a:p>
          <a:p>
            <a:r>
              <a:rPr lang="en-US" dirty="0"/>
              <a:t>Data Input: AI systems require vast amounts of data to learn from.</a:t>
            </a:r>
          </a:p>
          <a:p>
            <a:r>
              <a:rPr lang="en-US" dirty="0"/>
              <a:t>Algorithms: Mathematical models process the data to identify patterns and make predictions.</a:t>
            </a:r>
          </a:p>
          <a:p>
            <a:r>
              <a:rPr lang="en-US" dirty="0"/>
              <a:t>Machine Learning: A subset of AI where systems learn from data and improve over time.</a:t>
            </a:r>
          </a:p>
          <a:p>
            <a:r>
              <a:rPr lang="en-US" dirty="0"/>
              <a:t>Deep Learning: A type of machine learning that uses neural networks to analyze complex data.</a:t>
            </a:r>
          </a:p>
          <a:p>
            <a:pPr marL="0" indent="0">
              <a:buNone/>
            </a:pPr>
            <a:r>
              <a:rPr lang="en-IN" dirty="0"/>
              <a:t> </a:t>
            </a:r>
          </a:p>
          <a:p>
            <a:pPr marL="0" indent="0">
              <a:buNone/>
            </a:pPr>
            <a:r>
              <a:rPr lang="en-IN" sz="4600" b="1" dirty="0"/>
              <a:t>Applications of Artificial Intelligence</a:t>
            </a:r>
          </a:p>
          <a:p>
            <a:pPr marL="0" indent="0">
              <a:buNone/>
            </a:pPr>
            <a:endParaRPr lang="en-IN" sz="4600" b="1" dirty="0"/>
          </a:p>
          <a:p>
            <a:r>
              <a:rPr lang="en-IN" dirty="0"/>
              <a:t>Healthcare: AI systems assist in diagnosing diseases, </a:t>
            </a:r>
            <a:r>
              <a:rPr lang="en-IN" dirty="0" err="1"/>
              <a:t>analyzing</a:t>
            </a:r>
            <a:r>
              <a:rPr lang="en-IN" dirty="0"/>
              <a:t> medical images, and personalizing treatment plans.</a:t>
            </a:r>
          </a:p>
          <a:p>
            <a:r>
              <a:rPr lang="en-IN" dirty="0"/>
              <a:t>Finance: AI is used for fraud detection, algorithmic trading, and personalized financial advice.</a:t>
            </a:r>
          </a:p>
          <a:p>
            <a:r>
              <a:rPr lang="en-IN" dirty="0"/>
              <a:t>Transportation: Autonomous vehicles, route optimization, and traffic management systems rely on AI.</a:t>
            </a:r>
          </a:p>
          <a:p>
            <a:r>
              <a:rPr lang="en-IN" dirty="0"/>
              <a:t>Retail: AI powers recommendation systems, inventory management, and customer service chatbots.</a:t>
            </a:r>
          </a:p>
          <a:p>
            <a:r>
              <a:rPr lang="en-IN" dirty="0"/>
              <a:t>Education: AI-driven platforms offer personalized learning experiences and virtual tutors.</a:t>
            </a:r>
          </a:p>
          <a:p>
            <a:r>
              <a:rPr lang="en-IN" dirty="0"/>
              <a:t>Visual: Icons or images representing different AI applications (e.g., robot doctor, self-driving car).</a:t>
            </a:r>
          </a:p>
        </p:txBody>
      </p:sp>
    </p:spTree>
    <p:extLst>
      <p:ext uri="{BB962C8B-B14F-4D97-AF65-F5344CB8AC3E}">
        <p14:creationId xmlns:p14="http://schemas.microsoft.com/office/powerpoint/2010/main" val="3002251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AF67B-B688-F33F-4478-8E08B4E40BF3}"/>
              </a:ext>
            </a:extLst>
          </p:cNvPr>
          <p:cNvSpPr>
            <a:spLocks noGrp="1"/>
          </p:cNvSpPr>
          <p:nvPr>
            <p:ph type="title"/>
          </p:nvPr>
        </p:nvSpPr>
        <p:spPr>
          <a:xfrm>
            <a:off x="113122" y="94269"/>
            <a:ext cx="11943760" cy="829558"/>
          </a:xfrm>
        </p:spPr>
        <p:txBody>
          <a:bodyPr/>
          <a:lstStyle/>
          <a:p>
            <a:r>
              <a:rPr lang="en-IN" b="1" dirty="0"/>
              <a:t>Artificial Intelligence</a:t>
            </a:r>
            <a:endParaRPr lang="en-IN" dirty="0"/>
          </a:p>
        </p:txBody>
      </p:sp>
      <p:sp>
        <p:nvSpPr>
          <p:cNvPr id="3" name="Content Placeholder 2">
            <a:extLst>
              <a:ext uri="{FF2B5EF4-FFF2-40B4-BE49-F238E27FC236}">
                <a16:creationId xmlns:a16="http://schemas.microsoft.com/office/drawing/2014/main" id="{AA125361-7317-027D-9587-035ED02C10E6}"/>
              </a:ext>
            </a:extLst>
          </p:cNvPr>
          <p:cNvSpPr>
            <a:spLocks noGrp="1"/>
          </p:cNvSpPr>
          <p:nvPr>
            <p:ph idx="1"/>
          </p:nvPr>
        </p:nvSpPr>
        <p:spPr>
          <a:xfrm>
            <a:off x="135118" y="923826"/>
            <a:ext cx="11770936" cy="5618375"/>
          </a:xfrm>
        </p:spPr>
        <p:txBody>
          <a:bodyPr>
            <a:normAutofit fontScale="85000" lnSpcReduction="10000"/>
          </a:bodyPr>
          <a:lstStyle/>
          <a:p>
            <a:pPr marL="0" indent="0">
              <a:buNone/>
            </a:pPr>
            <a:r>
              <a:rPr lang="en-US" dirty="0"/>
              <a:t> </a:t>
            </a:r>
            <a:r>
              <a:rPr lang="en-US" sz="4600" b="1" dirty="0"/>
              <a:t>Benefits of AI</a:t>
            </a:r>
          </a:p>
          <a:p>
            <a:pPr marL="0" indent="0">
              <a:buNone/>
            </a:pPr>
            <a:endParaRPr lang="en-US" sz="4600" dirty="0"/>
          </a:p>
          <a:p>
            <a:r>
              <a:rPr lang="en-US" dirty="0"/>
              <a:t>Efficiency: AI can automate routine tasks, saving time and reducing costs.</a:t>
            </a:r>
          </a:p>
          <a:p>
            <a:r>
              <a:rPr lang="en-US" dirty="0"/>
              <a:t>Accuracy: AI systems can analyze large volumes of data with precision, reducing human error.</a:t>
            </a:r>
          </a:p>
          <a:p>
            <a:r>
              <a:rPr lang="en-US" dirty="0"/>
              <a:t>Personalization: AI enables highly personalized user experiences, from shopping recommendations to learning plans.</a:t>
            </a:r>
          </a:p>
          <a:p>
            <a:r>
              <a:rPr lang="en-US" dirty="0"/>
              <a:t>Innovation: AI drives innovation by enabling new technologies and approaches to problem-solving.</a:t>
            </a:r>
          </a:p>
          <a:p>
            <a:pPr marL="0" indent="0">
              <a:buNone/>
            </a:pPr>
            <a:r>
              <a:rPr lang="en-US" dirty="0"/>
              <a:t> </a:t>
            </a:r>
          </a:p>
          <a:p>
            <a:pPr marL="0" indent="0">
              <a:buNone/>
            </a:pPr>
            <a:r>
              <a:rPr lang="en-US" sz="4200" b="1" dirty="0"/>
              <a:t>Challenges and Ethical Considerations</a:t>
            </a:r>
          </a:p>
          <a:p>
            <a:pPr marL="0" indent="0">
              <a:buNone/>
            </a:pPr>
            <a:endParaRPr lang="en-US" sz="4200" b="1" dirty="0"/>
          </a:p>
          <a:p>
            <a:r>
              <a:rPr lang="en-US" dirty="0"/>
              <a:t>Bias: AI systems can reflect and perpetuate biases present in the training data.</a:t>
            </a:r>
          </a:p>
          <a:p>
            <a:r>
              <a:rPr lang="en-US" dirty="0"/>
              <a:t>Privacy: The use of AI in data analysis raises concerns about the protection of personal information.</a:t>
            </a:r>
          </a:p>
          <a:p>
            <a:r>
              <a:rPr lang="en-US" dirty="0"/>
              <a:t>Job Displacement: Automation powered by AI could lead to job losses in certain industries.</a:t>
            </a:r>
          </a:p>
          <a:p>
            <a:r>
              <a:rPr lang="en-US" dirty="0"/>
              <a:t>Ethics: The development of AI raises ethical questions about decision-making, accountability, and the future of AI.</a:t>
            </a:r>
            <a:endParaRPr lang="en-IN" dirty="0"/>
          </a:p>
        </p:txBody>
      </p:sp>
    </p:spTree>
    <p:extLst>
      <p:ext uri="{BB962C8B-B14F-4D97-AF65-F5344CB8AC3E}">
        <p14:creationId xmlns:p14="http://schemas.microsoft.com/office/powerpoint/2010/main" val="2184940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94A05-05F4-9DAB-C5EB-8940221482E9}"/>
              </a:ext>
            </a:extLst>
          </p:cNvPr>
          <p:cNvSpPr>
            <a:spLocks noGrp="1"/>
          </p:cNvSpPr>
          <p:nvPr>
            <p:ph type="title"/>
          </p:nvPr>
        </p:nvSpPr>
        <p:spPr>
          <a:xfrm>
            <a:off x="94268" y="84841"/>
            <a:ext cx="11906054" cy="970961"/>
          </a:xfrm>
        </p:spPr>
        <p:txBody>
          <a:bodyPr/>
          <a:lstStyle/>
          <a:p>
            <a:r>
              <a:rPr lang="en-IN" b="1" dirty="0"/>
              <a:t>History of AI</a:t>
            </a:r>
          </a:p>
        </p:txBody>
      </p:sp>
      <p:sp>
        <p:nvSpPr>
          <p:cNvPr id="3" name="Content Placeholder 2">
            <a:extLst>
              <a:ext uri="{FF2B5EF4-FFF2-40B4-BE49-F238E27FC236}">
                <a16:creationId xmlns:a16="http://schemas.microsoft.com/office/drawing/2014/main" id="{55178B81-078D-D083-26C0-40D8C868EA54}"/>
              </a:ext>
            </a:extLst>
          </p:cNvPr>
          <p:cNvSpPr>
            <a:spLocks noGrp="1"/>
          </p:cNvSpPr>
          <p:nvPr>
            <p:ph idx="1"/>
          </p:nvPr>
        </p:nvSpPr>
        <p:spPr>
          <a:xfrm>
            <a:off x="191678" y="1055802"/>
            <a:ext cx="11808644" cy="5580668"/>
          </a:xfrm>
        </p:spPr>
        <p:txBody>
          <a:bodyPr>
            <a:normAutofit/>
          </a:bodyPr>
          <a:lstStyle/>
          <a:p>
            <a:pPr marL="0" indent="0">
              <a:buNone/>
            </a:pPr>
            <a:r>
              <a:rPr lang="en-US" dirty="0"/>
              <a:t> </a:t>
            </a:r>
            <a:r>
              <a:rPr lang="en-US" sz="3600" b="1" dirty="0"/>
              <a:t>Introduction to AI History</a:t>
            </a:r>
          </a:p>
          <a:p>
            <a:r>
              <a:rPr lang="en-US" dirty="0"/>
              <a:t>Artificial Intelligence (AI) is a field of computer science focused on creating machines that can perform tasks that typically require human intelligence.</a:t>
            </a:r>
          </a:p>
          <a:p>
            <a:r>
              <a:rPr lang="en-US" dirty="0"/>
              <a:t>The history of AI spans several decades of research, development, and breakthroughs.</a:t>
            </a:r>
          </a:p>
          <a:p>
            <a:endParaRPr lang="en-US" dirty="0"/>
          </a:p>
          <a:p>
            <a:pPr marL="0" indent="0">
              <a:buNone/>
            </a:pPr>
            <a:r>
              <a:rPr lang="en-US" dirty="0"/>
              <a:t> </a:t>
            </a:r>
            <a:r>
              <a:rPr lang="en-US" sz="3900" b="1" dirty="0"/>
              <a:t>Early Concepts and Foundations</a:t>
            </a:r>
          </a:p>
          <a:p>
            <a:pPr marL="0" indent="0">
              <a:buNone/>
            </a:pPr>
            <a:endParaRPr lang="en-US" dirty="0"/>
          </a:p>
          <a:p>
            <a:r>
              <a:rPr lang="en-US" dirty="0"/>
              <a:t>1950: Alan Turing’s "Computing Machinery and Intelligence" introduces the concept of machines that can think.</a:t>
            </a:r>
          </a:p>
          <a:p>
            <a:r>
              <a:rPr lang="en-US" dirty="0"/>
              <a:t>1956: Dartmouth Conference, where the term "Artificial Intelligence" was coined by John McCarthy and other pioneers.</a:t>
            </a:r>
          </a:p>
          <a:p>
            <a:r>
              <a:rPr lang="en-US" dirty="0"/>
              <a:t>Early work on symbolic AI and logic-based systems.</a:t>
            </a:r>
            <a:endParaRPr lang="en-IN" dirty="0"/>
          </a:p>
        </p:txBody>
      </p:sp>
    </p:spTree>
    <p:extLst>
      <p:ext uri="{BB962C8B-B14F-4D97-AF65-F5344CB8AC3E}">
        <p14:creationId xmlns:p14="http://schemas.microsoft.com/office/powerpoint/2010/main" val="2788040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20051-155C-0A1A-CFBE-CBA7EBD9D4FB}"/>
              </a:ext>
            </a:extLst>
          </p:cNvPr>
          <p:cNvSpPr>
            <a:spLocks noGrp="1"/>
          </p:cNvSpPr>
          <p:nvPr>
            <p:ph type="title"/>
          </p:nvPr>
        </p:nvSpPr>
        <p:spPr>
          <a:xfrm>
            <a:off x="131975" y="113123"/>
            <a:ext cx="11906054" cy="942679"/>
          </a:xfrm>
        </p:spPr>
        <p:txBody>
          <a:bodyPr/>
          <a:lstStyle/>
          <a:p>
            <a:r>
              <a:rPr lang="en-IN" b="1" dirty="0"/>
              <a:t>History of AI</a:t>
            </a:r>
            <a:endParaRPr lang="en-IN" dirty="0"/>
          </a:p>
        </p:txBody>
      </p:sp>
      <p:sp>
        <p:nvSpPr>
          <p:cNvPr id="3" name="Content Placeholder 2">
            <a:extLst>
              <a:ext uri="{FF2B5EF4-FFF2-40B4-BE49-F238E27FC236}">
                <a16:creationId xmlns:a16="http://schemas.microsoft.com/office/drawing/2014/main" id="{F028F34D-EBF9-E20D-8959-7A21198D4DF8}"/>
              </a:ext>
            </a:extLst>
          </p:cNvPr>
          <p:cNvSpPr>
            <a:spLocks noGrp="1"/>
          </p:cNvSpPr>
          <p:nvPr>
            <p:ph idx="1"/>
          </p:nvPr>
        </p:nvSpPr>
        <p:spPr>
          <a:xfrm>
            <a:off x="235669" y="989814"/>
            <a:ext cx="11802359" cy="5533534"/>
          </a:xfrm>
        </p:spPr>
        <p:txBody>
          <a:bodyPr>
            <a:normAutofit/>
          </a:bodyPr>
          <a:lstStyle/>
          <a:p>
            <a:pPr marL="0" indent="0">
              <a:buNone/>
            </a:pPr>
            <a:r>
              <a:rPr lang="en-US" dirty="0"/>
              <a:t> </a:t>
            </a:r>
            <a:r>
              <a:rPr lang="en-US" sz="3600" b="1" dirty="0"/>
              <a:t>Current Trends and Future Directions</a:t>
            </a:r>
            <a:endParaRPr lang="en-US" dirty="0"/>
          </a:p>
          <a:p>
            <a:r>
              <a:rPr lang="en-US" dirty="0"/>
              <a:t>2020s: Rise of generative AI, such as GPT-3, and advancements in natural language processing and robotics.</a:t>
            </a:r>
          </a:p>
          <a:p>
            <a:r>
              <a:rPr lang="en-US" dirty="0"/>
              <a:t>AI in healthcare, finance, education, and more.</a:t>
            </a:r>
          </a:p>
          <a:p>
            <a:r>
              <a:rPr lang="en-US" dirty="0"/>
              <a:t>Ongoing research in ethical AI, explainability, and general AI.</a:t>
            </a:r>
          </a:p>
          <a:p>
            <a:pPr marL="0" indent="0">
              <a:buNone/>
            </a:pPr>
            <a:endParaRPr lang="en-US" sz="3900" b="1" dirty="0"/>
          </a:p>
          <a:p>
            <a:pPr marL="0" indent="0">
              <a:buNone/>
            </a:pPr>
            <a:r>
              <a:rPr lang="en-US" sz="3900" b="1" dirty="0"/>
              <a:t>Revival and Growth (1980s-1990s)</a:t>
            </a:r>
          </a:p>
          <a:p>
            <a:pPr marL="0" indent="0">
              <a:buNone/>
            </a:pPr>
            <a:endParaRPr lang="en-US" dirty="0"/>
          </a:p>
          <a:p>
            <a:pPr marL="0" indent="0">
              <a:buNone/>
            </a:pPr>
            <a:r>
              <a:rPr lang="en-US" dirty="0"/>
              <a:t>1980s: Development of expert systems like MYCIN and XCON, which applied AI to specific domains.</a:t>
            </a:r>
          </a:p>
          <a:p>
            <a:pPr marL="0" indent="0">
              <a:buNone/>
            </a:pPr>
            <a:r>
              <a:rPr lang="en-US" dirty="0"/>
              <a:t>1990s: The rise of machine learning algorithms and increased computational power.</a:t>
            </a:r>
          </a:p>
          <a:p>
            <a:pPr marL="0" indent="0">
              <a:buNone/>
            </a:pPr>
            <a:r>
              <a:rPr lang="en-US" dirty="0"/>
              <a:t>Significant achievements such as IBM’s Deep Blue defeating chess champion Garry Kasparov in 1997.</a:t>
            </a:r>
            <a:endParaRPr lang="en-IN" dirty="0"/>
          </a:p>
        </p:txBody>
      </p:sp>
    </p:spTree>
    <p:extLst>
      <p:ext uri="{BB962C8B-B14F-4D97-AF65-F5344CB8AC3E}">
        <p14:creationId xmlns:p14="http://schemas.microsoft.com/office/powerpoint/2010/main" val="759493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33823-841E-F020-AC2E-D490D164FD81}"/>
              </a:ext>
            </a:extLst>
          </p:cNvPr>
          <p:cNvSpPr>
            <a:spLocks noGrp="1"/>
          </p:cNvSpPr>
          <p:nvPr>
            <p:ph type="title"/>
          </p:nvPr>
        </p:nvSpPr>
        <p:spPr>
          <a:xfrm>
            <a:off x="113122" y="160257"/>
            <a:ext cx="11726944" cy="744716"/>
          </a:xfrm>
        </p:spPr>
        <p:txBody>
          <a:bodyPr/>
          <a:lstStyle/>
          <a:p>
            <a:r>
              <a:rPr lang="en-IN" b="1" dirty="0"/>
              <a:t>History of AI</a:t>
            </a:r>
            <a:endParaRPr lang="en-IN" dirty="0"/>
          </a:p>
        </p:txBody>
      </p:sp>
      <p:sp>
        <p:nvSpPr>
          <p:cNvPr id="3" name="Content Placeholder 2">
            <a:extLst>
              <a:ext uri="{FF2B5EF4-FFF2-40B4-BE49-F238E27FC236}">
                <a16:creationId xmlns:a16="http://schemas.microsoft.com/office/drawing/2014/main" id="{690F8047-9D8D-0EFA-024E-52CD50B44454}"/>
              </a:ext>
            </a:extLst>
          </p:cNvPr>
          <p:cNvSpPr>
            <a:spLocks noGrp="1"/>
          </p:cNvSpPr>
          <p:nvPr>
            <p:ph idx="1"/>
          </p:nvPr>
        </p:nvSpPr>
        <p:spPr>
          <a:xfrm>
            <a:off x="282804" y="904972"/>
            <a:ext cx="11557262" cy="5684363"/>
          </a:xfrm>
        </p:spPr>
        <p:txBody>
          <a:bodyPr/>
          <a:lstStyle/>
          <a:p>
            <a:pPr marL="0" indent="0">
              <a:buNone/>
            </a:pPr>
            <a:r>
              <a:rPr lang="en-US" sz="3600" b="1" dirty="0"/>
              <a:t> Conclusion</a:t>
            </a:r>
            <a:endParaRPr lang="en-US" dirty="0"/>
          </a:p>
          <a:p>
            <a:r>
              <a:rPr lang="en-US" dirty="0"/>
              <a:t>The history of AI reflects a journey from theoretical concepts to practical applications.</a:t>
            </a:r>
          </a:p>
          <a:p>
            <a:r>
              <a:rPr lang="en-US" dirty="0"/>
              <a:t>AI continues to evolve, impacting various aspects of life and promising further advancements.</a:t>
            </a:r>
          </a:p>
          <a:p>
            <a:r>
              <a:rPr lang="en-US" dirty="0"/>
              <a:t>Understanding AI's history helps appreciate its potential and challenges.</a:t>
            </a:r>
            <a:endParaRPr lang="en-IN" dirty="0"/>
          </a:p>
        </p:txBody>
      </p:sp>
    </p:spTree>
    <p:extLst>
      <p:ext uri="{BB962C8B-B14F-4D97-AF65-F5344CB8AC3E}">
        <p14:creationId xmlns:p14="http://schemas.microsoft.com/office/powerpoint/2010/main" val="3634306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08AB1-E99C-A501-AE63-58CAFAEEAF02}"/>
              </a:ext>
            </a:extLst>
          </p:cNvPr>
          <p:cNvSpPr>
            <a:spLocks noGrp="1"/>
          </p:cNvSpPr>
          <p:nvPr>
            <p:ph type="title"/>
          </p:nvPr>
        </p:nvSpPr>
        <p:spPr>
          <a:xfrm>
            <a:off x="65988" y="75415"/>
            <a:ext cx="11287812" cy="848412"/>
          </a:xfrm>
        </p:spPr>
        <p:txBody>
          <a:bodyPr/>
          <a:lstStyle/>
          <a:p>
            <a:r>
              <a:rPr lang="en-IN" b="1" dirty="0"/>
              <a:t>Basics of AI</a:t>
            </a:r>
          </a:p>
        </p:txBody>
      </p:sp>
      <p:sp>
        <p:nvSpPr>
          <p:cNvPr id="3" name="Content Placeholder 2">
            <a:extLst>
              <a:ext uri="{FF2B5EF4-FFF2-40B4-BE49-F238E27FC236}">
                <a16:creationId xmlns:a16="http://schemas.microsoft.com/office/drawing/2014/main" id="{48DDD40D-123A-0CC5-BEB0-96232B364B56}"/>
              </a:ext>
            </a:extLst>
          </p:cNvPr>
          <p:cNvSpPr>
            <a:spLocks noGrp="1"/>
          </p:cNvSpPr>
          <p:nvPr>
            <p:ph idx="1"/>
          </p:nvPr>
        </p:nvSpPr>
        <p:spPr>
          <a:xfrm>
            <a:off x="245097" y="923826"/>
            <a:ext cx="11679810" cy="5712643"/>
          </a:xfrm>
        </p:spPr>
        <p:txBody>
          <a:bodyPr>
            <a:normAutofit/>
          </a:bodyPr>
          <a:lstStyle/>
          <a:p>
            <a:pPr marL="0" indent="0">
              <a:buNone/>
            </a:pPr>
            <a:r>
              <a:rPr lang="en-US" dirty="0"/>
              <a:t> </a:t>
            </a:r>
            <a:r>
              <a:rPr lang="en-US" sz="3600" b="1" dirty="0"/>
              <a:t>Introduction to Artificial Intelligence</a:t>
            </a:r>
          </a:p>
          <a:p>
            <a:r>
              <a:rPr lang="en-US" dirty="0"/>
              <a:t>Definition: Artificial Intelligence (AI) refers to the simulation of human intelligence by machines designed to perform tasks that usually require human cognition.</a:t>
            </a:r>
          </a:p>
          <a:p>
            <a:r>
              <a:rPr lang="en-US" dirty="0"/>
              <a:t>Goal: To create systems that can perform tasks such as learning, reasoning, problem-solving, and understanding.</a:t>
            </a:r>
          </a:p>
          <a:p>
            <a:endParaRPr lang="en-US" dirty="0"/>
          </a:p>
          <a:p>
            <a:pPr marL="0" indent="0">
              <a:buNone/>
            </a:pPr>
            <a:r>
              <a:rPr lang="en-US" dirty="0"/>
              <a:t> </a:t>
            </a:r>
            <a:r>
              <a:rPr lang="en-US" sz="4200" b="1" dirty="0"/>
              <a:t>Key Concepts in AI</a:t>
            </a:r>
            <a:endParaRPr lang="en-US" dirty="0"/>
          </a:p>
          <a:p>
            <a:r>
              <a:rPr lang="en-US" dirty="0"/>
              <a:t>Machine Learning (ML): A subset of AI where systems learn from data and improve their performance over time without being explicitly programmed.</a:t>
            </a:r>
          </a:p>
          <a:p>
            <a:r>
              <a:rPr lang="en-US" dirty="0"/>
              <a:t>Deep Learning: A subset of ML using neural networks with many layers to analyze complex data patterns.</a:t>
            </a:r>
          </a:p>
          <a:p>
            <a:r>
              <a:rPr lang="en-US" dirty="0"/>
              <a:t>Natural Language Processing (NLP): A field of AI focused on the interaction between computers and human language.</a:t>
            </a:r>
          </a:p>
          <a:p>
            <a:r>
              <a:rPr lang="en-US" dirty="0"/>
              <a:t>Computer Vision: AI technology that enables machines to interpret and understand visual information from the world.</a:t>
            </a:r>
            <a:endParaRPr lang="en-IN" dirty="0"/>
          </a:p>
        </p:txBody>
      </p:sp>
    </p:spTree>
    <p:extLst>
      <p:ext uri="{BB962C8B-B14F-4D97-AF65-F5344CB8AC3E}">
        <p14:creationId xmlns:p14="http://schemas.microsoft.com/office/powerpoint/2010/main" val="4177446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2C459-6C39-83EB-98F4-DBE576C89EAB}"/>
              </a:ext>
            </a:extLst>
          </p:cNvPr>
          <p:cNvSpPr>
            <a:spLocks noGrp="1"/>
          </p:cNvSpPr>
          <p:nvPr>
            <p:ph type="title"/>
          </p:nvPr>
        </p:nvSpPr>
        <p:spPr>
          <a:xfrm>
            <a:off x="141402" y="84841"/>
            <a:ext cx="11212398" cy="810705"/>
          </a:xfrm>
        </p:spPr>
        <p:txBody>
          <a:bodyPr/>
          <a:lstStyle/>
          <a:p>
            <a:r>
              <a:rPr lang="en-IN" b="1" dirty="0"/>
              <a:t>Basics of AI</a:t>
            </a:r>
            <a:endParaRPr lang="en-IN" dirty="0"/>
          </a:p>
        </p:txBody>
      </p:sp>
      <p:sp>
        <p:nvSpPr>
          <p:cNvPr id="3" name="Content Placeholder 2">
            <a:extLst>
              <a:ext uri="{FF2B5EF4-FFF2-40B4-BE49-F238E27FC236}">
                <a16:creationId xmlns:a16="http://schemas.microsoft.com/office/drawing/2014/main" id="{E5AC0D49-2E44-D731-1B09-F0663C8953F5}"/>
              </a:ext>
            </a:extLst>
          </p:cNvPr>
          <p:cNvSpPr>
            <a:spLocks noGrp="1"/>
          </p:cNvSpPr>
          <p:nvPr>
            <p:ph idx="1"/>
          </p:nvPr>
        </p:nvSpPr>
        <p:spPr>
          <a:xfrm>
            <a:off x="282804" y="895546"/>
            <a:ext cx="11491274" cy="5693790"/>
          </a:xfrm>
        </p:spPr>
        <p:txBody>
          <a:bodyPr>
            <a:normAutofit/>
          </a:bodyPr>
          <a:lstStyle/>
          <a:p>
            <a:pPr marL="0" indent="0">
              <a:buNone/>
            </a:pPr>
            <a:r>
              <a:rPr lang="en-US" dirty="0"/>
              <a:t> </a:t>
            </a:r>
            <a:r>
              <a:rPr lang="en-US" sz="3600" b="1" dirty="0"/>
              <a:t>Types of AI</a:t>
            </a:r>
          </a:p>
          <a:p>
            <a:r>
              <a:rPr lang="en-US" dirty="0"/>
              <a:t>Narrow AI: Designed for specific tasks (e.g., recommendation systems, chatbots).</a:t>
            </a:r>
          </a:p>
          <a:p>
            <a:r>
              <a:rPr lang="en-US" dirty="0"/>
              <a:t>General AI: Hypothetical AI that can perform any intellectual task that a human can do (currently theoretical).</a:t>
            </a:r>
          </a:p>
          <a:p>
            <a:r>
              <a:rPr lang="en-US" dirty="0"/>
              <a:t>Artificial Superintelligence (ASI): AI that surpasses human intelligence in all aspects (theoretical and speculative).</a:t>
            </a:r>
          </a:p>
          <a:p>
            <a:endParaRPr lang="en-US" dirty="0"/>
          </a:p>
          <a:p>
            <a:pPr marL="0" indent="0">
              <a:buNone/>
            </a:pPr>
            <a:r>
              <a:rPr lang="en-US" dirty="0"/>
              <a:t> </a:t>
            </a:r>
            <a:r>
              <a:rPr lang="en-US" sz="3900" b="1" dirty="0"/>
              <a:t>AI Techniques and Approaches</a:t>
            </a:r>
          </a:p>
          <a:p>
            <a:r>
              <a:rPr lang="en-US" dirty="0"/>
              <a:t>Supervised Learning: Training models on labeled data to make predictions or classifications.</a:t>
            </a:r>
          </a:p>
          <a:p>
            <a:r>
              <a:rPr lang="en-US" dirty="0"/>
              <a:t>Unsupervised Learning: Finding hidden patterns or intrinsic structures in unlabeled data.</a:t>
            </a:r>
          </a:p>
          <a:p>
            <a:r>
              <a:rPr lang="en-US" dirty="0"/>
              <a:t>Reinforcement Learning: Training models to make decisions by rewarding desired actions and penalizing undesired ones.</a:t>
            </a:r>
            <a:endParaRPr lang="en-IN" dirty="0"/>
          </a:p>
        </p:txBody>
      </p:sp>
    </p:spTree>
    <p:extLst>
      <p:ext uri="{BB962C8B-B14F-4D97-AF65-F5344CB8AC3E}">
        <p14:creationId xmlns:p14="http://schemas.microsoft.com/office/powerpoint/2010/main" val="153721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B4AD-E20B-783F-0255-D64CC55ACA65}"/>
              </a:ext>
            </a:extLst>
          </p:cNvPr>
          <p:cNvSpPr>
            <a:spLocks noGrp="1"/>
          </p:cNvSpPr>
          <p:nvPr>
            <p:ph type="title"/>
          </p:nvPr>
        </p:nvSpPr>
        <p:spPr>
          <a:xfrm>
            <a:off x="150829" y="65989"/>
            <a:ext cx="11202971" cy="895545"/>
          </a:xfrm>
        </p:spPr>
        <p:txBody>
          <a:bodyPr/>
          <a:lstStyle/>
          <a:p>
            <a:r>
              <a:rPr lang="en-IN" b="1" dirty="0"/>
              <a:t>Basics of AI</a:t>
            </a:r>
            <a:endParaRPr lang="en-IN" dirty="0"/>
          </a:p>
        </p:txBody>
      </p:sp>
      <p:sp>
        <p:nvSpPr>
          <p:cNvPr id="3" name="Content Placeholder 2">
            <a:extLst>
              <a:ext uri="{FF2B5EF4-FFF2-40B4-BE49-F238E27FC236}">
                <a16:creationId xmlns:a16="http://schemas.microsoft.com/office/drawing/2014/main" id="{A8F7CC61-A933-DC2D-59CC-79C4DE750A9A}"/>
              </a:ext>
            </a:extLst>
          </p:cNvPr>
          <p:cNvSpPr>
            <a:spLocks noGrp="1"/>
          </p:cNvSpPr>
          <p:nvPr>
            <p:ph idx="1"/>
          </p:nvPr>
        </p:nvSpPr>
        <p:spPr>
          <a:xfrm>
            <a:off x="282803" y="961534"/>
            <a:ext cx="11660957" cy="5571241"/>
          </a:xfrm>
        </p:spPr>
        <p:txBody>
          <a:bodyPr>
            <a:normAutofit/>
          </a:bodyPr>
          <a:lstStyle/>
          <a:p>
            <a:pPr marL="0" indent="0">
              <a:buNone/>
            </a:pPr>
            <a:r>
              <a:rPr lang="en-US" dirty="0"/>
              <a:t> </a:t>
            </a:r>
            <a:r>
              <a:rPr lang="en-US" sz="3600" b="1" dirty="0"/>
              <a:t>Applications of Artificial Intelligence</a:t>
            </a:r>
          </a:p>
          <a:p>
            <a:r>
              <a:rPr lang="en-US" dirty="0"/>
              <a:t>Healthcare: AI assists in diagnosing diseases, analyzing medical images, and personalizing treatment.</a:t>
            </a:r>
          </a:p>
          <a:p>
            <a:r>
              <a:rPr lang="en-US" dirty="0"/>
              <a:t>Finance: AI is used for fraud detection, algorithmic trading, and customer service automation.</a:t>
            </a:r>
          </a:p>
          <a:p>
            <a:r>
              <a:rPr lang="en-US" dirty="0"/>
              <a:t>Transportation: Includes autonomous vehicles, traffic management, and route optimization.</a:t>
            </a:r>
          </a:p>
          <a:p>
            <a:r>
              <a:rPr lang="en-US" dirty="0"/>
              <a:t>Retail: AI enhances customer experience with personalized recommendations and inventory management.</a:t>
            </a:r>
          </a:p>
          <a:p>
            <a:endParaRPr lang="en-US" dirty="0"/>
          </a:p>
          <a:p>
            <a:pPr marL="0" indent="0">
              <a:buNone/>
            </a:pPr>
            <a:r>
              <a:rPr lang="en-IN" dirty="0"/>
              <a:t> </a:t>
            </a:r>
            <a:r>
              <a:rPr lang="en-IN" sz="3600" b="1" dirty="0"/>
              <a:t>AI Tools and Technologies</a:t>
            </a:r>
          </a:p>
          <a:p>
            <a:r>
              <a:rPr lang="en-IN" dirty="0"/>
              <a:t>Programming Languages: Python, R, and Julia are commonly used for AI development.</a:t>
            </a:r>
          </a:p>
          <a:p>
            <a:r>
              <a:rPr lang="en-IN" dirty="0"/>
              <a:t>Frameworks and Libraries: TensorFlow, </a:t>
            </a:r>
            <a:r>
              <a:rPr lang="en-IN" dirty="0" err="1"/>
              <a:t>PyTorch</a:t>
            </a:r>
            <a:r>
              <a:rPr lang="en-IN" dirty="0"/>
              <a:t>, </a:t>
            </a:r>
            <a:r>
              <a:rPr lang="en-IN" dirty="0" err="1"/>
              <a:t>Keras</a:t>
            </a:r>
            <a:r>
              <a:rPr lang="en-IN" dirty="0"/>
              <a:t>, and Scikit-learn are popular tools for building AI models.</a:t>
            </a:r>
          </a:p>
          <a:p>
            <a:r>
              <a:rPr lang="en-IN" dirty="0"/>
              <a:t>Cloud Services: Platforms like AWS, Google Cloud, and Azure offer AI and machine learning services.</a:t>
            </a:r>
          </a:p>
        </p:txBody>
      </p:sp>
    </p:spTree>
    <p:extLst>
      <p:ext uri="{BB962C8B-B14F-4D97-AF65-F5344CB8AC3E}">
        <p14:creationId xmlns:p14="http://schemas.microsoft.com/office/powerpoint/2010/main" val="1681600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A4A03-FA3F-ABED-0F39-F99D1694C82F}"/>
              </a:ext>
            </a:extLst>
          </p:cNvPr>
          <p:cNvSpPr>
            <a:spLocks noGrp="1"/>
          </p:cNvSpPr>
          <p:nvPr>
            <p:ph type="title"/>
          </p:nvPr>
        </p:nvSpPr>
        <p:spPr>
          <a:xfrm>
            <a:off x="131975" y="131975"/>
            <a:ext cx="11221825" cy="641023"/>
          </a:xfrm>
        </p:spPr>
        <p:txBody>
          <a:bodyPr>
            <a:normAutofit/>
          </a:bodyPr>
          <a:lstStyle/>
          <a:p>
            <a:r>
              <a:rPr lang="en-IN" b="1" dirty="0"/>
              <a:t>Basics of AI</a:t>
            </a:r>
            <a:endParaRPr lang="en-IN" dirty="0"/>
          </a:p>
        </p:txBody>
      </p:sp>
      <p:sp>
        <p:nvSpPr>
          <p:cNvPr id="3" name="Content Placeholder 2">
            <a:extLst>
              <a:ext uri="{FF2B5EF4-FFF2-40B4-BE49-F238E27FC236}">
                <a16:creationId xmlns:a16="http://schemas.microsoft.com/office/drawing/2014/main" id="{B125E4F8-7384-86CB-D66A-CDB7648F6936}"/>
              </a:ext>
            </a:extLst>
          </p:cNvPr>
          <p:cNvSpPr>
            <a:spLocks noGrp="1"/>
          </p:cNvSpPr>
          <p:nvPr>
            <p:ph idx="1"/>
          </p:nvPr>
        </p:nvSpPr>
        <p:spPr>
          <a:xfrm>
            <a:off x="235669" y="848412"/>
            <a:ext cx="11736371" cy="5646656"/>
          </a:xfrm>
        </p:spPr>
        <p:txBody>
          <a:bodyPr>
            <a:normAutofit/>
          </a:bodyPr>
          <a:lstStyle/>
          <a:p>
            <a:pPr marL="0" indent="0">
              <a:buNone/>
            </a:pPr>
            <a:r>
              <a:rPr lang="en-US" dirty="0"/>
              <a:t> </a:t>
            </a:r>
            <a:r>
              <a:rPr lang="en-US" b="1" dirty="0"/>
              <a:t>Challenges and Considerations in AI</a:t>
            </a:r>
          </a:p>
          <a:p>
            <a:r>
              <a:rPr lang="en-US" dirty="0"/>
              <a:t>Ethics: Ensuring fairness, transparency, and accountability in AI systems.</a:t>
            </a:r>
          </a:p>
          <a:p>
            <a:r>
              <a:rPr lang="en-US" dirty="0"/>
              <a:t>Bias: AI systems can inherit and perpetuate biases present in training data.</a:t>
            </a:r>
          </a:p>
          <a:p>
            <a:r>
              <a:rPr lang="en-US" dirty="0"/>
              <a:t>Privacy: Managing and protecting user data used by AI systems.</a:t>
            </a:r>
          </a:p>
          <a:p>
            <a:r>
              <a:rPr lang="en-US" dirty="0"/>
              <a:t>Security: Protecting AI systems from vulnerabilities and misuse.</a:t>
            </a:r>
          </a:p>
          <a:p>
            <a:endParaRPr lang="en-US" dirty="0"/>
          </a:p>
          <a:p>
            <a:pPr marL="0" indent="0">
              <a:buNone/>
            </a:pPr>
            <a:r>
              <a:rPr lang="en-US" b="1" dirty="0"/>
              <a:t> Future Trends in Artificial Intelligence</a:t>
            </a:r>
          </a:p>
          <a:p>
            <a:r>
              <a:rPr lang="en-US" dirty="0"/>
              <a:t>Advancements in Deep Learning: More sophisticated models and applications.</a:t>
            </a:r>
          </a:p>
          <a:p>
            <a:r>
              <a:rPr lang="en-US" dirty="0"/>
              <a:t>AI and IoT Integration: Greater connectivity and intelligence in smart devices.</a:t>
            </a:r>
          </a:p>
          <a:p>
            <a:r>
              <a:rPr lang="en-US" dirty="0"/>
              <a:t>Ethical AI: Increasing focus on responsible AI development and regulation.</a:t>
            </a:r>
          </a:p>
          <a:p>
            <a:r>
              <a:rPr lang="en-US" dirty="0"/>
              <a:t>Human-AI Collaboration: AI systems working alongside humans to enhance capabilities.</a:t>
            </a:r>
            <a:endParaRPr lang="en-IN" dirty="0"/>
          </a:p>
        </p:txBody>
      </p:sp>
    </p:spTree>
    <p:extLst>
      <p:ext uri="{BB962C8B-B14F-4D97-AF65-F5344CB8AC3E}">
        <p14:creationId xmlns:p14="http://schemas.microsoft.com/office/powerpoint/2010/main" val="2784758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85C1-EEE7-3364-BD69-ACBC9E633C6C}"/>
              </a:ext>
            </a:extLst>
          </p:cNvPr>
          <p:cNvSpPr>
            <a:spLocks noGrp="1"/>
          </p:cNvSpPr>
          <p:nvPr>
            <p:ph type="title"/>
          </p:nvPr>
        </p:nvSpPr>
        <p:spPr>
          <a:xfrm>
            <a:off x="103695" y="131975"/>
            <a:ext cx="11250105" cy="688157"/>
          </a:xfrm>
        </p:spPr>
        <p:txBody>
          <a:bodyPr>
            <a:normAutofit/>
          </a:bodyPr>
          <a:lstStyle/>
          <a:p>
            <a:r>
              <a:rPr lang="en-IN" b="1" dirty="0"/>
              <a:t>Basics of AI</a:t>
            </a:r>
            <a:endParaRPr lang="en-IN" dirty="0"/>
          </a:p>
        </p:txBody>
      </p:sp>
      <p:sp>
        <p:nvSpPr>
          <p:cNvPr id="3" name="Content Placeholder 2">
            <a:extLst>
              <a:ext uri="{FF2B5EF4-FFF2-40B4-BE49-F238E27FC236}">
                <a16:creationId xmlns:a16="http://schemas.microsoft.com/office/drawing/2014/main" id="{89A99F94-E427-DFB4-586F-BFF666EF1263}"/>
              </a:ext>
            </a:extLst>
          </p:cNvPr>
          <p:cNvSpPr>
            <a:spLocks noGrp="1"/>
          </p:cNvSpPr>
          <p:nvPr>
            <p:ph idx="1"/>
          </p:nvPr>
        </p:nvSpPr>
        <p:spPr>
          <a:xfrm>
            <a:off x="207389" y="820132"/>
            <a:ext cx="11783505" cy="5712643"/>
          </a:xfrm>
        </p:spPr>
        <p:txBody>
          <a:bodyPr/>
          <a:lstStyle/>
          <a:p>
            <a:pPr marL="0" indent="0">
              <a:buNone/>
            </a:pPr>
            <a:r>
              <a:rPr lang="en-US" sz="3600" dirty="0"/>
              <a:t> </a:t>
            </a:r>
            <a:r>
              <a:rPr lang="en-US" sz="3600" b="1" dirty="0"/>
              <a:t>Conclusion</a:t>
            </a:r>
          </a:p>
          <a:p>
            <a:pPr marL="0" indent="0">
              <a:buNone/>
            </a:pPr>
            <a:endParaRPr lang="en-US" dirty="0"/>
          </a:p>
          <a:p>
            <a:r>
              <a:rPr lang="en-US" dirty="0"/>
              <a:t>AI is transforming industries and daily life with its ability to perform complex tasks and provide valuable insights.</a:t>
            </a:r>
          </a:p>
          <a:p>
            <a:r>
              <a:rPr lang="en-US" dirty="0"/>
              <a:t>Understanding the basics of AI helps in appreciating its potential and addressing its challenges.</a:t>
            </a:r>
          </a:p>
          <a:p>
            <a:r>
              <a:rPr lang="en-US" dirty="0"/>
              <a:t>Continued advancements and ethical considerations will shape the future of AI.</a:t>
            </a:r>
            <a:endParaRPr lang="en-IN" dirty="0"/>
          </a:p>
        </p:txBody>
      </p:sp>
    </p:spTree>
    <p:extLst>
      <p:ext uri="{BB962C8B-B14F-4D97-AF65-F5344CB8AC3E}">
        <p14:creationId xmlns:p14="http://schemas.microsoft.com/office/powerpoint/2010/main" val="1730467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5D1E-8D50-2233-51D8-652DB2861953}"/>
              </a:ext>
            </a:extLst>
          </p:cNvPr>
          <p:cNvSpPr>
            <a:spLocks noGrp="1"/>
          </p:cNvSpPr>
          <p:nvPr>
            <p:ph type="title"/>
          </p:nvPr>
        </p:nvSpPr>
        <p:spPr>
          <a:xfrm>
            <a:off x="122548" y="75415"/>
            <a:ext cx="11231252" cy="848412"/>
          </a:xfrm>
        </p:spPr>
        <p:txBody>
          <a:bodyPr/>
          <a:lstStyle/>
          <a:p>
            <a:r>
              <a:rPr lang="en-IN" sz="4400" b="1" dirty="0"/>
              <a:t>What is Intelligence?</a:t>
            </a:r>
            <a:endParaRPr lang="en-IN" dirty="0"/>
          </a:p>
        </p:txBody>
      </p:sp>
      <p:sp>
        <p:nvSpPr>
          <p:cNvPr id="3" name="Content Placeholder 2">
            <a:extLst>
              <a:ext uri="{FF2B5EF4-FFF2-40B4-BE49-F238E27FC236}">
                <a16:creationId xmlns:a16="http://schemas.microsoft.com/office/drawing/2014/main" id="{49AB1361-0631-A57B-F7C3-7E512938962F}"/>
              </a:ext>
            </a:extLst>
          </p:cNvPr>
          <p:cNvSpPr>
            <a:spLocks noGrp="1"/>
          </p:cNvSpPr>
          <p:nvPr>
            <p:ph idx="1"/>
          </p:nvPr>
        </p:nvSpPr>
        <p:spPr>
          <a:xfrm>
            <a:off x="122548" y="820132"/>
            <a:ext cx="11946904" cy="5778631"/>
          </a:xfrm>
        </p:spPr>
        <p:txBody>
          <a:bodyPr>
            <a:normAutofit/>
          </a:bodyPr>
          <a:lstStyle/>
          <a:p>
            <a:pPr marL="0" indent="0">
              <a:buNone/>
            </a:pPr>
            <a:r>
              <a:rPr lang="en-IN" dirty="0"/>
              <a:t> </a:t>
            </a:r>
            <a:r>
              <a:rPr lang="en-IN" sz="3600" b="1" dirty="0"/>
              <a:t>Theories of Intelligence</a:t>
            </a:r>
          </a:p>
          <a:p>
            <a:pPr marL="514350" indent="-514350">
              <a:buFont typeface="+mj-lt"/>
              <a:buAutoNum type="arabicPeriod"/>
            </a:pPr>
            <a:r>
              <a:rPr lang="en-IN" dirty="0"/>
              <a:t>Spearman's General Intelligence (g): A single, general ability that influences performance across tasks.</a:t>
            </a:r>
          </a:p>
          <a:p>
            <a:pPr marL="514350" indent="-514350">
              <a:buFont typeface="+mj-lt"/>
              <a:buAutoNum type="arabicPeriod"/>
            </a:pPr>
            <a:r>
              <a:rPr lang="en-IN" dirty="0"/>
              <a:t>Gardner's Multiple Intelligences: A combination of linguistic, logical-mathematical, spatial, musical, interpersonal, intrapersonal, bodily-</a:t>
            </a:r>
            <a:r>
              <a:rPr lang="en-IN" dirty="0" err="1"/>
              <a:t>kinesthetic</a:t>
            </a:r>
            <a:r>
              <a:rPr lang="en-IN" dirty="0"/>
              <a:t>, and naturalistic intelligences.</a:t>
            </a:r>
          </a:p>
          <a:p>
            <a:pPr marL="514350" indent="-514350">
              <a:buFont typeface="+mj-lt"/>
              <a:buAutoNum type="arabicPeriod"/>
            </a:pPr>
            <a:r>
              <a:rPr lang="en-IN" dirty="0"/>
              <a:t>Sternberg's Triarchic Theory: Analytical, creative, and practical intelligence.</a:t>
            </a:r>
          </a:p>
          <a:p>
            <a:pPr marL="0" indent="0">
              <a:buNone/>
            </a:pPr>
            <a:r>
              <a:rPr lang="en-US" dirty="0"/>
              <a:t> </a:t>
            </a:r>
          </a:p>
          <a:p>
            <a:pPr marL="0" indent="0">
              <a:buNone/>
            </a:pPr>
            <a:r>
              <a:rPr lang="en-US" sz="3600" b="1" dirty="0"/>
              <a:t>Measuring Intelligence</a:t>
            </a:r>
          </a:p>
          <a:p>
            <a:pPr marL="0" indent="0">
              <a:buNone/>
            </a:pPr>
            <a:endParaRPr lang="en-US" dirty="0"/>
          </a:p>
          <a:p>
            <a:pPr marL="514350" indent="-514350">
              <a:buFont typeface="+mj-lt"/>
              <a:buAutoNum type="arabicPeriod"/>
            </a:pPr>
            <a:r>
              <a:rPr lang="en-US" dirty="0"/>
              <a:t>IQ Tests: Assess logical reasoning, mathematical ability, language skills, and spatial reasoning.</a:t>
            </a:r>
          </a:p>
          <a:p>
            <a:pPr marL="514350" indent="-514350">
              <a:buFont typeface="+mj-lt"/>
              <a:buAutoNum type="arabicPeriod"/>
            </a:pPr>
            <a:r>
              <a:rPr lang="en-US" dirty="0"/>
              <a:t>Emotional Intelligence Tests: Evaluate the ability to recognize and manage emotions.</a:t>
            </a:r>
            <a:endParaRPr lang="en-IN" dirty="0"/>
          </a:p>
        </p:txBody>
      </p:sp>
    </p:spTree>
    <p:extLst>
      <p:ext uri="{BB962C8B-B14F-4D97-AF65-F5344CB8AC3E}">
        <p14:creationId xmlns:p14="http://schemas.microsoft.com/office/powerpoint/2010/main" val="3213823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8730B-E1F6-F424-190E-DF0CF4B6E63A}"/>
              </a:ext>
            </a:extLst>
          </p:cNvPr>
          <p:cNvSpPr>
            <a:spLocks noGrp="1"/>
          </p:cNvSpPr>
          <p:nvPr>
            <p:ph type="title"/>
          </p:nvPr>
        </p:nvSpPr>
        <p:spPr>
          <a:xfrm>
            <a:off x="75413" y="0"/>
            <a:ext cx="11821213" cy="816638"/>
          </a:xfrm>
        </p:spPr>
        <p:txBody>
          <a:bodyPr/>
          <a:lstStyle/>
          <a:p>
            <a:r>
              <a:rPr lang="en-IN" b="1" dirty="0"/>
              <a:t>Introduction to Artificial Intelligence Problems </a:t>
            </a:r>
          </a:p>
        </p:txBody>
      </p:sp>
      <p:sp>
        <p:nvSpPr>
          <p:cNvPr id="3" name="Content Placeholder 2">
            <a:extLst>
              <a:ext uri="{FF2B5EF4-FFF2-40B4-BE49-F238E27FC236}">
                <a16:creationId xmlns:a16="http://schemas.microsoft.com/office/drawing/2014/main" id="{4B38290A-F576-830C-0129-860C414081CE}"/>
              </a:ext>
            </a:extLst>
          </p:cNvPr>
          <p:cNvSpPr>
            <a:spLocks noGrp="1"/>
          </p:cNvSpPr>
          <p:nvPr>
            <p:ph idx="1"/>
          </p:nvPr>
        </p:nvSpPr>
        <p:spPr>
          <a:xfrm>
            <a:off x="254524" y="816639"/>
            <a:ext cx="11491274" cy="5829258"/>
          </a:xfrm>
        </p:spPr>
        <p:txBody>
          <a:bodyPr/>
          <a:lstStyle/>
          <a:p>
            <a:pPr marL="0" indent="0">
              <a:buNone/>
            </a:pPr>
            <a:r>
              <a:rPr lang="en-US" dirty="0"/>
              <a:t> </a:t>
            </a:r>
            <a:r>
              <a:rPr lang="en-US" sz="3600" b="1" dirty="0"/>
              <a:t>Introduction to the AI Problem</a:t>
            </a:r>
          </a:p>
          <a:p>
            <a:r>
              <a:rPr lang="en-US" dirty="0"/>
              <a:t>Overview: While AI offers numerous benefits, it also presents a range of challenges and problems that must be addressed.</a:t>
            </a:r>
          </a:p>
          <a:p>
            <a:r>
              <a:rPr lang="en-US" dirty="0"/>
              <a:t>Importance: Understanding these problems is crucial for responsible AI development and deployment.</a:t>
            </a:r>
          </a:p>
          <a:p>
            <a:endParaRPr lang="en-US" dirty="0"/>
          </a:p>
          <a:p>
            <a:pPr marL="0" indent="0">
              <a:buNone/>
            </a:pPr>
            <a:r>
              <a:rPr lang="en-US" dirty="0"/>
              <a:t> </a:t>
            </a:r>
            <a:r>
              <a:rPr lang="en-US" sz="3600" b="1" dirty="0"/>
              <a:t>Ethical Issues in AI</a:t>
            </a:r>
          </a:p>
          <a:p>
            <a:r>
              <a:rPr lang="en-US" dirty="0"/>
              <a:t>Bias: AI systems can inherit biases present in the data they are trained on, leading to unfair or discriminatory outcomes.</a:t>
            </a:r>
          </a:p>
          <a:p>
            <a:r>
              <a:rPr lang="en-US" dirty="0"/>
              <a:t>Privacy: AI can process vast amounts of personal data, raising concerns about how this data is used and protected.</a:t>
            </a:r>
          </a:p>
          <a:p>
            <a:r>
              <a:rPr lang="en-US" dirty="0"/>
              <a:t>Transparency: Many AI systems operate as "black boxes," making it difficult to understand how decisions are made.</a:t>
            </a:r>
            <a:endParaRPr lang="en-IN" dirty="0"/>
          </a:p>
        </p:txBody>
      </p:sp>
    </p:spTree>
    <p:extLst>
      <p:ext uri="{BB962C8B-B14F-4D97-AF65-F5344CB8AC3E}">
        <p14:creationId xmlns:p14="http://schemas.microsoft.com/office/powerpoint/2010/main" val="1233525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B6ADD-C386-2959-2B80-CDBE8B24A799}"/>
              </a:ext>
            </a:extLst>
          </p:cNvPr>
          <p:cNvSpPr>
            <a:spLocks noGrp="1"/>
          </p:cNvSpPr>
          <p:nvPr>
            <p:ph type="title"/>
          </p:nvPr>
        </p:nvSpPr>
        <p:spPr>
          <a:xfrm>
            <a:off x="94268" y="0"/>
            <a:ext cx="11934334" cy="816638"/>
          </a:xfrm>
        </p:spPr>
        <p:txBody>
          <a:bodyPr/>
          <a:lstStyle/>
          <a:p>
            <a:r>
              <a:rPr lang="en-IN" b="1" dirty="0"/>
              <a:t>Introduction to Artificial Intelligence Problems </a:t>
            </a:r>
            <a:endParaRPr lang="en-IN" dirty="0"/>
          </a:p>
        </p:txBody>
      </p:sp>
      <p:sp>
        <p:nvSpPr>
          <p:cNvPr id="3" name="Content Placeholder 2">
            <a:extLst>
              <a:ext uri="{FF2B5EF4-FFF2-40B4-BE49-F238E27FC236}">
                <a16:creationId xmlns:a16="http://schemas.microsoft.com/office/drawing/2014/main" id="{6E4912BF-4F36-AEA5-4AB5-4E6D3316C412}"/>
              </a:ext>
            </a:extLst>
          </p:cNvPr>
          <p:cNvSpPr>
            <a:spLocks noGrp="1"/>
          </p:cNvSpPr>
          <p:nvPr>
            <p:ph idx="1"/>
          </p:nvPr>
        </p:nvSpPr>
        <p:spPr>
          <a:xfrm>
            <a:off x="235670" y="816639"/>
            <a:ext cx="11792932" cy="5763270"/>
          </a:xfrm>
        </p:spPr>
        <p:txBody>
          <a:bodyPr/>
          <a:lstStyle/>
          <a:p>
            <a:pPr marL="0" indent="0">
              <a:buNone/>
            </a:pPr>
            <a:r>
              <a:rPr lang="en-IN" dirty="0"/>
              <a:t> </a:t>
            </a:r>
            <a:r>
              <a:rPr lang="en-IN" sz="3600" b="1" dirty="0"/>
              <a:t>Algorithmic Bias</a:t>
            </a:r>
          </a:p>
          <a:p>
            <a:r>
              <a:rPr lang="en-IN" dirty="0"/>
              <a:t>Definition: Bias in AI refers to systematic errors that lead to unfair outcomes, often reflecting existing societal biases.</a:t>
            </a:r>
          </a:p>
          <a:p>
            <a:r>
              <a:rPr lang="en-IN" dirty="0"/>
              <a:t>Examples: Facial recognition systems </a:t>
            </a:r>
            <a:r>
              <a:rPr lang="en-US" dirty="0"/>
              <a:t>are performing poorly on certain demographic groups, and hiring algorithms are biased</a:t>
            </a:r>
            <a:r>
              <a:rPr lang="en-IN" dirty="0"/>
              <a:t>.</a:t>
            </a:r>
          </a:p>
          <a:p>
            <a:r>
              <a:rPr lang="en-IN" dirty="0"/>
              <a:t>Solutions: Diverse datasets, regular auditing of AI systems, and transparency in model development.</a:t>
            </a:r>
          </a:p>
          <a:p>
            <a:endParaRPr lang="en-IN" dirty="0"/>
          </a:p>
          <a:p>
            <a:pPr marL="0" indent="0">
              <a:buNone/>
            </a:pPr>
            <a:r>
              <a:rPr lang="en-US" sz="3600" b="1" dirty="0"/>
              <a:t> Data Privacy Concerns</a:t>
            </a:r>
          </a:p>
          <a:p>
            <a:r>
              <a:rPr lang="en-US" dirty="0"/>
              <a:t>Issue: AI systems often rely on vast amounts of personal data, which can lead to breaches of privacy.</a:t>
            </a:r>
          </a:p>
          <a:p>
            <a:r>
              <a:rPr lang="en-US" dirty="0"/>
              <a:t>Examples: Unauthorized use of personal data, lack of user consent, data leaks.</a:t>
            </a:r>
          </a:p>
          <a:p>
            <a:r>
              <a:rPr lang="en-US" dirty="0"/>
              <a:t>Mitigation: Strong data protection regulations, encryption, and user consent mechanisms.</a:t>
            </a:r>
            <a:endParaRPr lang="en-IN" dirty="0"/>
          </a:p>
        </p:txBody>
      </p:sp>
    </p:spTree>
    <p:extLst>
      <p:ext uri="{BB962C8B-B14F-4D97-AF65-F5344CB8AC3E}">
        <p14:creationId xmlns:p14="http://schemas.microsoft.com/office/powerpoint/2010/main" val="2421068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0497-DBFC-9C35-6C0B-2A7401E74573}"/>
              </a:ext>
            </a:extLst>
          </p:cNvPr>
          <p:cNvSpPr>
            <a:spLocks noGrp="1"/>
          </p:cNvSpPr>
          <p:nvPr>
            <p:ph type="title"/>
          </p:nvPr>
        </p:nvSpPr>
        <p:spPr>
          <a:xfrm>
            <a:off x="122548" y="94268"/>
            <a:ext cx="12069452" cy="722370"/>
          </a:xfrm>
        </p:spPr>
        <p:txBody>
          <a:bodyPr/>
          <a:lstStyle/>
          <a:p>
            <a:r>
              <a:rPr lang="en-IN" b="1" dirty="0"/>
              <a:t>Introduction to Artificial Intelligence Problems </a:t>
            </a:r>
            <a:endParaRPr lang="en-IN" dirty="0"/>
          </a:p>
        </p:txBody>
      </p:sp>
      <p:sp>
        <p:nvSpPr>
          <p:cNvPr id="3" name="Content Placeholder 2">
            <a:extLst>
              <a:ext uri="{FF2B5EF4-FFF2-40B4-BE49-F238E27FC236}">
                <a16:creationId xmlns:a16="http://schemas.microsoft.com/office/drawing/2014/main" id="{715ACCBC-AD6B-609E-999D-19EEEC1A3347}"/>
              </a:ext>
            </a:extLst>
          </p:cNvPr>
          <p:cNvSpPr>
            <a:spLocks noGrp="1"/>
          </p:cNvSpPr>
          <p:nvPr>
            <p:ph idx="1"/>
          </p:nvPr>
        </p:nvSpPr>
        <p:spPr>
          <a:xfrm>
            <a:off x="245097" y="816638"/>
            <a:ext cx="11821212" cy="5866965"/>
          </a:xfrm>
        </p:spPr>
        <p:txBody>
          <a:bodyPr>
            <a:normAutofit fontScale="92500" lnSpcReduction="20000"/>
          </a:bodyPr>
          <a:lstStyle/>
          <a:p>
            <a:pPr marL="0" indent="0">
              <a:buNone/>
            </a:pPr>
            <a:r>
              <a:rPr lang="en-US" sz="3600" b="1" dirty="0"/>
              <a:t>Lack of Transparency in AI</a:t>
            </a:r>
          </a:p>
          <a:p>
            <a:r>
              <a:rPr lang="en-US" dirty="0"/>
              <a:t>Problem: Many AI models, especially deep learning models, are complex and difficult to interpret.</a:t>
            </a:r>
          </a:p>
          <a:p>
            <a:r>
              <a:rPr lang="en-US" dirty="0"/>
              <a:t>Impact: Difficulty in understanding AI decisions can lead to mistrust and accountability issues.</a:t>
            </a:r>
          </a:p>
          <a:p>
            <a:r>
              <a:rPr lang="en-US" dirty="0"/>
              <a:t>Solutions: Development of explainable AI (XAI) methods, increased transparency in AI design and deployment.</a:t>
            </a:r>
          </a:p>
          <a:p>
            <a:endParaRPr lang="en-US" dirty="0"/>
          </a:p>
          <a:p>
            <a:pPr marL="0" indent="0">
              <a:buNone/>
            </a:pPr>
            <a:r>
              <a:rPr lang="en-US" sz="3600" b="1" dirty="0"/>
              <a:t>Job Displacement Due to AI</a:t>
            </a:r>
          </a:p>
          <a:p>
            <a:pPr>
              <a:buFont typeface="Wingdings" panose="05000000000000000000" pitchFamily="2" charset="2"/>
              <a:buChar char="Ø"/>
            </a:pPr>
            <a:r>
              <a:rPr lang="en-US" dirty="0"/>
              <a:t>Issue: AI and automation can lead to job losses in certain industries, especially those involving routine tasks.</a:t>
            </a:r>
          </a:p>
          <a:p>
            <a:pPr>
              <a:buFont typeface="Wingdings" panose="05000000000000000000" pitchFamily="2" charset="2"/>
              <a:buChar char="Ø"/>
            </a:pPr>
            <a:r>
              <a:rPr lang="en-US" dirty="0"/>
              <a:t>Impact: Economic and social challenges, including the need for reskilling and upskilling workers.</a:t>
            </a:r>
          </a:p>
          <a:p>
            <a:pPr>
              <a:buFont typeface="Wingdings" panose="05000000000000000000" pitchFamily="2" charset="2"/>
              <a:buChar char="Ø"/>
            </a:pPr>
            <a:r>
              <a:rPr lang="en-US" dirty="0"/>
              <a:t>Response: Education and training programs, creation of new roles in AI oversight and management.</a:t>
            </a:r>
          </a:p>
          <a:p>
            <a:pPr>
              <a:buFont typeface="Wingdings" panose="05000000000000000000" pitchFamily="2" charset="2"/>
              <a:buChar char="Ø"/>
            </a:pPr>
            <a:endParaRPr lang="en-US" dirty="0"/>
          </a:p>
          <a:p>
            <a:pPr marL="0" indent="0">
              <a:buNone/>
            </a:pPr>
            <a:r>
              <a:rPr lang="en-IN" sz="3600" b="1" dirty="0"/>
              <a:t>Security Risks Associated with AI</a:t>
            </a:r>
          </a:p>
          <a:p>
            <a:pPr marL="0" indent="0">
              <a:buNone/>
            </a:pPr>
            <a:endParaRPr lang="en-IN" dirty="0"/>
          </a:p>
          <a:p>
            <a:pPr>
              <a:buFont typeface="Wingdings" panose="05000000000000000000" pitchFamily="2" charset="2"/>
              <a:buChar char="Ø"/>
            </a:pPr>
            <a:r>
              <a:rPr lang="en-IN" dirty="0"/>
              <a:t>Issue: AI systems can be vulnerable to cyberattacks, data manipulation, and adversarial inputs.</a:t>
            </a:r>
          </a:p>
          <a:p>
            <a:pPr>
              <a:buFont typeface="Wingdings" panose="05000000000000000000" pitchFamily="2" charset="2"/>
              <a:buChar char="Ø"/>
            </a:pPr>
            <a:r>
              <a:rPr lang="en-IN" dirty="0"/>
              <a:t>Examples: Autonomous vehicles being hacked, AI models being tricked into making incorrect decisions.</a:t>
            </a:r>
          </a:p>
          <a:p>
            <a:pPr>
              <a:buFont typeface="Wingdings" panose="05000000000000000000" pitchFamily="2" charset="2"/>
              <a:buChar char="Ø"/>
            </a:pPr>
            <a:r>
              <a:rPr lang="en-IN" dirty="0"/>
              <a:t>Mitigation: Robust cybersecurity measures, regular system updates, and ethical hacking practices.</a:t>
            </a:r>
          </a:p>
        </p:txBody>
      </p:sp>
    </p:spTree>
    <p:extLst>
      <p:ext uri="{BB962C8B-B14F-4D97-AF65-F5344CB8AC3E}">
        <p14:creationId xmlns:p14="http://schemas.microsoft.com/office/powerpoint/2010/main" val="1368766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D5AB0-BBEE-EAEA-17D7-B5C921D6D373}"/>
              </a:ext>
            </a:extLst>
          </p:cNvPr>
          <p:cNvSpPr>
            <a:spLocks noGrp="1"/>
          </p:cNvSpPr>
          <p:nvPr>
            <p:ph type="title"/>
          </p:nvPr>
        </p:nvSpPr>
        <p:spPr>
          <a:xfrm>
            <a:off x="131975" y="75414"/>
            <a:ext cx="11972041" cy="933254"/>
          </a:xfrm>
        </p:spPr>
        <p:txBody>
          <a:bodyPr/>
          <a:lstStyle/>
          <a:p>
            <a:r>
              <a:rPr lang="en-IN" b="1" dirty="0"/>
              <a:t>Introduction to Artificial Intelligence Problems </a:t>
            </a:r>
            <a:endParaRPr lang="en-IN" dirty="0"/>
          </a:p>
        </p:txBody>
      </p:sp>
      <p:sp>
        <p:nvSpPr>
          <p:cNvPr id="3" name="Content Placeholder 2">
            <a:extLst>
              <a:ext uri="{FF2B5EF4-FFF2-40B4-BE49-F238E27FC236}">
                <a16:creationId xmlns:a16="http://schemas.microsoft.com/office/drawing/2014/main" id="{FAD1DD84-3E06-37CB-44E0-1CD94EBB5FAA}"/>
              </a:ext>
            </a:extLst>
          </p:cNvPr>
          <p:cNvSpPr>
            <a:spLocks noGrp="1"/>
          </p:cNvSpPr>
          <p:nvPr>
            <p:ph idx="1"/>
          </p:nvPr>
        </p:nvSpPr>
        <p:spPr>
          <a:xfrm>
            <a:off x="197963" y="810705"/>
            <a:ext cx="11862062" cy="5797485"/>
          </a:xfrm>
        </p:spPr>
        <p:txBody>
          <a:bodyPr/>
          <a:lstStyle/>
          <a:p>
            <a:pPr marL="0" indent="0">
              <a:buNone/>
            </a:pPr>
            <a:r>
              <a:rPr lang="en-US" sz="3600" b="1" dirty="0"/>
              <a:t>Ethical Dilemmas in AI</a:t>
            </a:r>
          </a:p>
          <a:p>
            <a:r>
              <a:rPr lang="en-US" dirty="0"/>
              <a:t>Dilemma: Situations where AI systems must make decisions that involve moral or ethical considerations.</a:t>
            </a:r>
          </a:p>
          <a:p>
            <a:r>
              <a:rPr lang="en-US" dirty="0"/>
              <a:t>Examples: Autonomous vehicles deciding between potential accident scenarios, AI in healthcare making life-and-death decisions.</a:t>
            </a:r>
          </a:p>
          <a:p>
            <a:r>
              <a:rPr lang="en-US" dirty="0"/>
              <a:t>Approach: Developing ethical guidelines and frameworks, incorporating human oversight in AI decision-making.</a:t>
            </a:r>
          </a:p>
          <a:p>
            <a:endParaRPr lang="en-US" dirty="0"/>
          </a:p>
          <a:p>
            <a:pPr marL="0" indent="0">
              <a:buNone/>
            </a:pPr>
            <a:r>
              <a:rPr lang="en-US" dirty="0"/>
              <a:t> </a:t>
            </a:r>
            <a:r>
              <a:rPr lang="en-US" sz="3600" b="1" dirty="0"/>
              <a:t>Environmental Impact of AI</a:t>
            </a:r>
          </a:p>
          <a:p>
            <a:pPr marL="0" indent="0">
              <a:buNone/>
            </a:pPr>
            <a:endParaRPr lang="en-US" dirty="0"/>
          </a:p>
          <a:p>
            <a:r>
              <a:rPr lang="en-US" dirty="0"/>
              <a:t>Concern: The development and deployment of AI systems, particularly those requiring massive computational power, have significant environmental costs.</a:t>
            </a:r>
          </a:p>
          <a:p>
            <a:r>
              <a:rPr lang="en-US" dirty="0"/>
              <a:t>Impact: High energy consumption for training AI models, contributing to carbon emissions.</a:t>
            </a:r>
          </a:p>
          <a:p>
            <a:r>
              <a:rPr lang="en-US" dirty="0"/>
              <a:t>Mitigation: Development of energy-efficient algorithms, use of renewable energy sources for data centers.</a:t>
            </a:r>
            <a:endParaRPr lang="en-IN" dirty="0"/>
          </a:p>
        </p:txBody>
      </p:sp>
    </p:spTree>
    <p:extLst>
      <p:ext uri="{BB962C8B-B14F-4D97-AF65-F5344CB8AC3E}">
        <p14:creationId xmlns:p14="http://schemas.microsoft.com/office/powerpoint/2010/main" val="2887505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2B460-60C8-E14D-034E-9890C6ED462D}"/>
              </a:ext>
            </a:extLst>
          </p:cNvPr>
          <p:cNvSpPr>
            <a:spLocks noGrp="1"/>
          </p:cNvSpPr>
          <p:nvPr>
            <p:ph type="title"/>
          </p:nvPr>
        </p:nvSpPr>
        <p:spPr>
          <a:xfrm>
            <a:off x="94268" y="0"/>
            <a:ext cx="12028602" cy="707010"/>
          </a:xfrm>
        </p:spPr>
        <p:txBody>
          <a:bodyPr/>
          <a:lstStyle/>
          <a:p>
            <a:r>
              <a:rPr lang="en-IN" b="1" dirty="0"/>
              <a:t>Introduction to Artificial Intelligence Problems </a:t>
            </a:r>
            <a:endParaRPr lang="en-IN" dirty="0"/>
          </a:p>
        </p:txBody>
      </p:sp>
      <p:sp>
        <p:nvSpPr>
          <p:cNvPr id="3" name="Content Placeholder 2">
            <a:extLst>
              <a:ext uri="{FF2B5EF4-FFF2-40B4-BE49-F238E27FC236}">
                <a16:creationId xmlns:a16="http://schemas.microsoft.com/office/drawing/2014/main" id="{97EEE052-4379-0273-292D-3EB23DCD2B83}"/>
              </a:ext>
            </a:extLst>
          </p:cNvPr>
          <p:cNvSpPr>
            <a:spLocks noGrp="1"/>
          </p:cNvSpPr>
          <p:nvPr>
            <p:ph idx="1"/>
          </p:nvPr>
        </p:nvSpPr>
        <p:spPr>
          <a:xfrm>
            <a:off x="197963" y="810705"/>
            <a:ext cx="11764651" cy="5750351"/>
          </a:xfrm>
        </p:spPr>
        <p:txBody>
          <a:bodyPr/>
          <a:lstStyle/>
          <a:p>
            <a:pPr marL="0" indent="0">
              <a:buNone/>
            </a:pPr>
            <a:r>
              <a:rPr lang="en-US" sz="3600" b="1" dirty="0"/>
              <a:t>Governance and Regulation of AI</a:t>
            </a:r>
          </a:p>
          <a:p>
            <a:r>
              <a:rPr lang="en-US" dirty="0"/>
              <a:t>Need: As AI continues to advance, there is a growing need for regulations to ensure its safe and ethical use.</a:t>
            </a:r>
          </a:p>
          <a:p>
            <a:r>
              <a:rPr lang="en-US" dirty="0"/>
              <a:t>Current State: Various countries and organizations are developing AI ethics guidelines and regulatory frameworks.</a:t>
            </a:r>
          </a:p>
          <a:p>
            <a:r>
              <a:rPr lang="en-US" dirty="0"/>
              <a:t>Future Directions: Ongoing discussions about the role of international bodies in AI governance.</a:t>
            </a:r>
          </a:p>
          <a:p>
            <a:endParaRPr lang="en-US" dirty="0"/>
          </a:p>
          <a:p>
            <a:pPr marL="0" indent="0">
              <a:buNone/>
            </a:pPr>
            <a:r>
              <a:rPr lang="en-US" sz="3600" b="1" dirty="0"/>
              <a:t>Conclusion</a:t>
            </a:r>
          </a:p>
          <a:p>
            <a:r>
              <a:rPr lang="en-US" dirty="0"/>
              <a:t>Summary: While AI holds great promise, it is essential to address the associated problems and challenges to ensure its benefits are widely shared and its risks are minimized.</a:t>
            </a:r>
          </a:p>
          <a:p>
            <a:r>
              <a:rPr lang="en-US" dirty="0"/>
              <a:t>Call to Action: Encourage continued research, discussion, and collaboration on AI ethics, security, and governance.</a:t>
            </a:r>
            <a:endParaRPr lang="en-IN" dirty="0"/>
          </a:p>
        </p:txBody>
      </p:sp>
    </p:spTree>
    <p:extLst>
      <p:ext uri="{BB962C8B-B14F-4D97-AF65-F5344CB8AC3E}">
        <p14:creationId xmlns:p14="http://schemas.microsoft.com/office/powerpoint/2010/main" val="237829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8B8EC-2F11-05BC-4489-4A02B469D421}"/>
              </a:ext>
            </a:extLst>
          </p:cNvPr>
          <p:cNvSpPr>
            <a:spLocks noGrp="1"/>
          </p:cNvSpPr>
          <p:nvPr>
            <p:ph type="title"/>
          </p:nvPr>
        </p:nvSpPr>
        <p:spPr>
          <a:xfrm>
            <a:off x="75413" y="131976"/>
            <a:ext cx="11915481" cy="820132"/>
          </a:xfrm>
        </p:spPr>
        <p:txBody>
          <a:bodyPr/>
          <a:lstStyle/>
          <a:p>
            <a:r>
              <a:rPr lang="en-IN" b="1" dirty="0"/>
              <a:t>Artificial Intelligence Techniques</a:t>
            </a:r>
          </a:p>
        </p:txBody>
      </p:sp>
      <p:sp>
        <p:nvSpPr>
          <p:cNvPr id="3" name="Content Placeholder 2">
            <a:extLst>
              <a:ext uri="{FF2B5EF4-FFF2-40B4-BE49-F238E27FC236}">
                <a16:creationId xmlns:a16="http://schemas.microsoft.com/office/drawing/2014/main" id="{B3C5D57F-4AF3-4FEC-1D5A-E4802BF8E9CA}"/>
              </a:ext>
            </a:extLst>
          </p:cNvPr>
          <p:cNvSpPr>
            <a:spLocks noGrp="1"/>
          </p:cNvSpPr>
          <p:nvPr>
            <p:ph idx="1"/>
          </p:nvPr>
        </p:nvSpPr>
        <p:spPr>
          <a:xfrm>
            <a:off x="207390" y="952109"/>
            <a:ext cx="11783504" cy="5693788"/>
          </a:xfrm>
        </p:spPr>
        <p:txBody>
          <a:bodyPr/>
          <a:lstStyle/>
          <a:p>
            <a:pPr marL="0" indent="0">
              <a:buNone/>
            </a:pPr>
            <a:r>
              <a:rPr lang="en-US" sz="3600" b="1" dirty="0"/>
              <a:t>Introduction to AI Techniques</a:t>
            </a:r>
          </a:p>
          <a:p>
            <a:r>
              <a:rPr lang="en-US" dirty="0"/>
              <a:t>Overview: Artificial Intelligence (AI) encompasses a variety of techniques that enable machines to perform tasks that typically require human intelligence.</a:t>
            </a:r>
          </a:p>
          <a:p>
            <a:r>
              <a:rPr lang="en-US" dirty="0"/>
              <a:t>Goal: To understand the different techniques used in AI and how they apply to various real-world problems.</a:t>
            </a:r>
          </a:p>
          <a:p>
            <a:endParaRPr lang="en-US" dirty="0"/>
          </a:p>
          <a:p>
            <a:pPr marL="0" indent="0">
              <a:buNone/>
            </a:pPr>
            <a:r>
              <a:rPr lang="en-US" sz="3600" b="1" dirty="0"/>
              <a:t>Machine Learning (ML)</a:t>
            </a:r>
          </a:p>
          <a:p>
            <a:r>
              <a:rPr lang="en-US" dirty="0"/>
              <a:t>Definition: ML is a subset of AI that involves training algorithms on data so they can make predictions or decisions without being explicitly programmed.</a:t>
            </a:r>
          </a:p>
          <a:p>
            <a:r>
              <a:rPr lang="en-US" dirty="0"/>
              <a:t>Types of ML:</a:t>
            </a:r>
          </a:p>
          <a:p>
            <a:r>
              <a:rPr lang="en-US" dirty="0"/>
              <a:t>Supervised Learning: Learning from labeled data.</a:t>
            </a:r>
          </a:p>
          <a:p>
            <a:r>
              <a:rPr lang="en-US" dirty="0"/>
              <a:t>Unsupervised Learning: Finding patterns in unlabeled data.</a:t>
            </a:r>
          </a:p>
          <a:p>
            <a:r>
              <a:rPr lang="en-US" dirty="0"/>
              <a:t>Reinforcement Learning: Learning through trial and error, using rewards and penalties.</a:t>
            </a:r>
            <a:endParaRPr lang="en-IN" dirty="0"/>
          </a:p>
        </p:txBody>
      </p:sp>
    </p:spTree>
    <p:extLst>
      <p:ext uri="{BB962C8B-B14F-4D97-AF65-F5344CB8AC3E}">
        <p14:creationId xmlns:p14="http://schemas.microsoft.com/office/powerpoint/2010/main" val="1850920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B1AC4-8E09-A34B-05A9-A04571A4620A}"/>
              </a:ext>
            </a:extLst>
          </p:cNvPr>
          <p:cNvSpPr>
            <a:spLocks noGrp="1"/>
          </p:cNvSpPr>
          <p:nvPr>
            <p:ph type="title"/>
          </p:nvPr>
        </p:nvSpPr>
        <p:spPr>
          <a:xfrm>
            <a:off x="141402" y="75414"/>
            <a:ext cx="11962614" cy="876693"/>
          </a:xfrm>
        </p:spPr>
        <p:txBody>
          <a:bodyPr/>
          <a:lstStyle/>
          <a:p>
            <a:r>
              <a:rPr lang="en-IN" b="1" dirty="0"/>
              <a:t>Artificial Intelligence Techniques</a:t>
            </a:r>
            <a:endParaRPr lang="en-IN" dirty="0"/>
          </a:p>
        </p:txBody>
      </p:sp>
      <p:sp>
        <p:nvSpPr>
          <p:cNvPr id="3" name="Content Placeholder 2">
            <a:extLst>
              <a:ext uri="{FF2B5EF4-FFF2-40B4-BE49-F238E27FC236}">
                <a16:creationId xmlns:a16="http://schemas.microsoft.com/office/drawing/2014/main" id="{C36D8FF7-4EAF-0F39-DA98-46D480DC3582}"/>
              </a:ext>
            </a:extLst>
          </p:cNvPr>
          <p:cNvSpPr>
            <a:spLocks noGrp="1"/>
          </p:cNvSpPr>
          <p:nvPr>
            <p:ph idx="1"/>
          </p:nvPr>
        </p:nvSpPr>
        <p:spPr>
          <a:xfrm>
            <a:off x="245097" y="876693"/>
            <a:ext cx="11858919" cy="5552387"/>
          </a:xfrm>
        </p:spPr>
        <p:txBody>
          <a:bodyPr>
            <a:normAutofit fontScale="92500" lnSpcReduction="20000"/>
          </a:bodyPr>
          <a:lstStyle/>
          <a:p>
            <a:pPr marL="0" indent="0">
              <a:buNone/>
            </a:pPr>
            <a:r>
              <a:rPr lang="en-US" sz="3600" b="1" dirty="0"/>
              <a:t>Supervised Learning</a:t>
            </a:r>
          </a:p>
          <a:p>
            <a:r>
              <a:rPr lang="en-US" dirty="0"/>
              <a:t>Process: The model is trained on labeled data where the input-output pairs are known.</a:t>
            </a:r>
          </a:p>
          <a:p>
            <a:r>
              <a:rPr lang="en-US" dirty="0"/>
              <a:t>Examples: Classification (e.g., spam detection), Regression (e.g., predicting house prices).</a:t>
            </a:r>
          </a:p>
          <a:p>
            <a:r>
              <a:rPr lang="en-US" dirty="0"/>
              <a:t>Use Cases: Fraud detection, medical diagnosis, email filtering.</a:t>
            </a:r>
          </a:p>
          <a:p>
            <a:endParaRPr lang="en-US" dirty="0"/>
          </a:p>
          <a:p>
            <a:pPr marL="0" indent="0">
              <a:buNone/>
            </a:pPr>
            <a:r>
              <a:rPr lang="en-IN" sz="3600" b="1" dirty="0"/>
              <a:t>Unsupervised Learning</a:t>
            </a:r>
          </a:p>
          <a:p>
            <a:r>
              <a:rPr lang="en-IN" dirty="0"/>
              <a:t>Process: Model identifies patterns and relationships in data without </a:t>
            </a:r>
            <a:r>
              <a:rPr lang="en-IN" dirty="0" err="1"/>
              <a:t>labeled</a:t>
            </a:r>
            <a:r>
              <a:rPr lang="en-IN" dirty="0"/>
              <a:t> responses.</a:t>
            </a:r>
          </a:p>
          <a:p>
            <a:r>
              <a:rPr lang="en-IN" dirty="0"/>
              <a:t>Examples: Clustering (e.g., customer segmentation), Association (e.g., market basket analysis).</a:t>
            </a:r>
          </a:p>
          <a:p>
            <a:r>
              <a:rPr lang="en-IN" dirty="0"/>
              <a:t>Use Cases: Recommendation systems, anomaly detection, data compression.</a:t>
            </a:r>
          </a:p>
          <a:p>
            <a:endParaRPr lang="en-IN" dirty="0"/>
          </a:p>
          <a:p>
            <a:pPr marL="0" indent="0">
              <a:buNone/>
            </a:pPr>
            <a:r>
              <a:rPr lang="en-US" sz="3600" b="1" dirty="0"/>
              <a:t>Reinforcement Learning</a:t>
            </a:r>
          </a:p>
          <a:p>
            <a:r>
              <a:rPr lang="en-US" dirty="0"/>
              <a:t>Process: An agent learns by interacting with an environment, receiving feedback in the form of rewards or penalties.</a:t>
            </a:r>
          </a:p>
          <a:p>
            <a:r>
              <a:rPr lang="en-US" dirty="0"/>
              <a:t>Examples: Game playing (e.g., AlphaGo), Robotics, Autonomous vehicles.</a:t>
            </a:r>
          </a:p>
          <a:p>
            <a:r>
              <a:rPr lang="en-US" dirty="0"/>
              <a:t>Use Cases: Resource management, robotic control, gaming.</a:t>
            </a:r>
            <a:endParaRPr lang="en-IN" dirty="0"/>
          </a:p>
        </p:txBody>
      </p:sp>
    </p:spTree>
    <p:extLst>
      <p:ext uri="{BB962C8B-B14F-4D97-AF65-F5344CB8AC3E}">
        <p14:creationId xmlns:p14="http://schemas.microsoft.com/office/powerpoint/2010/main" val="2097897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7866-3092-FADF-3AC5-0F819C2B0ACB}"/>
              </a:ext>
            </a:extLst>
          </p:cNvPr>
          <p:cNvSpPr>
            <a:spLocks noGrp="1"/>
          </p:cNvSpPr>
          <p:nvPr>
            <p:ph type="title"/>
          </p:nvPr>
        </p:nvSpPr>
        <p:spPr>
          <a:xfrm>
            <a:off x="65988" y="103695"/>
            <a:ext cx="12126012" cy="782425"/>
          </a:xfrm>
        </p:spPr>
        <p:txBody>
          <a:bodyPr/>
          <a:lstStyle/>
          <a:p>
            <a:r>
              <a:rPr lang="en-IN" b="1" dirty="0"/>
              <a:t>Artificial Intelligence Techniques</a:t>
            </a:r>
            <a:endParaRPr lang="en-IN" dirty="0"/>
          </a:p>
        </p:txBody>
      </p:sp>
      <p:sp>
        <p:nvSpPr>
          <p:cNvPr id="3" name="Content Placeholder 2">
            <a:extLst>
              <a:ext uri="{FF2B5EF4-FFF2-40B4-BE49-F238E27FC236}">
                <a16:creationId xmlns:a16="http://schemas.microsoft.com/office/drawing/2014/main" id="{1218E471-7B74-80DF-17E9-681C343DBEB6}"/>
              </a:ext>
            </a:extLst>
          </p:cNvPr>
          <p:cNvSpPr>
            <a:spLocks noGrp="1"/>
          </p:cNvSpPr>
          <p:nvPr>
            <p:ph idx="1"/>
          </p:nvPr>
        </p:nvSpPr>
        <p:spPr>
          <a:xfrm>
            <a:off x="216815" y="886121"/>
            <a:ext cx="11821213" cy="5712642"/>
          </a:xfrm>
        </p:spPr>
        <p:txBody>
          <a:bodyPr/>
          <a:lstStyle/>
          <a:p>
            <a:pPr marL="0" indent="0">
              <a:buNone/>
            </a:pPr>
            <a:r>
              <a:rPr lang="en-US" sz="3200" b="1" dirty="0"/>
              <a:t>Deep Learning (DL)</a:t>
            </a:r>
          </a:p>
          <a:p>
            <a:r>
              <a:rPr lang="en-US" dirty="0"/>
              <a:t>Definition: A subset of machine learning that uses neural networks with many layers (deep networks) to model complex patterns in data.</a:t>
            </a:r>
          </a:p>
          <a:p>
            <a:r>
              <a:rPr lang="en-US" dirty="0"/>
              <a:t>Key Components: Neurons, layers, backpropagation.</a:t>
            </a:r>
          </a:p>
          <a:p>
            <a:r>
              <a:rPr lang="en-US" dirty="0"/>
              <a:t>Applications: Image and speech recognition, natural language processing, autonomous systems.</a:t>
            </a:r>
          </a:p>
          <a:p>
            <a:pPr marL="0" indent="0">
              <a:buNone/>
            </a:pPr>
            <a:endParaRPr lang="en-US" dirty="0"/>
          </a:p>
          <a:p>
            <a:pPr marL="0" indent="0">
              <a:buNone/>
            </a:pPr>
            <a:r>
              <a:rPr lang="en-US" sz="3200" b="1" dirty="0"/>
              <a:t>Neural Networks</a:t>
            </a:r>
          </a:p>
          <a:p>
            <a:r>
              <a:rPr lang="en-US" dirty="0"/>
              <a:t>Structure: Composed of an input layer, hidden layers, and an output layer, with each neuron connected by weights.</a:t>
            </a:r>
          </a:p>
          <a:p>
            <a:r>
              <a:rPr lang="en-US" dirty="0"/>
              <a:t>Training: Involves adjusting the weights based on error minimization (e.g., using gradient descent).</a:t>
            </a:r>
          </a:p>
          <a:p>
            <a:r>
              <a:rPr lang="en-US" dirty="0"/>
              <a:t>Types: Convolutional Neural Networks (CNNs) for images, Recurrent Neural Networks (RNNs) for sequences.</a:t>
            </a:r>
          </a:p>
          <a:p>
            <a:endParaRPr lang="en-IN" dirty="0"/>
          </a:p>
        </p:txBody>
      </p:sp>
    </p:spTree>
    <p:extLst>
      <p:ext uri="{BB962C8B-B14F-4D97-AF65-F5344CB8AC3E}">
        <p14:creationId xmlns:p14="http://schemas.microsoft.com/office/powerpoint/2010/main" val="4067427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D0B5B-421F-F50B-7988-E577C092DF2F}"/>
              </a:ext>
            </a:extLst>
          </p:cNvPr>
          <p:cNvSpPr>
            <a:spLocks noGrp="1"/>
          </p:cNvSpPr>
          <p:nvPr>
            <p:ph type="title"/>
          </p:nvPr>
        </p:nvSpPr>
        <p:spPr>
          <a:xfrm>
            <a:off x="103695" y="131975"/>
            <a:ext cx="11943761" cy="684663"/>
          </a:xfrm>
        </p:spPr>
        <p:txBody>
          <a:bodyPr/>
          <a:lstStyle/>
          <a:p>
            <a:r>
              <a:rPr lang="en-IN" b="1" dirty="0"/>
              <a:t>Artificial Intelligence Techniques</a:t>
            </a:r>
            <a:endParaRPr lang="en-IN" dirty="0"/>
          </a:p>
        </p:txBody>
      </p:sp>
      <p:sp>
        <p:nvSpPr>
          <p:cNvPr id="3" name="Content Placeholder 2">
            <a:extLst>
              <a:ext uri="{FF2B5EF4-FFF2-40B4-BE49-F238E27FC236}">
                <a16:creationId xmlns:a16="http://schemas.microsoft.com/office/drawing/2014/main" id="{F0EF983B-7C60-95BA-5D09-3EFBD2B51820}"/>
              </a:ext>
            </a:extLst>
          </p:cNvPr>
          <p:cNvSpPr>
            <a:spLocks noGrp="1"/>
          </p:cNvSpPr>
          <p:nvPr>
            <p:ph idx="1"/>
          </p:nvPr>
        </p:nvSpPr>
        <p:spPr>
          <a:xfrm>
            <a:off x="254524" y="923827"/>
            <a:ext cx="11792932" cy="5802198"/>
          </a:xfrm>
        </p:spPr>
        <p:txBody>
          <a:bodyPr>
            <a:normAutofit fontScale="92500" lnSpcReduction="10000"/>
          </a:bodyPr>
          <a:lstStyle/>
          <a:p>
            <a:pPr marL="0" indent="0">
              <a:buNone/>
            </a:pPr>
            <a:r>
              <a:rPr lang="en-US" sz="3200" b="1" dirty="0"/>
              <a:t>Natural Language Processing (NLP)</a:t>
            </a:r>
          </a:p>
          <a:p>
            <a:r>
              <a:rPr lang="en-US" dirty="0"/>
              <a:t>Definition: A field of AI focused on enabling machines to understand, interpret, and generate human language.</a:t>
            </a:r>
          </a:p>
          <a:p>
            <a:r>
              <a:rPr lang="en-US" dirty="0"/>
              <a:t>Key Techniques:</a:t>
            </a:r>
          </a:p>
          <a:p>
            <a:r>
              <a:rPr lang="en-US" dirty="0"/>
              <a:t>Text Classification: Categorizing text into predefined classes.</a:t>
            </a:r>
          </a:p>
          <a:p>
            <a:r>
              <a:rPr lang="en-US" dirty="0"/>
              <a:t>Sentiment Analysis: Determining the sentiment expressed in text.</a:t>
            </a:r>
          </a:p>
          <a:p>
            <a:r>
              <a:rPr lang="en-US" dirty="0"/>
              <a:t>Machine Translation: Translating text from one language to another.</a:t>
            </a:r>
          </a:p>
          <a:p>
            <a:r>
              <a:rPr lang="en-US" dirty="0"/>
              <a:t>Applications: Chatbots, language translation, voice assistants.</a:t>
            </a:r>
          </a:p>
          <a:p>
            <a:endParaRPr lang="en-US" dirty="0"/>
          </a:p>
          <a:p>
            <a:r>
              <a:rPr lang="en-US" sz="3200" b="1" dirty="0"/>
              <a:t>Computer Vision</a:t>
            </a:r>
          </a:p>
          <a:p>
            <a:r>
              <a:rPr lang="en-US" dirty="0"/>
              <a:t>Definition: AI technique that enables machines to interpret and make decisions based on visual data.</a:t>
            </a:r>
          </a:p>
          <a:p>
            <a:r>
              <a:rPr lang="en-US" dirty="0"/>
              <a:t>Key Techniques:</a:t>
            </a:r>
          </a:p>
          <a:p>
            <a:r>
              <a:rPr lang="en-US" dirty="0"/>
              <a:t>Image Classification: Assigning a label to an image.</a:t>
            </a:r>
          </a:p>
          <a:p>
            <a:r>
              <a:rPr lang="en-US" dirty="0"/>
              <a:t>Object Detection: Identifying and locating objects within an image.</a:t>
            </a:r>
          </a:p>
          <a:p>
            <a:r>
              <a:rPr lang="en-US" dirty="0"/>
              <a:t>Image Segmentation: Partitioning an image into multiple segments or regions.</a:t>
            </a:r>
          </a:p>
          <a:p>
            <a:r>
              <a:rPr lang="en-US" dirty="0"/>
              <a:t>Applications: Facial recognition, autonomous vehicles, medical imaging.</a:t>
            </a:r>
          </a:p>
          <a:p>
            <a:endParaRPr lang="en-IN" dirty="0"/>
          </a:p>
        </p:txBody>
      </p:sp>
    </p:spTree>
    <p:extLst>
      <p:ext uri="{BB962C8B-B14F-4D97-AF65-F5344CB8AC3E}">
        <p14:creationId xmlns:p14="http://schemas.microsoft.com/office/powerpoint/2010/main" val="3906026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46E87-97C2-ED3B-76A6-9C6C40958E01}"/>
              </a:ext>
            </a:extLst>
          </p:cNvPr>
          <p:cNvSpPr>
            <a:spLocks noGrp="1"/>
          </p:cNvSpPr>
          <p:nvPr>
            <p:ph type="title"/>
          </p:nvPr>
        </p:nvSpPr>
        <p:spPr>
          <a:xfrm>
            <a:off x="94268" y="113122"/>
            <a:ext cx="11915480" cy="857839"/>
          </a:xfrm>
        </p:spPr>
        <p:txBody>
          <a:bodyPr/>
          <a:lstStyle/>
          <a:p>
            <a:r>
              <a:rPr lang="en-IN" b="1" dirty="0"/>
              <a:t>Artificial Intelligence Techniques</a:t>
            </a:r>
            <a:endParaRPr lang="en-IN" dirty="0"/>
          </a:p>
        </p:txBody>
      </p:sp>
      <p:sp>
        <p:nvSpPr>
          <p:cNvPr id="3" name="Content Placeholder 2">
            <a:extLst>
              <a:ext uri="{FF2B5EF4-FFF2-40B4-BE49-F238E27FC236}">
                <a16:creationId xmlns:a16="http://schemas.microsoft.com/office/drawing/2014/main" id="{2CB10FF1-E560-D796-5710-C356C22C41EE}"/>
              </a:ext>
            </a:extLst>
          </p:cNvPr>
          <p:cNvSpPr>
            <a:spLocks noGrp="1"/>
          </p:cNvSpPr>
          <p:nvPr>
            <p:ph idx="1"/>
          </p:nvPr>
        </p:nvSpPr>
        <p:spPr>
          <a:xfrm>
            <a:off x="254524" y="886120"/>
            <a:ext cx="11755224" cy="5627801"/>
          </a:xfrm>
        </p:spPr>
        <p:txBody>
          <a:bodyPr>
            <a:normAutofit/>
          </a:bodyPr>
          <a:lstStyle/>
          <a:p>
            <a:pPr marL="0" indent="0">
              <a:buNone/>
            </a:pPr>
            <a:r>
              <a:rPr lang="en-US" sz="3200" b="1" dirty="0"/>
              <a:t>Expert Systems</a:t>
            </a:r>
          </a:p>
          <a:p>
            <a:r>
              <a:rPr lang="en-US" dirty="0"/>
              <a:t>Definition: AI systems that emulate the decision-making ability of a human expert.</a:t>
            </a:r>
          </a:p>
          <a:p>
            <a:r>
              <a:rPr lang="en-US" dirty="0"/>
              <a:t>Components:</a:t>
            </a:r>
          </a:p>
          <a:p>
            <a:r>
              <a:rPr lang="en-US" dirty="0"/>
              <a:t>Knowledge Base: Contains domain-specific information and rules.</a:t>
            </a:r>
          </a:p>
          <a:p>
            <a:r>
              <a:rPr lang="en-US" dirty="0"/>
              <a:t>Inference Engine: Applies rules to the knowledge base to draw conclusions.</a:t>
            </a:r>
          </a:p>
          <a:p>
            <a:r>
              <a:rPr lang="en-US" dirty="0"/>
              <a:t>Applications: Medical diagnosis, troubleshooting, financial forecasting.</a:t>
            </a:r>
          </a:p>
          <a:p>
            <a:endParaRPr lang="en-US" dirty="0"/>
          </a:p>
          <a:p>
            <a:pPr marL="0" indent="0">
              <a:buNone/>
            </a:pPr>
            <a:r>
              <a:rPr lang="en-US" sz="3200" b="1" dirty="0"/>
              <a:t>Genetic Algorithms</a:t>
            </a:r>
          </a:p>
          <a:p>
            <a:pPr>
              <a:buFont typeface="Wingdings" panose="05000000000000000000" pitchFamily="2" charset="2"/>
              <a:buChar char="Ø"/>
            </a:pPr>
            <a:r>
              <a:rPr lang="en-US" dirty="0"/>
              <a:t>Definition: A search heuristic inspired by the process of natural selection that is used to generate high-quality solutions to optimization and search problems.</a:t>
            </a:r>
          </a:p>
          <a:p>
            <a:pPr>
              <a:buFont typeface="Wingdings" panose="05000000000000000000" pitchFamily="2" charset="2"/>
              <a:buChar char="Ø"/>
            </a:pPr>
            <a:r>
              <a:rPr lang="en-US" dirty="0"/>
              <a:t>Process: Involves selection, crossover, mutation, and fitness evaluation.</a:t>
            </a:r>
          </a:p>
          <a:p>
            <a:pPr>
              <a:buFont typeface="Wingdings" panose="05000000000000000000" pitchFamily="2" charset="2"/>
              <a:buChar char="Ø"/>
            </a:pPr>
            <a:r>
              <a:rPr lang="en-US" dirty="0"/>
              <a:t>Applications: Optimization problems, scheduling, machine learning model tuning.</a:t>
            </a:r>
            <a:endParaRPr lang="en-IN" dirty="0"/>
          </a:p>
        </p:txBody>
      </p:sp>
    </p:spTree>
    <p:extLst>
      <p:ext uri="{BB962C8B-B14F-4D97-AF65-F5344CB8AC3E}">
        <p14:creationId xmlns:p14="http://schemas.microsoft.com/office/powerpoint/2010/main" val="1329811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9FA04-25AA-1CBC-42D6-692C737DCF43}"/>
              </a:ext>
            </a:extLst>
          </p:cNvPr>
          <p:cNvSpPr>
            <a:spLocks noGrp="1"/>
          </p:cNvSpPr>
          <p:nvPr>
            <p:ph type="title"/>
          </p:nvPr>
        </p:nvSpPr>
        <p:spPr>
          <a:xfrm>
            <a:off x="75414" y="1"/>
            <a:ext cx="11278386" cy="904972"/>
          </a:xfrm>
        </p:spPr>
        <p:txBody>
          <a:bodyPr/>
          <a:lstStyle/>
          <a:p>
            <a:r>
              <a:rPr lang="en-IN" sz="4400" b="1" dirty="0"/>
              <a:t>What is Intelligence?</a:t>
            </a:r>
            <a:endParaRPr lang="en-IN" dirty="0"/>
          </a:p>
        </p:txBody>
      </p:sp>
      <p:sp>
        <p:nvSpPr>
          <p:cNvPr id="3" name="Content Placeholder 2">
            <a:extLst>
              <a:ext uri="{FF2B5EF4-FFF2-40B4-BE49-F238E27FC236}">
                <a16:creationId xmlns:a16="http://schemas.microsoft.com/office/drawing/2014/main" id="{9F3DED0D-791D-99F7-8BFC-48E3E6C831D4}"/>
              </a:ext>
            </a:extLst>
          </p:cNvPr>
          <p:cNvSpPr>
            <a:spLocks noGrp="1"/>
          </p:cNvSpPr>
          <p:nvPr>
            <p:ph idx="1"/>
          </p:nvPr>
        </p:nvSpPr>
        <p:spPr>
          <a:xfrm>
            <a:off x="188536" y="820132"/>
            <a:ext cx="11774078" cy="5778631"/>
          </a:xfrm>
        </p:spPr>
        <p:txBody>
          <a:bodyPr>
            <a:normAutofit/>
          </a:bodyPr>
          <a:lstStyle/>
          <a:p>
            <a:pPr marL="0" indent="0">
              <a:buNone/>
            </a:pPr>
            <a:r>
              <a:rPr lang="en-US" dirty="0"/>
              <a:t> </a:t>
            </a:r>
            <a:r>
              <a:rPr lang="en-US" sz="3600" b="1" dirty="0"/>
              <a:t>Factors Influencing Intelligence</a:t>
            </a:r>
          </a:p>
          <a:p>
            <a:pPr marL="514350" indent="-514350">
              <a:buFont typeface="+mj-lt"/>
              <a:buAutoNum type="arabicPeriod"/>
            </a:pPr>
            <a:r>
              <a:rPr lang="en-US" dirty="0"/>
              <a:t>Genetic Factors: Influence cognitive abilities.</a:t>
            </a:r>
          </a:p>
          <a:p>
            <a:pPr marL="514350" indent="-514350">
              <a:buFont typeface="+mj-lt"/>
              <a:buAutoNum type="arabicPeriod"/>
            </a:pPr>
            <a:r>
              <a:rPr lang="en-US" dirty="0"/>
              <a:t>Environmental Factors: Education, culture, and life experiences shape intelligence.</a:t>
            </a:r>
          </a:p>
          <a:p>
            <a:pPr marL="514350" indent="-514350">
              <a:buFont typeface="+mj-lt"/>
              <a:buAutoNum type="arabicPeriod"/>
            </a:pPr>
            <a:r>
              <a:rPr lang="en-US" dirty="0"/>
              <a:t>Neuroplasticity: The brain’s ability to adapt and learn.</a:t>
            </a:r>
          </a:p>
          <a:p>
            <a:pPr marL="0" indent="0">
              <a:buNone/>
            </a:pPr>
            <a:endParaRPr lang="en-US" dirty="0"/>
          </a:p>
          <a:p>
            <a:pPr marL="0" indent="0">
              <a:buNone/>
            </a:pPr>
            <a:r>
              <a:rPr lang="en-US" sz="3900" b="1" dirty="0"/>
              <a:t>Applications of Intelligence</a:t>
            </a:r>
          </a:p>
          <a:p>
            <a:pPr marL="0" indent="0">
              <a:buNone/>
            </a:pPr>
            <a:endParaRPr lang="en-US" dirty="0"/>
          </a:p>
          <a:p>
            <a:pPr marL="514350" indent="-514350">
              <a:buFont typeface="+mj-lt"/>
              <a:buAutoNum type="arabicPeriod"/>
            </a:pPr>
            <a:r>
              <a:rPr lang="en-US" dirty="0"/>
              <a:t>Academic Success: Intelligence contributes to educational performance.</a:t>
            </a:r>
          </a:p>
          <a:p>
            <a:pPr marL="514350" indent="-514350">
              <a:buFont typeface="+mj-lt"/>
              <a:buAutoNum type="arabicPeriod"/>
            </a:pPr>
            <a:r>
              <a:rPr lang="en-US" dirty="0"/>
              <a:t>Career Achievement: Different types of intelligence are valuable in various professions.</a:t>
            </a:r>
          </a:p>
          <a:p>
            <a:pPr marL="514350" indent="-514350">
              <a:buFont typeface="+mj-lt"/>
              <a:buAutoNum type="arabicPeriod"/>
            </a:pPr>
            <a:r>
              <a:rPr lang="en-US" dirty="0"/>
              <a:t>Social Interactions: Emotional intelligence helps in building and maintaining relationships.</a:t>
            </a:r>
          </a:p>
          <a:p>
            <a:pPr marL="514350" indent="-514350">
              <a:buFont typeface="+mj-lt"/>
              <a:buAutoNum type="arabicPeriod"/>
            </a:pPr>
            <a:r>
              <a:rPr lang="en-US" dirty="0"/>
              <a:t>Visual: Example scenarios illustrating the application of different intelligences.</a:t>
            </a:r>
            <a:endParaRPr lang="en-IN" dirty="0"/>
          </a:p>
        </p:txBody>
      </p:sp>
    </p:spTree>
    <p:extLst>
      <p:ext uri="{BB962C8B-B14F-4D97-AF65-F5344CB8AC3E}">
        <p14:creationId xmlns:p14="http://schemas.microsoft.com/office/powerpoint/2010/main" val="6128988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A4745-7FE2-1693-9AF8-1FB4D052D225}"/>
              </a:ext>
            </a:extLst>
          </p:cNvPr>
          <p:cNvSpPr>
            <a:spLocks noGrp="1"/>
          </p:cNvSpPr>
          <p:nvPr>
            <p:ph type="title"/>
          </p:nvPr>
        </p:nvSpPr>
        <p:spPr>
          <a:xfrm>
            <a:off x="114692" y="0"/>
            <a:ext cx="11962615" cy="923827"/>
          </a:xfrm>
        </p:spPr>
        <p:txBody>
          <a:bodyPr/>
          <a:lstStyle/>
          <a:p>
            <a:r>
              <a:rPr lang="en-IN" b="1" dirty="0"/>
              <a:t>Artificial Intelligence Techniques</a:t>
            </a:r>
            <a:endParaRPr lang="en-IN" dirty="0"/>
          </a:p>
        </p:txBody>
      </p:sp>
      <p:sp>
        <p:nvSpPr>
          <p:cNvPr id="3" name="Content Placeholder 2">
            <a:extLst>
              <a:ext uri="{FF2B5EF4-FFF2-40B4-BE49-F238E27FC236}">
                <a16:creationId xmlns:a16="http://schemas.microsoft.com/office/drawing/2014/main" id="{1C5CCF5B-EBDD-2C01-BF63-3B0847F1A6BC}"/>
              </a:ext>
            </a:extLst>
          </p:cNvPr>
          <p:cNvSpPr>
            <a:spLocks noGrp="1"/>
          </p:cNvSpPr>
          <p:nvPr>
            <p:ph idx="1"/>
          </p:nvPr>
        </p:nvSpPr>
        <p:spPr>
          <a:xfrm>
            <a:off x="273377" y="801278"/>
            <a:ext cx="11803930" cy="5759777"/>
          </a:xfrm>
        </p:spPr>
        <p:txBody>
          <a:bodyPr>
            <a:normAutofit lnSpcReduction="10000"/>
          </a:bodyPr>
          <a:lstStyle/>
          <a:p>
            <a:pPr marL="0" indent="0">
              <a:buNone/>
            </a:pPr>
            <a:r>
              <a:rPr lang="en-US" sz="3200" b="1" dirty="0"/>
              <a:t>AI in Robotics</a:t>
            </a:r>
          </a:p>
          <a:p>
            <a:r>
              <a:rPr lang="en-US" dirty="0"/>
              <a:t>Role of AI: Enhances robots' ability to perceive, learn, adapt, and act autonomously.</a:t>
            </a:r>
          </a:p>
          <a:p>
            <a:r>
              <a:rPr lang="en-US" dirty="0"/>
              <a:t>Key Techniques:</a:t>
            </a:r>
          </a:p>
          <a:p>
            <a:r>
              <a:rPr lang="en-US" dirty="0"/>
              <a:t>Path Planning: Determining the optimal path from one point to another.</a:t>
            </a:r>
          </a:p>
          <a:p>
            <a:r>
              <a:rPr lang="en-US" dirty="0"/>
              <a:t>Perception: Using sensors and computer vision to interpret the environment.</a:t>
            </a:r>
          </a:p>
          <a:p>
            <a:r>
              <a:rPr lang="en-US" dirty="0"/>
              <a:t>Control Systems: Managing the robot's movements and actions.</a:t>
            </a:r>
          </a:p>
          <a:p>
            <a:r>
              <a:rPr lang="en-US" dirty="0"/>
              <a:t>Applications: Industrial automation, autonomous vehicles, service robots.</a:t>
            </a:r>
          </a:p>
          <a:p>
            <a:endParaRPr lang="en-US" dirty="0"/>
          </a:p>
          <a:p>
            <a:pPr marL="0" indent="0">
              <a:buNone/>
            </a:pPr>
            <a:r>
              <a:rPr lang="en-US" sz="3200" b="1" dirty="0"/>
              <a:t>Challenges in AI Techniques</a:t>
            </a:r>
          </a:p>
          <a:p>
            <a:r>
              <a:rPr lang="en-US" dirty="0"/>
              <a:t>Data Requirements: High-quality, large-scale data is often needed.</a:t>
            </a:r>
          </a:p>
          <a:p>
            <a:r>
              <a:rPr lang="en-US" dirty="0"/>
              <a:t>Computational Power: Advanced AI techniques like deep learning require significant computational resources.</a:t>
            </a:r>
          </a:p>
          <a:p>
            <a:r>
              <a:rPr lang="en-US" dirty="0"/>
              <a:t>Ethical Considerations: Ensuring fairness, transparency, and accountability in AI systems.</a:t>
            </a:r>
          </a:p>
          <a:p>
            <a:r>
              <a:rPr lang="en-US" dirty="0"/>
              <a:t>Interpretability: Some AI techniques, especially deep learning, are seen as "black boxes.“</a:t>
            </a:r>
          </a:p>
          <a:p>
            <a:endParaRPr lang="en-IN" dirty="0"/>
          </a:p>
        </p:txBody>
      </p:sp>
    </p:spTree>
    <p:extLst>
      <p:ext uri="{BB962C8B-B14F-4D97-AF65-F5344CB8AC3E}">
        <p14:creationId xmlns:p14="http://schemas.microsoft.com/office/powerpoint/2010/main" val="2144096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41E26-E91B-E301-AD9D-37B793E5D5D4}"/>
              </a:ext>
            </a:extLst>
          </p:cNvPr>
          <p:cNvSpPr>
            <a:spLocks noGrp="1"/>
          </p:cNvSpPr>
          <p:nvPr>
            <p:ph type="title"/>
          </p:nvPr>
        </p:nvSpPr>
        <p:spPr>
          <a:xfrm>
            <a:off x="65988" y="0"/>
            <a:ext cx="12038028" cy="816638"/>
          </a:xfrm>
        </p:spPr>
        <p:txBody>
          <a:bodyPr/>
          <a:lstStyle/>
          <a:p>
            <a:r>
              <a:rPr lang="en-IN" b="1" dirty="0"/>
              <a:t>Artificial Intelligence Techniques</a:t>
            </a:r>
            <a:endParaRPr lang="en-IN" dirty="0"/>
          </a:p>
        </p:txBody>
      </p:sp>
      <p:sp>
        <p:nvSpPr>
          <p:cNvPr id="3" name="Content Placeholder 2">
            <a:extLst>
              <a:ext uri="{FF2B5EF4-FFF2-40B4-BE49-F238E27FC236}">
                <a16:creationId xmlns:a16="http://schemas.microsoft.com/office/drawing/2014/main" id="{3C85797B-5D53-50A1-A15D-5C8E41249598}"/>
              </a:ext>
            </a:extLst>
          </p:cNvPr>
          <p:cNvSpPr>
            <a:spLocks noGrp="1"/>
          </p:cNvSpPr>
          <p:nvPr>
            <p:ph idx="1"/>
          </p:nvPr>
        </p:nvSpPr>
        <p:spPr>
          <a:xfrm>
            <a:off x="207389" y="816639"/>
            <a:ext cx="11689237" cy="5716136"/>
          </a:xfrm>
        </p:spPr>
        <p:txBody>
          <a:bodyPr/>
          <a:lstStyle/>
          <a:p>
            <a:pPr marL="0" indent="0">
              <a:buNone/>
            </a:pPr>
            <a:r>
              <a:rPr lang="en-US" sz="3200" b="1" dirty="0"/>
              <a:t>Conclusion</a:t>
            </a:r>
          </a:p>
          <a:p>
            <a:r>
              <a:rPr lang="en-US" dirty="0"/>
              <a:t>Summary: AI techniques are diverse and powerful, enabling machines to perform tasks ranging from simple automation to complex decision-making.</a:t>
            </a:r>
          </a:p>
          <a:p>
            <a:r>
              <a:rPr lang="en-US" dirty="0"/>
              <a:t>Importance: Understanding these techniques is crucial for anyone working in or studying AI.</a:t>
            </a:r>
          </a:p>
          <a:p>
            <a:r>
              <a:rPr lang="en-US" dirty="0"/>
              <a:t>Call to Action: Encourage further learning and exploration of AI techniques.</a:t>
            </a:r>
            <a:endParaRPr lang="en-IN" dirty="0"/>
          </a:p>
        </p:txBody>
      </p:sp>
    </p:spTree>
    <p:extLst>
      <p:ext uri="{BB962C8B-B14F-4D97-AF65-F5344CB8AC3E}">
        <p14:creationId xmlns:p14="http://schemas.microsoft.com/office/powerpoint/2010/main" val="1495972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C8ECD-8E8F-6522-A8D5-903319101524}"/>
              </a:ext>
            </a:extLst>
          </p:cNvPr>
          <p:cNvSpPr>
            <a:spLocks noGrp="1"/>
          </p:cNvSpPr>
          <p:nvPr>
            <p:ph type="title"/>
          </p:nvPr>
        </p:nvSpPr>
        <p:spPr>
          <a:xfrm>
            <a:off x="103695" y="84841"/>
            <a:ext cx="11972041" cy="731797"/>
          </a:xfrm>
        </p:spPr>
        <p:txBody>
          <a:bodyPr/>
          <a:lstStyle/>
          <a:p>
            <a:r>
              <a:rPr lang="en-IN" b="1" dirty="0"/>
              <a:t>Applications of AI</a:t>
            </a:r>
          </a:p>
        </p:txBody>
      </p:sp>
      <p:sp>
        <p:nvSpPr>
          <p:cNvPr id="3" name="Content Placeholder 2">
            <a:extLst>
              <a:ext uri="{FF2B5EF4-FFF2-40B4-BE49-F238E27FC236}">
                <a16:creationId xmlns:a16="http://schemas.microsoft.com/office/drawing/2014/main" id="{002B9364-570A-DCE0-85B3-E99B11039164}"/>
              </a:ext>
            </a:extLst>
          </p:cNvPr>
          <p:cNvSpPr>
            <a:spLocks noGrp="1"/>
          </p:cNvSpPr>
          <p:nvPr>
            <p:ph idx="1"/>
          </p:nvPr>
        </p:nvSpPr>
        <p:spPr>
          <a:xfrm>
            <a:off x="179109" y="989814"/>
            <a:ext cx="11783505" cy="5552387"/>
          </a:xfrm>
        </p:spPr>
        <p:txBody>
          <a:bodyPr/>
          <a:lstStyle/>
          <a:p>
            <a:pPr marL="0" indent="0">
              <a:buNone/>
            </a:pPr>
            <a:r>
              <a:rPr lang="en-US" sz="3200" b="1" dirty="0"/>
              <a:t>Introduction to AI Applications</a:t>
            </a:r>
          </a:p>
          <a:p>
            <a:r>
              <a:rPr lang="en-US" dirty="0"/>
              <a:t>Overview: AI is transforming industries by enabling machines to perform tasks that require human intelligence.</a:t>
            </a:r>
          </a:p>
          <a:p>
            <a:r>
              <a:rPr lang="en-US" dirty="0"/>
              <a:t>Scope: This presentation will explore key applications of AI in different domains.</a:t>
            </a:r>
          </a:p>
          <a:p>
            <a:pPr marL="0" indent="0">
              <a:buNone/>
            </a:pPr>
            <a:endParaRPr lang="en-US" dirty="0"/>
          </a:p>
          <a:p>
            <a:pPr marL="0" indent="0">
              <a:buNone/>
            </a:pPr>
            <a:r>
              <a:rPr lang="en-US" sz="3200" b="1" dirty="0"/>
              <a:t>AI in Healthcare</a:t>
            </a:r>
          </a:p>
          <a:p>
            <a:pPr marL="0" indent="0">
              <a:buNone/>
            </a:pPr>
            <a:endParaRPr lang="en-US" dirty="0"/>
          </a:p>
          <a:p>
            <a:r>
              <a:rPr lang="en-US" dirty="0"/>
              <a:t>Diagnostics: AI-powered tools can analyze medical images and data to detect diseases like cancer and heart conditions.</a:t>
            </a:r>
          </a:p>
          <a:p>
            <a:r>
              <a:rPr lang="en-US" dirty="0"/>
              <a:t>Personalized Medicine: AI helps tailor treatments based on individual patient data, improving outcomes.</a:t>
            </a:r>
          </a:p>
          <a:p>
            <a:r>
              <a:rPr lang="en-US" dirty="0"/>
              <a:t>Robotic Surgery: Robots assist surgeons in performing precise operations with enhanced control and accuracy.</a:t>
            </a:r>
          </a:p>
          <a:p>
            <a:r>
              <a:rPr lang="en-US" dirty="0"/>
              <a:t>Virtual Health Assistants: AI-driven chatbots provide patients with medical information and appointment scheduling.</a:t>
            </a:r>
            <a:endParaRPr lang="en-IN" dirty="0"/>
          </a:p>
        </p:txBody>
      </p:sp>
    </p:spTree>
    <p:extLst>
      <p:ext uri="{BB962C8B-B14F-4D97-AF65-F5344CB8AC3E}">
        <p14:creationId xmlns:p14="http://schemas.microsoft.com/office/powerpoint/2010/main" val="1943363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9179D-B027-CC27-479D-3F39454F2850}"/>
              </a:ext>
            </a:extLst>
          </p:cNvPr>
          <p:cNvSpPr>
            <a:spLocks noGrp="1"/>
          </p:cNvSpPr>
          <p:nvPr>
            <p:ph type="title"/>
          </p:nvPr>
        </p:nvSpPr>
        <p:spPr>
          <a:xfrm>
            <a:off x="169682" y="65988"/>
            <a:ext cx="11811786" cy="750650"/>
          </a:xfrm>
        </p:spPr>
        <p:txBody>
          <a:bodyPr/>
          <a:lstStyle/>
          <a:p>
            <a:r>
              <a:rPr lang="en-IN" b="1" dirty="0"/>
              <a:t>Applications of AI</a:t>
            </a:r>
            <a:endParaRPr lang="en-IN" dirty="0"/>
          </a:p>
        </p:txBody>
      </p:sp>
      <p:sp>
        <p:nvSpPr>
          <p:cNvPr id="3" name="Content Placeholder 2">
            <a:extLst>
              <a:ext uri="{FF2B5EF4-FFF2-40B4-BE49-F238E27FC236}">
                <a16:creationId xmlns:a16="http://schemas.microsoft.com/office/drawing/2014/main" id="{CE894050-7DAF-03E9-62C2-A4269BF9EA99}"/>
              </a:ext>
            </a:extLst>
          </p:cNvPr>
          <p:cNvSpPr>
            <a:spLocks noGrp="1"/>
          </p:cNvSpPr>
          <p:nvPr>
            <p:ph idx="1"/>
          </p:nvPr>
        </p:nvSpPr>
        <p:spPr>
          <a:xfrm>
            <a:off x="339365" y="952107"/>
            <a:ext cx="11481847" cy="5646656"/>
          </a:xfrm>
        </p:spPr>
        <p:txBody>
          <a:bodyPr>
            <a:normAutofit lnSpcReduction="10000"/>
          </a:bodyPr>
          <a:lstStyle/>
          <a:p>
            <a:pPr marL="0" indent="0">
              <a:buNone/>
            </a:pPr>
            <a:r>
              <a:rPr lang="en-IN" sz="3200" b="1" dirty="0"/>
              <a:t>AI in Finance</a:t>
            </a:r>
          </a:p>
          <a:p>
            <a:r>
              <a:rPr lang="en-IN" dirty="0"/>
              <a:t>Fraud Detection: AI algorithms monitor transactions in real-time to identify and prevent fraudulent activities.</a:t>
            </a:r>
          </a:p>
          <a:p>
            <a:r>
              <a:rPr lang="en-IN" dirty="0"/>
              <a:t>Algorithmic Trading: AI systems </a:t>
            </a:r>
            <a:r>
              <a:rPr lang="en-IN" dirty="0" err="1"/>
              <a:t>analyze</a:t>
            </a:r>
            <a:r>
              <a:rPr lang="en-IN" dirty="0"/>
              <a:t> market data to execute trades at optimal times, maximizing profits.</a:t>
            </a:r>
          </a:p>
          <a:p>
            <a:r>
              <a:rPr lang="en-IN" dirty="0"/>
              <a:t>Customer Service: AI chatbots and virtual assistants handle customer inquiries, providing instant support.</a:t>
            </a:r>
          </a:p>
          <a:p>
            <a:r>
              <a:rPr lang="en-IN" dirty="0"/>
              <a:t>Credit Scoring: AI assesses creditworthiness by </a:t>
            </a:r>
            <a:r>
              <a:rPr lang="en-IN" dirty="0" err="1"/>
              <a:t>analyzing</a:t>
            </a:r>
            <a:r>
              <a:rPr lang="en-IN" dirty="0"/>
              <a:t> a wider range of data than traditional methods.</a:t>
            </a:r>
          </a:p>
          <a:p>
            <a:endParaRPr lang="en-IN" dirty="0"/>
          </a:p>
          <a:p>
            <a:pPr marL="0" indent="0">
              <a:buNone/>
            </a:pPr>
            <a:r>
              <a:rPr lang="en-US" sz="3200" b="1" dirty="0"/>
              <a:t>AI in Transportation</a:t>
            </a:r>
          </a:p>
          <a:p>
            <a:r>
              <a:rPr lang="en-US" dirty="0"/>
              <a:t>Autonomous Vehicles: AI enables self-driving cars to navigate roads, detect obstacles, and make real-time decisions.</a:t>
            </a:r>
          </a:p>
          <a:p>
            <a:r>
              <a:rPr lang="en-US" dirty="0"/>
              <a:t>Traffic Management: AI optimizes traffic flow and reduces congestion through real-time data analysis.</a:t>
            </a:r>
          </a:p>
          <a:p>
            <a:r>
              <a:rPr lang="en-US" dirty="0"/>
              <a:t>Predictive Maintenance: AI predicts when vehicle parts will fail, reducing downtime and maintenance costs.</a:t>
            </a:r>
          </a:p>
          <a:p>
            <a:r>
              <a:rPr lang="en-US" dirty="0"/>
              <a:t>Route Optimization: AI helps in planning efficient delivery routes, saving time and fuel.</a:t>
            </a: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9819091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1F4C6-2EF4-01F8-0F48-7F244A024AC8}"/>
              </a:ext>
            </a:extLst>
          </p:cNvPr>
          <p:cNvSpPr>
            <a:spLocks noGrp="1"/>
          </p:cNvSpPr>
          <p:nvPr>
            <p:ph type="title"/>
          </p:nvPr>
        </p:nvSpPr>
        <p:spPr>
          <a:xfrm>
            <a:off x="113122" y="65988"/>
            <a:ext cx="11887200" cy="750650"/>
          </a:xfrm>
        </p:spPr>
        <p:txBody>
          <a:bodyPr/>
          <a:lstStyle/>
          <a:p>
            <a:r>
              <a:rPr lang="en-IN" b="1" dirty="0"/>
              <a:t>Applications of AI</a:t>
            </a:r>
            <a:endParaRPr lang="en-IN" dirty="0"/>
          </a:p>
        </p:txBody>
      </p:sp>
      <p:sp>
        <p:nvSpPr>
          <p:cNvPr id="3" name="Content Placeholder 2">
            <a:extLst>
              <a:ext uri="{FF2B5EF4-FFF2-40B4-BE49-F238E27FC236}">
                <a16:creationId xmlns:a16="http://schemas.microsoft.com/office/drawing/2014/main" id="{E1AA8FDC-CD59-885E-22A9-823C1C5BCEE1}"/>
              </a:ext>
            </a:extLst>
          </p:cNvPr>
          <p:cNvSpPr>
            <a:spLocks noGrp="1"/>
          </p:cNvSpPr>
          <p:nvPr>
            <p:ph idx="1"/>
          </p:nvPr>
        </p:nvSpPr>
        <p:spPr>
          <a:xfrm>
            <a:off x="216816" y="923827"/>
            <a:ext cx="11783506" cy="5618375"/>
          </a:xfrm>
        </p:spPr>
        <p:txBody>
          <a:bodyPr>
            <a:normAutofit lnSpcReduction="10000"/>
          </a:bodyPr>
          <a:lstStyle/>
          <a:p>
            <a:pPr marL="0" indent="0">
              <a:buNone/>
            </a:pPr>
            <a:r>
              <a:rPr lang="en-US" sz="3200" b="1" dirty="0"/>
              <a:t>AI in Education</a:t>
            </a:r>
          </a:p>
          <a:p>
            <a:r>
              <a:rPr lang="en-US" dirty="0"/>
              <a:t>Personalized Learning: AI adapts learning materials to meet individual student needs, improving engagement and outcomes.</a:t>
            </a:r>
          </a:p>
          <a:p>
            <a:r>
              <a:rPr lang="en-US" dirty="0"/>
              <a:t>Automated Grading: AI systems grade assignments and exams, saving time for educators.</a:t>
            </a:r>
          </a:p>
          <a:p>
            <a:r>
              <a:rPr lang="en-US" dirty="0"/>
              <a:t>Virtual Tutors: AI-powered tutors provide students with additional support and resources.</a:t>
            </a:r>
          </a:p>
          <a:p>
            <a:r>
              <a:rPr lang="en-US" dirty="0"/>
              <a:t>Data Analytics: AI analyzes student performance data to identify areas where students may need extra help.</a:t>
            </a:r>
          </a:p>
          <a:p>
            <a:pPr marL="0" indent="0">
              <a:buNone/>
            </a:pPr>
            <a:endParaRPr lang="en-US" dirty="0"/>
          </a:p>
          <a:p>
            <a:pPr marL="0" indent="0">
              <a:buNone/>
            </a:pPr>
            <a:r>
              <a:rPr lang="en-IN" sz="3200" b="1" dirty="0"/>
              <a:t>AI in Customer Service</a:t>
            </a:r>
          </a:p>
          <a:p>
            <a:r>
              <a:rPr lang="en-IN" dirty="0"/>
              <a:t>Chatbots: AI chatbots provide 24/7 customer support, answering queries and resolving issues instantly.</a:t>
            </a:r>
          </a:p>
          <a:p>
            <a:r>
              <a:rPr lang="en-IN" dirty="0"/>
              <a:t>Sentiment Analysis: AI </a:t>
            </a:r>
            <a:r>
              <a:rPr lang="en-IN" dirty="0" err="1"/>
              <a:t>analyzes</a:t>
            </a:r>
            <a:r>
              <a:rPr lang="en-IN" dirty="0"/>
              <a:t> customer feedback and social media to gauge public sentiment and improve services.</a:t>
            </a:r>
          </a:p>
          <a:p>
            <a:r>
              <a:rPr lang="en-IN" dirty="0"/>
              <a:t>Voice Assistants: AI-powered voice assistants handle customer interactions, from simple queries to complex tasks.</a:t>
            </a:r>
          </a:p>
          <a:p>
            <a:r>
              <a:rPr lang="en-IN" dirty="0"/>
              <a:t>Predictive Analytics: AI predicts customer needs and preferences, enabling personalized service</a:t>
            </a:r>
          </a:p>
        </p:txBody>
      </p:sp>
    </p:spTree>
    <p:extLst>
      <p:ext uri="{BB962C8B-B14F-4D97-AF65-F5344CB8AC3E}">
        <p14:creationId xmlns:p14="http://schemas.microsoft.com/office/powerpoint/2010/main" val="37903533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DF4F5-5BC6-4D13-E12B-EF3C7EB5B5E4}"/>
              </a:ext>
            </a:extLst>
          </p:cNvPr>
          <p:cNvSpPr>
            <a:spLocks noGrp="1"/>
          </p:cNvSpPr>
          <p:nvPr>
            <p:ph type="title"/>
          </p:nvPr>
        </p:nvSpPr>
        <p:spPr>
          <a:xfrm>
            <a:off x="84841" y="131975"/>
            <a:ext cx="11990895" cy="684663"/>
          </a:xfrm>
        </p:spPr>
        <p:txBody>
          <a:bodyPr/>
          <a:lstStyle/>
          <a:p>
            <a:r>
              <a:rPr lang="en-IN" b="1" dirty="0"/>
              <a:t>Applications of AI</a:t>
            </a:r>
            <a:endParaRPr lang="en-IN" dirty="0"/>
          </a:p>
        </p:txBody>
      </p:sp>
      <p:sp>
        <p:nvSpPr>
          <p:cNvPr id="3" name="Content Placeholder 2">
            <a:extLst>
              <a:ext uri="{FF2B5EF4-FFF2-40B4-BE49-F238E27FC236}">
                <a16:creationId xmlns:a16="http://schemas.microsoft.com/office/drawing/2014/main" id="{943DBEA8-5479-E100-D697-A0925A46A818}"/>
              </a:ext>
            </a:extLst>
          </p:cNvPr>
          <p:cNvSpPr>
            <a:spLocks noGrp="1"/>
          </p:cNvSpPr>
          <p:nvPr>
            <p:ph idx="1"/>
          </p:nvPr>
        </p:nvSpPr>
        <p:spPr>
          <a:xfrm>
            <a:off x="245097" y="999241"/>
            <a:ext cx="11623249" cy="5476973"/>
          </a:xfrm>
        </p:spPr>
        <p:txBody>
          <a:bodyPr/>
          <a:lstStyle/>
          <a:p>
            <a:pPr marL="0" indent="0">
              <a:buNone/>
            </a:pPr>
            <a:r>
              <a:rPr lang="en-US" sz="3200" b="1" dirty="0"/>
              <a:t>Challenges in AI Applications</a:t>
            </a:r>
          </a:p>
          <a:p>
            <a:r>
              <a:rPr lang="en-US" dirty="0"/>
              <a:t>Data Privacy: Ensuring user data is protected and used ethically.</a:t>
            </a:r>
          </a:p>
          <a:p>
            <a:r>
              <a:rPr lang="en-US" dirty="0"/>
              <a:t>Bias and Fairness: Addressing biases in AI models to prevent unfair outcomes.</a:t>
            </a:r>
          </a:p>
          <a:p>
            <a:r>
              <a:rPr lang="en-US" dirty="0"/>
              <a:t>Job Displacement: Managing the impact of AI on employment across various sectors.</a:t>
            </a:r>
          </a:p>
          <a:p>
            <a:r>
              <a:rPr lang="en-US" dirty="0"/>
              <a:t>Security Risks: Protecting AI systems from cyberattacks and ensuring they operate safely.</a:t>
            </a:r>
            <a:endParaRPr lang="en-IN" dirty="0"/>
          </a:p>
        </p:txBody>
      </p:sp>
    </p:spTree>
    <p:extLst>
      <p:ext uri="{BB962C8B-B14F-4D97-AF65-F5344CB8AC3E}">
        <p14:creationId xmlns:p14="http://schemas.microsoft.com/office/powerpoint/2010/main" val="32733059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DB657-585C-11E8-7633-2996A4468D0B}"/>
              </a:ext>
            </a:extLst>
          </p:cNvPr>
          <p:cNvSpPr>
            <a:spLocks noGrp="1"/>
          </p:cNvSpPr>
          <p:nvPr>
            <p:ph type="title"/>
          </p:nvPr>
        </p:nvSpPr>
        <p:spPr>
          <a:xfrm>
            <a:off x="65987" y="103696"/>
            <a:ext cx="11057641" cy="1826704"/>
          </a:xfrm>
        </p:spPr>
        <p:txBody>
          <a:bodyPr/>
          <a:lstStyle/>
          <a:p>
            <a:r>
              <a:rPr lang="en-IN" b="1" dirty="0"/>
              <a:t>Branches of AI Problem Spaces and Search</a:t>
            </a:r>
          </a:p>
        </p:txBody>
      </p:sp>
      <p:sp>
        <p:nvSpPr>
          <p:cNvPr id="3" name="Content Placeholder 2">
            <a:extLst>
              <a:ext uri="{FF2B5EF4-FFF2-40B4-BE49-F238E27FC236}">
                <a16:creationId xmlns:a16="http://schemas.microsoft.com/office/drawing/2014/main" id="{C0DEE18A-DF40-ED15-45A9-015FF8A87DAF}"/>
              </a:ext>
            </a:extLst>
          </p:cNvPr>
          <p:cNvSpPr>
            <a:spLocks noGrp="1"/>
          </p:cNvSpPr>
          <p:nvPr>
            <p:ph idx="1"/>
          </p:nvPr>
        </p:nvSpPr>
        <p:spPr>
          <a:xfrm>
            <a:off x="263951" y="933254"/>
            <a:ext cx="11632676" cy="5590093"/>
          </a:xfrm>
        </p:spPr>
        <p:txBody>
          <a:bodyPr/>
          <a:lstStyle/>
          <a:p>
            <a:pPr marL="0" indent="0">
              <a:buNone/>
            </a:pPr>
            <a:r>
              <a:rPr lang="en-US" sz="3200" b="1" dirty="0"/>
              <a:t>Introduction to AI Problem Spaces</a:t>
            </a:r>
          </a:p>
          <a:p>
            <a:r>
              <a:rPr lang="en-US" dirty="0"/>
              <a:t>Definition: A problem space in AI is the environment in which search takes place, consisting of states, operators, and goals.</a:t>
            </a:r>
          </a:p>
          <a:p>
            <a:r>
              <a:rPr lang="en-US" dirty="0"/>
              <a:t>Importance: Understanding problem spaces is crucial for developing AI that can efficiently solve complex problems.</a:t>
            </a:r>
          </a:p>
          <a:p>
            <a:r>
              <a:rPr lang="en-US" dirty="0"/>
              <a:t>Goal: Explore different branches of AI. that focus on problem spaces and search strategies.</a:t>
            </a:r>
          </a:p>
          <a:p>
            <a:endParaRPr lang="en-US" dirty="0"/>
          </a:p>
          <a:p>
            <a:pPr marL="0" indent="0">
              <a:buNone/>
            </a:pPr>
            <a:r>
              <a:rPr lang="en-US" sz="3200" b="1" dirty="0"/>
              <a:t>Branches of AI Related to Problem Solving</a:t>
            </a:r>
          </a:p>
          <a:p>
            <a:r>
              <a:rPr lang="en-US" dirty="0"/>
              <a:t>Search-Based AI: Involves searching through problem spaces to find solutions.</a:t>
            </a:r>
          </a:p>
          <a:p>
            <a:r>
              <a:rPr lang="en-US" dirty="0"/>
              <a:t> Knowledge-based AI: Uses knowledge representations and reasoning to solve problems.</a:t>
            </a:r>
          </a:p>
          <a:p>
            <a:r>
              <a:rPr lang="en-US" dirty="0"/>
              <a:t>Machine Learning: Finds patterns in data that can be used to make decisions and solve problems.</a:t>
            </a:r>
          </a:p>
          <a:p>
            <a:r>
              <a:rPr lang="en-US" dirty="0"/>
              <a:t>Natural Language Processing (NLP): Interprets and generates human language to solve linguistic problems.</a:t>
            </a:r>
            <a:endParaRPr lang="en-IN" dirty="0"/>
          </a:p>
        </p:txBody>
      </p:sp>
    </p:spTree>
    <p:extLst>
      <p:ext uri="{BB962C8B-B14F-4D97-AF65-F5344CB8AC3E}">
        <p14:creationId xmlns:p14="http://schemas.microsoft.com/office/powerpoint/2010/main" val="9462797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88CA7-3396-C43B-302D-74AB4D4C2FB8}"/>
              </a:ext>
            </a:extLst>
          </p:cNvPr>
          <p:cNvSpPr>
            <a:spLocks noGrp="1"/>
          </p:cNvSpPr>
          <p:nvPr>
            <p:ph type="title"/>
          </p:nvPr>
        </p:nvSpPr>
        <p:spPr>
          <a:xfrm>
            <a:off x="103695" y="94268"/>
            <a:ext cx="11990895" cy="722370"/>
          </a:xfrm>
        </p:spPr>
        <p:txBody>
          <a:bodyPr/>
          <a:lstStyle/>
          <a:p>
            <a:r>
              <a:rPr lang="en-IN" b="1" dirty="0"/>
              <a:t>Branches of AI Problem Spaces and Search</a:t>
            </a:r>
            <a:endParaRPr lang="en-IN" dirty="0"/>
          </a:p>
        </p:txBody>
      </p:sp>
      <p:sp>
        <p:nvSpPr>
          <p:cNvPr id="3" name="Content Placeholder 2">
            <a:extLst>
              <a:ext uri="{FF2B5EF4-FFF2-40B4-BE49-F238E27FC236}">
                <a16:creationId xmlns:a16="http://schemas.microsoft.com/office/drawing/2014/main" id="{D4D94FA2-DC98-9E3A-C860-0B7815080B27}"/>
              </a:ext>
            </a:extLst>
          </p:cNvPr>
          <p:cNvSpPr>
            <a:spLocks noGrp="1"/>
          </p:cNvSpPr>
          <p:nvPr>
            <p:ph idx="1"/>
          </p:nvPr>
        </p:nvSpPr>
        <p:spPr>
          <a:xfrm>
            <a:off x="282804" y="942681"/>
            <a:ext cx="11811786" cy="5637228"/>
          </a:xfrm>
        </p:spPr>
        <p:txBody>
          <a:bodyPr>
            <a:normAutofit lnSpcReduction="10000"/>
          </a:bodyPr>
          <a:lstStyle/>
          <a:p>
            <a:pPr marL="0" indent="0">
              <a:buNone/>
            </a:pPr>
            <a:r>
              <a:rPr lang="en-US" sz="3200" b="1" dirty="0"/>
              <a:t>What is a Problem Space?</a:t>
            </a:r>
          </a:p>
          <a:p>
            <a:r>
              <a:rPr lang="en-US" dirty="0"/>
              <a:t>Components of a Problem Space:</a:t>
            </a:r>
          </a:p>
          <a:p>
            <a:r>
              <a:rPr lang="en-US" dirty="0"/>
              <a:t>States: Represent different configurations or situations in the problem domain.</a:t>
            </a:r>
          </a:p>
          <a:p>
            <a:r>
              <a:rPr lang="en-US" dirty="0"/>
              <a:t>Operators: Actions that move the problem from one state to another.</a:t>
            </a:r>
          </a:p>
          <a:p>
            <a:r>
              <a:rPr lang="en-US" dirty="0"/>
              <a:t>Initial State: The starting point of the problem.</a:t>
            </a:r>
          </a:p>
          <a:p>
            <a:r>
              <a:rPr lang="en-US" dirty="0"/>
              <a:t>Goal State: The desired outcome or solution.</a:t>
            </a:r>
          </a:p>
          <a:p>
            <a:r>
              <a:rPr lang="en-US" dirty="0"/>
              <a:t>Example: Solving a puzzle where each move represents an operator and each puzzle configuration is a state.</a:t>
            </a:r>
          </a:p>
          <a:p>
            <a:endParaRPr lang="en-US" dirty="0"/>
          </a:p>
          <a:p>
            <a:pPr marL="0" indent="0">
              <a:buNone/>
            </a:pPr>
            <a:r>
              <a:rPr lang="en-US" sz="3200" b="1" dirty="0"/>
              <a:t>Types of Search in AI</a:t>
            </a:r>
          </a:p>
          <a:p>
            <a:r>
              <a:rPr lang="en-US" dirty="0"/>
              <a:t>Uninformed Search: Search strategies that use no problem-specific knowledge (e.g., Breadth-First Search, Depth-First Search).</a:t>
            </a:r>
          </a:p>
          <a:p>
            <a:r>
              <a:rPr lang="en-US" dirty="0"/>
              <a:t>Informed Search: Search strategies that use heuristics to guide the search (e.g., A*, Greedy Search).</a:t>
            </a:r>
          </a:p>
          <a:p>
            <a:r>
              <a:rPr lang="en-US" dirty="0"/>
              <a:t>Adversarial Search: Used in games where agents compete against each other (e.g., Minimax, Alpha-Beta Pruning).</a:t>
            </a:r>
            <a:endParaRPr lang="en-IN" dirty="0"/>
          </a:p>
        </p:txBody>
      </p:sp>
    </p:spTree>
    <p:extLst>
      <p:ext uri="{BB962C8B-B14F-4D97-AF65-F5344CB8AC3E}">
        <p14:creationId xmlns:p14="http://schemas.microsoft.com/office/powerpoint/2010/main" val="24924642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DF8C2-C3B7-EA2D-FAB7-FDF472ACD161}"/>
              </a:ext>
            </a:extLst>
          </p:cNvPr>
          <p:cNvSpPr>
            <a:spLocks noGrp="1"/>
          </p:cNvSpPr>
          <p:nvPr>
            <p:ph type="title"/>
          </p:nvPr>
        </p:nvSpPr>
        <p:spPr>
          <a:xfrm>
            <a:off x="75414" y="103695"/>
            <a:ext cx="11972042" cy="712943"/>
          </a:xfrm>
        </p:spPr>
        <p:txBody>
          <a:bodyPr/>
          <a:lstStyle/>
          <a:p>
            <a:r>
              <a:rPr lang="en-IN" b="1" dirty="0"/>
              <a:t>Branches of AI Problem Spaces and Search</a:t>
            </a:r>
            <a:endParaRPr lang="en-IN" dirty="0"/>
          </a:p>
        </p:txBody>
      </p:sp>
      <p:sp>
        <p:nvSpPr>
          <p:cNvPr id="3" name="Content Placeholder 2">
            <a:extLst>
              <a:ext uri="{FF2B5EF4-FFF2-40B4-BE49-F238E27FC236}">
                <a16:creationId xmlns:a16="http://schemas.microsoft.com/office/drawing/2014/main" id="{1411F717-6522-B31D-E157-134ACDB36564}"/>
              </a:ext>
            </a:extLst>
          </p:cNvPr>
          <p:cNvSpPr>
            <a:spLocks noGrp="1"/>
          </p:cNvSpPr>
          <p:nvPr>
            <p:ph idx="1"/>
          </p:nvPr>
        </p:nvSpPr>
        <p:spPr>
          <a:xfrm>
            <a:off x="254525" y="1027523"/>
            <a:ext cx="11670382" cy="5524106"/>
          </a:xfrm>
        </p:spPr>
        <p:txBody>
          <a:bodyPr/>
          <a:lstStyle/>
          <a:p>
            <a:pPr marL="0" indent="0">
              <a:buNone/>
            </a:pPr>
            <a:r>
              <a:rPr lang="en-US" sz="3200" b="1" dirty="0"/>
              <a:t>Uninformed Search Techniques</a:t>
            </a:r>
          </a:p>
          <a:p>
            <a:r>
              <a:rPr lang="en-US" b="1" dirty="0"/>
              <a:t>Breadth-First Search (BFS):</a:t>
            </a:r>
          </a:p>
          <a:p>
            <a:r>
              <a:rPr lang="en-US" dirty="0"/>
              <a:t>Explores all nodes at the present depth level before moving on to nodes at the next depth level.</a:t>
            </a:r>
          </a:p>
          <a:p>
            <a:r>
              <a:rPr lang="en-US" dirty="0"/>
              <a:t>Guarantees finding the shortest path in an unweighted graph.</a:t>
            </a:r>
          </a:p>
          <a:p>
            <a:r>
              <a:rPr lang="en-US" b="1" dirty="0"/>
              <a:t>Depth-First Search (DFS):</a:t>
            </a:r>
          </a:p>
          <a:p>
            <a:r>
              <a:rPr lang="en-US" dirty="0"/>
              <a:t>Explores as far down a branch as possible before backtracking.</a:t>
            </a:r>
          </a:p>
          <a:p>
            <a:r>
              <a:rPr lang="en-US" dirty="0"/>
              <a:t>Can be memory efficient but may get stuck in loops.</a:t>
            </a:r>
          </a:p>
          <a:p>
            <a:r>
              <a:rPr lang="en-US" b="1" dirty="0"/>
              <a:t>Uniform-Cost Search:</a:t>
            </a:r>
          </a:p>
          <a:p>
            <a:r>
              <a:rPr lang="en-US" dirty="0"/>
              <a:t>Expands the least costly node first, useful for weighted graphs.</a:t>
            </a:r>
            <a:endParaRPr lang="en-IN" dirty="0"/>
          </a:p>
        </p:txBody>
      </p:sp>
    </p:spTree>
    <p:extLst>
      <p:ext uri="{BB962C8B-B14F-4D97-AF65-F5344CB8AC3E}">
        <p14:creationId xmlns:p14="http://schemas.microsoft.com/office/powerpoint/2010/main" val="12153539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37BD-6B54-7F4F-C45C-CF801EC8AB2E}"/>
              </a:ext>
            </a:extLst>
          </p:cNvPr>
          <p:cNvSpPr>
            <a:spLocks noGrp="1"/>
          </p:cNvSpPr>
          <p:nvPr>
            <p:ph type="title"/>
          </p:nvPr>
        </p:nvSpPr>
        <p:spPr>
          <a:xfrm>
            <a:off x="122547" y="113122"/>
            <a:ext cx="11915481" cy="703516"/>
          </a:xfrm>
        </p:spPr>
        <p:txBody>
          <a:bodyPr/>
          <a:lstStyle/>
          <a:p>
            <a:r>
              <a:rPr lang="en-IN" b="1" dirty="0"/>
              <a:t>Branches of AI Problem Spaces and Search</a:t>
            </a:r>
            <a:endParaRPr lang="en-IN" dirty="0"/>
          </a:p>
        </p:txBody>
      </p:sp>
      <p:sp>
        <p:nvSpPr>
          <p:cNvPr id="3" name="Content Placeholder 2">
            <a:extLst>
              <a:ext uri="{FF2B5EF4-FFF2-40B4-BE49-F238E27FC236}">
                <a16:creationId xmlns:a16="http://schemas.microsoft.com/office/drawing/2014/main" id="{93DF7658-949B-7D5F-3220-5990229A3EE0}"/>
              </a:ext>
            </a:extLst>
          </p:cNvPr>
          <p:cNvSpPr>
            <a:spLocks noGrp="1"/>
          </p:cNvSpPr>
          <p:nvPr>
            <p:ph idx="1"/>
          </p:nvPr>
        </p:nvSpPr>
        <p:spPr>
          <a:xfrm>
            <a:off x="207390" y="886120"/>
            <a:ext cx="11984610" cy="5858757"/>
          </a:xfrm>
        </p:spPr>
        <p:txBody>
          <a:bodyPr>
            <a:normAutofit fontScale="85000" lnSpcReduction="20000"/>
          </a:bodyPr>
          <a:lstStyle/>
          <a:p>
            <a:r>
              <a:rPr lang="en-US" sz="3000" b="1" dirty="0"/>
              <a:t>Informed Search Techniques</a:t>
            </a:r>
          </a:p>
          <a:p>
            <a:r>
              <a:rPr lang="en-US" dirty="0"/>
              <a:t>A Search:*</a:t>
            </a:r>
          </a:p>
          <a:p>
            <a:r>
              <a:rPr lang="en-US" dirty="0"/>
              <a:t>Uses both the cost to reach the node and an estimate of the cost to reach the goal (heuristic).</a:t>
            </a:r>
          </a:p>
          <a:p>
            <a:r>
              <a:rPr lang="en-US" dirty="0"/>
              <a:t>Balances exploration and efficiency.</a:t>
            </a:r>
          </a:p>
          <a:p>
            <a:r>
              <a:rPr lang="en-US" dirty="0"/>
              <a:t>Greedy Best-First Search:</a:t>
            </a:r>
          </a:p>
          <a:p>
            <a:r>
              <a:rPr lang="en-US" dirty="0"/>
              <a:t>Expands the node that appears to be closest to the goal according to the heuristic.</a:t>
            </a:r>
          </a:p>
          <a:p>
            <a:r>
              <a:rPr lang="en-US" dirty="0"/>
              <a:t>Faster but not always optimal.</a:t>
            </a:r>
          </a:p>
          <a:p>
            <a:r>
              <a:rPr lang="en-US" dirty="0"/>
              <a:t>Heuristics: Functions that estimate the cost of the cheapest path from a node to the goal.</a:t>
            </a:r>
          </a:p>
          <a:p>
            <a:endParaRPr lang="en-US" dirty="0"/>
          </a:p>
          <a:p>
            <a:r>
              <a:rPr lang="en-US" sz="3000" b="1" dirty="0"/>
              <a:t>Adversarial Search Techniques</a:t>
            </a:r>
          </a:p>
          <a:p>
            <a:r>
              <a:rPr lang="en-US" dirty="0"/>
              <a:t>Minimax Algorithm:</a:t>
            </a:r>
          </a:p>
          <a:p>
            <a:r>
              <a:rPr lang="en-US" dirty="0"/>
              <a:t>Used in two-player games to minimize the possible loss for a worst-case scenario.</a:t>
            </a:r>
          </a:p>
          <a:p>
            <a:r>
              <a:rPr lang="en-US" dirty="0"/>
              <a:t>Considers all possible moves and counter-moves to make optimal decisions.</a:t>
            </a:r>
          </a:p>
          <a:p>
            <a:r>
              <a:rPr lang="en-US" dirty="0"/>
              <a:t>Alpha-Beta Pruning:</a:t>
            </a:r>
          </a:p>
          <a:p>
            <a:r>
              <a:rPr lang="en-US" dirty="0"/>
              <a:t>An optimization of Minimax that skips branches that cannot affect the final decision.</a:t>
            </a:r>
          </a:p>
          <a:p>
            <a:r>
              <a:rPr lang="en-US" dirty="0"/>
              <a:t>Makes adversarial search more efficient.</a:t>
            </a:r>
          </a:p>
          <a:p>
            <a:r>
              <a:rPr lang="en-US" dirty="0"/>
              <a:t>Applications: Chess, Go, Tic-Tac-Toe.</a:t>
            </a:r>
            <a:endParaRPr lang="en-IN" dirty="0"/>
          </a:p>
        </p:txBody>
      </p:sp>
    </p:spTree>
    <p:extLst>
      <p:ext uri="{BB962C8B-B14F-4D97-AF65-F5344CB8AC3E}">
        <p14:creationId xmlns:p14="http://schemas.microsoft.com/office/powerpoint/2010/main" val="3644110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642E5-9CDF-9F7F-0134-6B5F59BD0C3C}"/>
              </a:ext>
            </a:extLst>
          </p:cNvPr>
          <p:cNvSpPr>
            <a:spLocks noGrp="1"/>
          </p:cNvSpPr>
          <p:nvPr>
            <p:ph type="title"/>
          </p:nvPr>
        </p:nvSpPr>
        <p:spPr>
          <a:xfrm>
            <a:off x="122548" y="1"/>
            <a:ext cx="11231252" cy="867265"/>
          </a:xfrm>
        </p:spPr>
        <p:txBody>
          <a:bodyPr/>
          <a:lstStyle/>
          <a:p>
            <a:r>
              <a:rPr lang="en-IN" sz="4400" b="1" dirty="0"/>
              <a:t>What is Intelligence?</a:t>
            </a:r>
            <a:endParaRPr lang="en-IN" dirty="0"/>
          </a:p>
        </p:txBody>
      </p:sp>
      <p:sp>
        <p:nvSpPr>
          <p:cNvPr id="3" name="Content Placeholder 2">
            <a:extLst>
              <a:ext uri="{FF2B5EF4-FFF2-40B4-BE49-F238E27FC236}">
                <a16:creationId xmlns:a16="http://schemas.microsoft.com/office/drawing/2014/main" id="{E3B67543-9161-96D6-B021-72535D3DE116}"/>
              </a:ext>
            </a:extLst>
          </p:cNvPr>
          <p:cNvSpPr>
            <a:spLocks noGrp="1"/>
          </p:cNvSpPr>
          <p:nvPr>
            <p:ph idx="1"/>
          </p:nvPr>
        </p:nvSpPr>
        <p:spPr>
          <a:xfrm>
            <a:off x="245097" y="867266"/>
            <a:ext cx="11726944" cy="5816338"/>
          </a:xfrm>
        </p:spPr>
        <p:txBody>
          <a:bodyPr>
            <a:normAutofit/>
          </a:bodyPr>
          <a:lstStyle/>
          <a:p>
            <a:pPr marL="0" indent="0">
              <a:buNone/>
            </a:pPr>
            <a:r>
              <a:rPr lang="en-US" sz="3600" dirty="0"/>
              <a:t>Examples of Intelligence in Action</a:t>
            </a:r>
          </a:p>
          <a:p>
            <a:pPr marL="0" indent="0">
              <a:buNone/>
            </a:pPr>
            <a:endParaRPr lang="en-US" dirty="0"/>
          </a:p>
          <a:p>
            <a:r>
              <a:rPr lang="en-US" dirty="0"/>
              <a:t>Example 1: Solving a complex math problem (Analytical Intelligence).</a:t>
            </a:r>
          </a:p>
          <a:p>
            <a:r>
              <a:rPr lang="en-US" dirty="0"/>
              <a:t>Example 2: Creating a unique art piece (Creative Intelligence).</a:t>
            </a:r>
          </a:p>
          <a:p>
            <a:r>
              <a:rPr lang="en-US" dirty="0"/>
              <a:t>Example 3: Resolving a conflict empathetically (Emotional Intelligence).</a:t>
            </a:r>
          </a:p>
          <a:p>
            <a:endParaRPr lang="en-US" dirty="0"/>
          </a:p>
          <a:p>
            <a:pPr marL="0" indent="0">
              <a:buNone/>
            </a:pPr>
            <a:r>
              <a:rPr lang="en-US" dirty="0"/>
              <a:t> </a:t>
            </a:r>
            <a:r>
              <a:rPr lang="en-US" sz="3600" b="1" dirty="0"/>
              <a:t>Conclusion</a:t>
            </a:r>
          </a:p>
          <a:p>
            <a:pPr marL="0" indent="0">
              <a:buNone/>
            </a:pPr>
            <a:endParaRPr lang="en-US" dirty="0"/>
          </a:p>
          <a:p>
            <a:r>
              <a:rPr lang="en-US" dirty="0"/>
              <a:t>Intelligence is multi-faceted and involves various cognitive abilities.</a:t>
            </a:r>
          </a:p>
          <a:p>
            <a:r>
              <a:rPr lang="en-US" dirty="0"/>
              <a:t>It is influenced by both genetic and environmental factors.</a:t>
            </a:r>
          </a:p>
          <a:p>
            <a:r>
              <a:rPr lang="en-US" dirty="0"/>
              <a:t>Understanding intelligence helps in personal development and recognizing strengths.</a:t>
            </a:r>
          </a:p>
          <a:p>
            <a:endParaRPr lang="en-IN" dirty="0"/>
          </a:p>
        </p:txBody>
      </p:sp>
    </p:spTree>
    <p:extLst>
      <p:ext uri="{BB962C8B-B14F-4D97-AF65-F5344CB8AC3E}">
        <p14:creationId xmlns:p14="http://schemas.microsoft.com/office/powerpoint/2010/main" val="26519865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4273-95CE-46B0-F15F-F7D2DAE2A0E7}"/>
              </a:ext>
            </a:extLst>
          </p:cNvPr>
          <p:cNvSpPr>
            <a:spLocks noGrp="1"/>
          </p:cNvSpPr>
          <p:nvPr>
            <p:ph type="title"/>
          </p:nvPr>
        </p:nvSpPr>
        <p:spPr>
          <a:xfrm>
            <a:off x="179109" y="0"/>
            <a:ext cx="11783505" cy="816638"/>
          </a:xfrm>
        </p:spPr>
        <p:txBody>
          <a:bodyPr/>
          <a:lstStyle/>
          <a:p>
            <a:r>
              <a:rPr lang="en-IN" b="1" dirty="0"/>
              <a:t>Branches of AI Problem Spaces and Search</a:t>
            </a:r>
            <a:endParaRPr lang="en-IN" dirty="0"/>
          </a:p>
        </p:txBody>
      </p:sp>
      <p:sp>
        <p:nvSpPr>
          <p:cNvPr id="3" name="Content Placeholder 2">
            <a:extLst>
              <a:ext uri="{FF2B5EF4-FFF2-40B4-BE49-F238E27FC236}">
                <a16:creationId xmlns:a16="http://schemas.microsoft.com/office/drawing/2014/main" id="{78F11D73-9DE9-58EE-B221-B84E5207EC65}"/>
              </a:ext>
            </a:extLst>
          </p:cNvPr>
          <p:cNvSpPr>
            <a:spLocks noGrp="1"/>
          </p:cNvSpPr>
          <p:nvPr>
            <p:ph idx="1"/>
          </p:nvPr>
        </p:nvSpPr>
        <p:spPr>
          <a:xfrm>
            <a:off x="229386" y="725865"/>
            <a:ext cx="11865204" cy="5778630"/>
          </a:xfrm>
        </p:spPr>
        <p:txBody>
          <a:bodyPr/>
          <a:lstStyle/>
          <a:p>
            <a:pPr marL="0" indent="0">
              <a:buNone/>
            </a:pPr>
            <a:r>
              <a:rPr lang="en-US" sz="2800" b="1" dirty="0"/>
              <a:t>Knowledge Representation in AI</a:t>
            </a:r>
          </a:p>
          <a:p>
            <a:r>
              <a:rPr lang="en-US" dirty="0"/>
              <a:t>Definition: AI systems represent knowledge about the world to solve complex problems.</a:t>
            </a:r>
          </a:p>
          <a:p>
            <a:r>
              <a:rPr lang="en-US" dirty="0"/>
              <a:t>Methods:</a:t>
            </a:r>
          </a:p>
          <a:p>
            <a:r>
              <a:rPr lang="en-US" dirty="0"/>
              <a:t>Semantic Networks: Represents knowledge as a graph of concepts.</a:t>
            </a:r>
          </a:p>
          <a:p>
            <a:r>
              <a:rPr lang="en-US" dirty="0"/>
              <a:t>Frames: Structures for representing stereotypical situations.</a:t>
            </a:r>
          </a:p>
          <a:p>
            <a:r>
              <a:rPr lang="en-US" dirty="0"/>
              <a:t>Rule-Based Systems: Uses if-then rules to represent knowledge.</a:t>
            </a:r>
          </a:p>
          <a:p>
            <a:r>
              <a:rPr lang="en-US" dirty="0"/>
              <a:t>Applications: Expert systems, natural language understanding.</a:t>
            </a:r>
          </a:p>
          <a:p>
            <a:endParaRPr lang="en-US" dirty="0"/>
          </a:p>
          <a:p>
            <a:pPr marL="0" indent="0">
              <a:buNone/>
            </a:pPr>
            <a:r>
              <a:rPr lang="en-US" sz="2800" b="1" dirty="0"/>
              <a:t>Applications of AI Problem Spaces and Search</a:t>
            </a:r>
          </a:p>
          <a:p>
            <a:r>
              <a:rPr lang="en-US" dirty="0"/>
              <a:t>Robotics: Path planning and navigation using search algorithms.</a:t>
            </a:r>
          </a:p>
          <a:p>
            <a:r>
              <a:rPr lang="en-US" dirty="0"/>
              <a:t>Natural Language Processing: Parsing sentences and understanding context.</a:t>
            </a:r>
          </a:p>
          <a:p>
            <a:r>
              <a:rPr lang="en-US" dirty="0"/>
              <a:t>Game Playing: AI playing board games like Chess and Go.</a:t>
            </a:r>
          </a:p>
          <a:p>
            <a:r>
              <a:rPr lang="en-US" dirty="0"/>
              <a:t>Optimization: Solving scheduling and logistics problems using search</a:t>
            </a:r>
            <a:endParaRPr lang="en-IN" dirty="0"/>
          </a:p>
        </p:txBody>
      </p:sp>
    </p:spTree>
    <p:extLst>
      <p:ext uri="{BB962C8B-B14F-4D97-AF65-F5344CB8AC3E}">
        <p14:creationId xmlns:p14="http://schemas.microsoft.com/office/powerpoint/2010/main" val="15983745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A534D-6B17-C45C-0478-24A020F90FC4}"/>
              </a:ext>
            </a:extLst>
          </p:cNvPr>
          <p:cNvSpPr>
            <a:spLocks noGrp="1"/>
          </p:cNvSpPr>
          <p:nvPr>
            <p:ph type="title"/>
          </p:nvPr>
        </p:nvSpPr>
        <p:spPr>
          <a:xfrm>
            <a:off x="122547" y="150829"/>
            <a:ext cx="11943761" cy="665809"/>
          </a:xfrm>
        </p:spPr>
        <p:txBody>
          <a:bodyPr/>
          <a:lstStyle/>
          <a:p>
            <a:r>
              <a:rPr lang="en-IN" b="1" dirty="0"/>
              <a:t>Branches of AI Problem Spaces and Search</a:t>
            </a:r>
            <a:endParaRPr lang="en-IN" dirty="0"/>
          </a:p>
        </p:txBody>
      </p:sp>
      <p:sp>
        <p:nvSpPr>
          <p:cNvPr id="3" name="Content Placeholder 2">
            <a:extLst>
              <a:ext uri="{FF2B5EF4-FFF2-40B4-BE49-F238E27FC236}">
                <a16:creationId xmlns:a16="http://schemas.microsoft.com/office/drawing/2014/main" id="{E09DA325-6BA9-7476-5CD5-4022A8C31681}"/>
              </a:ext>
            </a:extLst>
          </p:cNvPr>
          <p:cNvSpPr>
            <a:spLocks noGrp="1"/>
          </p:cNvSpPr>
          <p:nvPr>
            <p:ph idx="1"/>
          </p:nvPr>
        </p:nvSpPr>
        <p:spPr>
          <a:xfrm>
            <a:off x="282804" y="970961"/>
            <a:ext cx="11576116" cy="5552387"/>
          </a:xfrm>
        </p:spPr>
        <p:txBody>
          <a:bodyPr/>
          <a:lstStyle/>
          <a:p>
            <a:pPr marL="0" indent="0">
              <a:buNone/>
            </a:pPr>
            <a:r>
              <a:rPr lang="en-US" sz="2800" b="1" dirty="0"/>
              <a:t>Challenges in AI Problem Spaces and Search</a:t>
            </a:r>
          </a:p>
          <a:p>
            <a:r>
              <a:rPr lang="en-US" dirty="0"/>
              <a:t>Scalability: Large problem spaces can be computationally expensive to search.</a:t>
            </a:r>
          </a:p>
          <a:p>
            <a:r>
              <a:rPr lang="en-US" dirty="0"/>
              <a:t>Heuristic Design: Creating effective heuristics is often domain-specific and challenging.</a:t>
            </a:r>
          </a:p>
          <a:p>
            <a:r>
              <a:rPr lang="en-US" dirty="0"/>
              <a:t>Combinatorial Explosion: The number of possible states can grow exponentially with problem complexity.</a:t>
            </a:r>
          </a:p>
          <a:p>
            <a:r>
              <a:rPr lang="en-US" dirty="0"/>
              <a:t>Real-Time Decision Making: Some applications require immediate decisions, making traditional search methods impractical.</a:t>
            </a:r>
          </a:p>
          <a:p>
            <a:endParaRPr lang="en-US" dirty="0"/>
          </a:p>
          <a:p>
            <a:pPr marL="0" indent="0">
              <a:buNone/>
            </a:pPr>
            <a:r>
              <a:rPr lang="en-US" sz="2800" b="1" dirty="0"/>
              <a:t>Conclusion</a:t>
            </a:r>
          </a:p>
          <a:p>
            <a:r>
              <a:rPr lang="en-US" dirty="0"/>
              <a:t>Summary: Problem spaces and search are fundamental concepts in AI, enabling machines to solve a wide range of problems.</a:t>
            </a:r>
          </a:p>
          <a:p>
            <a:r>
              <a:rPr lang="en-US" dirty="0"/>
              <a:t>Importance: Understanding these concepts is key to developing efficient AI solutions across various domains.</a:t>
            </a:r>
            <a:endParaRPr lang="en-IN" dirty="0"/>
          </a:p>
        </p:txBody>
      </p:sp>
    </p:spTree>
    <p:extLst>
      <p:ext uri="{BB962C8B-B14F-4D97-AF65-F5344CB8AC3E}">
        <p14:creationId xmlns:p14="http://schemas.microsoft.com/office/powerpoint/2010/main" val="23222278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EA22F-B767-43AD-BB82-0FC263D14627}"/>
              </a:ext>
            </a:extLst>
          </p:cNvPr>
          <p:cNvSpPr>
            <a:spLocks noGrp="1"/>
          </p:cNvSpPr>
          <p:nvPr>
            <p:ph type="title"/>
          </p:nvPr>
        </p:nvSpPr>
        <p:spPr>
          <a:xfrm>
            <a:off x="91440" y="81280"/>
            <a:ext cx="11897360" cy="873760"/>
          </a:xfrm>
        </p:spPr>
        <p:txBody>
          <a:bodyPr/>
          <a:lstStyle/>
          <a:p>
            <a:r>
              <a:rPr lang="en-IN" b="1" dirty="0"/>
              <a:t>Uninformed Search</a:t>
            </a:r>
          </a:p>
        </p:txBody>
      </p:sp>
      <p:sp>
        <p:nvSpPr>
          <p:cNvPr id="3" name="Content Placeholder 2">
            <a:extLst>
              <a:ext uri="{FF2B5EF4-FFF2-40B4-BE49-F238E27FC236}">
                <a16:creationId xmlns:a16="http://schemas.microsoft.com/office/drawing/2014/main" id="{16191624-514C-2B2C-705F-D2F4AA73350D}"/>
              </a:ext>
            </a:extLst>
          </p:cNvPr>
          <p:cNvSpPr>
            <a:spLocks noGrp="1"/>
          </p:cNvSpPr>
          <p:nvPr>
            <p:ph idx="1"/>
          </p:nvPr>
        </p:nvSpPr>
        <p:spPr>
          <a:xfrm>
            <a:off x="254000" y="955040"/>
            <a:ext cx="11734800" cy="5659120"/>
          </a:xfrm>
        </p:spPr>
        <p:txBody>
          <a:bodyPr>
            <a:normAutofit fontScale="92500" lnSpcReduction="10000"/>
          </a:bodyPr>
          <a:lstStyle/>
          <a:p>
            <a:r>
              <a:rPr lang="en-US" dirty="0"/>
              <a:t>Uninformed search (also known as blind search) is a type of search strategy that operates without any additional information about the problem domain other than the basic information provided in the problem definition. </a:t>
            </a:r>
          </a:p>
          <a:p>
            <a:r>
              <a:rPr lang="en-US" dirty="0"/>
              <a:t>It does not use any knowledge about the goal's location in the state space or the cost to reach the goal from any state. The search algorithm only uses the information available from the problem definition itself, such as the initial state, possible actions, and goal state.</a:t>
            </a:r>
          </a:p>
          <a:p>
            <a:r>
              <a:rPr lang="en-US" dirty="0"/>
              <a:t>Example: Breadth-First Search (BFS)</a:t>
            </a:r>
          </a:p>
          <a:p>
            <a:r>
              <a:rPr lang="en-US" b="1" dirty="0"/>
              <a:t>Let's consider a simple example of finding the shortest path in a maze.</a:t>
            </a:r>
          </a:p>
          <a:p>
            <a:endParaRPr lang="en-US" b="1" dirty="0"/>
          </a:p>
          <a:p>
            <a:r>
              <a:rPr lang="en-US" dirty="0"/>
              <a:t>Maze Representation:</a:t>
            </a:r>
          </a:p>
          <a:p>
            <a:endParaRPr lang="en-US" dirty="0"/>
          </a:p>
          <a:p>
            <a:r>
              <a:rPr lang="en-US" dirty="0"/>
              <a:t>The maze can be represented as a graph where each node is a position in the maze, and the edges between nodes represent possible moves (up, down, left, right).</a:t>
            </a:r>
          </a:p>
          <a:p>
            <a:r>
              <a:rPr lang="en-US" b="1" dirty="0"/>
              <a:t>Initial State:</a:t>
            </a:r>
          </a:p>
          <a:p>
            <a:pPr marL="0" indent="0">
              <a:buNone/>
            </a:pPr>
            <a:r>
              <a:rPr lang="en-US" dirty="0"/>
              <a:t>      The starting position in the maze.</a:t>
            </a:r>
          </a:p>
          <a:p>
            <a:r>
              <a:rPr lang="en-US" b="1" dirty="0"/>
              <a:t>Goal State:</a:t>
            </a:r>
          </a:p>
          <a:p>
            <a:endParaRPr lang="en-US" dirty="0"/>
          </a:p>
          <a:p>
            <a:r>
              <a:rPr lang="en-US" dirty="0"/>
              <a:t>The target position you want to reach in the maze.</a:t>
            </a:r>
            <a:endParaRPr lang="en-IN" dirty="0"/>
          </a:p>
        </p:txBody>
      </p:sp>
    </p:spTree>
    <p:extLst>
      <p:ext uri="{BB962C8B-B14F-4D97-AF65-F5344CB8AC3E}">
        <p14:creationId xmlns:p14="http://schemas.microsoft.com/office/powerpoint/2010/main" val="36009050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3549-C0A1-0060-7206-33B40A4EC982}"/>
              </a:ext>
            </a:extLst>
          </p:cNvPr>
          <p:cNvSpPr>
            <a:spLocks noGrp="1"/>
          </p:cNvSpPr>
          <p:nvPr>
            <p:ph type="title"/>
          </p:nvPr>
        </p:nvSpPr>
        <p:spPr>
          <a:xfrm>
            <a:off x="223520" y="111760"/>
            <a:ext cx="11785600" cy="704878"/>
          </a:xfrm>
        </p:spPr>
        <p:txBody>
          <a:bodyPr/>
          <a:lstStyle/>
          <a:p>
            <a:r>
              <a:rPr lang="en-IN" b="1" dirty="0"/>
              <a:t>Uninformed Search</a:t>
            </a:r>
            <a:endParaRPr lang="en-IN" dirty="0"/>
          </a:p>
        </p:txBody>
      </p:sp>
      <p:sp>
        <p:nvSpPr>
          <p:cNvPr id="3" name="Content Placeholder 2">
            <a:extLst>
              <a:ext uri="{FF2B5EF4-FFF2-40B4-BE49-F238E27FC236}">
                <a16:creationId xmlns:a16="http://schemas.microsoft.com/office/drawing/2014/main" id="{7508A93E-9B4D-10A0-E1FE-4E1D59C86B28}"/>
              </a:ext>
            </a:extLst>
          </p:cNvPr>
          <p:cNvSpPr>
            <a:spLocks noGrp="1"/>
          </p:cNvSpPr>
          <p:nvPr>
            <p:ph idx="1"/>
          </p:nvPr>
        </p:nvSpPr>
        <p:spPr>
          <a:xfrm>
            <a:off x="223520" y="965200"/>
            <a:ext cx="11785600" cy="5364480"/>
          </a:xfrm>
        </p:spPr>
        <p:txBody>
          <a:bodyPr/>
          <a:lstStyle/>
          <a:p>
            <a:r>
              <a:rPr lang="en-US" dirty="0"/>
              <a:t>Process:</a:t>
            </a:r>
          </a:p>
          <a:p>
            <a:r>
              <a:rPr lang="en-US" dirty="0"/>
              <a:t>BFS starts at the initial state and explores all possible moves by expanding the current node.</a:t>
            </a:r>
          </a:p>
          <a:p>
            <a:r>
              <a:rPr lang="en-US" dirty="0"/>
              <a:t>It systematically explores all nodes level by level. First, it explores all nodes at depth 1 (direct neighbors of the start), then at depth 2, and so on.</a:t>
            </a:r>
          </a:p>
          <a:p>
            <a:r>
              <a:rPr lang="en-US" dirty="0"/>
              <a:t>The search continues until it finds the goal state.</a:t>
            </a:r>
          </a:p>
          <a:p>
            <a:r>
              <a:rPr lang="en-US" dirty="0"/>
              <a:t>Since BFS explores all nodes at the current depth before moving on to the next, it guarantees that the first time the goal state is found, it will be through the shortest path.</a:t>
            </a:r>
          </a:p>
          <a:p>
            <a:endParaRPr lang="en-US" dirty="0"/>
          </a:p>
          <a:p>
            <a:r>
              <a:rPr lang="en-US" dirty="0"/>
              <a:t>Example:</a:t>
            </a:r>
          </a:p>
          <a:p>
            <a:r>
              <a:rPr lang="en-US" dirty="0"/>
              <a:t>Imagine you are in a maze represented as a grid, and you start at the top-left corner. The goal is to reach the bottom-right corner. BFS will explore all positions adjacent to the start, then all positions two steps away, and so on, until it finds the shortest path to the bottom-right corner.</a:t>
            </a:r>
            <a:endParaRPr lang="en-IN" dirty="0"/>
          </a:p>
        </p:txBody>
      </p:sp>
    </p:spTree>
    <p:extLst>
      <p:ext uri="{BB962C8B-B14F-4D97-AF65-F5344CB8AC3E}">
        <p14:creationId xmlns:p14="http://schemas.microsoft.com/office/powerpoint/2010/main" val="25738568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179B8-AA2B-D541-E002-4D039EAE250C}"/>
              </a:ext>
            </a:extLst>
          </p:cNvPr>
          <p:cNvSpPr>
            <a:spLocks noGrp="1"/>
          </p:cNvSpPr>
          <p:nvPr>
            <p:ph type="title"/>
          </p:nvPr>
        </p:nvSpPr>
        <p:spPr>
          <a:xfrm>
            <a:off x="274320" y="81280"/>
            <a:ext cx="11673840" cy="1026160"/>
          </a:xfrm>
        </p:spPr>
        <p:txBody>
          <a:bodyPr/>
          <a:lstStyle/>
          <a:p>
            <a:r>
              <a:rPr lang="en-IN" b="1" dirty="0"/>
              <a:t>Informed Search</a:t>
            </a:r>
            <a:endParaRPr lang="en-IN" dirty="0"/>
          </a:p>
        </p:txBody>
      </p:sp>
      <p:sp>
        <p:nvSpPr>
          <p:cNvPr id="3" name="Content Placeholder 2">
            <a:extLst>
              <a:ext uri="{FF2B5EF4-FFF2-40B4-BE49-F238E27FC236}">
                <a16:creationId xmlns:a16="http://schemas.microsoft.com/office/drawing/2014/main" id="{E0B41510-FA64-A8D2-115A-92BFFC2F0813}"/>
              </a:ext>
            </a:extLst>
          </p:cNvPr>
          <p:cNvSpPr>
            <a:spLocks noGrp="1"/>
          </p:cNvSpPr>
          <p:nvPr>
            <p:ph idx="1"/>
          </p:nvPr>
        </p:nvSpPr>
        <p:spPr>
          <a:xfrm>
            <a:off x="274320" y="965200"/>
            <a:ext cx="11541760" cy="5466079"/>
          </a:xfrm>
        </p:spPr>
        <p:txBody>
          <a:bodyPr/>
          <a:lstStyle/>
          <a:p>
            <a:r>
              <a:rPr lang="en-US" dirty="0"/>
              <a:t>Informed search (also known as heuristic search) uses problem-specific knowledge beyond the basic problem definition to make the search process more efficient. This knowledge typically takes the form of a heuristic function, which estimates the cost or distance from the current state to the goal.</a:t>
            </a:r>
          </a:p>
          <a:p>
            <a:endParaRPr lang="en-US" dirty="0"/>
          </a:p>
          <a:p>
            <a:r>
              <a:rPr lang="en-US" dirty="0"/>
              <a:t>Example: A* Search</a:t>
            </a:r>
          </a:p>
          <a:p>
            <a:r>
              <a:rPr lang="en-US" dirty="0"/>
              <a:t>Let's consider the same maze example but use the A* search algorithm.</a:t>
            </a:r>
          </a:p>
          <a:p>
            <a:endParaRPr lang="en-US" dirty="0"/>
          </a:p>
          <a:p>
            <a:r>
              <a:rPr lang="en-US" dirty="0"/>
              <a:t>Heuristic Function (h):</a:t>
            </a:r>
          </a:p>
          <a:p>
            <a:endParaRPr lang="en-US" dirty="0"/>
          </a:p>
          <a:p>
            <a:r>
              <a:rPr lang="en-US" dirty="0"/>
              <a:t>A common heuristic for a maze is the Manhattan distance, which is the sum of the horizontal and vertical distances between the current position and the goal. This heuristic assumes that you can only move in straight lines.</a:t>
            </a:r>
            <a:endParaRPr lang="en-IN" dirty="0"/>
          </a:p>
        </p:txBody>
      </p:sp>
    </p:spTree>
    <p:extLst>
      <p:ext uri="{BB962C8B-B14F-4D97-AF65-F5344CB8AC3E}">
        <p14:creationId xmlns:p14="http://schemas.microsoft.com/office/powerpoint/2010/main" val="23743037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90FB1-21E7-F66B-C6F0-2B91B92A3CB8}"/>
              </a:ext>
            </a:extLst>
          </p:cNvPr>
          <p:cNvSpPr>
            <a:spLocks noGrp="1"/>
          </p:cNvSpPr>
          <p:nvPr>
            <p:ph type="title"/>
          </p:nvPr>
        </p:nvSpPr>
        <p:spPr>
          <a:xfrm>
            <a:off x="162560" y="81280"/>
            <a:ext cx="11866880" cy="735358"/>
          </a:xfrm>
        </p:spPr>
        <p:txBody>
          <a:bodyPr/>
          <a:lstStyle/>
          <a:p>
            <a:r>
              <a:rPr lang="en-IN" b="1" dirty="0"/>
              <a:t>Informed Search</a:t>
            </a:r>
            <a:endParaRPr lang="en-IN" dirty="0"/>
          </a:p>
        </p:txBody>
      </p:sp>
      <p:sp>
        <p:nvSpPr>
          <p:cNvPr id="3" name="Content Placeholder 2">
            <a:extLst>
              <a:ext uri="{FF2B5EF4-FFF2-40B4-BE49-F238E27FC236}">
                <a16:creationId xmlns:a16="http://schemas.microsoft.com/office/drawing/2014/main" id="{A9DA5D0C-5CA8-069B-BEF9-0A3C11D33CAD}"/>
              </a:ext>
            </a:extLst>
          </p:cNvPr>
          <p:cNvSpPr>
            <a:spLocks noGrp="1"/>
          </p:cNvSpPr>
          <p:nvPr>
            <p:ph idx="1"/>
          </p:nvPr>
        </p:nvSpPr>
        <p:spPr>
          <a:xfrm>
            <a:off x="254000" y="1005840"/>
            <a:ext cx="11866880" cy="5557519"/>
          </a:xfrm>
        </p:spPr>
        <p:txBody>
          <a:bodyPr>
            <a:normAutofit fontScale="92500"/>
          </a:bodyPr>
          <a:lstStyle/>
          <a:p>
            <a:r>
              <a:rPr lang="en-US" dirty="0"/>
              <a:t>Process:</a:t>
            </a:r>
          </a:p>
          <a:p>
            <a:endParaRPr lang="en-US" dirty="0"/>
          </a:p>
          <a:p>
            <a:r>
              <a:rPr lang="en-US" dirty="0"/>
              <a:t>A* combines the actual cost from the start to the current node (g) and the heuristic cost to the goal (h).</a:t>
            </a:r>
          </a:p>
          <a:p>
            <a:r>
              <a:rPr lang="en-US" dirty="0"/>
              <a:t>It selects the node with the lowest combined cost (f = g + h) to expand next.</a:t>
            </a:r>
          </a:p>
          <a:p>
            <a:r>
              <a:rPr lang="en-US" dirty="0"/>
              <a:t>A* explores nodes that seem to be on the most promising path towards the goal, based on the heuristic, while also considering the cost of the path so far.</a:t>
            </a:r>
          </a:p>
          <a:p>
            <a:r>
              <a:rPr lang="en-US" dirty="0"/>
              <a:t>Example:</a:t>
            </a:r>
          </a:p>
          <a:p>
            <a:r>
              <a:rPr lang="en-US" dirty="0"/>
              <a:t>In the same maze, starting at the top-left corner, A* will prioritize exploring nodes that are closer to the bottom-right corner (according to the heuristic) and will avoid nodes that seem to lead away from the goal. This often results in a more efficient search than BFS, as it can reach the goal faster by focusing on promising paths.</a:t>
            </a:r>
          </a:p>
          <a:p>
            <a:r>
              <a:rPr lang="en-US" dirty="0"/>
              <a:t>Summary</a:t>
            </a:r>
          </a:p>
          <a:p>
            <a:r>
              <a:rPr lang="en-US" dirty="0"/>
              <a:t>Uninformed Search: No additional information is used other than the problem definition. Example: Breadth-First Search.</a:t>
            </a:r>
          </a:p>
          <a:p>
            <a:r>
              <a:rPr lang="en-US" dirty="0"/>
              <a:t>Informed Search: Uses problem-specific knowledge to guide the search. Example: A* Search.</a:t>
            </a:r>
          </a:p>
          <a:p>
            <a:r>
              <a:rPr lang="en-US" dirty="0"/>
              <a:t>In practice, informed search strategies like A* are often preferred when a good heuristic is available because they can significantly reduce the search time by focusing on more promising paths.</a:t>
            </a:r>
            <a:endParaRPr lang="en-IN" dirty="0"/>
          </a:p>
        </p:txBody>
      </p:sp>
    </p:spTree>
    <p:extLst>
      <p:ext uri="{BB962C8B-B14F-4D97-AF65-F5344CB8AC3E}">
        <p14:creationId xmlns:p14="http://schemas.microsoft.com/office/powerpoint/2010/main" val="29790982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3C196-6B3A-58ED-7E3A-D9F4A872054D}"/>
              </a:ext>
            </a:extLst>
          </p:cNvPr>
          <p:cNvSpPr>
            <a:spLocks noGrp="1"/>
          </p:cNvSpPr>
          <p:nvPr>
            <p:ph type="title"/>
          </p:nvPr>
        </p:nvSpPr>
        <p:spPr>
          <a:xfrm>
            <a:off x="131975" y="94268"/>
            <a:ext cx="11811786" cy="1836132"/>
          </a:xfrm>
        </p:spPr>
        <p:txBody>
          <a:bodyPr/>
          <a:lstStyle/>
          <a:p>
            <a:r>
              <a:rPr lang="en-IN" b="1" dirty="0"/>
              <a:t>Breadth-First Search</a:t>
            </a:r>
          </a:p>
        </p:txBody>
      </p:sp>
      <p:sp>
        <p:nvSpPr>
          <p:cNvPr id="3" name="Content Placeholder 2">
            <a:extLst>
              <a:ext uri="{FF2B5EF4-FFF2-40B4-BE49-F238E27FC236}">
                <a16:creationId xmlns:a16="http://schemas.microsoft.com/office/drawing/2014/main" id="{A0D82EE8-269E-0ACB-173C-48AC0149E837}"/>
              </a:ext>
            </a:extLst>
          </p:cNvPr>
          <p:cNvSpPr>
            <a:spLocks noGrp="1"/>
          </p:cNvSpPr>
          <p:nvPr>
            <p:ph idx="1"/>
          </p:nvPr>
        </p:nvSpPr>
        <p:spPr>
          <a:xfrm>
            <a:off x="348792" y="876693"/>
            <a:ext cx="11085920" cy="5627802"/>
          </a:xfrm>
        </p:spPr>
        <p:txBody>
          <a:bodyPr>
            <a:normAutofit/>
          </a:bodyPr>
          <a:lstStyle/>
          <a:p>
            <a:r>
              <a:rPr lang="en-IN" sz="2400" b="1" dirty="0"/>
              <a:t>What is Breadth-First Search?</a:t>
            </a:r>
          </a:p>
          <a:p>
            <a:r>
              <a:rPr lang="en-US" dirty="0"/>
              <a:t>BFS is a graph traversal algorithm.</a:t>
            </a:r>
          </a:p>
          <a:p>
            <a:r>
              <a:rPr lang="en-US" dirty="0"/>
              <a:t>It explores nodes level by level, starting from a given source node.</a:t>
            </a:r>
          </a:p>
          <a:p>
            <a:r>
              <a:rPr lang="en-US" dirty="0"/>
              <a:t>BFS is used to find the shortest path in an unweighted graph.</a:t>
            </a:r>
          </a:p>
          <a:p>
            <a:r>
              <a:rPr lang="en-US" dirty="0"/>
              <a:t>Unlike DFS, BFS visits all neighbors at the present depth before moving on to nodes at the next depth level.</a:t>
            </a:r>
          </a:p>
          <a:p>
            <a:endParaRPr lang="en-US" dirty="0"/>
          </a:p>
          <a:p>
            <a:r>
              <a:rPr lang="en-IN" sz="2400" b="1" dirty="0"/>
              <a:t>Key Concepts and Terminology</a:t>
            </a:r>
          </a:p>
          <a:p>
            <a:r>
              <a:rPr lang="en-US" dirty="0"/>
              <a:t>Graph: A set of vertices (nodes) connected by edges.</a:t>
            </a:r>
          </a:p>
          <a:p>
            <a:r>
              <a:rPr lang="en-US" dirty="0"/>
              <a:t>Queue: A First-In-First-Out (FIFO) data structure used in BFS to store nodes for exploration.</a:t>
            </a:r>
          </a:p>
          <a:p>
            <a:r>
              <a:rPr lang="en-US" dirty="0"/>
              <a:t>Visited Set: Keeps track of the nodes that have already been visited.</a:t>
            </a:r>
          </a:p>
          <a:p>
            <a:r>
              <a:rPr lang="en-US" dirty="0"/>
              <a:t>Levels: Layers of nodes explored during traversal, with each level representing nodes at a certain distance from the source.</a:t>
            </a:r>
            <a:endParaRPr lang="en-IN" dirty="0"/>
          </a:p>
        </p:txBody>
      </p:sp>
    </p:spTree>
    <p:extLst>
      <p:ext uri="{BB962C8B-B14F-4D97-AF65-F5344CB8AC3E}">
        <p14:creationId xmlns:p14="http://schemas.microsoft.com/office/powerpoint/2010/main" val="39819706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AD6B-2937-B879-C981-F51A97AA406E}"/>
              </a:ext>
            </a:extLst>
          </p:cNvPr>
          <p:cNvSpPr>
            <a:spLocks noGrp="1"/>
          </p:cNvSpPr>
          <p:nvPr>
            <p:ph type="title"/>
          </p:nvPr>
        </p:nvSpPr>
        <p:spPr>
          <a:xfrm>
            <a:off x="122547" y="103695"/>
            <a:ext cx="11915481" cy="641023"/>
          </a:xfrm>
        </p:spPr>
        <p:txBody>
          <a:bodyPr/>
          <a:lstStyle/>
          <a:p>
            <a:r>
              <a:rPr lang="en-IN" b="1" dirty="0"/>
              <a:t>Breadth-First Search</a:t>
            </a:r>
            <a:endParaRPr lang="en-IN" dirty="0"/>
          </a:p>
        </p:txBody>
      </p:sp>
      <p:sp>
        <p:nvSpPr>
          <p:cNvPr id="3" name="Content Placeholder 2">
            <a:extLst>
              <a:ext uri="{FF2B5EF4-FFF2-40B4-BE49-F238E27FC236}">
                <a16:creationId xmlns:a16="http://schemas.microsoft.com/office/drawing/2014/main" id="{800393FE-1C2B-1245-917D-E43F0CBACEC5}"/>
              </a:ext>
            </a:extLst>
          </p:cNvPr>
          <p:cNvSpPr>
            <a:spLocks noGrp="1"/>
          </p:cNvSpPr>
          <p:nvPr>
            <p:ph idx="1"/>
          </p:nvPr>
        </p:nvSpPr>
        <p:spPr>
          <a:xfrm>
            <a:off x="226243" y="923827"/>
            <a:ext cx="11594969" cy="5561814"/>
          </a:xfrm>
        </p:spPr>
        <p:txBody>
          <a:bodyPr>
            <a:normAutofit/>
          </a:bodyPr>
          <a:lstStyle/>
          <a:p>
            <a:r>
              <a:rPr lang="en-US" sz="2400" b="1" dirty="0"/>
              <a:t>BFS Algorithm – Step by Step</a:t>
            </a:r>
          </a:p>
          <a:p>
            <a:pPr>
              <a:buFont typeface="+mj-lt"/>
              <a:buAutoNum type="arabicPeriod"/>
            </a:pPr>
            <a:r>
              <a:rPr lang="en-US" dirty="0"/>
              <a:t>Initialize a queue and add the source node to it.</a:t>
            </a:r>
          </a:p>
          <a:p>
            <a:pPr>
              <a:buFont typeface="+mj-lt"/>
              <a:buAutoNum type="arabicPeriod"/>
            </a:pPr>
            <a:r>
              <a:rPr lang="en-US" dirty="0"/>
              <a:t>Mark the source node as visited.</a:t>
            </a:r>
          </a:p>
          <a:p>
            <a:pPr>
              <a:buFont typeface="+mj-lt"/>
              <a:buAutoNum type="arabicPeriod"/>
            </a:pPr>
            <a:r>
              <a:rPr lang="en-US" dirty="0"/>
              <a:t>While the queue is not empty:</a:t>
            </a:r>
          </a:p>
          <a:p>
            <a:pPr>
              <a:buFont typeface="Arial" panose="020B0604020202020204" pitchFamily="34" charset="0"/>
              <a:buChar char="•"/>
            </a:pPr>
            <a:r>
              <a:rPr lang="en-US" dirty="0"/>
              <a:t>Dequeue a node from the front of the queue.</a:t>
            </a:r>
          </a:p>
          <a:p>
            <a:pPr>
              <a:buFont typeface="Arial" panose="020B0604020202020204" pitchFamily="34" charset="0"/>
              <a:buChar char="•"/>
            </a:pPr>
            <a:r>
              <a:rPr lang="en-US" dirty="0"/>
              <a:t>Process the node (e.g., print its value, explore its neighbors).</a:t>
            </a:r>
          </a:p>
          <a:p>
            <a:pPr>
              <a:buFont typeface="Arial" panose="020B0604020202020204" pitchFamily="34" charset="0"/>
              <a:buChar char="•"/>
            </a:pPr>
            <a:r>
              <a:rPr lang="en-US" dirty="0"/>
              <a:t>Enqueue all unvisited neighbors of the node and mark them as visited.</a:t>
            </a:r>
          </a:p>
          <a:p>
            <a:pPr marL="0" indent="0">
              <a:buNone/>
            </a:pPr>
            <a:r>
              <a:rPr lang="en-US" dirty="0"/>
              <a:t>4. Continue until the queue is empty.</a:t>
            </a:r>
          </a:p>
          <a:p>
            <a:pPr marL="0" indent="0">
              <a:buNone/>
            </a:pPr>
            <a:endParaRPr lang="en-IN" sz="2600" dirty="0"/>
          </a:p>
        </p:txBody>
      </p:sp>
    </p:spTree>
    <p:extLst>
      <p:ext uri="{BB962C8B-B14F-4D97-AF65-F5344CB8AC3E}">
        <p14:creationId xmlns:p14="http://schemas.microsoft.com/office/powerpoint/2010/main" val="8036190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E93E7-9832-C1FE-270B-B693E7FD61BC}"/>
              </a:ext>
            </a:extLst>
          </p:cNvPr>
          <p:cNvSpPr>
            <a:spLocks noGrp="1"/>
          </p:cNvSpPr>
          <p:nvPr>
            <p:ph type="title"/>
          </p:nvPr>
        </p:nvSpPr>
        <p:spPr>
          <a:xfrm>
            <a:off x="150829" y="113122"/>
            <a:ext cx="11934334" cy="703516"/>
          </a:xfrm>
        </p:spPr>
        <p:txBody>
          <a:bodyPr/>
          <a:lstStyle/>
          <a:p>
            <a:r>
              <a:rPr lang="en-IN" b="1" dirty="0"/>
              <a:t>Breadth-First Search</a:t>
            </a:r>
            <a:endParaRPr lang="en-IN" dirty="0"/>
          </a:p>
        </p:txBody>
      </p:sp>
      <p:sp>
        <p:nvSpPr>
          <p:cNvPr id="3" name="Content Placeholder 2">
            <a:extLst>
              <a:ext uri="{FF2B5EF4-FFF2-40B4-BE49-F238E27FC236}">
                <a16:creationId xmlns:a16="http://schemas.microsoft.com/office/drawing/2014/main" id="{3D486E1F-EE90-A8BA-6CD7-9D27FE262076}"/>
              </a:ext>
            </a:extLst>
          </p:cNvPr>
          <p:cNvSpPr>
            <a:spLocks noGrp="1"/>
          </p:cNvSpPr>
          <p:nvPr>
            <p:ph idx="1"/>
          </p:nvPr>
        </p:nvSpPr>
        <p:spPr>
          <a:xfrm>
            <a:off x="263951" y="816639"/>
            <a:ext cx="11444139" cy="5810404"/>
          </a:xfrm>
        </p:spPr>
        <p:txBody>
          <a:bodyPr/>
          <a:lstStyle/>
          <a:p>
            <a:r>
              <a:rPr lang="en-US" sz="2400" b="1" dirty="0"/>
              <a:t>Applications of BFS</a:t>
            </a:r>
          </a:p>
          <a:p>
            <a:r>
              <a:rPr lang="en-US" dirty="0"/>
              <a:t>Shortest Path in an Unweighted Graph:</a:t>
            </a:r>
          </a:p>
          <a:p>
            <a:r>
              <a:rPr lang="en-US" dirty="0"/>
              <a:t>BFS can find the shortest path from a source to all other nodes in an unweighted graph.</a:t>
            </a:r>
          </a:p>
          <a:p>
            <a:r>
              <a:rPr lang="en-US" dirty="0"/>
              <a:t>Web Crawlers:</a:t>
            </a:r>
          </a:p>
          <a:p>
            <a:r>
              <a:rPr lang="en-US" dirty="0"/>
              <a:t>Used to explore and index the web by traversing links level by level.</a:t>
            </a:r>
          </a:p>
          <a:p>
            <a:r>
              <a:rPr lang="en-US" dirty="0"/>
              <a:t>Social Networking:</a:t>
            </a:r>
          </a:p>
          <a:p>
            <a:r>
              <a:rPr lang="en-US" dirty="0"/>
              <a:t>Finding the shortest connection path between two people.</a:t>
            </a:r>
          </a:p>
          <a:p>
            <a:r>
              <a:rPr lang="en-US" dirty="0"/>
              <a:t>Solving Puzzles:</a:t>
            </a:r>
          </a:p>
          <a:p>
            <a:r>
              <a:rPr lang="en-US" dirty="0"/>
              <a:t>BFS can be used to solve puzzles like finding the shortest sequence of moves.</a:t>
            </a:r>
            <a:endParaRPr lang="en-IN" dirty="0"/>
          </a:p>
        </p:txBody>
      </p:sp>
    </p:spTree>
    <p:extLst>
      <p:ext uri="{BB962C8B-B14F-4D97-AF65-F5344CB8AC3E}">
        <p14:creationId xmlns:p14="http://schemas.microsoft.com/office/powerpoint/2010/main" val="23159698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3FC5A-678B-6071-B293-E91B9FE3A745}"/>
              </a:ext>
            </a:extLst>
          </p:cNvPr>
          <p:cNvSpPr>
            <a:spLocks noGrp="1"/>
          </p:cNvSpPr>
          <p:nvPr>
            <p:ph type="title"/>
          </p:nvPr>
        </p:nvSpPr>
        <p:spPr>
          <a:xfrm>
            <a:off x="235669" y="103696"/>
            <a:ext cx="11736371" cy="801278"/>
          </a:xfrm>
        </p:spPr>
        <p:txBody>
          <a:bodyPr/>
          <a:lstStyle/>
          <a:p>
            <a:r>
              <a:rPr lang="en-IN" b="1" dirty="0"/>
              <a:t>Depth-First Search</a:t>
            </a:r>
            <a:endParaRPr lang="en-IN" dirty="0"/>
          </a:p>
        </p:txBody>
      </p:sp>
      <p:sp>
        <p:nvSpPr>
          <p:cNvPr id="3" name="Content Placeholder 2">
            <a:extLst>
              <a:ext uri="{FF2B5EF4-FFF2-40B4-BE49-F238E27FC236}">
                <a16:creationId xmlns:a16="http://schemas.microsoft.com/office/drawing/2014/main" id="{A2B44345-FBD8-1B5F-1267-3C4AF4E7DB2D}"/>
              </a:ext>
            </a:extLst>
          </p:cNvPr>
          <p:cNvSpPr>
            <a:spLocks noGrp="1"/>
          </p:cNvSpPr>
          <p:nvPr>
            <p:ph idx="1"/>
          </p:nvPr>
        </p:nvSpPr>
        <p:spPr>
          <a:xfrm>
            <a:off x="235669" y="1074657"/>
            <a:ext cx="11302739" cy="5316716"/>
          </a:xfrm>
        </p:spPr>
        <p:txBody>
          <a:bodyPr>
            <a:normAutofit lnSpcReduction="10000"/>
          </a:bodyPr>
          <a:lstStyle/>
          <a:p>
            <a:r>
              <a:rPr lang="en-IN" sz="2400" b="1" dirty="0"/>
              <a:t>What is Depth-First Search?</a:t>
            </a:r>
          </a:p>
          <a:p>
            <a:r>
              <a:rPr lang="en-US" dirty="0"/>
              <a:t>DFS is a graph traversal algorithm.</a:t>
            </a:r>
          </a:p>
          <a:p>
            <a:r>
              <a:rPr lang="en-US" dirty="0"/>
              <a:t>It explores as far down a branch as possible before backtracking.</a:t>
            </a:r>
          </a:p>
          <a:p>
            <a:r>
              <a:rPr lang="en-US" dirty="0"/>
              <a:t>DFS can be implemented using a stack or recursion.</a:t>
            </a:r>
          </a:p>
          <a:p>
            <a:r>
              <a:rPr lang="en-US" dirty="0"/>
              <a:t>It's useful for tasks like finding connected components and solving puzzles like mazes.</a:t>
            </a:r>
          </a:p>
          <a:p>
            <a:pPr marL="0" indent="0">
              <a:buNone/>
            </a:pPr>
            <a:endParaRPr lang="en-US" dirty="0"/>
          </a:p>
          <a:p>
            <a:r>
              <a:rPr lang="en-US" sz="2400" b="1" dirty="0"/>
              <a:t>Key Concepts and Terminology</a:t>
            </a:r>
          </a:p>
          <a:p>
            <a:pPr marL="0" indent="0">
              <a:buNone/>
            </a:pPr>
            <a:endParaRPr lang="en-US" sz="2400" b="1" dirty="0"/>
          </a:p>
          <a:p>
            <a:r>
              <a:rPr lang="en-US" sz="1900" dirty="0"/>
              <a:t>Graph: A set of vertices (nodes) connected by edges.</a:t>
            </a:r>
          </a:p>
          <a:p>
            <a:r>
              <a:rPr lang="en-US" sz="1900" dirty="0"/>
              <a:t>Stack: A Last-In-First-Out (LIFO) data structure used in DFS to store nodes for exploration.</a:t>
            </a:r>
          </a:p>
          <a:p>
            <a:r>
              <a:rPr lang="en-US" sz="1900" dirty="0"/>
              <a:t>Visited Set: Keeps track of the nodes that have already been visited.</a:t>
            </a:r>
          </a:p>
          <a:p>
            <a:r>
              <a:rPr lang="en-US" sz="1900" dirty="0"/>
              <a:t>Backtracking: Returning to a previous node after exploring all possible paths from the current node.</a:t>
            </a:r>
          </a:p>
          <a:p>
            <a:endParaRPr lang="en-IN" sz="2400" b="1" dirty="0"/>
          </a:p>
        </p:txBody>
      </p:sp>
    </p:spTree>
    <p:extLst>
      <p:ext uri="{BB962C8B-B14F-4D97-AF65-F5344CB8AC3E}">
        <p14:creationId xmlns:p14="http://schemas.microsoft.com/office/powerpoint/2010/main" val="3330810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A8D3A-A310-68D2-1D6F-CDA7E8084280}"/>
              </a:ext>
            </a:extLst>
          </p:cNvPr>
          <p:cNvSpPr>
            <a:spLocks noGrp="1"/>
          </p:cNvSpPr>
          <p:nvPr>
            <p:ph type="title"/>
          </p:nvPr>
        </p:nvSpPr>
        <p:spPr>
          <a:xfrm>
            <a:off x="93482" y="101175"/>
            <a:ext cx="10515600" cy="794372"/>
          </a:xfrm>
        </p:spPr>
        <p:txBody>
          <a:bodyPr/>
          <a:lstStyle/>
          <a:p>
            <a:r>
              <a:rPr lang="en-IN" b="1" dirty="0"/>
              <a:t>Intelligent System</a:t>
            </a:r>
          </a:p>
        </p:txBody>
      </p:sp>
      <p:sp>
        <p:nvSpPr>
          <p:cNvPr id="3" name="Content Placeholder 2">
            <a:extLst>
              <a:ext uri="{FF2B5EF4-FFF2-40B4-BE49-F238E27FC236}">
                <a16:creationId xmlns:a16="http://schemas.microsoft.com/office/drawing/2014/main" id="{42E3E4F9-3B4D-CDEF-BFFE-CCA2306DD0E9}"/>
              </a:ext>
            </a:extLst>
          </p:cNvPr>
          <p:cNvSpPr>
            <a:spLocks noGrp="1"/>
          </p:cNvSpPr>
          <p:nvPr>
            <p:ph idx="1"/>
          </p:nvPr>
        </p:nvSpPr>
        <p:spPr>
          <a:xfrm>
            <a:off x="251381" y="895547"/>
            <a:ext cx="11689237" cy="5674935"/>
          </a:xfrm>
        </p:spPr>
        <p:txBody>
          <a:bodyPr>
            <a:normAutofit/>
          </a:bodyPr>
          <a:lstStyle/>
          <a:p>
            <a:pPr marL="0" indent="0">
              <a:buNone/>
            </a:pPr>
            <a:r>
              <a:rPr lang="en-US" dirty="0"/>
              <a:t> </a:t>
            </a:r>
            <a:r>
              <a:rPr lang="en-US" sz="3600" b="1" dirty="0"/>
              <a:t>Introduction to Intelligent Systems</a:t>
            </a:r>
            <a:endParaRPr lang="en-US" dirty="0"/>
          </a:p>
          <a:p>
            <a:r>
              <a:rPr lang="en-US" dirty="0"/>
              <a:t>Intelligent systems are computer-based systems that mimic human intelligence.</a:t>
            </a:r>
          </a:p>
          <a:p>
            <a:r>
              <a:rPr lang="en-US" dirty="0"/>
              <a:t>They perform tasks such as learning, reasoning, problem-solving, and decision-making.</a:t>
            </a:r>
          </a:p>
          <a:p>
            <a:endParaRPr lang="en-IN" dirty="0"/>
          </a:p>
          <a:p>
            <a:pPr marL="0" indent="0">
              <a:buNone/>
            </a:pPr>
            <a:r>
              <a:rPr lang="en-US" sz="3600" b="1" dirty="0"/>
              <a:t>Key Features of Intelligent Systems</a:t>
            </a:r>
          </a:p>
          <a:p>
            <a:pPr marL="0" indent="0">
              <a:buNone/>
            </a:pPr>
            <a:endParaRPr lang="en-US" dirty="0"/>
          </a:p>
          <a:p>
            <a:pPr marL="514350" indent="-514350">
              <a:buFont typeface="+mj-lt"/>
              <a:buAutoNum type="arabicPeriod"/>
            </a:pPr>
            <a:r>
              <a:rPr lang="en-US" dirty="0"/>
              <a:t>Learning: Systems improve over time by analyzing data.</a:t>
            </a:r>
          </a:p>
          <a:p>
            <a:pPr marL="514350" indent="-514350">
              <a:buFont typeface="+mj-lt"/>
              <a:buAutoNum type="arabicPeriod"/>
            </a:pPr>
            <a:r>
              <a:rPr lang="en-US" dirty="0"/>
              <a:t>Reasoning: They make decisions based on available information.</a:t>
            </a:r>
          </a:p>
          <a:p>
            <a:pPr marL="514350" indent="-514350">
              <a:buFont typeface="+mj-lt"/>
              <a:buAutoNum type="arabicPeriod"/>
            </a:pPr>
            <a:r>
              <a:rPr lang="en-US" dirty="0"/>
              <a:t>Adaptability: They adjust to changing conditions or user preferences.</a:t>
            </a:r>
          </a:p>
          <a:p>
            <a:pPr marL="514350" indent="-514350">
              <a:buFont typeface="+mj-lt"/>
              <a:buAutoNum type="arabicPeriod"/>
            </a:pPr>
            <a:r>
              <a:rPr lang="en-US" dirty="0"/>
              <a:t>Autonomy: They can operate with minimal human intervention.</a:t>
            </a:r>
          </a:p>
        </p:txBody>
      </p:sp>
    </p:spTree>
    <p:extLst>
      <p:ext uri="{BB962C8B-B14F-4D97-AF65-F5344CB8AC3E}">
        <p14:creationId xmlns:p14="http://schemas.microsoft.com/office/powerpoint/2010/main" val="11445751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7BCE0-A776-E674-3357-FE05E8666F83}"/>
              </a:ext>
            </a:extLst>
          </p:cNvPr>
          <p:cNvSpPr>
            <a:spLocks noGrp="1"/>
          </p:cNvSpPr>
          <p:nvPr>
            <p:ph type="title"/>
          </p:nvPr>
        </p:nvSpPr>
        <p:spPr>
          <a:xfrm>
            <a:off x="92294" y="103695"/>
            <a:ext cx="11823185" cy="876693"/>
          </a:xfrm>
        </p:spPr>
        <p:txBody>
          <a:bodyPr/>
          <a:lstStyle/>
          <a:p>
            <a:r>
              <a:rPr lang="en-IN" b="1" dirty="0"/>
              <a:t>Depth-First Search</a:t>
            </a:r>
            <a:endParaRPr lang="en-IN" dirty="0"/>
          </a:p>
        </p:txBody>
      </p:sp>
      <p:sp>
        <p:nvSpPr>
          <p:cNvPr id="3" name="Content Placeholder 2">
            <a:extLst>
              <a:ext uri="{FF2B5EF4-FFF2-40B4-BE49-F238E27FC236}">
                <a16:creationId xmlns:a16="http://schemas.microsoft.com/office/drawing/2014/main" id="{4510F941-9965-8C0C-C146-DB2700451DDF}"/>
              </a:ext>
            </a:extLst>
          </p:cNvPr>
          <p:cNvSpPr>
            <a:spLocks noGrp="1"/>
          </p:cNvSpPr>
          <p:nvPr>
            <p:ph idx="1"/>
          </p:nvPr>
        </p:nvSpPr>
        <p:spPr>
          <a:xfrm>
            <a:off x="235670" y="980388"/>
            <a:ext cx="11745797" cy="5495825"/>
          </a:xfrm>
        </p:spPr>
        <p:txBody>
          <a:bodyPr>
            <a:normAutofit/>
          </a:bodyPr>
          <a:lstStyle/>
          <a:p>
            <a:r>
              <a:rPr lang="en-US" sz="2400" b="1" dirty="0"/>
              <a:t>DFS Algorithm - Step by Step</a:t>
            </a:r>
          </a:p>
          <a:p>
            <a:r>
              <a:rPr lang="en-US" dirty="0"/>
              <a:t>Start at the source node.</a:t>
            </a:r>
          </a:p>
          <a:p>
            <a:r>
              <a:rPr lang="en-US" dirty="0"/>
              <a:t>Mark the current node as visited.</a:t>
            </a:r>
          </a:p>
          <a:p>
            <a:r>
              <a:rPr lang="en-US" dirty="0"/>
              <a:t>Explore each unvisited neighbor recursively:</a:t>
            </a:r>
          </a:p>
          <a:p>
            <a:r>
              <a:rPr lang="en-US" dirty="0"/>
              <a:t>Move to an unvisited neighbor.</a:t>
            </a:r>
          </a:p>
          <a:p>
            <a:r>
              <a:rPr lang="en-US" dirty="0"/>
              <a:t>Repeat the process for that neighbor.</a:t>
            </a:r>
          </a:p>
          <a:p>
            <a:r>
              <a:rPr lang="en-US" dirty="0"/>
              <a:t>Backtrack when no unvisited neighbors are left.</a:t>
            </a:r>
          </a:p>
          <a:p>
            <a:r>
              <a:rPr lang="en-US" dirty="0"/>
              <a:t>Continue until all nodes are visited.</a:t>
            </a:r>
            <a:endParaRPr lang="en-IN" dirty="0"/>
          </a:p>
        </p:txBody>
      </p:sp>
    </p:spTree>
    <p:extLst>
      <p:ext uri="{BB962C8B-B14F-4D97-AF65-F5344CB8AC3E}">
        <p14:creationId xmlns:p14="http://schemas.microsoft.com/office/powerpoint/2010/main" val="32212500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6ABE9-8904-4084-5664-8F5E3E89693E}"/>
              </a:ext>
            </a:extLst>
          </p:cNvPr>
          <p:cNvSpPr>
            <a:spLocks noGrp="1"/>
          </p:cNvSpPr>
          <p:nvPr>
            <p:ph type="title"/>
          </p:nvPr>
        </p:nvSpPr>
        <p:spPr>
          <a:xfrm>
            <a:off x="122548" y="65988"/>
            <a:ext cx="11858920" cy="750650"/>
          </a:xfrm>
        </p:spPr>
        <p:txBody>
          <a:bodyPr/>
          <a:lstStyle/>
          <a:p>
            <a:r>
              <a:rPr lang="en-IN" b="1" dirty="0"/>
              <a:t>Depth-First Search</a:t>
            </a:r>
            <a:endParaRPr lang="en-IN" dirty="0"/>
          </a:p>
        </p:txBody>
      </p:sp>
      <p:sp>
        <p:nvSpPr>
          <p:cNvPr id="3" name="Content Placeholder 2">
            <a:extLst>
              <a:ext uri="{FF2B5EF4-FFF2-40B4-BE49-F238E27FC236}">
                <a16:creationId xmlns:a16="http://schemas.microsoft.com/office/drawing/2014/main" id="{A8B42603-582D-5E16-3FA9-7F7AB9B5B8C0}"/>
              </a:ext>
            </a:extLst>
          </p:cNvPr>
          <p:cNvSpPr>
            <a:spLocks noGrp="1"/>
          </p:cNvSpPr>
          <p:nvPr>
            <p:ph idx="1"/>
          </p:nvPr>
        </p:nvSpPr>
        <p:spPr>
          <a:xfrm>
            <a:off x="273377" y="1018095"/>
            <a:ext cx="11858920" cy="5458119"/>
          </a:xfrm>
        </p:spPr>
        <p:txBody>
          <a:bodyPr/>
          <a:lstStyle/>
          <a:p>
            <a:r>
              <a:rPr lang="en-US" sz="2400" b="1" dirty="0"/>
              <a:t>Applications of DFS</a:t>
            </a:r>
          </a:p>
          <a:p>
            <a:r>
              <a:rPr lang="en-US" dirty="0"/>
              <a:t>Pathfinding:</a:t>
            </a:r>
          </a:p>
          <a:p>
            <a:r>
              <a:rPr lang="en-US" dirty="0"/>
              <a:t>DFS can be used to find paths in a maze or graph.</a:t>
            </a:r>
          </a:p>
          <a:p>
            <a:r>
              <a:rPr lang="en-US" dirty="0"/>
              <a:t>Topological Sorting:</a:t>
            </a:r>
          </a:p>
          <a:p>
            <a:r>
              <a:rPr lang="en-US" dirty="0"/>
              <a:t>DFS is used to order tasks in a directed acyclic graph (DAG).</a:t>
            </a:r>
          </a:p>
          <a:p>
            <a:r>
              <a:rPr lang="en-US" dirty="0"/>
              <a:t>Cycle Detection:</a:t>
            </a:r>
          </a:p>
          <a:p>
            <a:r>
              <a:rPr lang="en-US" dirty="0"/>
              <a:t>DFS can detect cycles in a graph.</a:t>
            </a:r>
          </a:p>
          <a:p>
            <a:r>
              <a:rPr lang="en-US" dirty="0"/>
              <a:t>Solving Puzzles:</a:t>
            </a:r>
          </a:p>
          <a:p>
            <a:r>
              <a:rPr lang="en-US" dirty="0"/>
              <a:t>DFS is useful in puzzles where all possible moves need to be explored.</a:t>
            </a:r>
            <a:endParaRPr lang="en-IN" dirty="0"/>
          </a:p>
        </p:txBody>
      </p:sp>
    </p:spTree>
    <p:extLst>
      <p:ext uri="{BB962C8B-B14F-4D97-AF65-F5344CB8AC3E}">
        <p14:creationId xmlns:p14="http://schemas.microsoft.com/office/powerpoint/2010/main" val="8488746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06030-B867-5475-212C-522846B4C3FF}"/>
              </a:ext>
            </a:extLst>
          </p:cNvPr>
          <p:cNvSpPr>
            <a:spLocks noGrp="1"/>
          </p:cNvSpPr>
          <p:nvPr>
            <p:ph type="title"/>
          </p:nvPr>
        </p:nvSpPr>
        <p:spPr>
          <a:xfrm>
            <a:off x="141402" y="75414"/>
            <a:ext cx="11764652" cy="838986"/>
          </a:xfrm>
        </p:spPr>
        <p:txBody>
          <a:bodyPr/>
          <a:lstStyle/>
          <a:p>
            <a:r>
              <a:rPr lang="en-IN" b="1" dirty="0"/>
              <a:t>BFS Vs DFS</a:t>
            </a:r>
          </a:p>
        </p:txBody>
      </p:sp>
      <p:sp>
        <p:nvSpPr>
          <p:cNvPr id="3" name="Content Placeholder 2">
            <a:extLst>
              <a:ext uri="{FF2B5EF4-FFF2-40B4-BE49-F238E27FC236}">
                <a16:creationId xmlns:a16="http://schemas.microsoft.com/office/drawing/2014/main" id="{7C958986-6593-19CA-BF03-C08C521307CB}"/>
              </a:ext>
            </a:extLst>
          </p:cNvPr>
          <p:cNvSpPr>
            <a:spLocks noGrp="1"/>
          </p:cNvSpPr>
          <p:nvPr>
            <p:ph idx="1"/>
          </p:nvPr>
        </p:nvSpPr>
        <p:spPr>
          <a:xfrm>
            <a:off x="254524" y="838986"/>
            <a:ext cx="11491274" cy="5712643"/>
          </a:xfrm>
        </p:spPr>
        <p:txBody>
          <a:bodyPr>
            <a:normAutofit lnSpcReduction="10000"/>
          </a:bodyPr>
          <a:lstStyle/>
          <a:p>
            <a:r>
              <a:rPr lang="en-IN" sz="2800" dirty="0"/>
              <a:t>Traversal Method:</a:t>
            </a:r>
          </a:p>
          <a:p>
            <a:r>
              <a:rPr lang="en-IN" sz="2800" dirty="0"/>
              <a:t>DFS: Depth by depth.</a:t>
            </a:r>
          </a:p>
          <a:p>
            <a:r>
              <a:rPr lang="en-IN" sz="2800" dirty="0"/>
              <a:t>BFS: Level by level.</a:t>
            </a:r>
          </a:p>
          <a:p>
            <a:endParaRPr lang="en-IN" sz="2800" dirty="0"/>
          </a:p>
          <a:p>
            <a:r>
              <a:rPr lang="en-IN" sz="2800" dirty="0"/>
              <a:t>Data Structure:</a:t>
            </a:r>
          </a:p>
          <a:p>
            <a:r>
              <a:rPr lang="en-IN" sz="2800" dirty="0"/>
              <a:t>DFS: Stack (or recursion).</a:t>
            </a:r>
          </a:p>
          <a:p>
            <a:r>
              <a:rPr lang="en-IN" sz="2800" dirty="0"/>
              <a:t>BFS: Queue.</a:t>
            </a:r>
          </a:p>
          <a:p>
            <a:endParaRPr lang="en-IN" sz="2800" dirty="0"/>
          </a:p>
          <a:p>
            <a:r>
              <a:rPr lang="en-IN" sz="2800" dirty="0"/>
              <a:t>Use Cases:</a:t>
            </a:r>
          </a:p>
          <a:p>
            <a:r>
              <a:rPr lang="en-IN" sz="2800" dirty="0"/>
              <a:t>DFS: Pathfinding, topological sorting.</a:t>
            </a:r>
          </a:p>
          <a:p>
            <a:r>
              <a:rPr lang="en-IN" sz="2800" dirty="0"/>
              <a:t>BFS: Shortest path, level-order traversal.</a:t>
            </a:r>
          </a:p>
        </p:txBody>
      </p:sp>
    </p:spTree>
    <p:extLst>
      <p:ext uri="{BB962C8B-B14F-4D97-AF65-F5344CB8AC3E}">
        <p14:creationId xmlns:p14="http://schemas.microsoft.com/office/powerpoint/2010/main" val="32149755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CFDC9-B770-BF22-B0DB-FDA75E149FE3}"/>
              </a:ext>
            </a:extLst>
          </p:cNvPr>
          <p:cNvSpPr>
            <a:spLocks noGrp="1"/>
          </p:cNvSpPr>
          <p:nvPr>
            <p:ph type="title"/>
          </p:nvPr>
        </p:nvSpPr>
        <p:spPr>
          <a:xfrm>
            <a:off x="113121" y="150829"/>
            <a:ext cx="11924907" cy="665810"/>
          </a:xfrm>
        </p:spPr>
        <p:txBody>
          <a:bodyPr>
            <a:normAutofit fontScale="90000"/>
          </a:bodyPr>
          <a:lstStyle/>
          <a:p>
            <a:r>
              <a:rPr lang="en-IN" sz="4000" b="1" dirty="0"/>
              <a:t>Bi-directional Search</a:t>
            </a:r>
          </a:p>
        </p:txBody>
      </p:sp>
      <p:sp>
        <p:nvSpPr>
          <p:cNvPr id="3" name="Content Placeholder 2">
            <a:extLst>
              <a:ext uri="{FF2B5EF4-FFF2-40B4-BE49-F238E27FC236}">
                <a16:creationId xmlns:a16="http://schemas.microsoft.com/office/drawing/2014/main" id="{C5930249-48E1-71D2-FF66-15A7F8D76390}"/>
              </a:ext>
            </a:extLst>
          </p:cNvPr>
          <p:cNvSpPr>
            <a:spLocks noGrp="1"/>
          </p:cNvSpPr>
          <p:nvPr>
            <p:ph idx="1"/>
          </p:nvPr>
        </p:nvSpPr>
        <p:spPr>
          <a:xfrm>
            <a:off x="179109" y="1008667"/>
            <a:ext cx="11764652" cy="5698503"/>
          </a:xfrm>
        </p:spPr>
        <p:txBody>
          <a:bodyPr/>
          <a:lstStyle/>
          <a:p>
            <a:r>
              <a:rPr lang="en-US" dirty="0"/>
              <a:t>Bidirectional search is an algorithm that searches from both the start and the goal nodes simultaneously, with the aim of meeting in the middle. This approach can significantly reduce the time complexity of the search, particularly in large search spaces.</a:t>
            </a:r>
          </a:p>
          <a:p>
            <a:r>
              <a:rPr lang="en-US" b="1" dirty="0"/>
              <a:t>How Bidirectional Search Works:</a:t>
            </a:r>
          </a:p>
          <a:p>
            <a:r>
              <a:rPr lang="en-US" dirty="0"/>
              <a:t>Two Simultaneous Searches: Instead of searching from the start node to the goal node (as in a unidirectional search like BFS or DFS), bidirectional search performs two simultaneous searches:</a:t>
            </a:r>
          </a:p>
          <a:p>
            <a:r>
              <a:rPr lang="en-US" dirty="0"/>
              <a:t>One from the start node (S) moving towards the goal (G).</a:t>
            </a:r>
          </a:p>
          <a:p>
            <a:r>
              <a:rPr lang="en-US" dirty="0"/>
              <a:t>Another from the goal node (G) moving towards the start (S).</a:t>
            </a:r>
          </a:p>
          <a:p>
            <a:r>
              <a:rPr lang="en-US" dirty="0"/>
              <a:t>Meeting in the Middle: The idea is that if the search from S and the search from G meet at a node, then a path from S to G has been found. This node where they meet is a common node in the shortest path.</a:t>
            </a:r>
          </a:p>
          <a:p>
            <a:endParaRPr lang="en-US" dirty="0"/>
          </a:p>
          <a:p>
            <a:r>
              <a:rPr lang="en-US" dirty="0"/>
              <a:t>Efficiency: The reason bidirectional search is efficient is that each search only needs to explore half the distance. In terms of search space, if a search is reduced by half, the overall number of nodes explored can be much smaller, particularly in a graph with a high branching factor.</a:t>
            </a:r>
            <a:endParaRPr lang="en-IN" dirty="0"/>
          </a:p>
        </p:txBody>
      </p:sp>
    </p:spTree>
    <p:extLst>
      <p:ext uri="{BB962C8B-B14F-4D97-AF65-F5344CB8AC3E}">
        <p14:creationId xmlns:p14="http://schemas.microsoft.com/office/powerpoint/2010/main" val="1501062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E8571-B95B-9317-BE23-87E70ED584C4}"/>
              </a:ext>
            </a:extLst>
          </p:cNvPr>
          <p:cNvSpPr>
            <a:spLocks noGrp="1"/>
          </p:cNvSpPr>
          <p:nvPr>
            <p:ph type="title"/>
          </p:nvPr>
        </p:nvSpPr>
        <p:spPr>
          <a:xfrm>
            <a:off x="122548" y="103695"/>
            <a:ext cx="11906054" cy="712943"/>
          </a:xfrm>
        </p:spPr>
        <p:txBody>
          <a:bodyPr/>
          <a:lstStyle/>
          <a:p>
            <a:r>
              <a:rPr lang="en-IN" sz="3600" b="1" dirty="0"/>
              <a:t>Bi-directional Search</a:t>
            </a:r>
            <a:endParaRPr lang="en-IN" dirty="0"/>
          </a:p>
        </p:txBody>
      </p:sp>
      <p:sp>
        <p:nvSpPr>
          <p:cNvPr id="3" name="Content Placeholder 2">
            <a:extLst>
              <a:ext uri="{FF2B5EF4-FFF2-40B4-BE49-F238E27FC236}">
                <a16:creationId xmlns:a16="http://schemas.microsoft.com/office/drawing/2014/main" id="{17E4DD25-D8E6-4029-2664-E5834F21F7C3}"/>
              </a:ext>
            </a:extLst>
          </p:cNvPr>
          <p:cNvSpPr>
            <a:spLocks noGrp="1"/>
          </p:cNvSpPr>
          <p:nvPr>
            <p:ph idx="1"/>
          </p:nvPr>
        </p:nvSpPr>
        <p:spPr>
          <a:xfrm>
            <a:off x="292231" y="980389"/>
            <a:ext cx="11528981" cy="5458118"/>
          </a:xfrm>
        </p:spPr>
        <p:txBody>
          <a:bodyPr/>
          <a:lstStyle/>
          <a:p>
            <a:r>
              <a:rPr lang="en-US" dirty="0"/>
              <a:t>Example:</a:t>
            </a:r>
          </a:p>
          <a:p>
            <a:r>
              <a:rPr lang="en-US" dirty="0"/>
              <a:t>Consider a simple graph where you want to find the shortest path from node A to node H.</a:t>
            </a:r>
          </a:p>
          <a:p>
            <a:endParaRPr lang="en-IN" dirty="0"/>
          </a:p>
        </p:txBody>
      </p:sp>
      <p:pic>
        <p:nvPicPr>
          <p:cNvPr id="6" name="Picture 5">
            <a:extLst>
              <a:ext uri="{FF2B5EF4-FFF2-40B4-BE49-F238E27FC236}">
                <a16:creationId xmlns:a16="http://schemas.microsoft.com/office/drawing/2014/main" id="{9F3332C3-125F-74F1-AF3A-5DB72AC672F7}"/>
              </a:ext>
            </a:extLst>
          </p:cNvPr>
          <p:cNvPicPr>
            <a:picLocks noChangeAspect="1"/>
          </p:cNvPicPr>
          <p:nvPr/>
        </p:nvPicPr>
        <p:blipFill>
          <a:blip r:embed="rId2"/>
          <a:stretch>
            <a:fillRect/>
          </a:stretch>
        </p:blipFill>
        <p:spPr>
          <a:xfrm>
            <a:off x="2828041" y="1866682"/>
            <a:ext cx="3657600" cy="4345582"/>
          </a:xfrm>
          <a:prstGeom prst="rect">
            <a:avLst/>
          </a:prstGeom>
        </p:spPr>
      </p:pic>
    </p:spTree>
    <p:extLst>
      <p:ext uri="{BB962C8B-B14F-4D97-AF65-F5344CB8AC3E}">
        <p14:creationId xmlns:p14="http://schemas.microsoft.com/office/powerpoint/2010/main" val="23018707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335F0-F797-3CC0-011B-D24A628EE36A}"/>
              </a:ext>
            </a:extLst>
          </p:cNvPr>
          <p:cNvSpPr>
            <a:spLocks noGrp="1"/>
          </p:cNvSpPr>
          <p:nvPr>
            <p:ph type="title"/>
          </p:nvPr>
        </p:nvSpPr>
        <p:spPr>
          <a:xfrm>
            <a:off x="122548" y="131975"/>
            <a:ext cx="11811786" cy="684663"/>
          </a:xfrm>
        </p:spPr>
        <p:txBody>
          <a:bodyPr/>
          <a:lstStyle/>
          <a:p>
            <a:r>
              <a:rPr lang="en-IN" sz="3600" b="1" dirty="0"/>
              <a:t>Bi-directional Search</a:t>
            </a:r>
            <a:endParaRPr lang="en-IN" dirty="0"/>
          </a:p>
        </p:txBody>
      </p:sp>
      <p:sp>
        <p:nvSpPr>
          <p:cNvPr id="3" name="Content Placeholder 2">
            <a:extLst>
              <a:ext uri="{FF2B5EF4-FFF2-40B4-BE49-F238E27FC236}">
                <a16:creationId xmlns:a16="http://schemas.microsoft.com/office/drawing/2014/main" id="{E120ADE3-2947-6B5C-46DC-B385025A1DBF}"/>
              </a:ext>
            </a:extLst>
          </p:cNvPr>
          <p:cNvSpPr>
            <a:spLocks noGrp="1"/>
          </p:cNvSpPr>
          <p:nvPr>
            <p:ph idx="1"/>
          </p:nvPr>
        </p:nvSpPr>
        <p:spPr>
          <a:xfrm>
            <a:off x="245097" y="816639"/>
            <a:ext cx="11689237" cy="5669002"/>
          </a:xfrm>
        </p:spPr>
        <p:txBody>
          <a:bodyPr/>
          <a:lstStyle/>
          <a:p>
            <a:r>
              <a:rPr lang="en-US" dirty="0"/>
              <a:t>Bidirectional Search:</a:t>
            </a:r>
          </a:p>
          <a:p>
            <a:r>
              <a:rPr lang="en-US" dirty="0"/>
              <a:t>Start BFS from A and H simultaneously.</a:t>
            </a:r>
          </a:p>
          <a:p>
            <a:r>
              <a:rPr lang="en-US" dirty="0"/>
              <a:t>From A: Explore A → B → C.</a:t>
            </a:r>
          </a:p>
          <a:p>
            <a:r>
              <a:rPr lang="en-US" dirty="0"/>
              <a:t>From H: Explore H → G.</a:t>
            </a:r>
          </a:p>
          <a:p>
            <a:r>
              <a:rPr lang="en-US" dirty="0"/>
              <a:t>Continue both searches:</a:t>
            </a:r>
          </a:p>
          <a:p>
            <a:r>
              <a:rPr lang="en-US" dirty="0"/>
              <a:t>From A: B → D and C → E.</a:t>
            </a:r>
          </a:p>
          <a:p>
            <a:r>
              <a:rPr lang="en-US" dirty="0"/>
              <a:t>From H: G → F.</a:t>
            </a:r>
          </a:p>
          <a:p>
            <a:r>
              <a:rPr lang="en-US" dirty="0"/>
              <a:t>Now, F is reached from both sides (A → C → E → F from the start, and H → G → F from the goal). At this point, the searches meet at node F.</a:t>
            </a:r>
          </a:p>
          <a:p>
            <a:r>
              <a:rPr lang="en-US" dirty="0"/>
              <a:t>Path Found: The shortest path from A to H is then A → C → E → F → G → H.</a:t>
            </a:r>
          </a:p>
          <a:p>
            <a:endParaRPr lang="en-US" dirty="0"/>
          </a:p>
          <a:p>
            <a:endParaRPr lang="en-IN" dirty="0"/>
          </a:p>
        </p:txBody>
      </p:sp>
    </p:spTree>
    <p:extLst>
      <p:ext uri="{BB962C8B-B14F-4D97-AF65-F5344CB8AC3E}">
        <p14:creationId xmlns:p14="http://schemas.microsoft.com/office/powerpoint/2010/main" val="31007893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0F3E4-5410-E04A-492E-05049793E2FF}"/>
              </a:ext>
            </a:extLst>
          </p:cNvPr>
          <p:cNvSpPr>
            <a:spLocks noGrp="1"/>
          </p:cNvSpPr>
          <p:nvPr>
            <p:ph type="title"/>
          </p:nvPr>
        </p:nvSpPr>
        <p:spPr>
          <a:xfrm>
            <a:off x="103695" y="113122"/>
            <a:ext cx="11783505" cy="810705"/>
          </a:xfrm>
        </p:spPr>
        <p:txBody>
          <a:bodyPr/>
          <a:lstStyle/>
          <a:p>
            <a:r>
              <a:rPr lang="en-IN" sz="3600" b="1" dirty="0"/>
              <a:t>Bi-directional Search</a:t>
            </a:r>
            <a:endParaRPr lang="en-IN" dirty="0"/>
          </a:p>
        </p:txBody>
      </p:sp>
      <p:sp>
        <p:nvSpPr>
          <p:cNvPr id="3" name="Content Placeholder 2">
            <a:extLst>
              <a:ext uri="{FF2B5EF4-FFF2-40B4-BE49-F238E27FC236}">
                <a16:creationId xmlns:a16="http://schemas.microsoft.com/office/drawing/2014/main" id="{84B3CAC2-ABF4-66FA-06DE-0DF89276A471}"/>
              </a:ext>
            </a:extLst>
          </p:cNvPr>
          <p:cNvSpPr>
            <a:spLocks noGrp="1"/>
          </p:cNvSpPr>
          <p:nvPr>
            <p:ph idx="1"/>
          </p:nvPr>
        </p:nvSpPr>
        <p:spPr>
          <a:xfrm>
            <a:off x="254525" y="1036948"/>
            <a:ext cx="11528980" cy="5552387"/>
          </a:xfrm>
        </p:spPr>
        <p:txBody>
          <a:bodyPr/>
          <a:lstStyle/>
          <a:p>
            <a:r>
              <a:rPr lang="en-US" dirty="0"/>
              <a:t>Advantages of Bidirectional Search:</a:t>
            </a:r>
          </a:p>
          <a:p>
            <a:r>
              <a:rPr lang="en-US" dirty="0"/>
              <a:t>Faster Search: By reducing the search space, the time complexity can be reduced. For example, if the search is in a graph where each node has b branches and the distance between S and G is d, a unidirectional BFS might take O(</a:t>
            </a:r>
            <a:r>
              <a:rPr lang="en-US" dirty="0" err="1"/>
              <a:t>b^d</a:t>
            </a:r>
            <a:r>
              <a:rPr lang="en-US" dirty="0"/>
              <a:t>) time, while a bidirectional search might take O(b^(d/2)) for each of the two searches, totaling O(b^(d/2) + b^(d/2)) = O(b^(d/2)).</a:t>
            </a:r>
          </a:p>
          <a:p>
            <a:r>
              <a:rPr lang="en-US" dirty="0"/>
              <a:t>Disadvantages:</a:t>
            </a:r>
          </a:p>
          <a:p>
            <a:r>
              <a:rPr lang="en-US" dirty="0"/>
              <a:t>Implementation Complexity: Implementing a bidirectional search is more complex, as it requires two search processes to be managed simultaneously and to detect when they meet.</a:t>
            </a:r>
          </a:p>
          <a:p>
            <a:r>
              <a:rPr lang="en-US" dirty="0"/>
              <a:t>Memory Usage: Requires storing the frontier (the set of nodes being expanded) for both searches.</a:t>
            </a:r>
          </a:p>
          <a:p>
            <a:r>
              <a:rPr lang="en-US" dirty="0"/>
              <a:t>Bidirectional search is particularly useful in scenarios like pathfinding in maps, where the start and goal are well-defined and the search space is large.</a:t>
            </a:r>
            <a:endParaRPr lang="en-IN" dirty="0"/>
          </a:p>
        </p:txBody>
      </p:sp>
    </p:spTree>
    <p:extLst>
      <p:ext uri="{BB962C8B-B14F-4D97-AF65-F5344CB8AC3E}">
        <p14:creationId xmlns:p14="http://schemas.microsoft.com/office/powerpoint/2010/main" val="25593314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7D2BA-977F-ADC3-367D-7539D2D94E93}"/>
              </a:ext>
            </a:extLst>
          </p:cNvPr>
          <p:cNvSpPr>
            <a:spLocks noGrp="1"/>
          </p:cNvSpPr>
          <p:nvPr>
            <p:ph type="title"/>
          </p:nvPr>
        </p:nvSpPr>
        <p:spPr>
          <a:xfrm>
            <a:off x="197963" y="103695"/>
            <a:ext cx="11887200" cy="712943"/>
          </a:xfrm>
        </p:spPr>
        <p:txBody>
          <a:bodyPr/>
          <a:lstStyle/>
          <a:p>
            <a:r>
              <a:rPr lang="en-IN" b="1" dirty="0"/>
              <a:t>Iterative Deepening Depth First Search</a:t>
            </a:r>
          </a:p>
        </p:txBody>
      </p:sp>
      <p:sp>
        <p:nvSpPr>
          <p:cNvPr id="3" name="Content Placeholder 2">
            <a:extLst>
              <a:ext uri="{FF2B5EF4-FFF2-40B4-BE49-F238E27FC236}">
                <a16:creationId xmlns:a16="http://schemas.microsoft.com/office/drawing/2014/main" id="{4F4724AA-7FDD-F251-C7C7-FAF206242218}"/>
              </a:ext>
            </a:extLst>
          </p:cNvPr>
          <p:cNvSpPr>
            <a:spLocks noGrp="1"/>
          </p:cNvSpPr>
          <p:nvPr>
            <p:ph idx="1"/>
          </p:nvPr>
        </p:nvSpPr>
        <p:spPr>
          <a:xfrm>
            <a:off x="311085" y="989815"/>
            <a:ext cx="11613821" cy="5561814"/>
          </a:xfrm>
        </p:spPr>
        <p:txBody>
          <a:bodyPr>
            <a:normAutofit/>
          </a:bodyPr>
          <a:lstStyle/>
          <a:p>
            <a:r>
              <a:rPr lang="en-US" dirty="0"/>
              <a:t>Iterative Deepening Depth-First Search (IDDFS) is a search algorithm that combines the space efficiency of Depth-First Search (DFS) with the optimality of Breadth-First Search (BFS). It is particularly useful in scenarios where the depth of the solution is unknown.</a:t>
            </a:r>
          </a:p>
          <a:p>
            <a:r>
              <a:rPr lang="en-US" dirty="0"/>
              <a:t>How Iterative Deepening Depth-First Search Works:</a:t>
            </a:r>
          </a:p>
          <a:p>
            <a:r>
              <a:rPr lang="en-US" dirty="0"/>
              <a:t>Depth-Limited DFS: IDDFS performs a series of depth-limited DFS searches, starting from depth 0 and gradually increasing the depth limit until the goal is found.</a:t>
            </a:r>
          </a:p>
          <a:p>
            <a:r>
              <a:rPr lang="en-US" dirty="0"/>
              <a:t>At each iteration, DFS is run with a specific depth limit. If the goal is not found within that limit, the depth is incremented, and the search starts again from the root.</a:t>
            </a:r>
          </a:p>
          <a:p>
            <a:r>
              <a:rPr lang="en-US" dirty="0"/>
              <a:t>Combining Advantages:</a:t>
            </a:r>
          </a:p>
          <a:p>
            <a:endParaRPr lang="en-US" dirty="0"/>
          </a:p>
          <a:p>
            <a:r>
              <a:rPr lang="en-US" dirty="0"/>
              <a:t>DFS: It uses depth-first search, which is memory-efficient because it only needs to store a single path from the root to the current node.</a:t>
            </a:r>
          </a:p>
          <a:p>
            <a:r>
              <a:rPr lang="en-US" dirty="0"/>
              <a:t>BFS: Like BFS, it eventually explores all nodes up to a certain depth, ensuring that the shallowest (and usually optimal) solution is found.</a:t>
            </a:r>
          </a:p>
          <a:p>
            <a:r>
              <a:rPr lang="en-US" dirty="0"/>
              <a:t>Repetition: Although nodes are revisited in each iteration, the overall time complexity remains manageable due to the exponential growth of nodes in each level of the search tree.</a:t>
            </a:r>
            <a:endParaRPr lang="en-IN" dirty="0"/>
          </a:p>
        </p:txBody>
      </p:sp>
    </p:spTree>
    <p:extLst>
      <p:ext uri="{BB962C8B-B14F-4D97-AF65-F5344CB8AC3E}">
        <p14:creationId xmlns:p14="http://schemas.microsoft.com/office/powerpoint/2010/main" val="27940809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EFD09-117F-8E19-F69E-64C287E8F1A9}"/>
              </a:ext>
            </a:extLst>
          </p:cNvPr>
          <p:cNvSpPr>
            <a:spLocks noGrp="1"/>
          </p:cNvSpPr>
          <p:nvPr>
            <p:ph type="title"/>
          </p:nvPr>
        </p:nvSpPr>
        <p:spPr>
          <a:xfrm>
            <a:off x="263951" y="103695"/>
            <a:ext cx="11840065" cy="712943"/>
          </a:xfrm>
        </p:spPr>
        <p:txBody>
          <a:bodyPr/>
          <a:lstStyle/>
          <a:p>
            <a:r>
              <a:rPr lang="en-IN" b="1" dirty="0"/>
              <a:t>Iterative Deepening Depth First Search</a:t>
            </a:r>
            <a:endParaRPr lang="en-IN" dirty="0"/>
          </a:p>
        </p:txBody>
      </p:sp>
      <p:sp>
        <p:nvSpPr>
          <p:cNvPr id="3" name="Content Placeholder 2">
            <a:extLst>
              <a:ext uri="{FF2B5EF4-FFF2-40B4-BE49-F238E27FC236}">
                <a16:creationId xmlns:a16="http://schemas.microsoft.com/office/drawing/2014/main" id="{C1942C50-DBAE-83EB-3B23-B7523017E28B}"/>
              </a:ext>
            </a:extLst>
          </p:cNvPr>
          <p:cNvSpPr>
            <a:spLocks noGrp="1"/>
          </p:cNvSpPr>
          <p:nvPr>
            <p:ph idx="1"/>
          </p:nvPr>
        </p:nvSpPr>
        <p:spPr>
          <a:xfrm>
            <a:off x="263951" y="816639"/>
            <a:ext cx="11604395" cy="5810404"/>
          </a:xfrm>
        </p:spPr>
        <p:txBody>
          <a:bodyPr/>
          <a:lstStyle/>
          <a:p>
            <a:r>
              <a:rPr lang="en-US" dirty="0"/>
              <a:t>Example:</a:t>
            </a:r>
          </a:p>
          <a:p>
            <a:r>
              <a:rPr lang="en-US" dirty="0"/>
              <a:t>Consider the following graph, where we want to find a path from node A to node G.</a:t>
            </a:r>
          </a:p>
          <a:p>
            <a:endParaRPr lang="en-US" dirty="0"/>
          </a:p>
          <a:p>
            <a:endParaRPr lang="en-IN" dirty="0"/>
          </a:p>
        </p:txBody>
      </p:sp>
      <p:pic>
        <p:nvPicPr>
          <p:cNvPr id="6" name="Picture 5">
            <a:extLst>
              <a:ext uri="{FF2B5EF4-FFF2-40B4-BE49-F238E27FC236}">
                <a16:creationId xmlns:a16="http://schemas.microsoft.com/office/drawing/2014/main" id="{BE91E16C-17D3-C616-775E-95C1AF3F6D83}"/>
              </a:ext>
            </a:extLst>
          </p:cNvPr>
          <p:cNvPicPr>
            <a:picLocks noChangeAspect="1"/>
          </p:cNvPicPr>
          <p:nvPr/>
        </p:nvPicPr>
        <p:blipFill>
          <a:blip r:embed="rId2"/>
          <a:stretch>
            <a:fillRect/>
          </a:stretch>
        </p:blipFill>
        <p:spPr>
          <a:xfrm>
            <a:off x="2894029" y="2247735"/>
            <a:ext cx="3978367" cy="4379308"/>
          </a:xfrm>
          <a:prstGeom prst="rect">
            <a:avLst/>
          </a:prstGeom>
        </p:spPr>
      </p:pic>
    </p:spTree>
    <p:extLst>
      <p:ext uri="{BB962C8B-B14F-4D97-AF65-F5344CB8AC3E}">
        <p14:creationId xmlns:p14="http://schemas.microsoft.com/office/powerpoint/2010/main" val="40529422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A75A6-EFEE-D2BA-E7F2-B221ABE28DCB}"/>
              </a:ext>
            </a:extLst>
          </p:cNvPr>
          <p:cNvSpPr>
            <a:spLocks noGrp="1"/>
          </p:cNvSpPr>
          <p:nvPr>
            <p:ph type="title"/>
          </p:nvPr>
        </p:nvSpPr>
        <p:spPr>
          <a:xfrm>
            <a:off x="75413" y="94268"/>
            <a:ext cx="12038029" cy="722370"/>
          </a:xfrm>
        </p:spPr>
        <p:txBody>
          <a:bodyPr/>
          <a:lstStyle/>
          <a:p>
            <a:r>
              <a:rPr lang="en-IN" b="1" dirty="0"/>
              <a:t>Iterative Deepening Depth First Search</a:t>
            </a:r>
            <a:endParaRPr lang="en-IN" dirty="0"/>
          </a:p>
        </p:txBody>
      </p:sp>
      <p:sp>
        <p:nvSpPr>
          <p:cNvPr id="3" name="Content Placeholder 2">
            <a:extLst>
              <a:ext uri="{FF2B5EF4-FFF2-40B4-BE49-F238E27FC236}">
                <a16:creationId xmlns:a16="http://schemas.microsoft.com/office/drawing/2014/main" id="{C3130F13-C817-65EE-D4F1-9B46F5E23BD1}"/>
              </a:ext>
            </a:extLst>
          </p:cNvPr>
          <p:cNvSpPr>
            <a:spLocks noGrp="1"/>
          </p:cNvSpPr>
          <p:nvPr>
            <p:ph idx="1"/>
          </p:nvPr>
        </p:nvSpPr>
        <p:spPr>
          <a:xfrm>
            <a:off x="235670" y="989815"/>
            <a:ext cx="11632676" cy="5495826"/>
          </a:xfrm>
        </p:spPr>
        <p:txBody>
          <a:bodyPr>
            <a:normAutofit/>
          </a:bodyPr>
          <a:lstStyle/>
          <a:p>
            <a:r>
              <a:rPr lang="en-US" dirty="0"/>
              <a:t>Step-by-Step Execution:</a:t>
            </a:r>
          </a:p>
          <a:p>
            <a:r>
              <a:rPr lang="en-US" dirty="0"/>
              <a:t>Depth Limit = 0:</a:t>
            </a:r>
          </a:p>
          <a:p>
            <a:endParaRPr lang="en-US" dirty="0"/>
          </a:p>
          <a:p>
            <a:r>
              <a:rPr lang="en-US" dirty="0"/>
              <a:t>Perform DFS with a depth limit of 0.</a:t>
            </a:r>
          </a:p>
          <a:p>
            <a:r>
              <a:rPr lang="en-US" dirty="0"/>
              <a:t>Only the root node A is checked.</a:t>
            </a:r>
          </a:p>
          <a:p>
            <a:r>
              <a:rPr lang="en-US" dirty="0"/>
              <a:t>Goal G is not found.</a:t>
            </a:r>
          </a:p>
          <a:p>
            <a:r>
              <a:rPr lang="en-US" dirty="0"/>
              <a:t>Depth Limit = 1:</a:t>
            </a:r>
          </a:p>
          <a:p>
            <a:endParaRPr lang="en-US" dirty="0"/>
          </a:p>
          <a:p>
            <a:r>
              <a:rPr lang="en-US" dirty="0"/>
              <a:t>Increase the depth limit to 1.</a:t>
            </a:r>
          </a:p>
          <a:p>
            <a:r>
              <a:rPr lang="en-US" dirty="0"/>
              <a:t>Perform DFS with nodes at depth 1: A → B, A → C, A → D.</a:t>
            </a:r>
          </a:p>
          <a:p>
            <a:r>
              <a:rPr lang="en-US" dirty="0"/>
              <a:t>Goal G is not found.</a:t>
            </a:r>
          </a:p>
          <a:p>
            <a:r>
              <a:rPr lang="en-US" dirty="0"/>
              <a:t>Depth Limit = 2:</a:t>
            </a:r>
          </a:p>
          <a:p>
            <a:endParaRPr lang="en-US" dirty="0"/>
          </a:p>
        </p:txBody>
      </p:sp>
    </p:spTree>
    <p:extLst>
      <p:ext uri="{BB962C8B-B14F-4D97-AF65-F5344CB8AC3E}">
        <p14:creationId xmlns:p14="http://schemas.microsoft.com/office/powerpoint/2010/main" val="801668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F848E-9E69-6758-2480-E90E92B5EA18}"/>
              </a:ext>
            </a:extLst>
          </p:cNvPr>
          <p:cNvSpPr>
            <a:spLocks noGrp="1"/>
          </p:cNvSpPr>
          <p:nvPr>
            <p:ph type="title"/>
          </p:nvPr>
        </p:nvSpPr>
        <p:spPr>
          <a:xfrm>
            <a:off x="84841" y="122549"/>
            <a:ext cx="11268959" cy="782424"/>
          </a:xfrm>
        </p:spPr>
        <p:txBody>
          <a:bodyPr/>
          <a:lstStyle/>
          <a:p>
            <a:r>
              <a:rPr lang="en-IN" b="1" dirty="0"/>
              <a:t>Intelligent System</a:t>
            </a:r>
            <a:endParaRPr lang="en-IN" dirty="0"/>
          </a:p>
        </p:txBody>
      </p:sp>
      <p:sp>
        <p:nvSpPr>
          <p:cNvPr id="3" name="Content Placeholder 2">
            <a:extLst>
              <a:ext uri="{FF2B5EF4-FFF2-40B4-BE49-F238E27FC236}">
                <a16:creationId xmlns:a16="http://schemas.microsoft.com/office/drawing/2014/main" id="{06C39CCA-AF7E-B3EB-B526-DD054A99A623}"/>
              </a:ext>
            </a:extLst>
          </p:cNvPr>
          <p:cNvSpPr>
            <a:spLocks noGrp="1"/>
          </p:cNvSpPr>
          <p:nvPr>
            <p:ph idx="1"/>
          </p:nvPr>
        </p:nvSpPr>
        <p:spPr>
          <a:xfrm>
            <a:off x="188536" y="904973"/>
            <a:ext cx="11745798" cy="5693790"/>
          </a:xfrm>
        </p:spPr>
        <p:txBody>
          <a:bodyPr>
            <a:normAutofit fontScale="92500" lnSpcReduction="10000"/>
          </a:bodyPr>
          <a:lstStyle/>
          <a:p>
            <a:pPr marL="0" indent="0">
              <a:buNone/>
            </a:pPr>
            <a:r>
              <a:rPr lang="en-US" sz="3900" b="1" dirty="0"/>
              <a:t>Examples of Intelligent Systems</a:t>
            </a:r>
            <a:endParaRPr lang="en-US" dirty="0"/>
          </a:p>
          <a:p>
            <a:r>
              <a:rPr lang="en-US" dirty="0"/>
              <a:t>Virtual Assistants (Siri, Alexa): Understand and respond to voice commands.</a:t>
            </a:r>
          </a:p>
          <a:p>
            <a:r>
              <a:rPr lang="en-US" dirty="0"/>
              <a:t>Self-Driving Cars: Navigate roads and make driving decisions.</a:t>
            </a:r>
          </a:p>
          <a:p>
            <a:r>
              <a:rPr lang="en-US" dirty="0"/>
              <a:t>Recommendation Systems (Netflix, Amazon): Suggest content or products based on user behavior.</a:t>
            </a:r>
          </a:p>
          <a:p>
            <a:r>
              <a:rPr lang="en-US" dirty="0"/>
              <a:t>Chatbots: Provide customer support and answer questions online.</a:t>
            </a:r>
          </a:p>
          <a:p>
            <a:r>
              <a:rPr lang="en-US" dirty="0"/>
              <a:t>Smart Thermostats (Nest): Learn your schedule and optimize home temperature.</a:t>
            </a:r>
          </a:p>
          <a:p>
            <a:pPr marL="0" indent="0">
              <a:buNone/>
            </a:pPr>
            <a:r>
              <a:rPr lang="en-US" dirty="0"/>
              <a:t> </a:t>
            </a:r>
          </a:p>
          <a:p>
            <a:pPr marL="0" indent="0">
              <a:buNone/>
            </a:pPr>
            <a:r>
              <a:rPr lang="en-US" sz="3900" b="1" dirty="0"/>
              <a:t>How Intelligent Systems Work</a:t>
            </a:r>
          </a:p>
          <a:p>
            <a:pPr marL="0" indent="0">
              <a:buNone/>
            </a:pPr>
            <a:endParaRPr lang="en-US" sz="3900" b="1" dirty="0"/>
          </a:p>
          <a:p>
            <a:r>
              <a:rPr lang="en-US" dirty="0"/>
              <a:t>Data Input: Collect data through sensors, user input, or online sources.</a:t>
            </a:r>
          </a:p>
          <a:p>
            <a:r>
              <a:rPr lang="en-US" dirty="0"/>
              <a:t>Processing: Analyze data using algorithms and machine learning.</a:t>
            </a:r>
          </a:p>
          <a:p>
            <a:r>
              <a:rPr lang="en-US" dirty="0"/>
              <a:t>Decision-Making: Make decisions based on data and learned patterns.</a:t>
            </a:r>
          </a:p>
          <a:p>
            <a:r>
              <a:rPr lang="en-US" dirty="0"/>
              <a:t>Action: Perform tasks, such as controlling devices or providing information.</a:t>
            </a:r>
            <a:endParaRPr lang="en-IN" dirty="0"/>
          </a:p>
        </p:txBody>
      </p:sp>
    </p:spTree>
    <p:extLst>
      <p:ext uri="{BB962C8B-B14F-4D97-AF65-F5344CB8AC3E}">
        <p14:creationId xmlns:p14="http://schemas.microsoft.com/office/powerpoint/2010/main" val="22110532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0DFB4-9158-7694-EEE1-57F62EF6B1EB}"/>
              </a:ext>
            </a:extLst>
          </p:cNvPr>
          <p:cNvSpPr>
            <a:spLocks noGrp="1"/>
          </p:cNvSpPr>
          <p:nvPr>
            <p:ph type="title"/>
          </p:nvPr>
        </p:nvSpPr>
        <p:spPr>
          <a:xfrm>
            <a:off x="65988" y="113122"/>
            <a:ext cx="11981468" cy="703516"/>
          </a:xfrm>
        </p:spPr>
        <p:txBody>
          <a:bodyPr/>
          <a:lstStyle/>
          <a:p>
            <a:r>
              <a:rPr lang="en-IN" b="1" dirty="0"/>
              <a:t>Iterative Deepening Depth First Search</a:t>
            </a:r>
            <a:endParaRPr lang="en-IN" dirty="0"/>
          </a:p>
        </p:txBody>
      </p:sp>
      <p:sp>
        <p:nvSpPr>
          <p:cNvPr id="3" name="Content Placeholder 2">
            <a:extLst>
              <a:ext uri="{FF2B5EF4-FFF2-40B4-BE49-F238E27FC236}">
                <a16:creationId xmlns:a16="http://schemas.microsoft.com/office/drawing/2014/main" id="{5ABF129C-E753-E7B6-2A56-F55E7A10A7AE}"/>
              </a:ext>
            </a:extLst>
          </p:cNvPr>
          <p:cNvSpPr>
            <a:spLocks noGrp="1"/>
          </p:cNvSpPr>
          <p:nvPr>
            <p:ph idx="1"/>
          </p:nvPr>
        </p:nvSpPr>
        <p:spPr>
          <a:xfrm>
            <a:off x="254524" y="1018095"/>
            <a:ext cx="11792932" cy="5542961"/>
          </a:xfrm>
        </p:spPr>
        <p:txBody>
          <a:bodyPr/>
          <a:lstStyle/>
          <a:p>
            <a:r>
              <a:rPr lang="en-US" dirty="0"/>
              <a:t>Increase the depth limit to 2.</a:t>
            </a:r>
          </a:p>
          <a:p>
            <a:r>
              <a:rPr lang="en-US" dirty="0"/>
              <a:t>Perform DFS with nodes at depth 2: A → B → E, A → D → F.</a:t>
            </a:r>
          </a:p>
          <a:p>
            <a:r>
              <a:rPr lang="en-US" dirty="0"/>
              <a:t>Goal G is not found.</a:t>
            </a:r>
          </a:p>
          <a:p>
            <a:r>
              <a:rPr lang="en-US" dirty="0"/>
              <a:t>Depth Limit = 3:</a:t>
            </a:r>
          </a:p>
          <a:p>
            <a:endParaRPr lang="en-US" dirty="0"/>
          </a:p>
          <a:p>
            <a:r>
              <a:rPr lang="en-US" dirty="0"/>
              <a:t>Increase the depth limit to 3.</a:t>
            </a:r>
          </a:p>
          <a:p>
            <a:r>
              <a:rPr lang="en-US" dirty="0"/>
              <a:t>Perform DFS, exploring up to depth 3:</a:t>
            </a:r>
          </a:p>
          <a:p>
            <a:r>
              <a:rPr lang="en-US" dirty="0"/>
              <a:t>A → B → E → G: Here, G is found.</a:t>
            </a:r>
          </a:p>
          <a:p>
            <a:r>
              <a:rPr lang="en-US" dirty="0"/>
              <a:t>The search terminates successfully, and the path A → B → E → G is returned.</a:t>
            </a:r>
            <a:endParaRPr lang="en-IN" dirty="0"/>
          </a:p>
          <a:p>
            <a:endParaRPr lang="en-IN" dirty="0"/>
          </a:p>
        </p:txBody>
      </p:sp>
    </p:spTree>
    <p:extLst>
      <p:ext uri="{BB962C8B-B14F-4D97-AF65-F5344CB8AC3E}">
        <p14:creationId xmlns:p14="http://schemas.microsoft.com/office/powerpoint/2010/main" val="20170436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4677E-D781-5345-02F6-8316F0505EF5}"/>
              </a:ext>
            </a:extLst>
          </p:cNvPr>
          <p:cNvSpPr>
            <a:spLocks noGrp="1"/>
          </p:cNvSpPr>
          <p:nvPr>
            <p:ph type="title"/>
          </p:nvPr>
        </p:nvSpPr>
        <p:spPr>
          <a:xfrm>
            <a:off x="197963" y="131975"/>
            <a:ext cx="11811785" cy="801279"/>
          </a:xfrm>
        </p:spPr>
        <p:txBody>
          <a:bodyPr/>
          <a:lstStyle/>
          <a:p>
            <a:r>
              <a:rPr lang="en-IN" b="1" dirty="0"/>
              <a:t>Iterative Deepening Depth First Search</a:t>
            </a:r>
            <a:endParaRPr lang="en-IN" dirty="0"/>
          </a:p>
        </p:txBody>
      </p:sp>
      <p:sp>
        <p:nvSpPr>
          <p:cNvPr id="3" name="Content Placeholder 2">
            <a:extLst>
              <a:ext uri="{FF2B5EF4-FFF2-40B4-BE49-F238E27FC236}">
                <a16:creationId xmlns:a16="http://schemas.microsoft.com/office/drawing/2014/main" id="{ECC3E571-CFB5-B50F-B6E1-685C9CE1B039}"/>
              </a:ext>
            </a:extLst>
          </p:cNvPr>
          <p:cNvSpPr>
            <a:spLocks noGrp="1"/>
          </p:cNvSpPr>
          <p:nvPr>
            <p:ph idx="1"/>
          </p:nvPr>
        </p:nvSpPr>
        <p:spPr>
          <a:xfrm>
            <a:off x="197963" y="933255"/>
            <a:ext cx="11623249" cy="5599520"/>
          </a:xfrm>
        </p:spPr>
        <p:txBody>
          <a:bodyPr/>
          <a:lstStyle/>
          <a:p>
            <a:r>
              <a:rPr lang="en-US" dirty="0"/>
              <a:t>Advantages of IDDFS:</a:t>
            </a:r>
          </a:p>
          <a:p>
            <a:r>
              <a:rPr lang="en-US" dirty="0"/>
              <a:t>Space Efficiency: Like DFS, IDDFS requires only O(d) memory, where d is the depth of the search, as it only needs to store the current path.</a:t>
            </a:r>
          </a:p>
          <a:p>
            <a:endParaRPr lang="en-US" dirty="0"/>
          </a:p>
          <a:p>
            <a:r>
              <a:rPr lang="en-US" dirty="0"/>
              <a:t>Optimality: Like BFS, it guarantees finding the shortest path (in terms of the number of edges) to the goal, as it explores all nodes at the current depth before moving to the next.</a:t>
            </a:r>
          </a:p>
          <a:p>
            <a:endParaRPr lang="en-US" dirty="0"/>
          </a:p>
          <a:p>
            <a:r>
              <a:rPr lang="en-US" dirty="0"/>
              <a:t>Flexibility: It does not require prior knowledge of the depth of the goal, making it suitable for infinite or very large search spaces.</a:t>
            </a:r>
          </a:p>
          <a:p>
            <a:endParaRPr lang="en-US" dirty="0"/>
          </a:p>
          <a:p>
            <a:r>
              <a:rPr lang="en-US" dirty="0"/>
              <a:t>Disadvantages:</a:t>
            </a:r>
          </a:p>
          <a:p>
            <a:r>
              <a:rPr lang="en-US" dirty="0"/>
              <a:t>Repetitive Exploration: Nodes are explored multiple times, leading to redundant computations. However, this is typically outweighed by the benefits of finding an optimal solution with low memory usage.</a:t>
            </a:r>
            <a:endParaRPr lang="en-IN" dirty="0"/>
          </a:p>
        </p:txBody>
      </p:sp>
    </p:spTree>
    <p:extLst>
      <p:ext uri="{BB962C8B-B14F-4D97-AF65-F5344CB8AC3E}">
        <p14:creationId xmlns:p14="http://schemas.microsoft.com/office/powerpoint/2010/main" val="28072851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F91F7-4C48-D1CD-D304-B54B51AD08E7}"/>
              </a:ext>
            </a:extLst>
          </p:cNvPr>
          <p:cNvSpPr>
            <a:spLocks noGrp="1"/>
          </p:cNvSpPr>
          <p:nvPr>
            <p:ph type="title"/>
          </p:nvPr>
        </p:nvSpPr>
        <p:spPr>
          <a:xfrm>
            <a:off x="113121" y="113122"/>
            <a:ext cx="11972041" cy="703516"/>
          </a:xfrm>
        </p:spPr>
        <p:txBody>
          <a:bodyPr/>
          <a:lstStyle/>
          <a:p>
            <a:r>
              <a:rPr lang="en-IN" b="1" dirty="0"/>
              <a:t>Heuristic Function and Search</a:t>
            </a:r>
          </a:p>
        </p:txBody>
      </p:sp>
      <p:sp>
        <p:nvSpPr>
          <p:cNvPr id="3" name="Content Placeholder 2">
            <a:extLst>
              <a:ext uri="{FF2B5EF4-FFF2-40B4-BE49-F238E27FC236}">
                <a16:creationId xmlns:a16="http://schemas.microsoft.com/office/drawing/2014/main" id="{06AA0242-E819-8FF3-86C2-F6565B827D21}"/>
              </a:ext>
            </a:extLst>
          </p:cNvPr>
          <p:cNvSpPr>
            <a:spLocks noGrp="1"/>
          </p:cNvSpPr>
          <p:nvPr>
            <p:ph idx="1"/>
          </p:nvPr>
        </p:nvSpPr>
        <p:spPr>
          <a:xfrm>
            <a:off x="282804" y="816639"/>
            <a:ext cx="11613823" cy="5772698"/>
          </a:xfrm>
        </p:spPr>
        <p:txBody>
          <a:bodyPr>
            <a:normAutofit/>
          </a:bodyPr>
          <a:lstStyle/>
          <a:p>
            <a:r>
              <a:rPr lang="en-US" dirty="0"/>
              <a:t>Heuristic search is a technique used in artificial intelligence (AI) to solve problems more efficiently by guiding the search process toward the most promising paths in the search space. This method relies on a heuristic function, which estimates the cost or value of a particular state or action, allowing the algorithm to make informed decisions about which paths to explore.</a:t>
            </a:r>
          </a:p>
          <a:p>
            <a:endParaRPr lang="en-US" dirty="0"/>
          </a:p>
          <a:p>
            <a:r>
              <a:rPr lang="en-US" b="1" dirty="0"/>
              <a:t>Key Concepts of Heuristic Search</a:t>
            </a:r>
          </a:p>
          <a:p>
            <a:r>
              <a:rPr lang="en-US" dirty="0"/>
              <a:t>Search Space: This is the set of all possible states or solutions that can be reached from the initial state. In AI problems, the search space can be enormous, making it impractical to explore every possible state.</a:t>
            </a:r>
          </a:p>
          <a:p>
            <a:endParaRPr lang="en-US" dirty="0"/>
          </a:p>
          <a:p>
            <a:r>
              <a:rPr lang="en-US" dirty="0"/>
              <a:t>Heuristic Function: The heuristic function, often denoted as h(n), provides an estimate of the cost or distance from a given state n to the goal state. It is not guaranteed to be accurate but is designed to be computationally simple and effective enough to guide the search.</a:t>
            </a:r>
          </a:p>
          <a:p>
            <a:endParaRPr lang="en-US" dirty="0"/>
          </a:p>
          <a:p>
            <a:r>
              <a:rPr lang="en-US" dirty="0"/>
              <a:t>Informed Search: Unlike uninformed search algorithms (like breadth-first search or depth-first search), heuristic search algorithms use information from the heuristic function to prioritize certain paths. This "informed" approach helps the algorithm focus on the most promising parts of the search space, reducing the overall computational effort.</a:t>
            </a:r>
            <a:endParaRPr lang="en-IN" dirty="0"/>
          </a:p>
        </p:txBody>
      </p:sp>
    </p:spTree>
    <p:extLst>
      <p:ext uri="{BB962C8B-B14F-4D97-AF65-F5344CB8AC3E}">
        <p14:creationId xmlns:p14="http://schemas.microsoft.com/office/powerpoint/2010/main" val="20730528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0D0E5-FADB-B68C-4D48-D41B04A61F32}"/>
              </a:ext>
            </a:extLst>
          </p:cNvPr>
          <p:cNvSpPr>
            <a:spLocks noGrp="1"/>
          </p:cNvSpPr>
          <p:nvPr>
            <p:ph type="title"/>
          </p:nvPr>
        </p:nvSpPr>
        <p:spPr>
          <a:xfrm>
            <a:off x="131975" y="75414"/>
            <a:ext cx="11896627" cy="741224"/>
          </a:xfrm>
        </p:spPr>
        <p:txBody>
          <a:bodyPr/>
          <a:lstStyle/>
          <a:p>
            <a:r>
              <a:rPr lang="en-IN" b="1" dirty="0"/>
              <a:t>Heuristic Function and Search</a:t>
            </a:r>
            <a:endParaRPr lang="en-IN" dirty="0"/>
          </a:p>
        </p:txBody>
      </p:sp>
      <p:sp>
        <p:nvSpPr>
          <p:cNvPr id="3" name="Content Placeholder 2">
            <a:extLst>
              <a:ext uri="{FF2B5EF4-FFF2-40B4-BE49-F238E27FC236}">
                <a16:creationId xmlns:a16="http://schemas.microsoft.com/office/drawing/2014/main" id="{5E1334B0-3F36-0B57-2CB1-05F942EFC3DE}"/>
              </a:ext>
            </a:extLst>
          </p:cNvPr>
          <p:cNvSpPr>
            <a:spLocks noGrp="1"/>
          </p:cNvSpPr>
          <p:nvPr>
            <p:ph idx="1"/>
          </p:nvPr>
        </p:nvSpPr>
        <p:spPr>
          <a:xfrm>
            <a:off x="292231" y="923827"/>
            <a:ext cx="11566689" cy="5684363"/>
          </a:xfrm>
        </p:spPr>
        <p:txBody>
          <a:bodyPr/>
          <a:lstStyle/>
          <a:p>
            <a:r>
              <a:rPr lang="en-US" b="1" dirty="0"/>
              <a:t>Types of Heuristic Search Algorithms</a:t>
            </a:r>
          </a:p>
          <a:p>
            <a:r>
              <a:rPr lang="en-US" b="1" dirty="0"/>
              <a:t>Greedy Best-First Search:</a:t>
            </a:r>
          </a:p>
          <a:p>
            <a:pPr marL="0" indent="0">
              <a:buNone/>
            </a:pPr>
            <a:r>
              <a:rPr lang="en-US" dirty="0"/>
              <a:t>How it Works: Greedy best-first search uses the heuristic function to select the next state that appears to be closest to the goal, based solely on the heuristic value h(n).</a:t>
            </a:r>
          </a:p>
          <a:p>
            <a:r>
              <a:rPr lang="en-US" dirty="0"/>
              <a:t>Strengths: It is often faster than uninformed searches.</a:t>
            </a:r>
          </a:p>
          <a:p>
            <a:r>
              <a:rPr lang="en-US" dirty="0"/>
              <a:t>Weaknesses: It can get stuck in local optima because it doesn't consider the overall cost from the start state.</a:t>
            </a:r>
          </a:p>
          <a:p>
            <a:r>
              <a:rPr lang="en-US" b="1" dirty="0"/>
              <a:t>A* Search:</a:t>
            </a:r>
          </a:p>
          <a:p>
            <a:pPr marL="0" indent="0">
              <a:buNone/>
            </a:pPr>
            <a:r>
              <a:rPr lang="en-US" dirty="0"/>
              <a:t>How it Works: A* search combines the heuristic function h(n) with the cost </a:t>
            </a:r>
            <a:r>
              <a:rPr lang="en-US" dirty="0">
                <a:effectLst/>
                <a:latin typeface="KaTeX_Main"/>
              </a:rPr>
              <a:t>g(n)</a:t>
            </a:r>
            <a:r>
              <a:rPr lang="en-US" i="1" dirty="0">
                <a:effectLst/>
                <a:latin typeface="KaTeX_Math"/>
              </a:rPr>
              <a:t>g</a:t>
            </a:r>
            <a:r>
              <a:rPr lang="en-US" dirty="0">
                <a:effectLst/>
                <a:latin typeface="KaTeX_Main"/>
              </a:rPr>
              <a:t>(</a:t>
            </a:r>
            <a:r>
              <a:rPr lang="en-US" i="1" dirty="0">
                <a:effectLst/>
                <a:latin typeface="KaTeX_Math"/>
              </a:rPr>
              <a:t>n</a:t>
            </a:r>
            <a:r>
              <a:rPr lang="en-US" dirty="0">
                <a:effectLst/>
                <a:latin typeface="KaTeX_Main"/>
              </a:rPr>
              <a:t>)</a:t>
            </a:r>
            <a:r>
              <a:rPr lang="en-US" dirty="0"/>
              <a:t> from the start state to the current state </a:t>
            </a:r>
            <a:r>
              <a:rPr lang="en-US" dirty="0">
                <a:effectLst/>
                <a:latin typeface="KaTeX_Main"/>
              </a:rPr>
              <a:t>n</a:t>
            </a:r>
            <a:r>
              <a:rPr lang="en-US" dirty="0"/>
              <a:t>. The total cost function f(n) = g(n) + h(n) is used to determine the next state to explore.</a:t>
            </a:r>
          </a:p>
          <a:p>
            <a:pPr marL="0" indent="0">
              <a:buNone/>
            </a:pPr>
            <a:endParaRPr lang="en-IN" dirty="0"/>
          </a:p>
          <a:p>
            <a:pPr marL="0" indent="0">
              <a:buNone/>
            </a:pPr>
            <a:r>
              <a:rPr lang="en-US" b="1" dirty="0"/>
              <a:t>Hill Climbing:</a:t>
            </a:r>
          </a:p>
          <a:p>
            <a:pPr marL="0" indent="0">
              <a:buNone/>
            </a:pPr>
            <a:r>
              <a:rPr lang="en-US" dirty="0"/>
              <a:t>How it Works: This algorithm iteratively moves toward the state with the best heuristic value, akin to climbing toward the peak of a hill.</a:t>
            </a:r>
            <a:endParaRPr lang="en-IN" dirty="0"/>
          </a:p>
        </p:txBody>
      </p:sp>
    </p:spTree>
    <p:extLst>
      <p:ext uri="{BB962C8B-B14F-4D97-AF65-F5344CB8AC3E}">
        <p14:creationId xmlns:p14="http://schemas.microsoft.com/office/powerpoint/2010/main" val="15381706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0527C-61FD-7A17-A018-42E93AF7B68B}"/>
              </a:ext>
            </a:extLst>
          </p:cNvPr>
          <p:cNvSpPr>
            <a:spLocks noGrp="1"/>
          </p:cNvSpPr>
          <p:nvPr>
            <p:ph type="title"/>
          </p:nvPr>
        </p:nvSpPr>
        <p:spPr>
          <a:xfrm>
            <a:off x="65987" y="84841"/>
            <a:ext cx="12000321" cy="731797"/>
          </a:xfrm>
        </p:spPr>
        <p:txBody>
          <a:bodyPr/>
          <a:lstStyle/>
          <a:p>
            <a:r>
              <a:rPr lang="en-IN" b="1" dirty="0"/>
              <a:t>Heuristic Function and Search</a:t>
            </a:r>
            <a:endParaRPr lang="en-IN" dirty="0"/>
          </a:p>
        </p:txBody>
      </p:sp>
      <p:sp>
        <p:nvSpPr>
          <p:cNvPr id="3" name="Content Placeholder 2">
            <a:extLst>
              <a:ext uri="{FF2B5EF4-FFF2-40B4-BE49-F238E27FC236}">
                <a16:creationId xmlns:a16="http://schemas.microsoft.com/office/drawing/2014/main" id="{ADFB8E64-34A9-320E-1116-46BE5B83EE9C}"/>
              </a:ext>
            </a:extLst>
          </p:cNvPr>
          <p:cNvSpPr>
            <a:spLocks noGrp="1"/>
          </p:cNvSpPr>
          <p:nvPr>
            <p:ph idx="1"/>
          </p:nvPr>
        </p:nvSpPr>
        <p:spPr>
          <a:xfrm>
            <a:off x="216817" y="942680"/>
            <a:ext cx="11528981" cy="5830479"/>
          </a:xfrm>
        </p:spPr>
        <p:txBody>
          <a:bodyPr>
            <a:normAutofit/>
          </a:bodyPr>
          <a:lstStyle/>
          <a:p>
            <a:r>
              <a:rPr lang="en-US" b="1" dirty="0"/>
              <a:t>Heuristic Function Design</a:t>
            </a:r>
          </a:p>
          <a:p>
            <a:r>
              <a:rPr lang="en-US" dirty="0"/>
              <a:t>The effectiveness of a heuristic search algorithm largely depends on the quality of the heuristic function. A well-designed heuristic function should:</a:t>
            </a:r>
          </a:p>
          <a:p>
            <a:r>
              <a:rPr lang="en-US" dirty="0"/>
              <a:t>Be Admissible: It should never overestimate the cost to reach the goal from any given state.</a:t>
            </a:r>
          </a:p>
          <a:p>
            <a:r>
              <a:rPr lang="en-US" dirty="0"/>
              <a:t>Be Consistent (Monotonicity): For any adjacent states n and m, the estimated cost to the goal from </a:t>
            </a:r>
            <a:r>
              <a:rPr lang="en-US" dirty="0">
                <a:effectLst/>
                <a:latin typeface="KaTeX_Main"/>
              </a:rPr>
              <a:t>n</a:t>
            </a:r>
            <a:r>
              <a:rPr lang="en-US" dirty="0"/>
              <a:t> should be no greater than the cost from </a:t>
            </a:r>
            <a:r>
              <a:rPr lang="en-US" dirty="0">
                <a:effectLst/>
                <a:latin typeface="KaTeX_Main"/>
              </a:rPr>
              <a:t>m</a:t>
            </a:r>
            <a:r>
              <a:rPr lang="en-US" dirty="0"/>
              <a:t> plus the cost to move from n to m</a:t>
            </a:r>
            <a:br>
              <a:rPr lang="en-US" b="0" i="0" dirty="0">
                <a:solidFill>
                  <a:srgbClr val="ECECEC"/>
                </a:solidFill>
                <a:effectLst/>
                <a:highlight>
                  <a:srgbClr val="212121"/>
                </a:highlight>
                <a:latin typeface="KaTeX_Main"/>
              </a:rPr>
            </a:br>
            <a:endParaRPr lang="en-US" dirty="0"/>
          </a:p>
          <a:p>
            <a:endParaRPr lang="en-US" dirty="0"/>
          </a:p>
          <a:p>
            <a:r>
              <a:rPr lang="en-US" b="1" dirty="0"/>
              <a:t>Applications in AI</a:t>
            </a:r>
          </a:p>
          <a:p>
            <a:r>
              <a:rPr lang="en-US" dirty="0"/>
              <a:t>Heuristic search is widely used in various AI applications, including:</a:t>
            </a:r>
          </a:p>
          <a:p>
            <a:r>
              <a:rPr lang="en-US" dirty="0"/>
              <a:t>Pathfinding: In games and robotics, A* is commonly used to find the shortest path.</a:t>
            </a:r>
          </a:p>
          <a:p>
            <a:r>
              <a:rPr lang="en-US" dirty="0"/>
              <a:t>Optimization Problems: Heuristic search methods are used in scheduling, resource allocation, and other combinatorial optimization problems.</a:t>
            </a:r>
          </a:p>
          <a:p>
            <a:r>
              <a:rPr lang="en-US" dirty="0"/>
              <a:t>Puzzle Solving: Algorithms like A* are used to solve puzzles like the 8-puzzle or Rubik's Cube.</a:t>
            </a:r>
            <a:endParaRPr lang="en-IN" dirty="0"/>
          </a:p>
        </p:txBody>
      </p:sp>
    </p:spTree>
    <p:extLst>
      <p:ext uri="{BB962C8B-B14F-4D97-AF65-F5344CB8AC3E}">
        <p14:creationId xmlns:p14="http://schemas.microsoft.com/office/powerpoint/2010/main" val="594189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B3B2F-4344-C087-2CBC-153D913D2E8E}"/>
              </a:ext>
            </a:extLst>
          </p:cNvPr>
          <p:cNvSpPr>
            <a:spLocks noGrp="1"/>
          </p:cNvSpPr>
          <p:nvPr>
            <p:ph type="title"/>
          </p:nvPr>
        </p:nvSpPr>
        <p:spPr>
          <a:xfrm>
            <a:off x="141402" y="75414"/>
            <a:ext cx="11915480" cy="829559"/>
          </a:xfrm>
        </p:spPr>
        <p:txBody>
          <a:bodyPr/>
          <a:lstStyle/>
          <a:p>
            <a:r>
              <a:rPr lang="en-IN" b="1" dirty="0"/>
              <a:t>Generate and Test Search</a:t>
            </a:r>
          </a:p>
        </p:txBody>
      </p:sp>
      <p:sp>
        <p:nvSpPr>
          <p:cNvPr id="3" name="Content Placeholder 2">
            <a:extLst>
              <a:ext uri="{FF2B5EF4-FFF2-40B4-BE49-F238E27FC236}">
                <a16:creationId xmlns:a16="http://schemas.microsoft.com/office/drawing/2014/main" id="{84112AEC-C21C-80AB-4C64-6070D99DDF64}"/>
              </a:ext>
            </a:extLst>
          </p:cNvPr>
          <p:cNvSpPr>
            <a:spLocks noGrp="1"/>
          </p:cNvSpPr>
          <p:nvPr>
            <p:ph idx="1"/>
          </p:nvPr>
        </p:nvSpPr>
        <p:spPr>
          <a:xfrm>
            <a:off x="207391" y="970961"/>
            <a:ext cx="11717516" cy="5429839"/>
          </a:xfrm>
        </p:spPr>
        <p:txBody>
          <a:bodyPr/>
          <a:lstStyle/>
          <a:p>
            <a:r>
              <a:rPr lang="en-US" dirty="0"/>
              <a:t>Generate and test search is a simple and fundamental problem-solving technique used in artificial intelligence (AI). This method involves generating potential solutions to a problem and then testing each one to see if it meets the criteria for being a valid or correct solution.</a:t>
            </a:r>
          </a:p>
          <a:p>
            <a:endParaRPr lang="en-US" dirty="0"/>
          </a:p>
          <a:p>
            <a:r>
              <a:rPr lang="en-US" b="1" dirty="0"/>
              <a:t>How Generate and Test Search Works</a:t>
            </a:r>
          </a:p>
          <a:p>
            <a:pPr marL="0" indent="0">
              <a:buNone/>
            </a:pPr>
            <a:endParaRPr lang="en-US" dirty="0"/>
          </a:p>
          <a:p>
            <a:r>
              <a:rPr lang="en-US" dirty="0"/>
              <a:t>Generate: The algorithm generates a potential solution to the problem. This can be done randomly, systematically, or by using some heuristic to create candidate solutions.</a:t>
            </a:r>
          </a:p>
          <a:p>
            <a:endParaRPr lang="en-US" dirty="0"/>
          </a:p>
          <a:p>
            <a:r>
              <a:rPr lang="en-US" dirty="0"/>
              <a:t>Test: The generated solution is then tested against the problem's requirements or constraints to determine if it is a valid solution. If it meets the criteria, the search can stop, and the solution is returned. If it does not, the algorithm continues to generate and test new solutions.</a:t>
            </a:r>
          </a:p>
          <a:p>
            <a:endParaRPr lang="en-US" dirty="0"/>
          </a:p>
          <a:p>
            <a:r>
              <a:rPr lang="en-US" dirty="0"/>
              <a:t>Repeat: The process of generating and testing continues until a satisfactory solution is found or all possible solutions have been exhausted.</a:t>
            </a:r>
            <a:endParaRPr lang="en-IN" dirty="0"/>
          </a:p>
        </p:txBody>
      </p:sp>
    </p:spTree>
    <p:extLst>
      <p:ext uri="{BB962C8B-B14F-4D97-AF65-F5344CB8AC3E}">
        <p14:creationId xmlns:p14="http://schemas.microsoft.com/office/powerpoint/2010/main" val="21754912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39581-6127-A113-9C0A-AE746BBD7D46}"/>
              </a:ext>
            </a:extLst>
          </p:cNvPr>
          <p:cNvSpPr>
            <a:spLocks noGrp="1"/>
          </p:cNvSpPr>
          <p:nvPr>
            <p:ph type="title"/>
          </p:nvPr>
        </p:nvSpPr>
        <p:spPr>
          <a:xfrm>
            <a:off x="113122" y="103695"/>
            <a:ext cx="11755224" cy="712943"/>
          </a:xfrm>
        </p:spPr>
        <p:txBody>
          <a:bodyPr/>
          <a:lstStyle/>
          <a:p>
            <a:r>
              <a:rPr lang="en-IN" b="1" dirty="0"/>
              <a:t>Generate and Test Search</a:t>
            </a:r>
            <a:endParaRPr lang="en-IN" dirty="0"/>
          </a:p>
        </p:txBody>
      </p:sp>
      <p:sp>
        <p:nvSpPr>
          <p:cNvPr id="3" name="Content Placeholder 2">
            <a:extLst>
              <a:ext uri="{FF2B5EF4-FFF2-40B4-BE49-F238E27FC236}">
                <a16:creationId xmlns:a16="http://schemas.microsoft.com/office/drawing/2014/main" id="{15CBA78F-5490-D3BC-FD5E-BC67E27F2494}"/>
              </a:ext>
            </a:extLst>
          </p:cNvPr>
          <p:cNvSpPr>
            <a:spLocks noGrp="1"/>
          </p:cNvSpPr>
          <p:nvPr>
            <p:ph idx="1"/>
          </p:nvPr>
        </p:nvSpPr>
        <p:spPr>
          <a:xfrm>
            <a:off x="254524" y="933254"/>
            <a:ext cx="11755224" cy="5561813"/>
          </a:xfrm>
        </p:spPr>
        <p:txBody>
          <a:bodyPr/>
          <a:lstStyle/>
          <a:p>
            <a:r>
              <a:rPr lang="en-US" b="1" dirty="0"/>
              <a:t>Key Characteristics</a:t>
            </a:r>
          </a:p>
          <a:p>
            <a:r>
              <a:rPr lang="en-US" dirty="0"/>
              <a:t>Simple Implementation: Generate and test is straightforward to implement because it relies on basic iteration and condition checking.</a:t>
            </a:r>
          </a:p>
          <a:p>
            <a:r>
              <a:rPr lang="en-US" dirty="0"/>
              <a:t>Exhaustive Search: In its most basic form, the method can be exhaustive, trying all possible solutions until it finds one that works or concludes that none exist.</a:t>
            </a:r>
          </a:p>
          <a:p>
            <a:endParaRPr lang="en-US" dirty="0"/>
          </a:p>
          <a:p>
            <a:r>
              <a:rPr lang="en-US" b="1" dirty="0"/>
              <a:t>Applications of Generate and Test</a:t>
            </a:r>
          </a:p>
          <a:p>
            <a:r>
              <a:rPr lang="en-US" dirty="0"/>
              <a:t>Puzzle Solving: In games or puzzles like Sudoku or crosswords, generate and test can be used to try different configurations until the correct one is found.</a:t>
            </a:r>
          </a:p>
          <a:p>
            <a:r>
              <a:rPr lang="en-US" dirty="0"/>
              <a:t>Constraint Satisfaction Problems: Problems that involve satisfying a set of constraints (like scheduling) can use generate and test to explore possible solutions.</a:t>
            </a:r>
          </a:p>
          <a:p>
            <a:r>
              <a:rPr lang="en-US" dirty="0"/>
              <a:t>Combinatorial Problems: Generate and test is useful in problems where the solution space is discrete and can be enumerated or partially explored.</a:t>
            </a:r>
            <a:endParaRPr lang="en-IN" dirty="0"/>
          </a:p>
        </p:txBody>
      </p:sp>
    </p:spTree>
    <p:extLst>
      <p:ext uri="{BB962C8B-B14F-4D97-AF65-F5344CB8AC3E}">
        <p14:creationId xmlns:p14="http://schemas.microsoft.com/office/powerpoint/2010/main" val="26121312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E693B-1B0D-3161-5DE2-0FF827FF4B93}"/>
              </a:ext>
            </a:extLst>
          </p:cNvPr>
          <p:cNvSpPr>
            <a:spLocks noGrp="1"/>
          </p:cNvSpPr>
          <p:nvPr>
            <p:ph type="title"/>
          </p:nvPr>
        </p:nvSpPr>
        <p:spPr>
          <a:xfrm>
            <a:off x="113122" y="84841"/>
            <a:ext cx="11962614" cy="731797"/>
          </a:xfrm>
        </p:spPr>
        <p:txBody>
          <a:bodyPr/>
          <a:lstStyle/>
          <a:p>
            <a:r>
              <a:rPr lang="en-IN" b="1" dirty="0"/>
              <a:t>Generate and Test Search</a:t>
            </a:r>
            <a:endParaRPr lang="en-IN" dirty="0"/>
          </a:p>
        </p:txBody>
      </p:sp>
      <p:sp>
        <p:nvSpPr>
          <p:cNvPr id="3" name="Content Placeholder 2">
            <a:extLst>
              <a:ext uri="{FF2B5EF4-FFF2-40B4-BE49-F238E27FC236}">
                <a16:creationId xmlns:a16="http://schemas.microsoft.com/office/drawing/2014/main" id="{DFFD458E-2B51-3DE0-D784-6EA779C6D3CA}"/>
              </a:ext>
            </a:extLst>
          </p:cNvPr>
          <p:cNvSpPr>
            <a:spLocks noGrp="1"/>
          </p:cNvSpPr>
          <p:nvPr>
            <p:ph idx="1"/>
          </p:nvPr>
        </p:nvSpPr>
        <p:spPr>
          <a:xfrm>
            <a:off x="197963" y="1008669"/>
            <a:ext cx="11736371" cy="5590094"/>
          </a:xfrm>
        </p:spPr>
        <p:txBody>
          <a:bodyPr>
            <a:normAutofit/>
          </a:bodyPr>
          <a:lstStyle/>
          <a:p>
            <a:r>
              <a:rPr lang="en-US" dirty="0"/>
              <a:t>Types of Generate and Test Methods</a:t>
            </a:r>
          </a:p>
          <a:p>
            <a:endParaRPr lang="en-US" dirty="0"/>
          </a:p>
          <a:p>
            <a:r>
              <a:rPr lang="en-US" b="1" dirty="0"/>
              <a:t>Random Generate and Test:</a:t>
            </a:r>
          </a:p>
          <a:p>
            <a:r>
              <a:rPr lang="en-US" dirty="0"/>
              <a:t>The generation step produces random solutions, and each is tested to see if it solves the problem.</a:t>
            </a:r>
          </a:p>
          <a:p>
            <a:endParaRPr lang="en-US" dirty="0"/>
          </a:p>
          <a:p>
            <a:r>
              <a:rPr lang="en-US" b="1" dirty="0"/>
              <a:t>Systematic Generate and Test:</a:t>
            </a:r>
          </a:p>
          <a:p>
            <a:r>
              <a:rPr lang="en-US" dirty="0"/>
              <a:t>Solutions are generated systematically, often by exploring the entire search space in a structured way (e.g., using combinatorial techniques).</a:t>
            </a:r>
          </a:p>
          <a:p>
            <a:endParaRPr lang="en-US" dirty="0"/>
          </a:p>
          <a:p>
            <a:r>
              <a:rPr lang="en-US" b="1" dirty="0"/>
              <a:t>Heuristic Generate and Test:</a:t>
            </a:r>
          </a:p>
          <a:p>
            <a:r>
              <a:rPr lang="en-US" dirty="0"/>
              <a:t>The generation step is guided by a heuristic, which attempts to produce more promising candidate solutions based on prior knowledge or specific rules.</a:t>
            </a:r>
          </a:p>
        </p:txBody>
      </p:sp>
    </p:spTree>
    <p:extLst>
      <p:ext uri="{BB962C8B-B14F-4D97-AF65-F5344CB8AC3E}">
        <p14:creationId xmlns:p14="http://schemas.microsoft.com/office/powerpoint/2010/main" val="17660287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265A2-F68D-07D7-EE55-16826D4B3F78}"/>
              </a:ext>
            </a:extLst>
          </p:cNvPr>
          <p:cNvSpPr>
            <a:spLocks noGrp="1"/>
          </p:cNvSpPr>
          <p:nvPr>
            <p:ph type="title"/>
          </p:nvPr>
        </p:nvSpPr>
        <p:spPr>
          <a:xfrm>
            <a:off x="226243" y="103695"/>
            <a:ext cx="11736371" cy="712943"/>
          </a:xfrm>
        </p:spPr>
        <p:txBody>
          <a:bodyPr/>
          <a:lstStyle/>
          <a:p>
            <a:r>
              <a:rPr lang="en-IN" b="1" dirty="0"/>
              <a:t>Hill Climbing Algorithm</a:t>
            </a:r>
          </a:p>
        </p:txBody>
      </p:sp>
      <p:sp>
        <p:nvSpPr>
          <p:cNvPr id="3" name="Content Placeholder 2">
            <a:extLst>
              <a:ext uri="{FF2B5EF4-FFF2-40B4-BE49-F238E27FC236}">
                <a16:creationId xmlns:a16="http://schemas.microsoft.com/office/drawing/2014/main" id="{976A05B9-5FCD-E18F-457D-B0E181BE98D4}"/>
              </a:ext>
            </a:extLst>
          </p:cNvPr>
          <p:cNvSpPr>
            <a:spLocks noGrp="1"/>
          </p:cNvSpPr>
          <p:nvPr>
            <p:ph idx="1"/>
          </p:nvPr>
        </p:nvSpPr>
        <p:spPr>
          <a:xfrm>
            <a:off x="226243" y="816639"/>
            <a:ext cx="11821213" cy="5937666"/>
          </a:xfrm>
        </p:spPr>
        <p:txBody>
          <a:bodyPr>
            <a:normAutofit fontScale="92500" lnSpcReduction="10000"/>
          </a:bodyPr>
          <a:lstStyle/>
          <a:p>
            <a:r>
              <a:rPr lang="en-US" dirty="0"/>
              <a:t>Hill climbing is a heuristic search algorithm used in artificial intelligence (AI) to find solutions to optimization problems. It is an iterative algorithm that starts with an arbitrary solution to a problem and attempts to improve it by making small changes. The goal is to reach the "top" of the metaphorical hill, which represents the optimal solution.</a:t>
            </a:r>
          </a:p>
          <a:p>
            <a:r>
              <a:rPr lang="en-US" b="1" dirty="0"/>
              <a:t>How Hill Climbing Works</a:t>
            </a:r>
          </a:p>
          <a:p>
            <a:r>
              <a:rPr lang="en-US" dirty="0"/>
              <a:t>Initial State: The algorithm begins with an initial state, which is a potential solution to the problem.</a:t>
            </a:r>
          </a:p>
          <a:p>
            <a:endParaRPr lang="en-US" dirty="0"/>
          </a:p>
          <a:p>
            <a:r>
              <a:rPr lang="en-US" dirty="0"/>
              <a:t>Generate Neighboring States: From the current state, the algorithm generates a set of neighboring states. These are new states that are reached by making small changes to the current state.</a:t>
            </a:r>
          </a:p>
          <a:p>
            <a:endParaRPr lang="en-US" dirty="0"/>
          </a:p>
          <a:p>
            <a:r>
              <a:rPr lang="en-US" dirty="0"/>
              <a:t>Evaluate: The algorithm evaluates these neighboring states using an objective function (also called a cost function or fitness function) that measures the "quality" of each state.</a:t>
            </a:r>
          </a:p>
          <a:p>
            <a:endParaRPr lang="en-US" dirty="0"/>
          </a:p>
          <a:p>
            <a:r>
              <a:rPr lang="en-US" dirty="0"/>
              <a:t>Move: The algorithm moves to the neighbor with the best objective function value. If none of the neighbors is better than the current state, the algorithm may stop, assuming that a local optimum has been reached.</a:t>
            </a:r>
          </a:p>
          <a:p>
            <a:endParaRPr lang="en-US" dirty="0"/>
          </a:p>
          <a:p>
            <a:r>
              <a:rPr lang="en-US" dirty="0"/>
              <a:t>Repeat: The process repeats until the algorithm reaches a state where no better neighboring state exists, at which point it stops.</a:t>
            </a:r>
            <a:endParaRPr lang="en-IN" dirty="0"/>
          </a:p>
        </p:txBody>
      </p:sp>
    </p:spTree>
    <p:extLst>
      <p:ext uri="{BB962C8B-B14F-4D97-AF65-F5344CB8AC3E}">
        <p14:creationId xmlns:p14="http://schemas.microsoft.com/office/powerpoint/2010/main" val="42894892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A7E9C-E9D4-DA80-584F-2D4057C62EC6}"/>
              </a:ext>
            </a:extLst>
          </p:cNvPr>
          <p:cNvSpPr>
            <a:spLocks noGrp="1"/>
          </p:cNvSpPr>
          <p:nvPr>
            <p:ph type="title"/>
          </p:nvPr>
        </p:nvSpPr>
        <p:spPr>
          <a:xfrm>
            <a:off x="169682" y="160256"/>
            <a:ext cx="11858920" cy="656382"/>
          </a:xfrm>
        </p:spPr>
        <p:txBody>
          <a:bodyPr/>
          <a:lstStyle/>
          <a:p>
            <a:r>
              <a:rPr lang="en-IN" b="1" dirty="0"/>
              <a:t>Hill Climbing Algorithm</a:t>
            </a:r>
          </a:p>
        </p:txBody>
      </p:sp>
      <p:sp>
        <p:nvSpPr>
          <p:cNvPr id="3" name="Content Placeholder 2">
            <a:extLst>
              <a:ext uri="{FF2B5EF4-FFF2-40B4-BE49-F238E27FC236}">
                <a16:creationId xmlns:a16="http://schemas.microsoft.com/office/drawing/2014/main" id="{20CC568E-3257-F192-547A-EB67C1874BD2}"/>
              </a:ext>
            </a:extLst>
          </p:cNvPr>
          <p:cNvSpPr>
            <a:spLocks noGrp="1"/>
          </p:cNvSpPr>
          <p:nvPr>
            <p:ph idx="1"/>
          </p:nvPr>
        </p:nvSpPr>
        <p:spPr>
          <a:xfrm>
            <a:off x="169683" y="961535"/>
            <a:ext cx="11774078" cy="5495826"/>
          </a:xfrm>
        </p:spPr>
        <p:txBody>
          <a:bodyPr/>
          <a:lstStyle/>
          <a:p>
            <a:r>
              <a:rPr lang="en-US" sz="2000" b="1" dirty="0"/>
              <a:t>Types of Hill Climbing</a:t>
            </a:r>
          </a:p>
          <a:p>
            <a:endParaRPr lang="en-US" dirty="0"/>
          </a:p>
          <a:p>
            <a:r>
              <a:rPr lang="en-US" dirty="0"/>
              <a:t>Simple Hill Climbing: The algorithm evaluates neighbors one by one and moves to the first neighbor that is better than the current state.</a:t>
            </a:r>
          </a:p>
          <a:p>
            <a:endParaRPr lang="en-US" dirty="0"/>
          </a:p>
          <a:p>
            <a:r>
              <a:rPr lang="en-US" dirty="0"/>
              <a:t>Steepest-Ascent Hill Climbing: The algorithm generates all neighbors and moves to the one with the highest improvement.</a:t>
            </a:r>
          </a:p>
          <a:p>
            <a:endParaRPr lang="en-US" dirty="0"/>
          </a:p>
          <a:p>
            <a:r>
              <a:rPr lang="en-US" dirty="0"/>
              <a:t>Stochastic Hill Climbing: The algorithm selects a neighbor at random and moves to it if it is better than the current state. This can help escape local optima in some cases.</a:t>
            </a:r>
          </a:p>
          <a:p>
            <a:endParaRPr lang="en-US" dirty="0"/>
          </a:p>
          <a:p>
            <a:r>
              <a:rPr lang="en-US" dirty="0"/>
              <a:t>Random-Restart Hill Climbing: The algorithm runs multiple hill climbing searches from different starting points to increase the chances of finding the global optimum.</a:t>
            </a:r>
            <a:endParaRPr lang="en-IN" dirty="0"/>
          </a:p>
        </p:txBody>
      </p:sp>
    </p:spTree>
    <p:extLst>
      <p:ext uri="{BB962C8B-B14F-4D97-AF65-F5344CB8AC3E}">
        <p14:creationId xmlns:p14="http://schemas.microsoft.com/office/powerpoint/2010/main" val="847948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A0A0-F434-37C8-8F99-B757623C3F34}"/>
              </a:ext>
            </a:extLst>
          </p:cNvPr>
          <p:cNvSpPr>
            <a:spLocks noGrp="1"/>
          </p:cNvSpPr>
          <p:nvPr>
            <p:ph type="title"/>
          </p:nvPr>
        </p:nvSpPr>
        <p:spPr>
          <a:xfrm>
            <a:off x="65988" y="1"/>
            <a:ext cx="11287812" cy="791851"/>
          </a:xfrm>
        </p:spPr>
        <p:txBody>
          <a:bodyPr/>
          <a:lstStyle/>
          <a:p>
            <a:r>
              <a:rPr lang="en-IN" b="1" dirty="0"/>
              <a:t>Intelligent System</a:t>
            </a:r>
            <a:endParaRPr lang="en-IN" dirty="0"/>
          </a:p>
        </p:txBody>
      </p:sp>
      <p:sp>
        <p:nvSpPr>
          <p:cNvPr id="3" name="Content Placeholder 2">
            <a:extLst>
              <a:ext uri="{FF2B5EF4-FFF2-40B4-BE49-F238E27FC236}">
                <a16:creationId xmlns:a16="http://schemas.microsoft.com/office/drawing/2014/main" id="{AA818CE1-CC23-D810-E6B2-3E38448E50D7}"/>
              </a:ext>
            </a:extLst>
          </p:cNvPr>
          <p:cNvSpPr>
            <a:spLocks noGrp="1"/>
          </p:cNvSpPr>
          <p:nvPr>
            <p:ph idx="1"/>
          </p:nvPr>
        </p:nvSpPr>
        <p:spPr>
          <a:xfrm>
            <a:off x="207390" y="791852"/>
            <a:ext cx="11745798" cy="5740923"/>
          </a:xfrm>
        </p:spPr>
        <p:txBody>
          <a:bodyPr>
            <a:normAutofit/>
          </a:bodyPr>
          <a:lstStyle/>
          <a:p>
            <a:pPr marL="0" indent="0">
              <a:buNone/>
            </a:pPr>
            <a:r>
              <a:rPr lang="en-IN" sz="3900" b="1" dirty="0"/>
              <a:t>Applications of Intelligent Systems</a:t>
            </a:r>
          </a:p>
          <a:p>
            <a:r>
              <a:rPr lang="en-IN" dirty="0"/>
              <a:t>Healthcare: Diagnose diseases, recommend treatments, monitor patient health.</a:t>
            </a:r>
          </a:p>
          <a:p>
            <a:r>
              <a:rPr lang="en-IN" dirty="0"/>
              <a:t>Transportation: Autonomous vehicles, traffic management systems.</a:t>
            </a:r>
          </a:p>
          <a:p>
            <a:r>
              <a:rPr lang="en-IN" dirty="0"/>
              <a:t>Finance: Fraud detection, personalized financial advice.</a:t>
            </a:r>
          </a:p>
          <a:p>
            <a:r>
              <a:rPr lang="en-IN" dirty="0"/>
              <a:t>Education: Adaptive learning platforms, virtual tutors.</a:t>
            </a:r>
          </a:p>
          <a:p>
            <a:r>
              <a:rPr lang="en-IN" dirty="0"/>
              <a:t>Home Automation: Smart home devices, energy management.</a:t>
            </a:r>
          </a:p>
          <a:p>
            <a:pPr marL="0" indent="0">
              <a:buNone/>
            </a:pPr>
            <a:r>
              <a:rPr lang="en-US" sz="3900" b="1" dirty="0"/>
              <a:t>  Benefits of Intelligent Systems</a:t>
            </a:r>
            <a:endParaRPr lang="en-US" dirty="0"/>
          </a:p>
          <a:p>
            <a:r>
              <a:rPr lang="en-US" dirty="0"/>
              <a:t>Efficiency: Automate routine tasks, saving time and effort.</a:t>
            </a:r>
          </a:p>
          <a:p>
            <a:r>
              <a:rPr lang="en-US" dirty="0"/>
              <a:t>Personalization: Tailor services and products to individual preferences.</a:t>
            </a:r>
          </a:p>
          <a:p>
            <a:r>
              <a:rPr lang="en-US" dirty="0"/>
              <a:t>Decision Support: Provide data-driven insights and recommendations.</a:t>
            </a:r>
          </a:p>
          <a:p>
            <a:r>
              <a:rPr lang="en-US" dirty="0"/>
              <a:t>Safety: Enhance safety in areas like transportation and security.</a:t>
            </a:r>
            <a:endParaRPr lang="en-IN" dirty="0"/>
          </a:p>
        </p:txBody>
      </p:sp>
    </p:spTree>
    <p:extLst>
      <p:ext uri="{BB962C8B-B14F-4D97-AF65-F5344CB8AC3E}">
        <p14:creationId xmlns:p14="http://schemas.microsoft.com/office/powerpoint/2010/main" val="29641380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D55CA-2D50-636D-291A-5A610FB66B1E}"/>
              </a:ext>
            </a:extLst>
          </p:cNvPr>
          <p:cNvSpPr>
            <a:spLocks noGrp="1"/>
          </p:cNvSpPr>
          <p:nvPr>
            <p:ph type="title"/>
          </p:nvPr>
        </p:nvSpPr>
        <p:spPr>
          <a:xfrm>
            <a:off x="75413" y="131975"/>
            <a:ext cx="11943761" cy="684663"/>
          </a:xfrm>
        </p:spPr>
        <p:txBody>
          <a:bodyPr/>
          <a:lstStyle/>
          <a:p>
            <a:r>
              <a:rPr lang="en-IN" b="1" dirty="0"/>
              <a:t>Hill Climbing Algorithm</a:t>
            </a:r>
            <a:endParaRPr lang="en-IN" dirty="0"/>
          </a:p>
        </p:txBody>
      </p:sp>
      <p:sp>
        <p:nvSpPr>
          <p:cNvPr id="3" name="Content Placeholder 2">
            <a:extLst>
              <a:ext uri="{FF2B5EF4-FFF2-40B4-BE49-F238E27FC236}">
                <a16:creationId xmlns:a16="http://schemas.microsoft.com/office/drawing/2014/main" id="{0FE70292-1254-9792-1710-438E3632C011}"/>
              </a:ext>
            </a:extLst>
          </p:cNvPr>
          <p:cNvSpPr>
            <a:spLocks noGrp="1"/>
          </p:cNvSpPr>
          <p:nvPr>
            <p:ph idx="1"/>
          </p:nvPr>
        </p:nvSpPr>
        <p:spPr>
          <a:xfrm>
            <a:off x="292231" y="952107"/>
            <a:ext cx="11651529" cy="5486400"/>
          </a:xfrm>
        </p:spPr>
        <p:txBody>
          <a:bodyPr/>
          <a:lstStyle/>
          <a:p>
            <a:r>
              <a:rPr lang="en-US" b="1" dirty="0"/>
              <a:t>Limitations of Hill Climbing</a:t>
            </a:r>
          </a:p>
          <a:p>
            <a:r>
              <a:rPr lang="en-US" dirty="0"/>
              <a:t>Local Maxima: The algorithm may get stuck in a local maximum, where all neighboring states are worse, but the solution is not globally optimal.</a:t>
            </a:r>
          </a:p>
          <a:p>
            <a:endParaRPr lang="en-US" dirty="0"/>
          </a:p>
          <a:p>
            <a:r>
              <a:rPr lang="en-US" dirty="0"/>
              <a:t>Plateaus: The algorithm may encounter a flat area (plateau) where many neighboring states have the same value, making it difficult to decide which direction to move.</a:t>
            </a:r>
          </a:p>
          <a:p>
            <a:endParaRPr lang="en-US" dirty="0"/>
          </a:p>
          <a:p>
            <a:r>
              <a:rPr lang="en-US" dirty="0"/>
              <a:t>Ridges: The algorithm may get stuck on a ridge where the path to the optimum requires moving in a direction that initially appears to be less optimal.</a:t>
            </a:r>
          </a:p>
          <a:p>
            <a:endParaRPr lang="en-US" dirty="0"/>
          </a:p>
          <a:p>
            <a:r>
              <a:rPr lang="en-US" b="1" dirty="0"/>
              <a:t>Enhancements</a:t>
            </a:r>
          </a:p>
          <a:p>
            <a:r>
              <a:rPr lang="en-US" dirty="0"/>
              <a:t>Simulated Annealing: Introduces randomness in the decision to move to a worse state, which can help escape local optima.</a:t>
            </a:r>
          </a:p>
          <a:p>
            <a:r>
              <a:rPr lang="en-US" dirty="0"/>
              <a:t>Genetic Algorithms: Combine hill climbing with techniques like crossover and mutation to explore the search space more thoroughly.</a:t>
            </a:r>
            <a:endParaRPr lang="en-IN" dirty="0"/>
          </a:p>
        </p:txBody>
      </p:sp>
    </p:spTree>
    <p:extLst>
      <p:ext uri="{BB962C8B-B14F-4D97-AF65-F5344CB8AC3E}">
        <p14:creationId xmlns:p14="http://schemas.microsoft.com/office/powerpoint/2010/main" val="23948919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B1377-0D31-6318-6B26-DFA672937487}"/>
              </a:ext>
            </a:extLst>
          </p:cNvPr>
          <p:cNvSpPr>
            <a:spLocks noGrp="1"/>
          </p:cNvSpPr>
          <p:nvPr>
            <p:ph type="title"/>
          </p:nvPr>
        </p:nvSpPr>
        <p:spPr>
          <a:xfrm>
            <a:off x="141402" y="141402"/>
            <a:ext cx="11915480" cy="791852"/>
          </a:xfrm>
        </p:spPr>
        <p:txBody>
          <a:bodyPr/>
          <a:lstStyle/>
          <a:p>
            <a:r>
              <a:rPr lang="en-IN" b="1" dirty="0"/>
              <a:t>Simulated Annealing</a:t>
            </a:r>
          </a:p>
        </p:txBody>
      </p:sp>
      <p:sp>
        <p:nvSpPr>
          <p:cNvPr id="3" name="Content Placeholder 2">
            <a:extLst>
              <a:ext uri="{FF2B5EF4-FFF2-40B4-BE49-F238E27FC236}">
                <a16:creationId xmlns:a16="http://schemas.microsoft.com/office/drawing/2014/main" id="{8B0F917A-2319-F70E-06DC-0D6E675D6F35}"/>
              </a:ext>
            </a:extLst>
          </p:cNvPr>
          <p:cNvSpPr>
            <a:spLocks noGrp="1"/>
          </p:cNvSpPr>
          <p:nvPr>
            <p:ph idx="1"/>
          </p:nvPr>
        </p:nvSpPr>
        <p:spPr>
          <a:xfrm>
            <a:off x="263951" y="933254"/>
            <a:ext cx="11632676" cy="5656081"/>
          </a:xfrm>
        </p:spPr>
        <p:txBody>
          <a:bodyPr>
            <a:normAutofit lnSpcReduction="10000"/>
          </a:bodyPr>
          <a:lstStyle/>
          <a:p>
            <a:r>
              <a:rPr lang="en-US" dirty="0"/>
              <a:t>In Artificial Intelligence (AI), simulated annealing is used as an optimization technique to solve complex problems where the search space is large, and finding the global optimum is challenging due to the presence of many local optima.</a:t>
            </a:r>
          </a:p>
          <a:p>
            <a:endParaRPr lang="en-US" dirty="0"/>
          </a:p>
          <a:p>
            <a:r>
              <a:rPr lang="en-US" b="1" dirty="0"/>
              <a:t>How It Works in AI:</a:t>
            </a:r>
          </a:p>
          <a:p>
            <a:r>
              <a:rPr lang="en-US" dirty="0"/>
              <a:t>Problem Representation:</a:t>
            </a:r>
          </a:p>
          <a:p>
            <a:r>
              <a:rPr lang="en-US" dirty="0"/>
              <a:t>The problem is represented as a search space where each point or "state" corresponds to a possible solution.</a:t>
            </a:r>
          </a:p>
          <a:p>
            <a:r>
              <a:rPr lang="en-US" dirty="0"/>
              <a:t>The objective is to find the state that minimizes (or maximizes) a given "energy" or "cost" function, which measures the quality of a solution.</a:t>
            </a:r>
          </a:p>
          <a:p>
            <a:endParaRPr lang="en-US" dirty="0"/>
          </a:p>
          <a:p>
            <a:r>
              <a:rPr lang="en-US" dirty="0"/>
              <a:t>Initial State and Temperature:</a:t>
            </a:r>
          </a:p>
          <a:p>
            <a:endParaRPr lang="en-US" dirty="0"/>
          </a:p>
          <a:p>
            <a:r>
              <a:rPr lang="en-US" dirty="0"/>
              <a:t>The algorithm starts with an initial solution (state) and a high "temperature," which allows the system to explore the search space broadly.</a:t>
            </a:r>
          </a:p>
          <a:p>
            <a:r>
              <a:rPr lang="en-US" dirty="0"/>
              <a:t>The temperature controls the probability of accepting a worse solution, which is crucial for escaping local optima.</a:t>
            </a:r>
            <a:endParaRPr lang="en-IN" dirty="0"/>
          </a:p>
        </p:txBody>
      </p:sp>
    </p:spTree>
    <p:extLst>
      <p:ext uri="{BB962C8B-B14F-4D97-AF65-F5344CB8AC3E}">
        <p14:creationId xmlns:p14="http://schemas.microsoft.com/office/powerpoint/2010/main" val="30499846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23707-FF1F-D266-D1CE-0C9F31CCB8FD}"/>
              </a:ext>
            </a:extLst>
          </p:cNvPr>
          <p:cNvSpPr>
            <a:spLocks noGrp="1"/>
          </p:cNvSpPr>
          <p:nvPr>
            <p:ph type="title"/>
          </p:nvPr>
        </p:nvSpPr>
        <p:spPr>
          <a:xfrm>
            <a:off x="169681" y="160256"/>
            <a:ext cx="11821213" cy="656382"/>
          </a:xfrm>
        </p:spPr>
        <p:txBody>
          <a:bodyPr/>
          <a:lstStyle/>
          <a:p>
            <a:r>
              <a:rPr lang="en-IN" b="1" dirty="0"/>
              <a:t>Simulated Annealing</a:t>
            </a:r>
            <a:endParaRPr lang="en-IN" dirty="0"/>
          </a:p>
        </p:txBody>
      </p:sp>
      <p:sp>
        <p:nvSpPr>
          <p:cNvPr id="3" name="Content Placeholder 2">
            <a:extLst>
              <a:ext uri="{FF2B5EF4-FFF2-40B4-BE49-F238E27FC236}">
                <a16:creationId xmlns:a16="http://schemas.microsoft.com/office/drawing/2014/main" id="{62A48958-AE2B-7223-7314-1359E38FBAEB}"/>
              </a:ext>
            </a:extLst>
          </p:cNvPr>
          <p:cNvSpPr>
            <a:spLocks noGrp="1"/>
          </p:cNvSpPr>
          <p:nvPr>
            <p:ph idx="1"/>
          </p:nvPr>
        </p:nvSpPr>
        <p:spPr>
          <a:xfrm>
            <a:off x="169682" y="816639"/>
            <a:ext cx="11679812" cy="5763270"/>
          </a:xfrm>
        </p:spPr>
        <p:txBody>
          <a:bodyPr/>
          <a:lstStyle/>
          <a:p>
            <a:r>
              <a:rPr lang="en-US" dirty="0"/>
              <a:t>State Transition:</a:t>
            </a:r>
          </a:p>
          <a:p>
            <a:r>
              <a:rPr lang="en-US" dirty="0"/>
              <a:t>From the current state, a neighboring state (solution) is randomly selected.</a:t>
            </a:r>
          </a:p>
          <a:p>
            <a:r>
              <a:rPr lang="en-US" dirty="0"/>
              <a:t>The difference in the cost (ΔE) between the current state and the new state is calculated.</a:t>
            </a:r>
          </a:p>
          <a:p>
            <a:pPr marL="0" indent="0">
              <a:buNone/>
            </a:pPr>
            <a:endParaRPr lang="en-US" dirty="0"/>
          </a:p>
          <a:p>
            <a:r>
              <a:rPr lang="en-US" dirty="0"/>
              <a:t>Acceptance Probability:</a:t>
            </a:r>
          </a:p>
          <a:p>
            <a:r>
              <a:rPr lang="en-US" dirty="0"/>
              <a:t>If the new state has a lower cost (better solution), it is accepted as the new current state.</a:t>
            </a:r>
          </a:p>
          <a:p>
            <a:r>
              <a:rPr lang="en-US" dirty="0"/>
              <a:t>If the new state has a higher cost (worse solution), it may still be accepted with a probability that depends on the temperature and the cost difference. This probability is given by the Boltzmann distribution:</a:t>
            </a:r>
          </a:p>
          <a:p>
            <a:endParaRPr lang="en-US" dirty="0"/>
          </a:p>
          <a:p>
            <a:endParaRPr lang="en-US" dirty="0"/>
          </a:p>
          <a:p>
            <a:endParaRPr lang="en-US" dirty="0"/>
          </a:p>
          <a:p>
            <a:endParaRPr lang="en-US" dirty="0"/>
          </a:p>
          <a:p>
            <a:r>
              <a:rPr lang="en-US" dirty="0"/>
              <a:t>As the temperature decreases, the probability of accepting worse solutions decreases, allowing the algorithm to focus more on refining the solution rather than exploring.</a:t>
            </a:r>
            <a:endParaRPr lang="en-IN" dirty="0"/>
          </a:p>
        </p:txBody>
      </p:sp>
      <p:pic>
        <p:nvPicPr>
          <p:cNvPr id="5" name="Picture 4">
            <a:extLst>
              <a:ext uri="{FF2B5EF4-FFF2-40B4-BE49-F238E27FC236}">
                <a16:creationId xmlns:a16="http://schemas.microsoft.com/office/drawing/2014/main" id="{23CD9A9D-434F-02F7-F492-9FD7D045138F}"/>
              </a:ext>
            </a:extLst>
          </p:cNvPr>
          <p:cNvPicPr>
            <a:picLocks noChangeAspect="1"/>
          </p:cNvPicPr>
          <p:nvPr/>
        </p:nvPicPr>
        <p:blipFill>
          <a:blip r:embed="rId2"/>
          <a:stretch>
            <a:fillRect/>
          </a:stretch>
        </p:blipFill>
        <p:spPr>
          <a:xfrm>
            <a:off x="3802259" y="4353609"/>
            <a:ext cx="3286584" cy="752580"/>
          </a:xfrm>
          <a:prstGeom prst="rect">
            <a:avLst/>
          </a:prstGeom>
        </p:spPr>
      </p:pic>
    </p:spTree>
    <p:extLst>
      <p:ext uri="{BB962C8B-B14F-4D97-AF65-F5344CB8AC3E}">
        <p14:creationId xmlns:p14="http://schemas.microsoft.com/office/powerpoint/2010/main" val="35754400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40341-8D92-259C-3401-01AD10844A15}"/>
              </a:ext>
            </a:extLst>
          </p:cNvPr>
          <p:cNvSpPr>
            <a:spLocks noGrp="1"/>
          </p:cNvSpPr>
          <p:nvPr>
            <p:ph type="title"/>
          </p:nvPr>
        </p:nvSpPr>
        <p:spPr>
          <a:xfrm>
            <a:off x="169681" y="169682"/>
            <a:ext cx="11821213" cy="744718"/>
          </a:xfrm>
        </p:spPr>
        <p:txBody>
          <a:bodyPr/>
          <a:lstStyle/>
          <a:p>
            <a:r>
              <a:rPr lang="en-IN" b="1" dirty="0"/>
              <a:t>Simulated Annealing</a:t>
            </a:r>
            <a:endParaRPr lang="en-IN" dirty="0"/>
          </a:p>
        </p:txBody>
      </p:sp>
      <p:sp>
        <p:nvSpPr>
          <p:cNvPr id="3" name="Content Placeholder 2">
            <a:extLst>
              <a:ext uri="{FF2B5EF4-FFF2-40B4-BE49-F238E27FC236}">
                <a16:creationId xmlns:a16="http://schemas.microsoft.com/office/drawing/2014/main" id="{6EB52A1A-6A4C-B6BA-FBBD-A4F643C81F86}"/>
              </a:ext>
            </a:extLst>
          </p:cNvPr>
          <p:cNvSpPr>
            <a:spLocks noGrp="1"/>
          </p:cNvSpPr>
          <p:nvPr>
            <p:ph idx="1"/>
          </p:nvPr>
        </p:nvSpPr>
        <p:spPr>
          <a:xfrm>
            <a:off x="235670" y="914401"/>
            <a:ext cx="11670384" cy="5618374"/>
          </a:xfrm>
        </p:spPr>
        <p:txBody>
          <a:bodyPr/>
          <a:lstStyle/>
          <a:p>
            <a:r>
              <a:rPr lang="en-US" dirty="0"/>
              <a:t>Cooling Schedule:</a:t>
            </a:r>
          </a:p>
          <a:p>
            <a:r>
              <a:rPr lang="en-US" dirty="0"/>
              <a:t>The temperature is gradually reduced according to a cooling schedule. The rate of cooling can be linear, exponential, or based on other functions.</a:t>
            </a:r>
          </a:p>
          <a:p>
            <a:r>
              <a:rPr lang="en-US" dirty="0"/>
              <a:t>The cooling process is designed to allow the system to slowly converge to a good solution, ideally the global optimum.</a:t>
            </a:r>
          </a:p>
          <a:p>
            <a:r>
              <a:rPr lang="en-US" dirty="0"/>
              <a:t>Termination:</a:t>
            </a:r>
          </a:p>
          <a:p>
            <a:r>
              <a:rPr lang="en-US" dirty="0"/>
              <a:t>The algorithm terminates when the temperature reaches a low threshold, or when no significant improvements are made over a certain number of iterations.</a:t>
            </a:r>
          </a:p>
          <a:p>
            <a:endParaRPr lang="en-US" dirty="0"/>
          </a:p>
          <a:p>
            <a:r>
              <a:rPr lang="en-US" dirty="0"/>
              <a:t>Advantages:</a:t>
            </a:r>
          </a:p>
          <a:p>
            <a:r>
              <a:rPr lang="en-US" dirty="0"/>
              <a:t>Escapes Local Optima: By allowing occasional uphill moves (accepting worse solutions), simulated annealing can escape local optima, which is a significant advantage over greedy algorithms.</a:t>
            </a:r>
          </a:p>
          <a:p>
            <a:r>
              <a:rPr lang="en-US" dirty="0"/>
              <a:t>Flexibility: It can be applied to a wide range of optimization problems without needing significant changes to the algorithm.</a:t>
            </a:r>
            <a:endParaRPr lang="en-IN" dirty="0"/>
          </a:p>
        </p:txBody>
      </p:sp>
    </p:spTree>
    <p:extLst>
      <p:ext uri="{BB962C8B-B14F-4D97-AF65-F5344CB8AC3E}">
        <p14:creationId xmlns:p14="http://schemas.microsoft.com/office/powerpoint/2010/main" val="36210059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21D5B-3596-4527-196C-4821F5DC3058}"/>
              </a:ext>
            </a:extLst>
          </p:cNvPr>
          <p:cNvSpPr>
            <a:spLocks noGrp="1"/>
          </p:cNvSpPr>
          <p:nvPr>
            <p:ph type="title"/>
          </p:nvPr>
        </p:nvSpPr>
        <p:spPr>
          <a:xfrm>
            <a:off x="131975" y="160256"/>
            <a:ext cx="11792932" cy="782424"/>
          </a:xfrm>
        </p:spPr>
        <p:txBody>
          <a:bodyPr/>
          <a:lstStyle/>
          <a:p>
            <a:r>
              <a:rPr lang="en-IN" b="1" dirty="0"/>
              <a:t>Best First Search</a:t>
            </a:r>
          </a:p>
        </p:txBody>
      </p:sp>
      <p:sp>
        <p:nvSpPr>
          <p:cNvPr id="3" name="Content Placeholder 2">
            <a:extLst>
              <a:ext uri="{FF2B5EF4-FFF2-40B4-BE49-F238E27FC236}">
                <a16:creationId xmlns:a16="http://schemas.microsoft.com/office/drawing/2014/main" id="{AECDF3BA-A038-3DDB-F7C2-44D397C51DCB}"/>
              </a:ext>
            </a:extLst>
          </p:cNvPr>
          <p:cNvSpPr>
            <a:spLocks noGrp="1"/>
          </p:cNvSpPr>
          <p:nvPr>
            <p:ph idx="1"/>
          </p:nvPr>
        </p:nvSpPr>
        <p:spPr>
          <a:xfrm>
            <a:off x="215421" y="1027521"/>
            <a:ext cx="11709486" cy="5495827"/>
          </a:xfrm>
        </p:spPr>
        <p:txBody>
          <a:bodyPr>
            <a:normAutofit lnSpcReduction="10000"/>
          </a:bodyPr>
          <a:lstStyle/>
          <a:p>
            <a:r>
              <a:rPr lang="en-US" dirty="0"/>
              <a:t>Best First Search (BFS) is a search algorithm used in Artificial Intelligence to explore a search space by selecting the most promising node according to a specific evaluation function. It combines the advantages of both breadth-first search and depth-first search by focusing on exploring paths that seem most likely to lead to a goal.</a:t>
            </a:r>
          </a:p>
          <a:p>
            <a:pPr marL="0" indent="0">
              <a:buNone/>
            </a:pPr>
            <a:endParaRPr lang="en-US" dirty="0"/>
          </a:p>
          <a:p>
            <a:r>
              <a:rPr lang="en-US" b="1" dirty="0"/>
              <a:t>Key Concepts:</a:t>
            </a:r>
          </a:p>
          <a:p>
            <a:r>
              <a:rPr lang="en-US" dirty="0"/>
              <a:t>Search Space: The set of all possible states or nodes that the algorithm can explore, starting from an initial state and aiming to reach a goal state.</a:t>
            </a:r>
          </a:p>
          <a:p>
            <a:endParaRPr lang="en-US" dirty="0"/>
          </a:p>
          <a:p>
            <a:r>
              <a:rPr lang="en-US" dirty="0"/>
              <a:t>Evaluation Function (f(n)): This function assigns a score to each node, indicating how promising it is. The node with the lowest score (or highest, depending on the problem) is chosen for exploration. The evaluation function typically combines:</a:t>
            </a:r>
          </a:p>
          <a:p>
            <a:endParaRPr lang="en-US" dirty="0"/>
          </a:p>
          <a:p>
            <a:r>
              <a:rPr lang="en-US" dirty="0"/>
              <a:t>Heuristic Function (h(n)): An estimate of the cost from the current node n to the goal. It guides the search by predicting how close a node is to the goal.</a:t>
            </a:r>
          </a:p>
          <a:p>
            <a:r>
              <a:rPr lang="en-US" dirty="0"/>
              <a:t>Cost Function (g(n)): The cost to reach the current node n from the start node.</a:t>
            </a:r>
            <a:endParaRPr lang="en-IN" dirty="0"/>
          </a:p>
        </p:txBody>
      </p:sp>
    </p:spTree>
    <p:extLst>
      <p:ext uri="{BB962C8B-B14F-4D97-AF65-F5344CB8AC3E}">
        <p14:creationId xmlns:p14="http://schemas.microsoft.com/office/powerpoint/2010/main" val="34071510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8D1A0-25D0-6C45-EE6C-B778D3B1CA70}"/>
              </a:ext>
            </a:extLst>
          </p:cNvPr>
          <p:cNvSpPr>
            <a:spLocks noGrp="1"/>
          </p:cNvSpPr>
          <p:nvPr>
            <p:ph type="title"/>
          </p:nvPr>
        </p:nvSpPr>
        <p:spPr>
          <a:xfrm>
            <a:off x="141402" y="94268"/>
            <a:ext cx="11764652" cy="801278"/>
          </a:xfrm>
        </p:spPr>
        <p:txBody>
          <a:bodyPr/>
          <a:lstStyle/>
          <a:p>
            <a:r>
              <a:rPr lang="en-IN" b="1" dirty="0"/>
              <a:t>Best First Search</a:t>
            </a:r>
          </a:p>
        </p:txBody>
      </p:sp>
      <p:sp>
        <p:nvSpPr>
          <p:cNvPr id="3" name="Content Placeholder 2">
            <a:extLst>
              <a:ext uri="{FF2B5EF4-FFF2-40B4-BE49-F238E27FC236}">
                <a16:creationId xmlns:a16="http://schemas.microsoft.com/office/drawing/2014/main" id="{D6BD02D9-FB44-5AE9-1E4E-2C52B3714A55}"/>
              </a:ext>
            </a:extLst>
          </p:cNvPr>
          <p:cNvSpPr>
            <a:spLocks noGrp="1"/>
          </p:cNvSpPr>
          <p:nvPr>
            <p:ph idx="1"/>
          </p:nvPr>
        </p:nvSpPr>
        <p:spPr>
          <a:xfrm>
            <a:off x="235670" y="772998"/>
            <a:ext cx="11670384" cy="5665509"/>
          </a:xfrm>
        </p:spPr>
        <p:txBody>
          <a:bodyPr/>
          <a:lstStyle/>
          <a:p>
            <a:r>
              <a:rPr lang="en-US" dirty="0"/>
              <a:t>Priority Queue (Open List): The algorithm maintains a priority queue where nodes are stored and sorted according to their evaluation function score. The node with the best score is dequeued and expanded first.</a:t>
            </a:r>
          </a:p>
          <a:p>
            <a:endParaRPr lang="en-US" dirty="0"/>
          </a:p>
          <a:p>
            <a:r>
              <a:rPr lang="en-US" b="1" dirty="0"/>
              <a:t>How Best First Search Works:</a:t>
            </a:r>
          </a:p>
          <a:p>
            <a:r>
              <a:rPr lang="en-US" dirty="0"/>
              <a:t>Initialization:</a:t>
            </a:r>
          </a:p>
          <a:p>
            <a:endParaRPr lang="en-US" dirty="0"/>
          </a:p>
          <a:p>
            <a:r>
              <a:rPr lang="en-US" dirty="0"/>
              <a:t>Start with the initial node, compute its evaluation function (f(n)), and add it to the priority queue.</a:t>
            </a:r>
          </a:p>
          <a:p>
            <a:r>
              <a:rPr lang="en-US" dirty="0"/>
              <a:t>Node Expansion:</a:t>
            </a:r>
          </a:p>
          <a:p>
            <a:endParaRPr lang="en-US" dirty="0"/>
          </a:p>
          <a:p>
            <a:r>
              <a:rPr lang="en-US" dirty="0"/>
              <a:t>The algorithm repeatedly selects and removes the node with the best evaluation score from the priority queue.</a:t>
            </a:r>
          </a:p>
          <a:p>
            <a:r>
              <a:rPr lang="en-US" dirty="0"/>
              <a:t>If the node is the goal, the search terminates successfully.</a:t>
            </a:r>
          </a:p>
          <a:p>
            <a:r>
              <a:rPr lang="en-US" dirty="0"/>
              <a:t>If the node is not the goal, it is expanded by generating its successor nodes (i.e., nodes that can be reached directly from it).</a:t>
            </a:r>
            <a:endParaRPr lang="en-IN" dirty="0"/>
          </a:p>
        </p:txBody>
      </p:sp>
    </p:spTree>
    <p:extLst>
      <p:ext uri="{BB962C8B-B14F-4D97-AF65-F5344CB8AC3E}">
        <p14:creationId xmlns:p14="http://schemas.microsoft.com/office/powerpoint/2010/main" val="366782643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03057-032C-B22E-B939-328C8F1D7CB8}"/>
              </a:ext>
            </a:extLst>
          </p:cNvPr>
          <p:cNvSpPr>
            <a:spLocks noGrp="1"/>
          </p:cNvSpPr>
          <p:nvPr>
            <p:ph type="title"/>
          </p:nvPr>
        </p:nvSpPr>
        <p:spPr>
          <a:xfrm>
            <a:off x="179109" y="0"/>
            <a:ext cx="11849493" cy="904973"/>
          </a:xfrm>
        </p:spPr>
        <p:txBody>
          <a:bodyPr/>
          <a:lstStyle/>
          <a:p>
            <a:r>
              <a:rPr lang="en-IN" b="1" dirty="0"/>
              <a:t>Best First Search</a:t>
            </a:r>
            <a:endParaRPr lang="en-IN" dirty="0"/>
          </a:p>
        </p:txBody>
      </p:sp>
      <p:sp>
        <p:nvSpPr>
          <p:cNvPr id="3" name="Content Placeholder 2">
            <a:extLst>
              <a:ext uri="{FF2B5EF4-FFF2-40B4-BE49-F238E27FC236}">
                <a16:creationId xmlns:a16="http://schemas.microsoft.com/office/drawing/2014/main" id="{FB030AFD-72A6-8045-D098-89277577F0BB}"/>
              </a:ext>
            </a:extLst>
          </p:cNvPr>
          <p:cNvSpPr>
            <a:spLocks noGrp="1"/>
          </p:cNvSpPr>
          <p:nvPr>
            <p:ph idx="1"/>
          </p:nvPr>
        </p:nvSpPr>
        <p:spPr>
          <a:xfrm>
            <a:off x="179109" y="904973"/>
            <a:ext cx="11689237" cy="5703217"/>
          </a:xfrm>
        </p:spPr>
        <p:txBody>
          <a:bodyPr/>
          <a:lstStyle/>
          <a:p>
            <a:r>
              <a:rPr lang="en-US" dirty="0"/>
              <a:t>Evaluation of Successors:</a:t>
            </a:r>
          </a:p>
          <a:p>
            <a:endParaRPr lang="en-US" dirty="0"/>
          </a:p>
          <a:p>
            <a:r>
              <a:rPr lang="en-US" dirty="0"/>
              <a:t>For each successor, compute the evaluation function score.</a:t>
            </a:r>
          </a:p>
          <a:p>
            <a:r>
              <a:rPr lang="en-US" dirty="0"/>
              <a:t>Add the successors to the priority queue if they haven't been visited before, or if a better path to them has been found.</a:t>
            </a:r>
          </a:p>
          <a:p>
            <a:r>
              <a:rPr lang="en-US" dirty="0"/>
              <a:t>Repeat:</a:t>
            </a:r>
          </a:p>
          <a:p>
            <a:endParaRPr lang="en-US" dirty="0"/>
          </a:p>
          <a:p>
            <a:r>
              <a:rPr lang="en-US" dirty="0"/>
              <a:t>Continue this process of selecting the best node and expanding it until the goal is found or the priority queue is empty (indicating that no solution exists).</a:t>
            </a:r>
          </a:p>
          <a:p>
            <a:r>
              <a:rPr lang="en-US" dirty="0"/>
              <a:t>Termination:</a:t>
            </a:r>
          </a:p>
          <a:p>
            <a:endParaRPr lang="en-US" dirty="0"/>
          </a:p>
          <a:p>
            <a:r>
              <a:rPr lang="en-US" dirty="0"/>
              <a:t>The algorithm terminates when the goal node is selected for expansion, or when all nodes have been explored without finding a solution.</a:t>
            </a:r>
            <a:endParaRPr lang="en-IN" dirty="0"/>
          </a:p>
        </p:txBody>
      </p:sp>
    </p:spTree>
    <p:extLst>
      <p:ext uri="{BB962C8B-B14F-4D97-AF65-F5344CB8AC3E}">
        <p14:creationId xmlns:p14="http://schemas.microsoft.com/office/powerpoint/2010/main" val="31311742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24C16-8F15-4DD2-BAB1-048F49A85DBF}"/>
              </a:ext>
            </a:extLst>
          </p:cNvPr>
          <p:cNvSpPr>
            <a:spLocks noGrp="1"/>
          </p:cNvSpPr>
          <p:nvPr>
            <p:ph type="title"/>
          </p:nvPr>
        </p:nvSpPr>
        <p:spPr>
          <a:xfrm>
            <a:off x="150829" y="0"/>
            <a:ext cx="11840066" cy="923828"/>
          </a:xfrm>
        </p:spPr>
        <p:txBody>
          <a:bodyPr/>
          <a:lstStyle/>
          <a:p>
            <a:r>
              <a:rPr lang="en-IN" b="1" dirty="0"/>
              <a:t>Best First Search</a:t>
            </a:r>
            <a:endParaRPr lang="en-IN" dirty="0"/>
          </a:p>
        </p:txBody>
      </p:sp>
      <p:sp>
        <p:nvSpPr>
          <p:cNvPr id="3" name="Content Placeholder 2">
            <a:extLst>
              <a:ext uri="{FF2B5EF4-FFF2-40B4-BE49-F238E27FC236}">
                <a16:creationId xmlns:a16="http://schemas.microsoft.com/office/drawing/2014/main" id="{7ED597DD-E65A-C39A-D90F-5CBDD72C87C0}"/>
              </a:ext>
            </a:extLst>
          </p:cNvPr>
          <p:cNvSpPr>
            <a:spLocks noGrp="1"/>
          </p:cNvSpPr>
          <p:nvPr>
            <p:ph idx="1"/>
          </p:nvPr>
        </p:nvSpPr>
        <p:spPr>
          <a:xfrm>
            <a:off x="311085" y="923828"/>
            <a:ext cx="11679810" cy="5590094"/>
          </a:xfrm>
        </p:spPr>
        <p:txBody>
          <a:bodyPr/>
          <a:lstStyle/>
          <a:p>
            <a:r>
              <a:rPr lang="en-US" dirty="0"/>
              <a:t>Advantages:</a:t>
            </a:r>
          </a:p>
          <a:p>
            <a:r>
              <a:rPr lang="en-US" dirty="0"/>
              <a:t>Efficiency: By focusing on the most promising nodes, Best First Search can find solutions more quickly than uninformed search methods.</a:t>
            </a:r>
          </a:p>
          <a:p>
            <a:r>
              <a:rPr lang="en-US" dirty="0"/>
              <a:t>Heuristic Flexibility: The choice of heuristic can be tailored to the problem, making the search more effective.</a:t>
            </a:r>
          </a:p>
          <a:p>
            <a:endParaRPr lang="en-US" dirty="0"/>
          </a:p>
          <a:p>
            <a:pPr marL="0" indent="0">
              <a:buNone/>
            </a:pPr>
            <a:endParaRPr lang="en-US" dirty="0"/>
          </a:p>
          <a:p>
            <a:r>
              <a:rPr lang="en-US" dirty="0"/>
              <a:t>Disadvantages:</a:t>
            </a:r>
          </a:p>
          <a:p>
            <a:r>
              <a:rPr lang="en-US" dirty="0"/>
              <a:t>Completeness: Greedy Best First Search is not guaranteed to find the optimal solution and might miss it entirely if the heuristic leads it away from the goal.</a:t>
            </a:r>
          </a:p>
          <a:p>
            <a:r>
              <a:rPr lang="en-US" dirty="0"/>
              <a:t>Memory Usage: Since it keeps all generated nodes in memory, the algorithm can consume significant memory, especially in large search spaces.</a:t>
            </a:r>
            <a:endParaRPr lang="en-IN" dirty="0"/>
          </a:p>
        </p:txBody>
      </p:sp>
    </p:spTree>
    <p:extLst>
      <p:ext uri="{BB962C8B-B14F-4D97-AF65-F5344CB8AC3E}">
        <p14:creationId xmlns:p14="http://schemas.microsoft.com/office/powerpoint/2010/main" val="8217611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C6A2-327A-B79E-697D-49EC63E7F705}"/>
              </a:ext>
            </a:extLst>
          </p:cNvPr>
          <p:cNvSpPr>
            <a:spLocks noGrp="1"/>
          </p:cNvSpPr>
          <p:nvPr>
            <p:ph type="title"/>
          </p:nvPr>
        </p:nvSpPr>
        <p:spPr>
          <a:xfrm>
            <a:off x="179109" y="122548"/>
            <a:ext cx="11877773" cy="694090"/>
          </a:xfrm>
        </p:spPr>
        <p:txBody>
          <a:bodyPr/>
          <a:lstStyle/>
          <a:p>
            <a:r>
              <a:rPr lang="en-IN" b="1" dirty="0"/>
              <a:t>A* Algorithm</a:t>
            </a:r>
          </a:p>
        </p:txBody>
      </p:sp>
      <p:sp>
        <p:nvSpPr>
          <p:cNvPr id="3" name="Content Placeholder 2">
            <a:extLst>
              <a:ext uri="{FF2B5EF4-FFF2-40B4-BE49-F238E27FC236}">
                <a16:creationId xmlns:a16="http://schemas.microsoft.com/office/drawing/2014/main" id="{5F1341A0-4E0A-9949-80E2-330710ED21C1}"/>
              </a:ext>
            </a:extLst>
          </p:cNvPr>
          <p:cNvSpPr>
            <a:spLocks noGrp="1"/>
          </p:cNvSpPr>
          <p:nvPr>
            <p:ph idx="1"/>
          </p:nvPr>
        </p:nvSpPr>
        <p:spPr>
          <a:xfrm>
            <a:off x="179109" y="816639"/>
            <a:ext cx="11642103" cy="5763270"/>
          </a:xfrm>
        </p:spPr>
        <p:txBody>
          <a:bodyPr>
            <a:normAutofit fontScale="92500" lnSpcReduction="20000"/>
          </a:bodyPr>
          <a:lstStyle/>
          <a:p>
            <a:r>
              <a:rPr lang="en-IN" dirty="0"/>
              <a:t>It uses heuristic function h(n) and cost to reach the node ‘n’ from the start state g(n).</a:t>
            </a:r>
          </a:p>
          <a:p>
            <a:r>
              <a:rPr lang="en-IN" dirty="0"/>
              <a:t>This algorithm finds shortest path through search spaces.</a:t>
            </a:r>
          </a:p>
          <a:p>
            <a:r>
              <a:rPr lang="en-IN" dirty="0"/>
              <a:t>It gives Fast and optimal result.</a:t>
            </a:r>
          </a:p>
          <a:p>
            <a:pPr marL="0" indent="0">
              <a:buNone/>
            </a:pPr>
            <a:r>
              <a:rPr lang="en-IN" dirty="0"/>
              <a:t>     F(n)  = g(n) + h(n)</a:t>
            </a:r>
          </a:p>
          <a:p>
            <a:pPr marL="0" indent="0">
              <a:buNone/>
            </a:pPr>
            <a:r>
              <a:rPr lang="en-IN" dirty="0"/>
              <a:t>Where f(n) = Estimated cost</a:t>
            </a:r>
          </a:p>
          <a:p>
            <a:pPr marL="0" indent="0">
              <a:buNone/>
            </a:pPr>
            <a:r>
              <a:rPr lang="en-IN" dirty="0"/>
              <a:t>G(n) = cost to reach node</a:t>
            </a:r>
          </a:p>
          <a:p>
            <a:pPr marL="0" indent="0">
              <a:buNone/>
            </a:pPr>
            <a:r>
              <a:rPr lang="en-IN" dirty="0"/>
              <a:t>H(n) = Heuristic value (child node)</a:t>
            </a:r>
          </a:p>
          <a:p>
            <a:pPr marL="0" indent="0">
              <a:buNone/>
            </a:pPr>
            <a:endParaRPr lang="en-IN" dirty="0"/>
          </a:p>
          <a:p>
            <a:pPr marL="0" indent="0">
              <a:buNone/>
            </a:pPr>
            <a:r>
              <a:rPr lang="en-IN" sz="2400" b="1" dirty="0"/>
              <a:t>Algorithm:</a:t>
            </a:r>
          </a:p>
          <a:p>
            <a:pPr>
              <a:buAutoNum type="arabicPeriod"/>
            </a:pPr>
            <a:r>
              <a:rPr lang="en-IN" dirty="0"/>
              <a:t>Enter starting node in open list.</a:t>
            </a:r>
          </a:p>
          <a:p>
            <a:pPr>
              <a:buAutoNum type="arabicPeriod"/>
            </a:pPr>
            <a:r>
              <a:rPr lang="en-IN" dirty="0"/>
              <a:t>If open list is empty return Fail.</a:t>
            </a:r>
          </a:p>
          <a:p>
            <a:pPr>
              <a:buAutoNum type="arabicPeriod"/>
            </a:pPr>
            <a:r>
              <a:rPr lang="en-IN" dirty="0"/>
              <a:t>Select node from open list which has smallest value (</a:t>
            </a:r>
            <a:r>
              <a:rPr lang="en-IN" dirty="0" err="1"/>
              <a:t>g+h</a:t>
            </a:r>
            <a:r>
              <a:rPr lang="en-IN" dirty="0"/>
              <a:t>).</a:t>
            </a:r>
          </a:p>
          <a:p>
            <a:pPr>
              <a:buAutoNum type="alphaLcPeriod"/>
            </a:pPr>
            <a:r>
              <a:rPr lang="en-IN" dirty="0"/>
              <a:t>If node = goal , return Success</a:t>
            </a:r>
          </a:p>
          <a:p>
            <a:pPr marL="0" indent="0">
              <a:buNone/>
            </a:pPr>
            <a:r>
              <a:rPr lang="en-IN" dirty="0"/>
              <a:t>4. Expand node n and generate all successors</a:t>
            </a:r>
          </a:p>
          <a:p>
            <a:pPr>
              <a:buAutoNum type="alphaLcPeriod"/>
            </a:pPr>
            <a:r>
              <a:rPr lang="en-IN" dirty="0"/>
              <a:t>Compute (</a:t>
            </a:r>
            <a:r>
              <a:rPr lang="en-IN" dirty="0" err="1"/>
              <a:t>gth</a:t>
            </a:r>
            <a:r>
              <a:rPr lang="en-IN" dirty="0"/>
              <a:t>) for each successor node.</a:t>
            </a:r>
          </a:p>
          <a:p>
            <a:pPr marL="0" indent="0">
              <a:buNone/>
            </a:pPr>
            <a:r>
              <a:rPr lang="en-IN" dirty="0"/>
              <a:t>5. If node n is already in open/closed . Attach to back pointer.</a:t>
            </a:r>
          </a:p>
          <a:p>
            <a:pPr marL="0" indent="0">
              <a:buNone/>
            </a:pPr>
            <a:r>
              <a:rPr lang="en-IN" dirty="0"/>
              <a:t>6. Goto to step (3)</a:t>
            </a:r>
          </a:p>
        </p:txBody>
      </p:sp>
    </p:spTree>
    <p:extLst>
      <p:ext uri="{BB962C8B-B14F-4D97-AF65-F5344CB8AC3E}">
        <p14:creationId xmlns:p14="http://schemas.microsoft.com/office/powerpoint/2010/main" val="194491878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25CCE-3490-BE83-6CC2-C99A12834A0B}"/>
              </a:ext>
            </a:extLst>
          </p:cNvPr>
          <p:cNvSpPr>
            <a:spLocks noGrp="1"/>
          </p:cNvSpPr>
          <p:nvPr>
            <p:ph type="title"/>
          </p:nvPr>
        </p:nvSpPr>
        <p:spPr>
          <a:xfrm>
            <a:off x="122548" y="131974"/>
            <a:ext cx="11934334" cy="791853"/>
          </a:xfrm>
        </p:spPr>
        <p:txBody>
          <a:bodyPr/>
          <a:lstStyle/>
          <a:p>
            <a:r>
              <a:rPr lang="en-IN" b="1" dirty="0"/>
              <a:t>A* Algorithm</a:t>
            </a:r>
            <a:endParaRPr lang="en-IN" dirty="0"/>
          </a:p>
        </p:txBody>
      </p:sp>
      <p:sp>
        <p:nvSpPr>
          <p:cNvPr id="3" name="Content Placeholder 2">
            <a:extLst>
              <a:ext uri="{FF2B5EF4-FFF2-40B4-BE49-F238E27FC236}">
                <a16:creationId xmlns:a16="http://schemas.microsoft.com/office/drawing/2014/main" id="{4B81A129-CE68-6837-7728-BC5D2D65E442}"/>
              </a:ext>
            </a:extLst>
          </p:cNvPr>
          <p:cNvSpPr>
            <a:spLocks noGrp="1"/>
          </p:cNvSpPr>
          <p:nvPr>
            <p:ph idx="1"/>
          </p:nvPr>
        </p:nvSpPr>
        <p:spPr>
          <a:xfrm>
            <a:off x="226243" y="1046375"/>
            <a:ext cx="11651529" cy="5486400"/>
          </a:xfrm>
        </p:spPr>
        <p:txBody>
          <a:bodyPr/>
          <a:lstStyle/>
          <a:p>
            <a:r>
              <a:rPr lang="en-IN" dirty="0"/>
              <a:t>Advantages:</a:t>
            </a:r>
          </a:p>
          <a:p>
            <a:pPr>
              <a:buAutoNum type="arabicPeriod"/>
            </a:pPr>
            <a:r>
              <a:rPr lang="en-IN" dirty="0"/>
              <a:t>Best Searching algorithm.</a:t>
            </a:r>
          </a:p>
          <a:p>
            <a:pPr>
              <a:buAutoNum type="arabicPeriod"/>
            </a:pPr>
            <a:r>
              <a:rPr lang="en-IN" dirty="0"/>
              <a:t>It is optimal and complete.</a:t>
            </a:r>
          </a:p>
          <a:p>
            <a:pPr>
              <a:buAutoNum type="arabicPeriod"/>
            </a:pPr>
            <a:r>
              <a:rPr lang="en-IN" dirty="0"/>
              <a:t>It helps in solving complex problems.</a:t>
            </a:r>
          </a:p>
          <a:p>
            <a:pPr>
              <a:buAutoNum type="arabicPeriod"/>
            </a:pPr>
            <a:endParaRPr lang="en-IN" dirty="0"/>
          </a:p>
          <a:p>
            <a:r>
              <a:rPr lang="en-IN" dirty="0"/>
              <a:t>Disadvantages</a:t>
            </a:r>
          </a:p>
          <a:p>
            <a:pPr>
              <a:buAutoNum type="arabicPeriod"/>
            </a:pPr>
            <a:r>
              <a:rPr lang="en-IN" dirty="0"/>
              <a:t>It doesn’t always produce the shortest paths.</a:t>
            </a:r>
          </a:p>
          <a:p>
            <a:pPr>
              <a:buAutoNum type="arabicPeriod"/>
            </a:pPr>
            <a:r>
              <a:rPr lang="en-IN" dirty="0"/>
              <a:t>Complexity issue</a:t>
            </a:r>
          </a:p>
          <a:p>
            <a:pPr>
              <a:buAutoNum type="arabicPeriod"/>
            </a:pPr>
            <a:r>
              <a:rPr lang="en-IN" dirty="0"/>
              <a:t>It requires more memory.</a:t>
            </a:r>
          </a:p>
          <a:p>
            <a:pPr>
              <a:buAutoNum type="arabicPeriod"/>
            </a:pPr>
            <a:endParaRPr lang="en-IN" dirty="0"/>
          </a:p>
        </p:txBody>
      </p:sp>
    </p:spTree>
    <p:extLst>
      <p:ext uri="{BB962C8B-B14F-4D97-AF65-F5344CB8AC3E}">
        <p14:creationId xmlns:p14="http://schemas.microsoft.com/office/powerpoint/2010/main" val="996309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E562B-9AB1-B1AE-C399-BA510DBDC6E4}"/>
              </a:ext>
            </a:extLst>
          </p:cNvPr>
          <p:cNvSpPr>
            <a:spLocks noGrp="1"/>
          </p:cNvSpPr>
          <p:nvPr>
            <p:ph type="title"/>
          </p:nvPr>
        </p:nvSpPr>
        <p:spPr>
          <a:xfrm>
            <a:off x="84841" y="103695"/>
            <a:ext cx="11268959" cy="838985"/>
          </a:xfrm>
        </p:spPr>
        <p:txBody>
          <a:bodyPr/>
          <a:lstStyle/>
          <a:p>
            <a:r>
              <a:rPr lang="en-IN" b="1" dirty="0"/>
              <a:t>Intelligent System</a:t>
            </a:r>
            <a:endParaRPr lang="en-IN" dirty="0"/>
          </a:p>
        </p:txBody>
      </p:sp>
      <p:sp>
        <p:nvSpPr>
          <p:cNvPr id="3" name="Content Placeholder 2">
            <a:extLst>
              <a:ext uri="{FF2B5EF4-FFF2-40B4-BE49-F238E27FC236}">
                <a16:creationId xmlns:a16="http://schemas.microsoft.com/office/drawing/2014/main" id="{BD5A7929-B4B4-F513-CD88-D07C9A5BA0E0}"/>
              </a:ext>
            </a:extLst>
          </p:cNvPr>
          <p:cNvSpPr>
            <a:spLocks noGrp="1"/>
          </p:cNvSpPr>
          <p:nvPr>
            <p:ph idx="1"/>
          </p:nvPr>
        </p:nvSpPr>
        <p:spPr>
          <a:xfrm>
            <a:off x="160256" y="857838"/>
            <a:ext cx="11774078" cy="5703217"/>
          </a:xfrm>
        </p:spPr>
        <p:txBody>
          <a:bodyPr>
            <a:normAutofit/>
          </a:bodyPr>
          <a:lstStyle/>
          <a:p>
            <a:pPr marL="0" indent="0">
              <a:buNone/>
            </a:pPr>
            <a:r>
              <a:rPr lang="en-US" dirty="0"/>
              <a:t> </a:t>
            </a:r>
            <a:r>
              <a:rPr lang="en-US" sz="3600" b="1" dirty="0"/>
              <a:t>Challenges and Concerns</a:t>
            </a:r>
          </a:p>
          <a:p>
            <a:r>
              <a:rPr lang="en-US" dirty="0"/>
              <a:t>Privacy: Handling of personal data and potential misuse.</a:t>
            </a:r>
          </a:p>
          <a:p>
            <a:r>
              <a:rPr lang="en-US" dirty="0"/>
              <a:t>Bias: Systems may reflect biases present in the data they are trained on.</a:t>
            </a:r>
          </a:p>
          <a:p>
            <a:r>
              <a:rPr lang="en-US" dirty="0"/>
              <a:t>Dependency: Over-reliance on intelligent systems could reduce human skills.</a:t>
            </a:r>
          </a:p>
          <a:p>
            <a:r>
              <a:rPr lang="en-US" dirty="0"/>
              <a:t>Security: Vulnerability to hacking and cyber-attacks.</a:t>
            </a:r>
          </a:p>
          <a:p>
            <a:endParaRPr lang="en-US" dirty="0"/>
          </a:p>
          <a:p>
            <a:pPr marL="0" indent="0">
              <a:buNone/>
            </a:pPr>
            <a:r>
              <a:rPr lang="en-US" dirty="0"/>
              <a:t> </a:t>
            </a:r>
            <a:r>
              <a:rPr lang="en-US" sz="3900" b="1" dirty="0"/>
              <a:t>Conclusion</a:t>
            </a:r>
            <a:endParaRPr lang="en-US" dirty="0"/>
          </a:p>
          <a:p>
            <a:r>
              <a:rPr lang="en-US" dirty="0"/>
              <a:t>Intelligent systems are transforming various aspects of our lives.</a:t>
            </a:r>
          </a:p>
          <a:p>
            <a:r>
              <a:rPr lang="en-US" dirty="0"/>
              <a:t>They offer numerous benefits but also come with challenges that need to be addressed.</a:t>
            </a:r>
          </a:p>
          <a:p>
            <a:r>
              <a:rPr lang="en-US" dirty="0"/>
              <a:t>As technology advances, intelligent systems will continue to evolve and impact society.</a:t>
            </a:r>
            <a:endParaRPr lang="en-IN" dirty="0"/>
          </a:p>
        </p:txBody>
      </p:sp>
    </p:spTree>
    <p:extLst>
      <p:ext uri="{BB962C8B-B14F-4D97-AF65-F5344CB8AC3E}">
        <p14:creationId xmlns:p14="http://schemas.microsoft.com/office/powerpoint/2010/main" val="1595365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D6A4-3509-BC4E-0922-D1E4B2B6DC9A}"/>
              </a:ext>
            </a:extLst>
          </p:cNvPr>
          <p:cNvSpPr>
            <a:spLocks noGrp="1"/>
          </p:cNvSpPr>
          <p:nvPr>
            <p:ph type="title"/>
          </p:nvPr>
        </p:nvSpPr>
        <p:spPr>
          <a:xfrm>
            <a:off x="216816" y="103696"/>
            <a:ext cx="11830640" cy="766786"/>
          </a:xfrm>
        </p:spPr>
        <p:txBody>
          <a:bodyPr/>
          <a:lstStyle/>
          <a:p>
            <a:r>
              <a:rPr lang="en-IN" b="1" dirty="0"/>
              <a:t>A* Algorithm </a:t>
            </a:r>
          </a:p>
        </p:txBody>
      </p:sp>
      <p:pic>
        <p:nvPicPr>
          <p:cNvPr id="5" name="Content Placeholder 4">
            <a:extLst>
              <a:ext uri="{FF2B5EF4-FFF2-40B4-BE49-F238E27FC236}">
                <a16:creationId xmlns:a16="http://schemas.microsoft.com/office/drawing/2014/main" id="{860BABC2-F1FE-136C-3004-8EA2D52EEF38}"/>
              </a:ext>
            </a:extLst>
          </p:cNvPr>
          <p:cNvPicPr>
            <a:picLocks noGrp="1" noChangeAspect="1"/>
          </p:cNvPicPr>
          <p:nvPr>
            <p:ph idx="1"/>
          </p:nvPr>
        </p:nvPicPr>
        <p:blipFill rotWithShape="1">
          <a:blip r:embed="rId2"/>
          <a:srcRect t="2862" r="7778"/>
          <a:stretch/>
        </p:blipFill>
        <p:spPr>
          <a:xfrm>
            <a:off x="2394409" y="1269512"/>
            <a:ext cx="4694547" cy="4318975"/>
          </a:xfrm>
        </p:spPr>
      </p:pic>
    </p:spTree>
    <p:extLst>
      <p:ext uri="{BB962C8B-B14F-4D97-AF65-F5344CB8AC3E}">
        <p14:creationId xmlns:p14="http://schemas.microsoft.com/office/powerpoint/2010/main" val="27099582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FDDC7-BB8E-80B2-DA4C-9E033D6D371A}"/>
              </a:ext>
            </a:extLst>
          </p:cNvPr>
          <p:cNvSpPr>
            <a:spLocks noGrp="1"/>
          </p:cNvSpPr>
          <p:nvPr>
            <p:ph type="title"/>
          </p:nvPr>
        </p:nvSpPr>
        <p:spPr>
          <a:xfrm>
            <a:off x="113121" y="103696"/>
            <a:ext cx="11783505" cy="712280"/>
          </a:xfrm>
        </p:spPr>
        <p:txBody>
          <a:bodyPr/>
          <a:lstStyle/>
          <a:p>
            <a:r>
              <a:rPr lang="en-IN" b="1" dirty="0"/>
              <a:t>A* Algorithm </a:t>
            </a:r>
            <a:endParaRPr lang="en-IN" dirty="0"/>
          </a:p>
        </p:txBody>
      </p:sp>
      <p:pic>
        <p:nvPicPr>
          <p:cNvPr id="5" name="Content Placeholder 4">
            <a:extLst>
              <a:ext uri="{FF2B5EF4-FFF2-40B4-BE49-F238E27FC236}">
                <a16:creationId xmlns:a16="http://schemas.microsoft.com/office/drawing/2014/main" id="{4675D91B-48CD-C729-8925-7AE447242C45}"/>
              </a:ext>
            </a:extLst>
          </p:cNvPr>
          <p:cNvPicPr>
            <a:picLocks noGrp="1" noChangeAspect="1"/>
          </p:cNvPicPr>
          <p:nvPr>
            <p:ph idx="1"/>
          </p:nvPr>
        </p:nvPicPr>
        <p:blipFill>
          <a:blip r:embed="rId2"/>
          <a:stretch>
            <a:fillRect/>
          </a:stretch>
        </p:blipFill>
        <p:spPr>
          <a:xfrm>
            <a:off x="2526384" y="2160588"/>
            <a:ext cx="4911363" cy="3881437"/>
          </a:xfrm>
        </p:spPr>
      </p:pic>
    </p:spTree>
    <p:extLst>
      <p:ext uri="{BB962C8B-B14F-4D97-AF65-F5344CB8AC3E}">
        <p14:creationId xmlns:p14="http://schemas.microsoft.com/office/powerpoint/2010/main" val="29562142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0B673-73E8-56E6-6474-4A6BF7BAA603}"/>
              </a:ext>
            </a:extLst>
          </p:cNvPr>
          <p:cNvSpPr>
            <a:spLocks noGrp="1"/>
          </p:cNvSpPr>
          <p:nvPr>
            <p:ph type="title"/>
          </p:nvPr>
        </p:nvSpPr>
        <p:spPr>
          <a:xfrm>
            <a:off x="160256" y="1"/>
            <a:ext cx="11840066" cy="579746"/>
          </a:xfrm>
        </p:spPr>
        <p:txBody>
          <a:bodyPr>
            <a:normAutofit fontScale="90000"/>
          </a:bodyPr>
          <a:lstStyle/>
          <a:p>
            <a:r>
              <a:rPr lang="en-IN" b="1" dirty="0"/>
              <a:t>Constraint Satisfaction</a:t>
            </a:r>
          </a:p>
        </p:txBody>
      </p:sp>
      <p:sp>
        <p:nvSpPr>
          <p:cNvPr id="3" name="Content Placeholder 2">
            <a:extLst>
              <a:ext uri="{FF2B5EF4-FFF2-40B4-BE49-F238E27FC236}">
                <a16:creationId xmlns:a16="http://schemas.microsoft.com/office/drawing/2014/main" id="{72A76FE6-C9E1-133C-73F9-B6B947A0A472}"/>
              </a:ext>
            </a:extLst>
          </p:cNvPr>
          <p:cNvSpPr>
            <a:spLocks noGrp="1"/>
          </p:cNvSpPr>
          <p:nvPr>
            <p:ph idx="1"/>
          </p:nvPr>
        </p:nvSpPr>
        <p:spPr>
          <a:xfrm>
            <a:off x="273377" y="579748"/>
            <a:ext cx="11576116" cy="5896466"/>
          </a:xfrm>
        </p:spPr>
        <p:txBody>
          <a:bodyPr/>
          <a:lstStyle/>
          <a:p>
            <a:r>
              <a:rPr lang="en-IN" dirty="0"/>
              <a:t>It is a search procedure that operates in a space of constraint set.</a:t>
            </a:r>
          </a:p>
          <a:p>
            <a:r>
              <a:rPr lang="en-IN" dirty="0"/>
              <a:t>Constraint satisfaction problems in AI </a:t>
            </a:r>
            <a:r>
              <a:rPr lang="en-US" dirty="0"/>
              <a:t>aim to discover some problem state that satisfies a given set of constraints</a:t>
            </a:r>
            <a:r>
              <a:rPr lang="en-IN" dirty="0"/>
              <a:t>.</a:t>
            </a:r>
          </a:p>
          <a:p>
            <a:pPr marL="0" indent="0">
              <a:buNone/>
            </a:pPr>
            <a:r>
              <a:rPr lang="en-IN" dirty="0"/>
              <a:t> </a:t>
            </a:r>
            <a:r>
              <a:rPr lang="en-IN" sz="2800" b="1" dirty="0"/>
              <a:t>Process :</a:t>
            </a:r>
          </a:p>
          <a:p>
            <a:pPr>
              <a:buAutoNum type="arabicPeriod"/>
            </a:pPr>
            <a:r>
              <a:rPr lang="en-IN" dirty="0"/>
              <a:t>Constraints are discovered and propagated throughout the system.</a:t>
            </a:r>
          </a:p>
          <a:p>
            <a:pPr>
              <a:buAutoNum type="arabicPeriod"/>
            </a:pPr>
            <a:r>
              <a:rPr lang="en-IN" dirty="0"/>
              <a:t>If there is still no solution, the search begins. </a:t>
            </a:r>
          </a:p>
          <a:p>
            <a:pPr>
              <a:buAutoNum type="arabicPeriod"/>
            </a:pPr>
            <a:endParaRPr lang="en-IN" dirty="0"/>
          </a:p>
          <a:p>
            <a:pPr marL="0" indent="0">
              <a:buNone/>
            </a:pPr>
            <a:endParaRPr lang="en-IN" dirty="0"/>
          </a:p>
        </p:txBody>
      </p:sp>
      <p:pic>
        <p:nvPicPr>
          <p:cNvPr id="5" name="Picture 4">
            <a:extLst>
              <a:ext uri="{FF2B5EF4-FFF2-40B4-BE49-F238E27FC236}">
                <a16:creationId xmlns:a16="http://schemas.microsoft.com/office/drawing/2014/main" id="{910EBA57-FB00-9CC2-D882-EFC2DD71E5A2}"/>
              </a:ext>
            </a:extLst>
          </p:cNvPr>
          <p:cNvPicPr>
            <a:picLocks noChangeAspect="1"/>
          </p:cNvPicPr>
          <p:nvPr/>
        </p:nvPicPr>
        <p:blipFill>
          <a:blip r:embed="rId2"/>
          <a:stretch>
            <a:fillRect/>
          </a:stretch>
        </p:blipFill>
        <p:spPr>
          <a:xfrm>
            <a:off x="3563333" y="3025030"/>
            <a:ext cx="4435501" cy="3451184"/>
          </a:xfrm>
          <a:prstGeom prst="rect">
            <a:avLst/>
          </a:prstGeom>
        </p:spPr>
      </p:pic>
    </p:spTree>
    <p:extLst>
      <p:ext uri="{BB962C8B-B14F-4D97-AF65-F5344CB8AC3E}">
        <p14:creationId xmlns:p14="http://schemas.microsoft.com/office/powerpoint/2010/main" val="13214919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D92A8-37A4-1DAA-D236-AA6D9E8EE67B}"/>
              </a:ext>
            </a:extLst>
          </p:cNvPr>
          <p:cNvSpPr>
            <a:spLocks noGrp="1"/>
          </p:cNvSpPr>
          <p:nvPr>
            <p:ph type="title"/>
          </p:nvPr>
        </p:nvSpPr>
        <p:spPr>
          <a:xfrm>
            <a:off x="0" y="0"/>
            <a:ext cx="11962614" cy="688157"/>
          </a:xfrm>
        </p:spPr>
        <p:txBody>
          <a:bodyPr/>
          <a:lstStyle/>
          <a:p>
            <a:r>
              <a:rPr lang="en-IN" b="1" dirty="0"/>
              <a:t>Constraint Satisfaction</a:t>
            </a:r>
            <a:endParaRPr lang="en-IN" dirty="0"/>
          </a:p>
        </p:txBody>
      </p:sp>
      <p:sp>
        <p:nvSpPr>
          <p:cNvPr id="3" name="Content Placeholder 2">
            <a:extLst>
              <a:ext uri="{FF2B5EF4-FFF2-40B4-BE49-F238E27FC236}">
                <a16:creationId xmlns:a16="http://schemas.microsoft.com/office/drawing/2014/main" id="{984B29FE-F52B-A2AE-707E-64DA8EADD97E}"/>
              </a:ext>
            </a:extLst>
          </p:cNvPr>
          <p:cNvSpPr>
            <a:spLocks noGrp="1"/>
          </p:cNvSpPr>
          <p:nvPr>
            <p:ph idx="1"/>
          </p:nvPr>
        </p:nvSpPr>
        <p:spPr>
          <a:xfrm>
            <a:off x="263951" y="904973"/>
            <a:ext cx="11698663" cy="5665509"/>
          </a:xfrm>
        </p:spPr>
        <p:txBody>
          <a:bodyPr>
            <a:normAutofit/>
          </a:bodyPr>
          <a:lstStyle/>
          <a:p>
            <a:r>
              <a:rPr lang="en-US" sz="2800" b="1" dirty="0"/>
              <a:t>Ci = (Scope, Relation) </a:t>
            </a:r>
          </a:p>
          <a:p>
            <a:r>
              <a:rPr lang="en-US" sz="2000" b="1" dirty="0"/>
              <a:t>Scope = </a:t>
            </a:r>
            <a:r>
              <a:rPr lang="en-US" sz="2000" dirty="0"/>
              <a:t>Set of variables that participate in constraint.</a:t>
            </a:r>
          </a:p>
          <a:p>
            <a:r>
              <a:rPr lang="en-US" sz="2000" b="1" dirty="0"/>
              <a:t>Relation =   </a:t>
            </a:r>
            <a:r>
              <a:rPr lang="en-IN" sz="2000" b="1" dirty="0"/>
              <a:t> </a:t>
            </a:r>
            <a:r>
              <a:rPr lang="en-IN" sz="2000" dirty="0"/>
              <a:t>Defines a value that the variable can take.</a:t>
            </a:r>
          </a:p>
          <a:p>
            <a:pPr marL="0" indent="0">
              <a:buNone/>
            </a:pPr>
            <a:endParaRPr lang="en-IN" sz="2000" dirty="0"/>
          </a:p>
          <a:p>
            <a:pPr marL="0" indent="0">
              <a:buNone/>
            </a:pPr>
            <a:endParaRPr lang="en-IN" sz="2000" dirty="0"/>
          </a:p>
        </p:txBody>
      </p:sp>
      <p:pic>
        <p:nvPicPr>
          <p:cNvPr id="5" name="Picture 4">
            <a:extLst>
              <a:ext uri="{FF2B5EF4-FFF2-40B4-BE49-F238E27FC236}">
                <a16:creationId xmlns:a16="http://schemas.microsoft.com/office/drawing/2014/main" id="{1FBA65B1-6457-F380-C638-2F282517DB67}"/>
              </a:ext>
            </a:extLst>
          </p:cNvPr>
          <p:cNvPicPr>
            <a:picLocks noChangeAspect="1"/>
          </p:cNvPicPr>
          <p:nvPr/>
        </p:nvPicPr>
        <p:blipFill>
          <a:blip r:embed="rId2"/>
          <a:stretch>
            <a:fillRect/>
          </a:stretch>
        </p:blipFill>
        <p:spPr>
          <a:xfrm>
            <a:off x="3956955" y="2495804"/>
            <a:ext cx="3448531" cy="2695951"/>
          </a:xfrm>
          <a:prstGeom prst="rect">
            <a:avLst/>
          </a:prstGeom>
        </p:spPr>
      </p:pic>
    </p:spTree>
    <p:extLst>
      <p:ext uri="{BB962C8B-B14F-4D97-AF65-F5344CB8AC3E}">
        <p14:creationId xmlns:p14="http://schemas.microsoft.com/office/powerpoint/2010/main" val="39792754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8E6DF-2E55-1010-B06A-AD9E44FFE139}"/>
              </a:ext>
            </a:extLst>
          </p:cNvPr>
          <p:cNvSpPr>
            <a:spLocks noGrp="1"/>
          </p:cNvSpPr>
          <p:nvPr>
            <p:ph type="title"/>
          </p:nvPr>
        </p:nvSpPr>
        <p:spPr>
          <a:xfrm>
            <a:off x="150829" y="103694"/>
            <a:ext cx="11934334" cy="712281"/>
          </a:xfrm>
        </p:spPr>
        <p:txBody>
          <a:bodyPr/>
          <a:lstStyle/>
          <a:p>
            <a:r>
              <a:rPr lang="en-IN" b="1" dirty="0"/>
              <a:t>Constraint Satisfaction</a:t>
            </a:r>
            <a:endParaRPr lang="en-IN" dirty="0"/>
          </a:p>
        </p:txBody>
      </p:sp>
      <p:pic>
        <p:nvPicPr>
          <p:cNvPr id="5" name="Content Placeholder 4">
            <a:extLst>
              <a:ext uri="{FF2B5EF4-FFF2-40B4-BE49-F238E27FC236}">
                <a16:creationId xmlns:a16="http://schemas.microsoft.com/office/drawing/2014/main" id="{3DB2F629-BB3D-67E8-1815-BC11A28FCEB5}"/>
              </a:ext>
            </a:extLst>
          </p:cNvPr>
          <p:cNvPicPr>
            <a:picLocks noGrp="1" noChangeAspect="1"/>
          </p:cNvPicPr>
          <p:nvPr>
            <p:ph idx="1"/>
          </p:nvPr>
        </p:nvPicPr>
        <p:blipFill>
          <a:blip r:embed="rId2"/>
          <a:stretch>
            <a:fillRect/>
          </a:stretch>
        </p:blipFill>
        <p:spPr>
          <a:xfrm>
            <a:off x="1481062" y="815975"/>
            <a:ext cx="7517813" cy="3881437"/>
          </a:xfrm>
        </p:spPr>
      </p:pic>
    </p:spTree>
    <p:extLst>
      <p:ext uri="{BB962C8B-B14F-4D97-AF65-F5344CB8AC3E}">
        <p14:creationId xmlns:p14="http://schemas.microsoft.com/office/powerpoint/2010/main" val="9969234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9E6C0-78AD-CBDA-36F4-75B82D075B66}"/>
              </a:ext>
            </a:extLst>
          </p:cNvPr>
          <p:cNvSpPr>
            <a:spLocks noGrp="1"/>
          </p:cNvSpPr>
          <p:nvPr>
            <p:ph type="title"/>
          </p:nvPr>
        </p:nvSpPr>
        <p:spPr>
          <a:xfrm>
            <a:off x="216816" y="0"/>
            <a:ext cx="11745798" cy="816638"/>
          </a:xfrm>
        </p:spPr>
        <p:txBody>
          <a:bodyPr/>
          <a:lstStyle/>
          <a:p>
            <a:r>
              <a:rPr lang="en-IN" b="1" dirty="0"/>
              <a:t>Knowledge Representations &amp; mappings</a:t>
            </a:r>
          </a:p>
        </p:txBody>
      </p:sp>
      <p:sp>
        <p:nvSpPr>
          <p:cNvPr id="3" name="Content Placeholder 2">
            <a:extLst>
              <a:ext uri="{FF2B5EF4-FFF2-40B4-BE49-F238E27FC236}">
                <a16:creationId xmlns:a16="http://schemas.microsoft.com/office/drawing/2014/main" id="{CD44E92E-E583-70EE-E502-5C053E17DB6F}"/>
              </a:ext>
            </a:extLst>
          </p:cNvPr>
          <p:cNvSpPr>
            <a:spLocks noGrp="1"/>
          </p:cNvSpPr>
          <p:nvPr>
            <p:ph idx="1"/>
          </p:nvPr>
        </p:nvSpPr>
        <p:spPr>
          <a:xfrm>
            <a:off x="216816" y="886120"/>
            <a:ext cx="11745798" cy="5769203"/>
          </a:xfrm>
        </p:spPr>
        <p:txBody>
          <a:bodyPr>
            <a:normAutofit/>
          </a:bodyPr>
          <a:lstStyle/>
          <a:p>
            <a:r>
              <a:rPr lang="en-US" dirty="0"/>
              <a:t>Knowledge Representation is a crucial area in artificial intelligence (AI) that focuses on how to represent information about the world in a form that a computer system can use to solve complex tasks, such as diagnosing a medical condition, understanding natural language, or playing chess. It involves creating abstract structures that encapsulate facts, concepts, and the relationships between them, allowing AI systems to process, infer, and reason about this information.</a:t>
            </a:r>
          </a:p>
          <a:p>
            <a:endParaRPr lang="en-US" dirty="0"/>
          </a:p>
          <a:p>
            <a:r>
              <a:rPr lang="en-US" sz="2000" b="1" dirty="0"/>
              <a:t>Types of Knowledge Representation:</a:t>
            </a:r>
          </a:p>
          <a:p>
            <a:r>
              <a:rPr lang="en-US" b="1" dirty="0"/>
              <a:t>Logical Representation:</a:t>
            </a:r>
          </a:p>
          <a:p>
            <a:r>
              <a:rPr lang="en-US" dirty="0"/>
              <a:t>Uses formal logic to represent knowledge.</a:t>
            </a:r>
          </a:p>
          <a:p>
            <a:r>
              <a:rPr lang="en-US" dirty="0"/>
              <a:t>Commonly involves propositional logic or predicate logic.</a:t>
            </a:r>
          </a:p>
          <a:p>
            <a:r>
              <a:rPr lang="en-US" dirty="0"/>
              <a:t>Allows for reasoning by applying logical rules.</a:t>
            </a:r>
          </a:p>
          <a:p>
            <a:endParaRPr lang="en-US" dirty="0"/>
          </a:p>
          <a:p>
            <a:r>
              <a:rPr lang="en-US" b="1" dirty="0"/>
              <a:t>Semantic Networks:</a:t>
            </a:r>
          </a:p>
          <a:p>
            <a:r>
              <a:rPr lang="en-US" dirty="0"/>
              <a:t>Represents knowledge as a network of nodes (concepts) connected by edges (relationships).</a:t>
            </a:r>
          </a:p>
          <a:p>
            <a:r>
              <a:rPr lang="en-US" dirty="0"/>
              <a:t>Useful for representing associative knowledge, such as "a cat is a mammal" or "mammals have fur." </a:t>
            </a:r>
            <a:endParaRPr lang="en-IN" dirty="0"/>
          </a:p>
        </p:txBody>
      </p:sp>
    </p:spTree>
    <p:extLst>
      <p:ext uri="{BB962C8B-B14F-4D97-AF65-F5344CB8AC3E}">
        <p14:creationId xmlns:p14="http://schemas.microsoft.com/office/powerpoint/2010/main" val="52717948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5BF43-3870-EA1B-9B1B-CF64B6B1C2D6}"/>
              </a:ext>
            </a:extLst>
          </p:cNvPr>
          <p:cNvSpPr>
            <a:spLocks noGrp="1"/>
          </p:cNvSpPr>
          <p:nvPr>
            <p:ph type="title"/>
          </p:nvPr>
        </p:nvSpPr>
        <p:spPr>
          <a:xfrm>
            <a:off x="113121" y="75414"/>
            <a:ext cx="11830639" cy="741224"/>
          </a:xfrm>
        </p:spPr>
        <p:txBody>
          <a:bodyPr/>
          <a:lstStyle/>
          <a:p>
            <a:r>
              <a:rPr lang="en-IN" b="1" dirty="0"/>
              <a:t>Knowledge Representations &amp; mappings</a:t>
            </a:r>
            <a:endParaRPr lang="en-IN" dirty="0"/>
          </a:p>
        </p:txBody>
      </p:sp>
      <p:sp>
        <p:nvSpPr>
          <p:cNvPr id="3" name="Content Placeholder 2">
            <a:extLst>
              <a:ext uri="{FF2B5EF4-FFF2-40B4-BE49-F238E27FC236}">
                <a16:creationId xmlns:a16="http://schemas.microsoft.com/office/drawing/2014/main" id="{8F2A65B4-A12A-C8CA-F449-D089BA1127FE}"/>
              </a:ext>
            </a:extLst>
          </p:cNvPr>
          <p:cNvSpPr>
            <a:spLocks noGrp="1"/>
          </p:cNvSpPr>
          <p:nvPr>
            <p:ph idx="1"/>
          </p:nvPr>
        </p:nvSpPr>
        <p:spPr>
          <a:xfrm>
            <a:off x="273377" y="914400"/>
            <a:ext cx="11670383" cy="5868185"/>
          </a:xfrm>
        </p:spPr>
        <p:txBody>
          <a:bodyPr/>
          <a:lstStyle/>
          <a:p>
            <a:r>
              <a:rPr lang="en-US" b="1" dirty="0"/>
              <a:t>Frames:</a:t>
            </a:r>
          </a:p>
          <a:p>
            <a:r>
              <a:rPr lang="en-US" dirty="0"/>
              <a:t>Structures that represent stereotyped situations.</a:t>
            </a:r>
          </a:p>
          <a:p>
            <a:r>
              <a:rPr lang="en-US" dirty="0"/>
              <a:t> Consists of slots (attributes) and fillers (values).</a:t>
            </a:r>
          </a:p>
          <a:p>
            <a:r>
              <a:rPr lang="en-US" dirty="0"/>
              <a:t>Often used to represent objects and their properties, like "a car has a color, model, and engine type.“</a:t>
            </a:r>
          </a:p>
          <a:p>
            <a:endParaRPr lang="en-US" dirty="0"/>
          </a:p>
          <a:p>
            <a:r>
              <a:rPr lang="en-US" b="1" dirty="0"/>
              <a:t>Production Rules:</a:t>
            </a:r>
            <a:endParaRPr lang="en-US" dirty="0"/>
          </a:p>
          <a:p>
            <a:r>
              <a:rPr lang="en-US" dirty="0"/>
              <a:t>Consist of if-then rules that represent actions to be taken under certain conditions.</a:t>
            </a:r>
          </a:p>
          <a:p>
            <a:r>
              <a:rPr lang="en-US" dirty="0"/>
              <a:t>Widely used in expert systems where decisions are made based on specific conditions being met.</a:t>
            </a:r>
          </a:p>
          <a:p>
            <a:endParaRPr lang="en-US" dirty="0"/>
          </a:p>
          <a:p>
            <a:r>
              <a:rPr lang="en-US" b="1" dirty="0"/>
              <a:t>Ontologies:</a:t>
            </a:r>
            <a:endParaRPr lang="en-US" dirty="0"/>
          </a:p>
          <a:p>
            <a:r>
              <a:rPr lang="en-US" dirty="0"/>
              <a:t>A more structured form of knowledge representation.</a:t>
            </a:r>
          </a:p>
          <a:p>
            <a:r>
              <a:rPr lang="en-US" dirty="0"/>
              <a:t>Defines concepts, categories, relationships, and rules within a specific domain.</a:t>
            </a:r>
          </a:p>
          <a:p>
            <a:r>
              <a:rPr lang="en-US" dirty="0"/>
              <a:t>Used to enable semantic interoperability between different systems.</a:t>
            </a:r>
            <a:endParaRPr lang="en-IN" dirty="0"/>
          </a:p>
        </p:txBody>
      </p:sp>
    </p:spTree>
    <p:extLst>
      <p:ext uri="{BB962C8B-B14F-4D97-AF65-F5344CB8AC3E}">
        <p14:creationId xmlns:p14="http://schemas.microsoft.com/office/powerpoint/2010/main" val="288208296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B0083-9DCF-BD09-FFFF-211A4768DD56}"/>
              </a:ext>
            </a:extLst>
          </p:cNvPr>
          <p:cNvSpPr>
            <a:spLocks noGrp="1"/>
          </p:cNvSpPr>
          <p:nvPr>
            <p:ph type="title"/>
          </p:nvPr>
        </p:nvSpPr>
        <p:spPr>
          <a:xfrm>
            <a:off x="160256" y="75414"/>
            <a:ext cx="11915480" cy="741224"/>
          </a:xfrm>
        </p:spPr>
        <p:txBody>
          <a:bodyPr/>
          <a:lstStyle/>
          <a:p>
            <a:r>
              <a:rPr lang="en-IN" b="1" dirty="0"/>
              <a:t>Mappings in Knowledge Representation:</a:t>
            </a:r>
          </a:p>
        </p:txBody>
      </p:sp>
      <p:sp>
        <p:nvSpPr>
          <p:cNvPr id="3" name="Content Placeholder 2">
            <a:extLst>
              <a:ext uri="{FF2B5EF4-FFF2-40B4-BE49-F238E27FC236}">
                <a16:creationId xmlns:a16="http://schemas.microsoft.com/office/drawing/2014/main" id="{A950C08C-2F61-5338-2D65-E16A0295335A}"/>
              </a:ext>
            </a:extLst>
          </p:cNvPr>
          <p:cNvSpPr>
            <a:spLocks noGrp="1"/>
          </p:cNvSpPr>
          <p:nvPr>
            <p:ph idx="1"/>
          </p:nvPr>
        </p:nvSpPr>
        <p:spPr>
          <a:xfrm>
            <a:off x="235670" y="914400"/>
            <a:ext cx="11726944" cy="5740923"/>
          </a:xfrm>
        </p:spPr>
        <p:txBody>
          <a:bodyPr/>
          <a:lstStyle/>
          <a:p>
            <a:r>
              <a:rPr lang="en-US" dirty="0"/>
              <a:t>Mappings refer to the process of translating one form of knowledge representation into another or linking concepts within one representation to concepts in another. Mappings are crucial in ensuring that knowledge represented in one form can be understood, processed, or integrated with knowledge in another form. There are various types of mappings:</a:t>
            </a:r>
          </a:p>
          <a:p>
            <a:endParaRPr lang="en-US" dirty="0"/>
          </a:p>
          <a:p>
            <a:r>
              <a:rPr lang="en-US" b="1" dirty="0"/>
              <a:t>Conceptual Mappings:</a:t>
            </a:r>
            <a:endParaRPr lang="en-US" dirty="0"/>
          </a:p>
          <a:p>
            <a:r>
              <a:rPr lang="en-US" dirty="0"/>
              <a:t>Involve linking concepts between different knowledge domains or ontologies.</a:t>
            </a:r>
          </a:p>
          <a:p>
            <a:r>
              <a:rPr lang="en-US" dirty="0"/>
              <a:t>Example: Mapping the concept of "vehicle" in one ontology to "automobile" in another.</a:t>
            </a:r>
          </a:p>
          <a:p>
            <a:endParaRPr lang="en-US" dirty="0"/>
          </a:p>
          <a:p>
            <a:r>
              <a:rPr lang="en-US" b="1" dirty="0"/>
              <a:t>Schema Mappings:</a:t>
            </a:r>
          </a:p>
          <a:p>
            <a:r>
              <a:rPr lang="en-US" dirty="0"/>
              <a:t>Involve translating data from one database schema to another, often used in data integration tasks.</a:t>
            </a:r>
          </a:p>
          <a:p>
            <a:r>
              <a:rPr lang="en-US" dirty="0"/>
              <a:t>Example: Mapping the schema of a customer database from one format to another for merging data.</a:t>
            </a:r>
            <a:endParaRPr lang="en-IN" dirty="0"/>
          </a:p>
        </p:txBody>
      </p:sp>
    </p:spTree>
    <p:extLst>
      <p:ext uri="{BB962C8B-B14F-4D97-AF65-F5344CB8AC3E}">
        <p14:creationId xmlns:p14="http://schemas.microsoft.com/office/powerpoint/2010/main" val="16905521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B3B87-F446-5336-A7FE-3D62CC1B0AB8}"/>
              </a:ext>
            </a:extLst>
          </p:cNvPr>
          <p:cNvSpPr>
            <a:spLocks noGrp="1"/>
          </p:cNvSpPr>
          <p:nvPr>
            <p:ph type="title"/>
          </p:nvPr>
        </p:nvSpPr>
        <p:spPr>
          <a:xfrm>
            <a:off x="141402" y="141402"/>
            <a:ext cx="11840066" cy="782425"/>
          </a:xfrm>
        </p:spPr>
        <p:txBody>
          <a:bodyPr/>
          <a:lstStyle/>
          <a:p>
            <a:r>
              <a:rPr lang="en-IN" b="1" dirty="0"/>
              <a:t>Mappings in Knowledge Representation:</a:t>
            </a:r>
            <a:endParaRPr lang="en-IN" dirty="0"/>
          </a:p>
        </p:txBody>
      </p:sp>
      <p:sp>
        <p:nvSpPr>
          <p:cNvPr id="3" name="Content Placeholder 2">
            <a:extLst>
              <a:ext uri="{FF2B5EF4-FFF2-40B4-BE49-F238E27FC236}">
                <a16:creationId xmlns:a16="http://schemas.microsoft.com/office/drawing/2014/main" id="{B52A3C2E-FAD9-6537-4387-2660BF0BFE19}"/>
              </a:ext>
            </a:extLst>
          </p:cNvPr>
          <p:cNvSpPr>
            <a:spLocks noGrp="1"/>
          </p:cNvSpPr>
          <p:nvPr>
            <p:ph idx="1"/>
          </p:nvPr>
        </p:nvSpPr>
        <p:spPr>
          <a:xfrm>
            <a:off x="273377" y="1121790"/>
            <a:ext cx="11708091" cy="5594807"/>
          </a:xfrm>
        </p:spPr>
        <p:txBody>
          <a:bodyPr/>
          <a:lstStyle/>
          <a:p>
            <a:r>
              <a:rPr lang="en-US" b="1" dirty="0"/>
              <a:t>Rule Mappings:</a:t>
            </a:r>
            <a:endParaRPr lang="en-US" dirty="0"/>
          </a:p>
          <a:p>
            <a:r>
              <a:rPr lang="en-US" dirty="0"/>
              <a:t>Involve converting rules from one representation format to another.</a:t>
            </a:r>
          </a:p>
          <a:p>
            <a:r>
              <a:rPr lang="en-US" dirty="0"/>
              <a:t>Example: Converting production rules from an expert system into logical statements for a reasoning engine.</a:t>
            </a:r>
          </a:p>
          <a:p>
            <a:endParaRPr lang="en-US" dirty="0"/>
          </a:p>
          <a:p>
            <a:r>
              <a:rPr lang="en-US" b="1" dirty="0"/>
              <a:t>Structural Mappings:</a:t>
            </a:r>
            <a:endParaRPr lang="en-US" dirty="0"/>
          </a:p>
          <a:p>
            <a:r>
              <a:rPr lang="en-US" dirty="0"/>
              <a:t>Involve converting one type of knowledge structure (e.g., a frame) into another type (e.g., a semantic network).</a:t>
            </a:r>
          </a:p>
          <a:p>
            <a:r>
              <a:rPr lang="en-US" dirty="0"/>
              <a:t>Ensures that the underlying meaning is preserved across different structures.</a:t>
            </a:r>
            <a:endParaRPr lang="en-IN" dirty="0"/>
          </a:p>
        </p:txBody>
      </p:sp>
    </p:spTree>
    <p:extLst>
      <p:ext uri="{BB962C8B-B14F-4D97-AF65-F5344CB8AC3E}">
        <p14:creationId xmlns:p14="http://schemas.microsoft.com/office/powerpoint/2010/main" val="30968183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F0422-B574-A6E4-74EC-E4FDD0D36756}"/>
              </a:ext>
            </a:extLst>
          </p:cNvPr>
          <p:cNvSpPr>
            <a:spLocks noGrp="1"/>
          </p:cNvSpPr>
          <p:nvPr>
            <p:ph type="title"/>
          </p:nvPr>
        </p:nvSpPr>
        <p:spPr>
          <a:xfrm>
            <a:off x="113121" y="0"/>
            <a:ext cx="11877773" cy="816638"/>
          </a:xfrm>
        </p:spPr>
        <p:txBody>
          <a:bodyPr/>
          <a:lstStyle/>
          <a:p>
            <a:r>
              <a:rPr lang="en-IN" b="1" dirty="0"/>
              <a:t>Mappings in Knowledge Representation:</a:t>
            </a:r>
            <a:endParaRPr lang="en-IN" dirty="0"/>
          </a:p>
        </p:txBody>
      </p:sp>
      <p:sp>
        <p:nvSpPr>
          <p:cNvPr id="3" name="Content Placeholder 2">
            <a:extLst>
              <a:ext uri="{FF2B5EF4-FFF2-40B4-BE49-F238E27FC236}">
                <a16:creationId xmlns:a16="http://schemas.microsoft.com/office/drawing/2014/main" id="{2421CB95-08F0-276C-EA46-C7FCD5244DFC}"/>
              </a:ext>
            </a:extLst>
          </p:cNvPr>
          <p:cNvSpPr>
            <a:spLocks noGrp="1"/>
          </p:cNvSpPr>
          <p:nvPr>
            <p:ph idx="1"/>
          </p:nvPr>
        </p:nvSpPr>
        <p:spPr>
          <a:xfrm>
            <a:off x="226243" y="816639"/>
            <a:ext cx="11764651" cy="5734990"/>
          </a:xfrm>
        </p:spPr>
        <p:txBody>
          <a:bodyPr/>
          <a:lstStyle/>
          <a:p>
            <a:r>
              <a:rPr lang="en-US" sz="2400" b="1" dirty="0"/>
              <a:t>Importance of Knowledge Representation &amp; Mappings:</a:t>
            </a:r>
          </a:p>
          <a:p>
            <a:endParaRPr lang="en-US" sz="2400" b="1" dirty="0"/>
          </a:p>
          <a:p>
            <a:r>
              <a:rPr lang="en-US" dirty="0"/>
              <a:t>Facilitates Reasoning: Proper representation allows AI systems to make inferences and draw conclusions from known facts.</a:t>
            </a:r>
          </a:p>
          <a:p>
            <a:endParaRPr lang="en-US" dirty="0"/>
          </a:p>
          <a:p>
            <a:r>
              <a:rPr lang="en-US" dirty="0"/>
              <a:t>Supports Decision-Making: Helps in building systems that can take actions based on the knowledge they have.</a:t>
            </a:r>
          </a:p>
          <a:p>
            <a:endParaRPr lang="en-US" dirty="0"/>
          </a:p>
          <a:p>
            <a:r>
              <a:rPr lang="en-US" dirty="0"/>
              <a:t>Enables Interoperability: Mappings ensure that knowledge can be shared and understood across different systems and domains.</a:t>
            </a:r>
          </a:p>
          <a:p>
            <a:endParaRPr lang="en-US" dirty="0"/>
          </a:p>
          <a:p>
            <a:r>
              <a:rPr lang="en-US" dirty="0"/>
              <a:t>Enhances Learning: A well-structured representation can help AI systems learn new information more effectively by integrating it into existing knowledge structures.</a:t>
            </a:r>
            <a:endParaRPr lang="en-IN" dirty="0"/>
          </a:p>
        </p:txBody>
      </p:sp>
    </p:spTree>
    <p:extLst>
      <p:ext uri="{BB962C8B-B14F-4D97-AF65-F5344CB8AC3E}">
        <p14:creationId xmlns:p14="http://schemas.microsoft.com/office/powerpoint/2010/main" val="3740904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AE3D4-45EF-D39B-0021-790149AE2B46}"/>
              </a:ext>
            </a:extLst>
          </p:cNvPr>
          <p:cNvSpPr>
            <a:spLocks noGrp="1"/>
          </p:cNvSpPr>
          <p:nvPr>
            <p:ph type="title"/>
          </p:nvPr>
        </p:nvSpPr>
        <p:spPr>
          <a:xfrm>
            <a:off x="75414" y="65989"/>
            <a:ext cx="11934334" cy="848411"/>
          </a:xfrm>
        </p:spPr>
        <p:txBody>
          <a:bodyPr/>
          <a:lstStyle/>
          <a:p>
            <a:r>
              <a:rPr lang="en-IN" b="1" dirty="0"/>
              <a:t>Artificial Intelligence</a:t>
            </a:r>
          </a:p>
        </p:txBody>
      </p:sp>
      <p:sp>
        <p:nvSpPr>
          <p:cNvPr id="3" name="Content Placeholder 2">
            <a:extLst>
              <a:ext uri="{FF2B5EF4-FFF2-40B4-BE49-F238E27FC236}">
                <a16:creationId xmlns:a16="http://schemas.microsoft.com/office/drawing/2014/main" id="{DE2255B7-290F-50CA-D59C-654C2F75D8C8}"/>
              </a:ext>
            </a:extLst>
          </p:cNvPr>
          <p:cNvSpPr>
            <a:spLocks noGrp="1"/>
          </p:cNvSpPr>
          <p:nvPr>
            <p:ph idx="1"/>
          </p:nvPr>
        </p:nvSpPr>
        <p:spPr>
          <a:xfrm>
            <a:off x="182252" y="914400"/>
            <a:ext cx="11827496" cy="5533534"/>
          </a:xfrm>
        </p:spPr>
        <p:txBody>
          <a:bodyPr>
            <a:normAutofit/>
          </a:bodyPr>
          <a:lstStyle/>
          <a:p>
            <a:pPr marL="0" indent="0">
              <a:buNone/>
            </a:pPr>
            <a:r>
              <a:rPr lang="en-US" dirty="0"/>
              <a:t> </a:t>
            </a:r>
            <a:r>
              <a:rPr lang="en-US" sz="3600" b="1" dirty="0"/>
              <a:t>Introduction to Artificial Intelligence</a:t>
            </a:r>
          </a:p>
          <a:p>
            <a:r>
              <a:rPr lang="en-US" dirty="0"/>
              <a:t>Artificial Intelligence (AI) refers to the simulation of human intelligence by machines, especially computer systems.</a:t>
            </a:r>
          </a:p>
          <a:p>
            <a:r>
              <a:rPr lang="en-US" dirty="0"/>
              <a:t>AI can perform tasks such as learning, reasoning, problem-solving, perception, and language understanding.</a:t>
            </a:r>
          </a:p>
          <a:p>
            <a:pPr marL="0" indent="0">
              <a:buNone/>
            </a:pPr>
            <a:r>
              <a:rPr lang="en-US" dirty="0"/>
              <a:t> </a:t>
            </a:r>
            <a:r>
              <a:rPr lang="en-US" sz="3900" b="1" dirty="0"/>
              <a:t>Types of AI</a:t>
            </a:r>
            <a:endParaRPr lang="en-US" dirty="0"/>
          </a:p>
          <a:p>
            <a:r>
              <a:rPr lang="en-US" dirty="0"/>
              <a:t>Narrow AI: AI systems designed to perform a specific task (e.g., speech recognition, recommendation systems).</a:t>
            </a:r>
          </a:p>
          <a:p>
            <a:r>
              <a:rPr lang="en-US" dirty="0"/>
              <a:t>General AI: AI that can perform any intellectual task that a human can do (still theoretical).</a:t>
            </a:r>
          </a:p>
          <a:p>
            <a:r>
              <a:rPr lang="en-US" dirty="0"/>
              <a:t>Strong AI: AI with consciousness, self-awareness, and the ability to think, reason, and make decisions (also theoretical).</a:t>
            </a:r>
            <a:endParaRPr lang="en-IN" dirty="0"/>
          </a:p>
        </p:txBody>
      </p:sp>
    </p:spTree>
    <p:extLst>
      <p:ext uri="{BB962C8B-B14F-4D97-AF65-F5344CB8AC3E}">
        <p14:creationId xmlns:p14="http://schemas.microsoft.com/office/powerpoint/2010/main" val="239370387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CCE8C-D5A1-0353-AFE9-44D5F1326DF8}"/>
              </a:ext>
            </a:extLst>
          </p:cNvPr>
          <p:cNvSpPr>
            <a:spLocks noGrp="1"/>
          </p:cNvSpPr>
          <p:nvPr>
            <p:ph type="title"/>
          </p:nvPr>
        </p:nvSpPr>
        <p:spPr>
          <a:xfrm>
            <a:off x="0" y="113122"/>
            <a:ext cx="9274002" cy="703516"/>
          </a:xfrm>
        </p:spPr>
        <p:txBody>
          <a:bodyPr/>
          <a:lstStyle/>
          <a:p>
            <a:r>
              <a:rPr lang="en-IN" b="1" dirty="0"/>
              <a:t>Approaches in Knowledge Representation</a:t>
            </a:r>
          </a:p>
        </p:txBody>
      </p:sp>
      <p:sp>
        <p:nvSpPr>
          <p:cNvPr id="3" name="Content Placeholder 2">
            <a:extLst>
              <a:ext uri="{FF2B5EF4-FFF2-40B4-BE49-F238E27FC236}">
                <a16:creationId xmlns:a16="http://schemas.microsoft.com/office/drawing/2014/main" id="{A600A6DA-AC9F-5E09-EDB3-A4132C4140BB}"/>
              </a:ext>
            </a:extLst>
          </p:cNvPr>
          <p:cNvSpPr>
            <a:spLocks noGrp="1"/>
          </p:cNvSpPr>
          <p:nvPr>
            <p:ph idx="1"/>
          </p:nvPr>
        </p:nvSpPr>
        <p:spPr>
          <a:xfrm>
            <a:off x="235670" y="989814"/>
            <a:ext cx="11726944" cy="5476973"/>
          </a:xfrm>
        </p:spPr>
        <p:txBody>
          <a:bodyPr/>
          <a:lstStyle/>
          <a:p>
            <a:r>
              <a:rPr lang="en-US" dirty="0"/>
              <a:t>In Knowledge Representation (KR), various approaches are used to encode information in a format that machines can understand and reason about. Each approach has its strengths and is suitable for specific types of problems. The main methods in knowledge representation include:</a:t>
            </a:r>
          </a:p>
          <a:p>
            <a:endParaRPr lang="en-US" dirty="0"/>
          </a:p>
          <a:p>
            <a:r>
              <a:rPr lang="en-US" dirty="0"/>
              <a:t>1. Logical Representation</a:t>
            </a:r>
          </a:p>
          <a:p>
            <a:r>
              <a:rPr lang="en-US" dirty="0"/>
              <a:t>Logical representation is one of the most formal and structured approaches to knowledge representation, using logic-based systems to represent facts, relationships, and rules.</a:t>
            </a:r>
          </a:p>
          <a:p>
            <a:endParaRPr lang="en-US" dirty="0"/>
          </a:p>
          <a:p>
            <a:r>
              <a:rPr lang="en-US" dirty="0"/>
              <a:t>Propositional Logic: Uses simple statements that can be either true or false (e.g., "It is raining"). Propositional logic is straightforward but limited in expressiveness, as it cannot represent complex relationships between objects.</a:t>
            </a:r>
          </a:p>
          <a:p>
            <a:endParaRPr lang="en-US" dirty="0"/>
          </a:p>
          <a:p>
            <a:r>
              <a:rPr lang="en-US" dirty="0"/>
              <a:t>Predicate Logic: Extends propositional logic by introducing variables and quantifiers, allowing for more detailed representations (e.g., "All humans are mortal"). Predicate logic can express relationships between objects and attributes more effectively.</a:t>
            </a:r>
            <a:endParaRPr lang="en-IN" dirty="0"/>
          </a:p>
        </p:txBody>
      </p:sp>
    </p:spTree>
    <p:extLst>
      <p:ext uri="{BB962C8B-B14F-4D97-AF65-F5344CB8AC3E}">
        <p14:creationId xmlns:p14="http://schemas.microsoft.com/office/powerpoint/2010/main" val="429492386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82526-0D59-CCF8-DF5D-386DC98679A3}"/>
              </a:ext>
            </a:extLst>
          </p:cNvPr>
          <p:cNvSpPr>
            <a:spLocks noGrp="1"/>
          </p:cNvSpPr>
          <p:nvPr>
            <p:ph type="title"/>
          </p:nvPr>
        </p:nvSpPr>
        <p:spPr>
          <a:xfrm>
            <a:off x="103695" y="84841"/>
            <a:ext cx="11953187" cy="622169"/>
          </a:xfrm>
        </p:spPr>
        <p:txBody>
          <a:bodyPr>
            <a:normAutofit fontScale="90000"/>
          </a:bodyPr>
          <a:lstStyle/>
          <a:p>
            <a:r>
              <a:rPr lang="en-IN" b="1" dirty="0"/>
              <a:t>Approaches in Knowledge Representation</a:t>
            </a:r>
            <a:endParaRPr lang="en-IN" dirty="0"/>
          </a:p>
        </p:txBody>
      </p:sp>
      <p:sp>
        <p:nvSpPr>
          <p:cNvPr id="3" name="Content Placeholder 2">
            <a:extLst>
              <a:ext uri="{FF2B5EF4-FFF2-40B4-BE49-F238E27FC236}">
                <a16:creationId xmlns:a16="http://schemas.microsoft.com/office/drawing/2014/main" id="{48643A56-17F5-C884-BAD1-44337DA68A2C}"/>
              </a:ext>
            </a:extLst>
          </p:cNvPr>
          <p:cNvSpPr>
            <a:spLocks noGrp="1"/>
          </p:cNvSpPr>
          <p:nvPr>
            <p:ph idx="1"/>
          </p:nvPr>
        </p:nvSpPr>
        <p:spPr>
          <a:xfrm>
            <a:off x="273377" y="980388"/>
            <a:ext cx="11783505" cy="5637227"/>
          </a:xfrm>
        </p:spPr>
        <p:txBody>
          <a:bodyPr/>
          <a:lstStyle/>
          <a:p>
            <a:r>
              <a:rPr lang="en-US" dirty="0"/>
              <a:t>2. Procedural Representation</a:t>
            </a:r>
          </a:p>
          <a:p>
            <a:r>
              <a:rPr lang="en-US" dirty="0"/>
              <a:t>Procedural knowledge involves representing knowledge in the form of sequences of operations or rules that can be carried out to achieve a goal.</a:t>
            </a:r>
          </a:p>
          <a:p>
            <a:endParaRPr lang="en-US" dirty="0"/>
          </a:p>
          <a:p>
            <a:r>
              <a:rPr lang="en-US" dirty="0"/>
              <a:t>3. Semantic Networks</a:t>
            </a:r>
          </a:p>
          <a:p>
            <a:r>
              <a:rPr lang="en-US" dirty="0"/>
              <a:t>Semantic networks represent knowledge as a graph, where nodes represent objects, concepts, or events, and edges represent relationships between them.</a:t>
            </a:r>
          </a:p>
          <a:p>
            <a:endParaRPr lang="en-US" dirty="0"/>
          </a:p>
          <a:p>
            <a:r>
              <a:rPr lang="en-US" dirty="0"/>
              <a:t>4. Frames</a:t>
            </a:r>
          </a:p>
          <a:p>
            <a:r>
              <a:rPr lang="en-US" dirty="0"/>
              <a:t>Frames are data structures used to represent stereotypical situations, containing slots (attributes) and fillers (values). Frames provide a template to organize knowledge about objects or situations.</a:t>
            </a:r>
          </a:p>
          <a:p>
            <a:endParaRPr lang="en-US" dirty="0"/>
          </a:p>
          <a:p>
            <a:r>
              <a:rPr lang="en-US" dirty="0"/>
              <a:t>5. Production Rules</a:t>
            </a:r>
          </a:p>
          <a:p>
            <a:r>
              <a:rPr lang="en-US" dirty="0"/>
              <a:t>Production rules represent knowledge in the form of condition-action pairs (if-then rules). These are heavily used in expert systems and rule-based systems.</a:t>
            </a:r>
            <a:endParaRPr lang="en-IN" dirty="0"/>
          </a:p>
        </p:txBody>
      </p:sp>
    </p:spTree>
    <p:extLst>
      <p:ext uri="{BB962C8B-B14F-4D97-AF65-F5344CB8AC3E}">
        <p14:creationId xmlns:p14="http://schemas.microsoft.com/office/powerpoint/2010/main" val="303434523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0BA4E-F649-A4A8-D334-C1F5F54B9F5E}"/>
              </a:ext>
            </a:extLst>
          </p:cNvPr>
          <p:cNvSpPr>
            <a:spLocks noGrp="1"/>
          </p:cNvSpPr>
          <p:nvPr>
            <p:ph type="title"/>
          </p:nvPr>
        </p:nvSpPr>
        <p:spPr>
          <a:xfrm>
            <a:off x="65988" y="122548"/>
            <a:ext cx="11896626" cy="772998"/>
          </a:xfrm>
        </p:spPr>
        <p:txBody>
          <a:bodyPr/>
          <a:lstStyle/>
          <a:p>
            <a:r>
              <a:rPr lang="en-IN" b="1" dirty="0"/>
              <a:t>Approaches in Knowledge Representation</a:t>
            </a:r>
            <a:endParaRPr lang="en-IN" dirty="0"/>
          </a:p>
        </p:txBody>
      </p:sp>
      <p:sp>
        <p:nvSpPr>
          <p:cNvPr id="3" name="Content Placeholder 2">
            <a:extLst>
              <a:ext uri="{FF2B5EF4-FFF2-40B4-BE49-F238E27FC236}">
                <a16:creationId xmlns:a16="http://schemas.microsoft.com/office/drawing/2014/main" id="{9BC75694-A27F-23D9-2548-4EA21F9AAC9C}"/>
              </a:ext>
            </a:extLst>
          </p:cNvPr>
          <p:cNvSpPr>
            <a:spLocks noGrp="1"/>
          </p:cNvSpPr>
          <p:nvPr>
            <p:ph idx="1"/>
          </p:nvPr>
        </p:nvSpPr>
        <p:spPr>
          <a:xfrm>
            <a:off x="263951" y="895546"/>
            <a:ext cx="11774078" cy="5665509"/>
          </a:xfrm>
        </p:spPr>
        <p:txBody>
          <a:bodyPr/>
          <a:lstStyle/>
          <a:p>
            <a:r>
              <a:rPr lang="en-US" dirty="0"/>
              <a:t>6. Ontologies</a:t>
            </a:r>
          </a:p>
          <a:p>
            <a:r>
              <a:rPr lang="en-US" dirty="0"/>
              <a:t>An ontology is a formal representation of knowledge within a domain, defining concepts, categories, relationships, and rules. It organizes knowledge into a structured, reusable form.</a:t>
            </a:r>
          </a:p>
          <a:p>
            <a:endParaRPr lang="en-US" dirty="0"/>
          </a:p>
          <a:p>
            <a:r>
              <a:rPr lang="en-US" dirty="0"/>
              <a:t>7. Scripts</a:t>
            </a:r>
          </a:p>
          <a:p>
            <a:r>
              <a:rPr lang="en-US" dirty="0"/>
              <a:t>Scripts are a type of structured representation that captures sequences of events or stereotypical scenarios in everyday life.</a:t>
            </a:r>
          </a:p>
          <a:p>
            <a:endParaRPr lang="en-US" dirty="0"/>
          </a:p>
          <a:p>
            <a:r>
              <a:rPr lang="en-IN" dirty="0"/>
              <a:t>8. Bayesian Networks</a:t>
            </a:r>
          </a:p>
          <a:p>
            <a:r>
              <a:rPr lang="en-IN" dirty="0"/>
              <a:t>Bayesian networks represent probabilistic relationships between variables and allow reasoning under uncertainty. They use directed acyclic graphs where nodes represent variables and edges represent probabilistic dependencies.</a:t>
            </a:r>
          </a:p>
        </p:txBody>
      </p:sp>
    </p:spTree>
    <p:extLst>
      <p:ext uri="{BB962C8B-B14F-4D97-AF65-F5344CB8AC3E}">
        <p14:creationId xmlns:p14="http://schemas.microsoft.com/office/powerpoint/2010/main" val="186344946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2EAC3-C2ED-7359-75A8-6728BF8DD30A}"/>
              </a:ext>
            </a:extLst>
          </p:cNvPr>
          <p:cNvSpPr>
            <a:spLocks noGrp="1"/>
          </p:cNvSpPr>
          <p:nvPr>
            <p:ph type="title"/>
          </p:nvPr>
        </p:nvSpPr>
        <p:spPr>
          <a:xfrm>
            <a:off x="115747" y="104172"/>
            <a:ext cx="11864050" cy="879676"/>
          </a:xfrm>
        </p:spPr>
        <p:txBody>
          <a:bodyPr/>
          <a:lstStyle/>
          <a:p>
            <a:r>
              <a:rPr lang="en-IN" b="1" dirty="0"/>
              <a:t>Propositional Logic</a:t>
            </a:r>
          </a:p>
        </p:txBody>
      </p:sp>
      <p:sp>
        <p:nvSpPr>
          <p:cNvPr id="3" name="Content Placeholder 2">
            <a:extLst>
              <a:ext uri="{FF2B5EF4-FFF2-40B4-BE49-F238E27FC236}">
                <a16:creationId xmlns:a16="http://schemas.microsoft.com/office/drawing/2014/main" id="{FEC22403-DECA-C05C-22BD-1C7B943B0644}"/>
              </a:ext>
            </a:extLst>
          </p:cNvPr>
          <p:cNvSpPr>
            <a:spLocks noGrp="1"/>
          </p:cNvSpPr>
          <p:nvPr>
            <p:ph idx="1"/>
          </p:nvPr>
        </p:nvSpPr>
        <p:spPr>
          <a:xfrm>
            <a:off x="295368" y="983847"/>
            <a:ext cx="11128843" cy="5509549"/>
          </a:xfrm>
        </p:spPr>
        <p:txBody>
          <a:bodyPr>
            <a:normAutofit/>
          </a:bodyPr>
          <a:lstStyle/>
          <a:p>
            <a:r>
              <a:rPr lang="en-US" sz="2000" dirty="0"/>
              <a:t>Propositional logic, also known as sentential logic or Boolean logic, is a branch of logic that deals with propositions, which are statements that are either true or false. It forms the foundation for reasoning and decision-making in fields such as mathematics, computer science, and artificial intelligence.</a:t>
            </a:r>
          </a:p>
          <a:p>
            <a:endParaRPr lang="en-US" sz="2000" dirty="0"/>
          </a:p>
          <a:p>
            <a:r>
              <a:rPr lang="en-US" sz="2000" dirty="0"/>
              <a:t>Here are the key concepts in propositional logic:</a:t>
            </a:r>
          </a:p>
          <a:p>
            <a:endParaRPr lang="en-US" sz="2000" dirty="0"/>
          </a:p>
          <a:p>
            <a:r>
              <a:rPr lang="en-US" sz="2000" dirty="0"/>
              <a:t>1. Propositions</a:t>
            </a:r>
          </a:p>
          <a:p>
            <a:r>
              <a:rPr lang="en-US" sz="2000" dirty="0"/>
              <a:t>A proposition is a declarative sentence that is either true (T) or false (F). Examples of propositions:</a:t>
            </a:r>
          </a:p>
          <a:p>
            <a:endParaRPr lang="en-US" sz="2000" dirty="0"/>
          </a:p>
          <a:p>
            <a:r>
              <a:rPr lang="en-US" sz="2000" dirty="0"/>
              <a:t>"The sky is blue." (True)</a:t>
            </a:r>
          </a:p>
          <a:p>
            <a:r>
              <a:rPr lang="en-US" sz="2000" dirty="0"/>
              <a:t>"2 + 2 = 5." (False)</a:t>
            </a:r>
          </a:p>
          <a:p>
            <a:r>
              <a:rPr lang="en-US" sz="2000" dirty="0"/>
              <a:t>Propositions are often represented by letters such as P , Q ,R</a:t>
            </a:r>
          </a:p>
          <a:p>
            <a:endParaRPr lang="en-IN" dirty="0"/>
          </a:p>
        </p:txBody>
      </p:sp>
    </p:spTree>
    <p:extLst>
      <p:ext uri="{BB962C8B-B14F-4D97-AF65-F5344CB8AC3E}">
        <p14:creationId xmlns:p14="http://schemas.microsoft.com/office/powerpoint/2010/main" val="36554682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29D4-CF38-ED1F-FE23-C27D90C7A283}"/>
              </a:ext>
            </a:extLst>
          </p:cNvPr>
          <p:cNvSpPr>
            <a:spLocks noGrp="1"/>
          </p:cNvSpPr>
          <p:nvPr>
            <p:ph type="title"/>
          </p:nvPr>
        </p:nvSpPr>
        <p:spPr>
          <a:xfrm>
            <a:off x="113121" y="103694"/>
            <a:ext cx="11783505" cy="801279"/>
          </a:xfrm>
        </p:spPr>
        <p:txBody>
          <a:bodyPr/>
          <a:lstStyle/>
          <a:p>
            <a:r>
              <a:rPr lang="en-IN" b="1" dirty="0"/>
              <a:t>Propositional Logic</a:t>
            </a:r>
            <a:endParaRPr lang="en-IN" dirty="0"/>
          </a:p>
        </p:txBody>
      </p:sp>
      <p:sp>
        <p:nvSpPr>
          <p:cNvPr id="3" name="Content Placeholder 2">
            <a:extLst>
              <a:ext uri="{FF2B5EF4-FFF2-40B4-BE49-F238E27FC236}">
                <a16:creationId xmlns:a16="http://schemas.microsoft.com/office/drawing/2014/main" id="{33E57AC5-6D1F-EDFF-4402-FAAD40457A20}"/>
              </a:ext>
            </a:extLst>
          </p:cNvPr>
          <p:cNvSpPr>
            <a:spLocks noGrp="1"/>
          </p:cNvSpPr>
          <p:nvPr>
            <p:ph idx="1"/>
          </p:nvPr>
        </p:nvSpPr>
        <p:spPr>
          <a:xfrm>
            <a:off x="295374" y="904973"/>
            <a:ext cx="11497558" cy="5712643"/>
          </a:xfrm>
        </p:spPr>
        <p:txBody>
          <a:bodyPr>
            <a:normAutofit/>
          </a:bodyPr>
          <a:lstStyle/>
          <a:p>
            <a:r>
              <a:rPr lang="en-US" sz="2800" dirty="0"/>
              <a:t>2. Logical Connectives</a:t>
            </a:r>
          </a:p>
          <a:p>
            <a:r>
              <a:rPr lang="en-US" sz="2800" dirty="0"/>
              <a:t>Logical connectives are used to combine or modify propositions. The primary logical connectives are:</a:t>
            </a:r>
          </a:p>
          <a:p>
            <a:r>
              <a:rPr lang="en-IN" sz="2800" dirty="0"/>
              <a:t> Negation (¬)</a:t>
            </a:r>
          </a:p>
          <a:p>
            <a:r>
              <a:rPr lang="en-IN" sz="2800" dirty="0"/>
              <a:t>Conjunction (∧):</a:t>
            </a:r>
          </a:p>
          <a:p>
            <a:r>
              <a:rPr lang="en-IN" sz="2800" dirty="0"/>
              <a:t>Disjunction (∨)</a:t>
            </a:r>
          </a:p>
          <a:p>
            <a:r>
              <a:rPr lang="en-IN" sz="2800" dirty="0"/>
              <a:t>Implication (→)</a:t>
            </a:r>
          </a:p>
          <a:p>
            <a:r>
              <a:rPr lang="en-IN" sz="2800" dirty="0"/>
              <a:t>Biconditional (↔)</a:t>
            </a:r>
          </a:p>
        </p:txBody>
      </p:sp>
    </p:spTree>
    <p:extLst>
      <p:ext uri="{BB962C8B-B14F-4D97-AF65-F5344CB8AC3E}">
        <p14:creationId xmlns:p14="http://schemas.microsoft.com/office/powerpoint/2010/main" val="383020588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473F4-E0E0-48E3-B953-58A8E51A8439}"/>
              </a:ext>
            </a:extLst>
          </p:cNvPr>
          <p:cNvSpPr>
            <a:spLocks noGrp="1"/>
          </p:cNvSpPr>
          <p:nvPr>
            <p:ph type="title"/>
          </p:nvPr>
        </p:nvSpPr>
        <p:spPr>
          <a:xfrm>
            <a:off x="160255" y="103695"/>
            <a:ext cx="11736371" cy="857839"/>
          </a:xfrm>
        </p:spPr>
        <p:txBody>
          <a:bodyPr/>
          <a:lstStyle/>
          <a:p>
            <a:r>
              <a:rPr lang="en-IN" b="1" dirty="0"/>
              <a:t>Propositional Logic</a:t>
            </a:r>
            <a:endParaRPr lang="en-IN" dirty="0"/>
          </a:p>
        </p:txBody>
      </p:sp>
      <p:sp>
        <p:nvSpPr>
          <p:cNvPr id="3" name="Content Placeholder 2">
            <a:extLst>
              <a:ext uri="{FF2B5EF4-FFF2-40B4-BE49-F238E27FC236}">
                <a16:creationId xmlns:a16="http://schemas.microsoft.com/office/drawing/2014/main" id="{1450E527-F6A3-FF2D-6FCA-85430DA1740C}"/>
              </a:ext>
            </a:extLst>
          </p:cNvPr>
          <p:cNvSpPr>
            <a:spLocks noGrp="1"/>
          </p:cNvSpPr>
          <p:nvPr>
            <p:ph idx="1"/>
          </p:nvPr>
        </p:nvSpPr>
        <p:spPr>
          <a:xfrm>
            <a:off x="295374" y="961534"/>
            <a:ext cx="11601252" cy="5533533"/>
          </a:xfrm>
        </p:spPr>
        <p:txBody>
          <a:bodyPr>
            <a:normAutofit/>
          </a:bodyPr>
          <a:lstStyle/>
          <a:p>
            <a:r>
              <a:rPr lang="en-US" sz="2400" dirty="0"/>
              <a:t>3. Truth Tables</a:t>
            </a:r>
          </a:p>
          <a:p>
            <a:r>
              <a:rPr lang="en-US" sz="2400" dirty="0"/>
              <a:t>A truth table is a tool used to represent the truth values of propositions and their combinations. It shows how the truth value of a compound proposition depends on the truth values of its components.</a:t>
            </a:r>
          </a:p>
          <a:p>
            <a:endParaRPr lang="en-US" sz="2400" dirty="0"/>
          </a:p>
          <a:p>
            <a:r>
              <a:rPr lang="en-US" sz="2400" dirty="0"/>
              <a:t>4. Tautologies, Contradictions, and Contingencies</a:t>
            </a:r>
          </a:p>
          <a:p>
            <a:r>
              <a:rPr lang="en-US" sz="2400" dirty="0"/>
              <a:t>Tautology: A proposition that is always true, no matter the truth values of its components. </a:t>
            </a:r>
          </a:p>
          <a:p>
            <a:r>
              <a:rPr lang="en-US" sz="2400" dirty="0"/>
              <a:t>Contradiction: A proposition that is always false. </a:t>
            </a:r>
          </a:p>
          <a:p>
            <a:r>
              <a:rPr lang="en-US" sz="2400" dirty="0"/>
              <a:t>Contingency: A proposition that is neither always true nor always false. Its truth value depends on the truth values of its components.</a:t>
            </a:r>
            <a:endParaRPr lang="en-IN" sz="2400" dirty="0"/>
          </a:p>
        </p:txBody>
      </p:sp>
    </p:spTree>
    <p:extLst>
      <p:ext uri="{BB962C8B-B14F-4D97-AF65-F5344CB8AC3E}">
        <p14:creationId xmlns:p14="http://schemas.microsoft.com/office/powerpoint/2010/main" val="183878005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5016E-0107-F012-FE31-D763C4ABDAAE}"/>
              </a:ext>
            </a:extLst>
          </p:cNvPr>
          <p:cNvSpPr>
            <a:spLocks noGrp="1"/>
          </p:cNvSpPr>
          <p:nvPr>
            <p:ph type="title"/>
          </p:nvPr>
        </p:nvSpPr>
        <p:spPr>
          <a:xfrm>
            <a:off x="188536" y="160256"/>
            <a:ext cx="11792932" cy="810705"/>
          </a:xfrm>
        </p:spPr>
        <p:txBody>
          <a:bodyPr/>
          <a:lstStyle/>
          <a:p>
            <a:r>
              <a:rPr lang="en-IN" b="1" dirty="0"/>
              <a:t>Propositional Logic</a:t>
            </a:r>
            <a:endParaRPr lang="en-IN" dirty="0"/>
          </a:p>
        </p:txBody>
      </p:sp>
      <p:sp>
        <p:nvSpPr>
          <p:cNvPr id="3" name="Content Placeholder 2">
            <a:extLst>
              <a:ext uri="{FF2B5EF4-FFF2-40B4-BE49-F238E27FC236}">
                <a16:creationId xmlns:a16="http://schemas.microsoft.com/office/drawing/2014/main" id="{4816F4C1-8433-6202-D287-11C3ECD4B3FA}"/>
              </a:ext>
            </a:extLst>
          </p:cNvPr>
          <p:cNvSpPr>
            <a:spLocks noGrp="1"/>
          </p:cNvSpPr>
          <p:nvPr>
            <p:ph idx="1"/>
          </p:nvPr>
        </p:nvSpPr>
        <p:spPr>
          <a:xfrm>
            <a:off x="188536" y="970961"/>
            <a:ext cx="11698664" cy="5514680"/>
          </a:xfrm>
        </p:spPr>
        <p:txBody>
          <a:bodyPr>
            <a:normAutofit/>
          </a:bodyPr>
          <a:lstStyle/>
          <a:p>
            <a:r>
              <a:rPr lang="en-US" sz="2400" dirty="0"/>
              <a:t>5. Logical Equivalence</a:t>
            </a:r>
          </a:p>
          <a:p>
            <a:r>
              <a:rPr lang="en-US" sz="2400" dirty="0"/>
              <a:t>Two propositions are logically equivalent if they have the same truth value in every possible situation. This is denoted by P≡Q</a:t>
            </a:r>
          </a:p>
          <a:p>
            <a:r>
              <a:rPr lang="en-US" sz="2400" dirty="0"/>
              <a:t>Logical equivalence can be tested using truth tables or established through logical identities.</a:t>
            </a:r>
          </a:p>
          <a:p>
            <a:endParaRPr lang="en-US" sz="2400" dirty="0"/>
          </a:p>
          <a:p>
            <a:r>
              <a:rPr lang="en-US" sz="2400" dirty="0"/>
              <a:t>6. Inference Rules</a:t>
            </a:r>
          </a:p>
          <a:p>
            <a:r>
              <a:rPr lang="en-US" sz="2400" dirty="0"/>
              <a:t>Inference rules are used to derive conclusions from premises. Some common inference rules include:</a:t>
            </a:r>
          </a:p>
          <a:p>
            <a:r>
              <a:rPr lang="en-US" sz="2400" dirty="0"/>
              <a:t>Modus Ponens: If P→Q and P is true, then Q must be true.</a:t>
            </a:r>
          </a:p>
          <a:p>
            <a:pPr marL="0" indent="0">
              <a:buNone/>
            </a:pPr>
            <a:r>
              <a:rPr lang="en-US" sz="2400" dirty="0"/>
              <a:t>     Example: If "It is raining" implies "The ground is wet," and it is indeed raining, then the ground must be wet.</a:t>
            </a:r>
          </a:p>
          <a:p>
            <a:pPr marL="0" indent="0">
              <a:buNone/>
            </a:pPr>
            <a:endParaRPr lang="en-IN" dirty="0"/>
          </a:p>
        </p:txBody>
      </p:sp>
    </p:spTree>
    <p:extLst>
      <p:ext uri="{BB962C8B-B14F-4D97-AF65-F5344CB8AC3E}">
        <p14:creationId xmlns:p14="http://schemas.microsoft.com/office/powerpoint/2010/main" val="34739556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8BF4-D748-48C2-5F60-88D8F149C600}"/>
              </a:ext>
            </a:extLst>
          </p:cNvPr>
          <p:cNvSpPr>
            <a:spLocks noGrp="1"/>
          </p:cNvSpPr>
          <p:nvPr>
            <p:ph type="title"/>
          </p:nvPr>
        </p:nvSpPr>
        <p:spPr>
          <a:xfrm>
            <a:off x="179109" y="141402"/>
            <a:ext cx="11821213" cy="763571"/>
          </a:xfrm>
        </p:spPr>
        <p:txBody>
          <a:bodyPr/>
          <a:lstStyle/>
          <a:p>
            <a:r>
              <a:rPr lang="en-IN" b="1" dirty="0"/>
              <a:t>Propositional Logic</a:t>
            </a:r>
            <a:endParaRPr lang="en-IN" dirty="0"/>
          </a:p>
        </p:txBody>
      </p:sp>
      <p:sp>
        <p:nvSpPr>
          <p:cNvPr id="3" name="Content Placeholder 2">
            <a:extLst>
              <a:ext uri="{FF2B5EF4-FFF2-40B4-BE49-F238E27FC236}">
                <a16:creationId xmlns:a16="http://schemas.microsoft.com/office/drawing/2014/main" id="{F86C9D86-55C5-57D8-7851-3CF316FA331E}"/>
              </a:ext>
            </a:extLst>
          </p:cNvPr>
          <p:cNvSpPr>
            <a:spLocks noGrp="1"/>
          </p:cNvSpPr>
          <p:nvPr>
            <p:ph idx="1"/>
          </p:nvPr>
        </p:nvSpPr>
        <p:spPr>
          <a:xfrm>
            <a:off x="179109" y="904973"/>
            <a:ext cx="11924907" cy="5542961"/>
          </a:xfrm>
        </p:spPr>
        <p:txBody>
          <a:bodyPr>
            <a:normAutofit/>
          </a:bodyPr>
          <a:lstStyle/>
          <a:p>
            <a:r>
              <a:rPr lang="en-US" sz="2400" dirty="0"/>
              <a:t>Disjunctive Syllogism: If P∨Q and ¬P, then Q must be true.</a:t>
            </a:r>
          </a:p>
          <a:p>
            <a:endParaRPr lang="en-US" sz="2400" dirty="0"/>
          </a:p>
          <a:p>
            <a:r>
              <a:rPr lang="en-US" sz="2400" dirty="0"/>
              <a:t>Example: If "It is raining or it is cold" and it is not raining, then it must be cold.</a:t>
            </a:r>
            <a:endParaRPr lang="en-IN" sz="2400" dirty="0"/>
          </a:p>
        </p:txBody>
      </p:sp>
    </p:spTree>
    <p:extLst>
      <p:ext uri="{BB962C8B-B14F-4D97-AF65-F5344CB8AC3E}">
        <p14:creationId xmlns:p14="http://schemas.microsoft.com/office/powerpoint/2010/main" val="9782651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18332</TotalTime>
  <Words>11002</Words>
  <Application>Microsoft Office PowerPoint</Application>
  <PresentationFormat>Widescreen</PresentationFormat>
  <Paragraphs>990</Paragraphs>
  <Slides>97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97</vt:i4>
      </vt:variant>
    </vt:vector>
  </HeadingPairs>
  <TitlesOfParts>
    <vt:vector size="104" baseType="lpstr">
      <vt:lpstr>Arial</vt:lpstr>
      <vt:lpstr>KaTeX_Main</vt:lpstr>
      <vt:lpstr>KaTeX_Math</vt:lpstr>
      <vt:lpstr>Trebuchet MS</vt:lpstr>
      <vt:lpstr>Wingdings</vt:lpstr>
      <vt:lpstr>Wingdings 3</vt:lpstr>
      <vt:lpstr>Facet</vt:lpstr>
      <vt:lpstr>What is Intelligence?</vt:lpstr>
      <vt:lpstr>What is Intelligence?</vt:lpstr>
      <vt:lpstr>What is Intelligence?</vt:lpstr>
      <vt:lpstr>What is Intelligence?</vt:lpstr>
      <vt:lpstr>Intelligent System</vt:lpstr>
      <vt:lpstr>Intelligent System</vt:lpstr>
      <vt:lpstr>Intelligent System</vt:lpstr>
      <vt:lpstr>Intelligent System</vt:lpstr>
      <vt:lpstr>Artificial Intelligence</vt:lpstr>
      <vt:lpstr>Artificial Intelligence</vt:lpstr>
      <vt:lpstr>Artificial Intelligence</vt:lpstr>
      <vt:lpstr>History of AI</vt:lpstr>
      <vt:lpstr>History of AI</vt:lpstr>
      <vt:lpstr>History of AI</vt:lpstr>
      <vt:lpstr>Basics of AI</vt:lpstr>
      <vt:lpstr>Basics of AI</vt:lpstr>
      <vt:lpstr>Basics of AI</vt:lpstr>
      <vt:lpstr>Basics of AI</vt:lpstr>
      <vt:lpstr>Basics of AI</vt:lpstr>
      <vt:lpstr>Introduction to Artificial Intelligence Problems </vt:lpstr>
      <vt:lpstr>Introduction to Artificial Intelligence Problems </vt:lpstr>
      <vt:lpstr>Introduction to Artificial Intelligence Problems </vt:lpstr>
      <vt:lpstr>Introduction to Artificial Intelligence Problems </vt:lpstr>
      <vt:lpstr>Introduction to Artificial Intelligence Problems </vt:lpstr>
      <vt:lpstr>Artificial Intelligence Techniques</vt:lpstr>
      <vt:lpstr>Artificial Intelligence Techniques</vt:lpstr>
      <vt:lpstr>Artificial Intelligence Techniques</vt:lpstr>
      <vt:lpstr>Artificial Intelligence Techniques</vt:lpstr>
      <vt:lpstr>Artificial Intelligence Techniques</vt:lpstr>
      <vt:lpstr>Artificial Intelligence Techniques</vt:lpstr>
      <vt:lpstr>Artificial Intelligence Techniques</vt:lpstr>
      <vt:lpstr>Applications of AI</vt:lpstr>
      <vt:lpstr>Applications of AI</vt:lpstr>
      <vt:lpstr>Applications of AI</vt:lpstr>
      <vt:lpstr>Applications of AI</vt:lpstr>
      <vt:lpstr>Branches of AI Problem Spaces and Search</vt:lpstr>
      <vt:lpstr>Branches of AI Problem Spaces and Search</vt:lpstr>
      <vt:lpstr>Branches of AI Problem Spaces and Search</vt:lpstr>
      <vt:lpstr>Branches of AI Problem Spaces and Search</vt:lpstr>
      <vt:lpstr>Branches of AI Problem Spaces and Search</vt:lpstr>
      <vt:lpstr>Branches of AI Problem Spaces and Search</vt:lpstr>
      <vt:lpstr>Uninformed Search</vt:lpstr>
      <vt:lpstr>Uninformed Search</vt:lpstr>
      <vt:lpstr>Informed Search</vt:lpstr>
      <vt:lpstr>Informed Search</vt:lpstr>
      <vt:lpstr>Breadth-First Search</vt:lpstr>
      <vt:lpstr>Breadth-First Search</vt:lpstr>
      <vt:lpstr>Breadth-First Search</vt:lpstr>
      <vt:lpstr>Depth-First Search</vt:lpstr>
      <vt:lpstr>Depth-First Search</vt:lpstr>
      <vt:lpstr>Depth-First Search</vt:lpstr>
      <vt:lpstr>BFS Vs DFS</vt:lpstr>
      <vt:lpstr>Bi-directional Search</vt:lpstr>
      <vt:lpstr>Bi-directional Search</vt:lpstr>
      <vt:lpstr>Bi-directional Search</vt:lpstr>
      <vt:lpstr>Bi-directional Search</vt:lpstr>
      <vt:lpstr>Iterative Deepening Depth First Search</vt:lpstr>
      <vt:lpstr>Iterative Deepening Depth First Search</vt:lpstr>
      <vt:lpstr>Iterative Deepening Depth First Search</vt:lpstr>
      <vt:lpstr>Iterative Deepening Depth First Search</vt:lpstr>
      <vt:lpstr>Iterative Deepening Depth First Search</vt:lpstr>
      <vt:lpstr>Heuristic Function and Search</vt:lpstr>
      <vt:lpstr>Heuristic Function and Search</vt:lpstr>
      <vt:lpstr>Heuristic Function and Search</vt:lpstr>
      <vt:lpstr>Generate and Test Search</vt:lpstr>
      <vt:lpstr>Generate and Test Search</vt:lpstr>
      <vt:lpstr>Generate and Test Search</vt:lpstr>
      <vt:lpstr>Hill Climbing Algorithm</vt:lpstr>
      <vt:lpstr>Hill Climbing Algorithm</vt:lpstr>
      <vt:lpstr>Hill Climbing Algorithm</vt:lpstr>
      <vt:lpstr>Simulated Annealing</vt:lpstr>
      <vt:lpstr>Simulated Annealing</vt:lpstr>
      <vt:lpstr>Simulated Annealing</vt:lpstr>
      <vt:lpstr>Best First Search</vt:lpstr>
      <vt:lpstr>Best First Search</vt:lpstr>
      <vt:lpstr>Best First Search</vt:lpstr>
      <vt:lpstr>Best First Search</vt:lpstr>
      <vt:lpstr>A* Algorithm</vt:lpstr>
      <vt:lpstr>A* Algorithm</vt:lpstr>
      <vt:lpstr>A* Algorithm </vt:lpstr>
      <vt:lpstr>A* Algorithm </vt:lpstr>
      <vt:lpstr>Constraint Satisfaction</vt:lpstr>
      <vt:lpstr>Constraint Satisfaction</vt:lpstr>
      <vt:lpstr>Constraint Satisfaction</vt:lpstr>
      <vt:lpstr>Knowledge Representations &amp; mappings</vt:lpstr>
      <vt:lpstr>Knowledge Representations &amp; mappings</vt:lpstr>
      <vt:lpstr>Mappings in Knowledge Representation:</vt:lpstr>
      <vt:lpstr>Mappings in Knowledge Representation:</vt:lpstr>
      <vt:lpstr>Mappings in Knowledge Representation:</vt:lpstr>
      <vt:lpstr>Approaches in Knowledge Representation</vt:lpstr>
      <vt:lpstr>Approaches in Knowledge Representation</vt:lpstr>
      <vt:lpstr>Approaches in Knowledge Representation</vt:lpstr>
      <vt:lpstr>Propositional Logic</vt:lpstr>
      <vt:lpstr>Propositional Logic</vt:lpstr>
      <vt:lpstr>Propositional Logic</vt:lpstr>
      <vt:lpstr>Propositional Logic</vt:lpstr>
      <vt:lpstr>Propositional Logic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ARPITA ARPITA</dc:creator>
  <cp:lastModifiedBy>ARPITA ARPITA</cp:lastModifiedBy>
  <cp:revision>8</cp:revision>
  <dcterms:created xsi:type="dcterms:W3CDTF">2024-08-15T14:26:38Z</dcterms:created>
  <dcterms:modified xsi:type="dcterms:W3CDTF">2024-09-07T04:43:00Z</dcterms:modified>
</cp:coreProperties>
</file>