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7" r:id="rId2"/>
    <p:sldId id="268" r:id="rId3"/>
    <p:sldId id="269" r:id="rId4"/>
    <p:sldId id="270" r:id="rId5"/>
    <p:sldId id="256" r:id="rId6"/>
    <p:sldId id="257" r:id="rId7"/>
    <p:sldId id="258" r:id="rId8"/>
    <p:sldId id="259" r:id="rId9"/>
    <p:sldId id="260" r:id="rId10"/>
    <p:sldId id="261" r:id="rId11"/>
    <p:sldId id="262" r:id="rId12"/>
    <p:sldId id="263" r:id="rId13"/>
    <p:sldId id="264" r:id="rId14"/>
    <p:sldId id="265"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2BACB-14C7-4A2A-A4CF-56A163CEF848}" type="datetimeFigureOut">
              <a:rPr lang="en-US" smtClean="0"/>
              <a:t>10-Sep-24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95AE-EFF0-456D-B7B7-E8C81AAF401D}" type="slidenum">
              <a:rPr lang="en-US" smtClean="0"/>
              <a:t>‹#›</a:t>
            </a:fld>
            <a:endParaRPr lang="en-US"/>
          </a:p>
        </p:txBody>
      </p:sp>
    </p:spTree>
    <p:extLst>
      <p:ext uri="{BB962C8B-B14F-4D97-AF65-F5344CB8AC3E}">
        <p14:creationId xmlns:p14="http://schemas.microsoft.com/office/powerpoint/2010/main" val="353893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6725-B674-5353-07D0-67D980D07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27A8E-8805-041B-D2A6-3A1BECCFE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EFA2A-8266-4775-BF42-D56C0D89F7CB}"/>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E5F8F081-008F-D354-10A6-43680C22C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46C66-B170-18A5-3F53-B983C44E1C84}"/>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26946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64B-2300-5235-2E00-2B2091D5A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52FC77-C833-B666-A2F8-DB95CCB53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E78C-B5A7-5FFE-6012-456FC9C653B6}"/>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B5A49BA7-59C1-3D91-A0C5-9282C151F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1B289-9845-2210-9E31-DB3A61F0D9B6}"/>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85473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245A7-1970-2B6D-2D5A-C390286878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9B235-103B-844E-287A-86BE35DE6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FD747-BC80-5A44-4630-53C6F977B9A2}"/>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14635B39-01DE-6783-EB9E-BDF0F9F1D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E4F6A-B7EB-083B-725E-C7F308FF440B}"/>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90813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594-05D2-A5F5-0CF2-73CDBBE24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E7900-721E-4442-2F5E-FFEAE40A80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93DB-72A6-0616-96A4-B701DDF096CA}"/>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637D7DE7-1879-D085-C5EC-4ADEF9F67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48460-5C59-0426-64A9-B3B1DF88C345}"/>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65054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C233-DFB2-D2D2-E5A5-3FCAF3370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7713A4-DF05-83FE-E2F2-70F9BCBC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5168D-F26B-9D5E-3B8A-949DF2AA3C99}"/>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66B33083-076E-6495-6387-FE118BCA6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E3B4A-00B0-A77D-BA33-7E482DB7FE9F}"/>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7204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3EEE-1C95-4BD1-D69B-F571CC2AA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DCE80-9482-2DE2-B5F8-E6E176B57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684C26-6468-CC1E-3924-8F71424B2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9F3F1-C00E-594B-B6B1-53535C3E4F8C}"/>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6" name="Footer Placeholder 5">
            <a:extLst>
              <a:ext uri="{FF2B5EF4-FFF2-40B4-BE49-F238E27FC236}">
                <a16:creationId xmlns:a16="http://schemas.microsoft.com/office/drawing/2014/main" id="{48569EEE-F1E7-F62B-ED5A-843FD1F7E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7B701-8309-033B-2AF1-A959FED89D23}"/>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322606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1B36-6477-6461-F398-55B3C18E6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F57171-360E-791E-88E6-AFDA61228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3B0CB2-EC5B-CD84-7948-1B1CEDF33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24ADC-C4AA-9ABC-1017-6100355D3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BDC05B-5D1E-0C09-7243-87587FEB9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9A1988-4C3E-C6E2-E42A-F5673EA0497D}"/>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8" name="Footer Placeholder 7">
            <a:extLst>
              <a:ext uri="{FF2B5EF4-FFF2-40B4-BE49-F238E27FC236}">
                <a16:creationId xmlns:a16="http://schemas.microsoft.com/office/drawing/2014/main" id="{D7A41D68-48C3-A58A-BBC7-F40FF19B5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D0FCC7-F069-1004-2CC7-EC6608051881}"/>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31498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9A7D-3A94-F6C1-85EC-AF2202DEFC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01E0C-C2A1-7AED-86D8-8F7B4CF88DA7}"/>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4" name="Footer Placeholder 3">
            <a:extLst>
              <a:ext uri="{FF2B5EF4-FFF2-40B4-BE49-F238E27FC236}">
                <a16:creationId xmlns:a16="http://schemas.microsoft.com/office/drawing/2014/main" id="{6790A6C2-13D9-FE4E-1783-70060E4B0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DBB048-FD40-5C22-5D76-785503B43BE9}"/>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150523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B65AF-882C-1710-E30D-BA64379DF386}"/>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3" name="Footer Placeholder 2">
            <a:extLst>
              <a:ext uri="{FF2B5EF4-FFF2-40B4-BE49-F238E27FC236}">
                <a16:creationId xmlns:a16="http://schemas.microsoft.com/office/drawing/2014/main" id="{B3BB830A-72C6-768C-69B7-0DAAA1D57B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114ED6-1BF5-F3E2-0052-EFC4D2F991B8}"/>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1213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4BC7-D824-B629-44CD-CD2F92819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8C4D7-2792-BB1B-A971-7EE2F7C5F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27121-C73B-8157-523B-9485A7D2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44D4A-29AA-43B0-1C2D-0D5B9491054F}"/>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6" name="Footer Placeholder 5">
            <a:extLst>
              <a:ext uri="{FF2B5EF4-FFF2-40B4-BE49-F238E27FC236}">
                <a16:creationId xmlns:a16="http://schemas.microsoft.com/office/drawing/2014/main" id="{FA99A4FC-1FFE-C2FF-2901-4BABC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73A51-FD26-7569-05CC-0057E2A0BE63}"/>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288881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9348-46C3-A609-2E4D-0787A2144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F29EAF-2B80-082C-15A4-2C0A4A71A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EC16A5-30C5-77EC-6788-89D726AAD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05999-30AE-7BDE-C186-22084F7EF78A}"/>
              </a:ext>
            </a:extLst>
          </p:cNvPr>
          <p:cNvSpPr>
            <a:spLocks noGrp="1"/>
          </p:cNvSpPr>
          <p:nvPr>
            <p:ph type="dt" sz="half" idx="10"/>
          </p:nvPr>
        </p:nvSpPr>
        <p:spPr/>
        <p:txBody>
          <a:bodyPr/>
          <a:lstStyle/>
          <a:p>
            <a:fld id="{88C6CB7F-16ED-4806-926C-CDB93C743285}" type="datetimeFigureOut">
              <a:rPr lang="en-US" smtClean="0"/>
              <a:t>10-Sep-24</a:t>
            </a:fld>
            <a:endParaRPr lang="en-US"/>
          </a:p>
        </p:txBody>
      </p:sp>
      <p:sp>
        <p:nvSpPr>
          <p:cNvPr id="6" name="Footer Placeholder 5">
            <a:extLst>
              <a:ext uri="{FF2B5EF4-FFF2-40B4-BE49-F238E27FC236}">
                <a16:creationId xmlns:a16="http://schemas.microsoft.com/office/drawing/2014/main" id="{98503BC0-1ECD-F08F-FDF1-B98666198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23FC9-B1FE-E8EB-AA29-F6923EC28BFF}"/>
              </a:ext>
            </a:extLst>
          </p:cNvPr>
          <p:cNvSpPr>
            <a:spLocks noGrp="1"/>
          </p:cNvSpPr>
          <p:nvPr>
            <p:ph type="sldNum" sz="quarter" idx="12"/>
          </p:nvPr>
        </p:nvSpPr>
        <p:spPr/>
        <p:txBody>
          <a:bodyPr/>
          <a:lstStyle/>
          <a:p>
            <a:fld id="{6867578B-D4D5-4781-91D0-E2EB0AD597AA}" type="slidenum">
              <a:rPr lang="en-US" smtClean="0"/>
              <a:t>‹#›</a:t>
            </a:fld>
            <a:endParaRPr lang="en-US"/>
          </a:p>
        </p:txBody>
      </p:sp>
    </p:spTree>
    <p:extLst>
      <p:ext uri="{BB962C8B-B14F-4D97-AF65-F5344CB8AC3E}">
        <p14:creationId xmlns:p14="http://schemas.microsoft.com/office/powerpoint/2010/main" val="196935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A69BD-9525-9CEB-ACB7-8D506D3D2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60DBCC-DD81-D7E9-2647-B2DF472FA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8BF56-AF9F-32F6-FDAA-90D7B7697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6CB7F-16ED-4806-926C-CDB93C743285}" type="datetimeFigureOut">
              <a:rPr lang="en-US" smtClean="0"/>
              <a:t>10-Sep-24</a:t>
            </a:fld>
            <a:endParaRPr lang="en-US"/>
          </a:p>
        </p:txBody>
      </p:sp>
      <p:sp>
        <p:nvSpPr>
          <p:cNvPr id="5" name="Footer Placeholder 4">
            <a:extLst>
              <a:ext uri="{FF2B5EF4-FFF2-40B4-BE49-F238E27FC236}">
                <a16:creationId xmlns:a16="http://schemas.microsoft.com/office/drawing/2014/main" id="{0573A4CC-9EB7-4F33-E31D-55E543AAA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C988D7-03DA-11A4-A433-4B9CAF431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7578B-D4D5-4781-91D0-E2EB0AD597AA}" type="slidenum">
              <a:rPr lang="en-US" smtClean="0"/>
              <a:t>‹#›</a:t>
            </a:fld>
            <a:endParaRPr lang="en-US"/>
          </a:p>
        </p:txBody>
      </p:sp>
    </p:spTree>
    <p:extLst>
      <p:ext uri="{BB962C8B-B14F-4D97-AF65-F5344CB8AC3E}">
        <p14:creationId xmlns:p14="http://schemas.microsoft.com/office/powerpoint/2010/main" val="274019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83BA8-F8F0-76B2-68CB-5A0A7ADB48F3}"/>
              </a:ext>
            </a:extLst>
          </p:cNvPr>
          <p:cNvSpPr txBox="1"/>
          <p:nvPr/>
        </p:nvSpPr>
        <p:spPr>
          <a:xfrm>
            <a:off x="1847461" y="2286001"/>
            <a:ext cx="8213271" cy="707886"/>
          </a:xfrm>
          <a:prstGeom prst="rect">
            <a:avLst/>
          </a:prstGeom>
          <a:noFill/>
        </p:spPr>
        <p:txBody>
          <a:bodyPr wrap="square">
            <a:spAutoFit/>
          </a:bodyPr>
          <a:lstStyle/>
          <a:p>
            <a:r>
              <a:rPr lang="en-IN" sz="4000" b="1" dirty="0"/>
              <a:t>Issues in knowledge representation</a:t>
            </a:r>
          </a:p>
        </p:txBody>
      </p:sp>
    </p:spTree>
    <p:extLst>
      <p:ext uri="{BB962C8B-B14F-4D97-AF65-F5344CB8AC3E}">
        <p14:creationId xmlns:p14="http://schemas.microsoft.com/office/powerpoint/2010/main" val="300292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DD6CD8-16FE-D46F-CA36-2BE37F5B8732}"/>
              </a:ext>
            </a:extLst>
          </p:cNvPr>
          <p:cNvSpPr txBox="1"/>
          <p:nvPr/>
        </p:nvSpPr>
        <p:spPr>
          <a:xfrm>
            <a:off x="859536" y="877825"/>
            <a:ext cx="10195560" cy="4247317"/>
          </a:xfrm>
          <a:prstGeom prst="rect">
            <a:avLst/>
          </a:prstGeom>
          <a:noFill/>
        </p:spPr>
        <p:txBody>
          <a:bodyPr wrap="square">
            <a:spAutoFit/>
          </a:bodyPr>
          <a:lstStyle/>
          <a:p>
            <a:pPr algn="just"/>
            <a:r>
              <a:rPr lang="en-US" b="0" i="0" dirty="0">
                <a:solidFill>
                  <a:srgbClr val="610B4B"/>
                </a:solidFill>
                <a:effectLst/>
                <a:latin typeface="erdana"/>
              </a:rPr>
              <a:t>Drawbacks in Semantic representation:</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Semantic networks take more computational time at runtime as we need to traverse the complete network tree to answer some questions. In the worst-case scenario, it might be possible that after traversing the entire tree, we find that the solution does not exist in this network.</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Semantic networks try to model human-like memory (Which has 1015 neurons and links) to store the information, but in practice, it is not possible to build such a vast semantic network.</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These types of representations are inadequate as they do not have any equivalent quantifier, e.g., for all, for some, none, etc.</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Semantic networks do not have any standard definition for the link names.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These networks are not intelligent and depend on the creator of the system.</a:t>
            </a:r>
          </a:p>
        </p:txBody>
      </p:sp>
    </p:spTree>
    <p:extLst>
      <p:ext uri="{BB962C8B-B14F-4D97-AF65-F5344CB8AC3E}">
        <p14:creationId xmlns:p14="http://schemas.microsoft.com/office/powerpoint/2010/main" val="192262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9C136-19B0-DAF3-3BF5-44528E5D40BF}"/>
              </a:ext>
            </a:extLst>
          </p:cNvPr>
          <p:cNvSpPr txBox="1"/>
          <p:nvPr/>
        </p:nvSpPr>
        <p:spPr>
          <a:xfrm>
            <a:off x="978408" y="813816"/>
            <a:ext cx="8163306" cy="2031325"/>
          </a:xfrm>
          <a:prstGeom prst="rect">
            <a:avLst/>
          </a:prstGeom>
          <a:noFill/>
        </p:spPr>
        <p:txBody>
          <a:bodyPr wrap="square">
            <a:spAutoFit/>
          </a:bodyPr>
          <a:lstStyle/>
          <a:p>
            <a:pPr algn="just"/>
            <a:r>
              <a:rPr lang="en-US" b="0" i="0" dirty="0">
                <a:solidFill>
                  <a:srgbClr val="610B4B"/>
                </a:solidFill>
                <a:effectLst/>
                <a:latin typeface="erdana"/>
              </a:rPr>
              <a:t>Advantages of Semantic network:</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Semantic networks are a natural representation of knowledge.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Semantic networks convey meaning transparently.</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These networks are simple and easily understandable.</a:t>
            </a:r>
          </a:p>
        </p:txBody>
      </p:sp>
    </p:spTree>
    <p:extLst>
      <p:ext uri="{BB962C8B-B14F-4D97-AF65-F5344CB8AC3E}">
        <p14:creationId xmlns:p14="http://schemas.microsoft.com/office/powerpoint/2010/main" val="139517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5040-D3A1-7346-72EE-DE0BE5A1CFEB}"/>
              </a:ext>
            </a:extLst>
          </p:cNvPr>
          <p:cNvSpPr>
            <a:spLocks noGrp="1"/>
          </p:cNvSpPr>
          <p:nvPr>
            <p:ph type="title"/>
          </p:nvPr>
        </p:nvSpPr>
        <p:spPr>
          <a:xfrm>
            <a:off x="838200" y="365125"/>
            <a:ext cx="10515600" cy="924179"/>
          </a:xfrm>
        </p:spPr>
        <p:txBody>
          <a:bodyPr>
            <a:normAutofit fontScale="90000"/>
          </a:bodyPr>
          <a:lstStyle/>
          <a:p>
            <a:r>
              <a:rPr lang="en-US" b="0" i="0" dirty="0">
                <a:solidFill>
                  <a:srgbClr val="610B38"/>
                </a:solidFill>
                <a:effectLst/>
                <a:latin typeface="erdana"/>
              </a:rPr>
              <a:t>3. Frame Representation</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A745D367-E5F3-7EA5-9EC4-884C44A7E1DC}"/>
              </a:ext>
            </a:extLst>
          </p:cNvPr>
          <p:cNvSpPr txBox="1"/>
          <p:nvPr/>
        </p:nvSpPr>
        <p:spPr>
          <a:xfrm>
            <a:off x="941832" y="1481328"/>
            <a:ext cx="8951976" cy="1477328"/>
          </a:xfrm>
          <a:prstGeom prst="rect">
            <a:avLst/>
          </a:prstGeom>
          <a:noFill/>
        </p:spPr>
        <p:txBody>
          <a:bodyPr wrap="square">
            <a:spAutoFit/>
          </a:bodyPr>
          <a:lstStyle/>
          <a:p>
            <a:pPr algn="just"/>
            <a:r>
              <a:rPr lang="en-US" b="0" i="0" dirty="0">
                <a:solidFill>
                  <a:srgbClr val="333333"/>
                </a:solidFill>
                <a:effectLst/>
                <a:latin typeface="inter-regular"/>
              </a:rPr>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 Slots have names and values which are called facets.</a:t>
            </a:r>
          </a:p>
        </p:txBody>
      </p:sp>
      <p:sp>
        <p:nvSpPr>
          <p:cNvPr id="6" name="TextBox 5">
            <a:extLst>
              <a:ext uri="{FF2B5EF4-FFF2-40B4-BE49-F238E27FC236}">
                <a16:creationId xmlns:a16="http://schemas.microsoft.com/office/drawing/2014/main" id="{648304BD-3FA8-9DD3-335F-BB0BB8959A0F}"/>
              </a:ext>
            </a:extLst>
          </p:cNvPr>
          <p:cNvSpPr txBox="1"/>
          <p:nvPr/>
        </p:nvSpPr>
        <p:spPr>
          <a:xfrm>
            <a:off x="941832" y="3150680"/>
            <a:ext cx="8951976" cy="1477328"/>
          </a:xfrm>
          <a:prstGeom prst="rect">
            <a:avLst/>
          </a:prstGeom>
          <a:noFill/>
        </p:spPr>
        <p:txBody>
          <a:bodyPr wrap="square">
            <a:spAutoFit/>
          </a:bodyPr>
          <a:lstStyle/>
          <a:p>
            <a:r>
              <a:rPr lang="en-US" b="1" i="0" dirty="0">
                <a:solidFill>
                  <a:srgbClr val="333333"/>
                </a:solidFill>
                <a:effectLst/>
                <a:latin typeface="inter-bold"/>
              </a:rPr>
              <a:t>Facets:</a:t>
            </a:r>
            <a:r>
              <a:rPr lang="en-US" b="0" i="0" dirty="0">
                <a:solidFill>
                  <a:srgbClr val="333333"/>
                </a:solidFill>
                <a:effectLst/>
                <a:latin typeface="inter-regular"/>
              </a:rPr>
              <a:t> The various aspects of a slot is known as </a:t>
            </a:r>
            <a:r>
              <a:rPr lang="en-US" b="1" i="0" dirty="0">
                <a:solidFill>
                  <a:srgbClr val="333333"/>
                </a:solidFill>
                <a:effectLst/>
                <a:latin typeface="inter-bold"/>
              </a:rPr>
              <a:t>Facets</a:t>
            </a:r>
            <a:r>
              <a:rPr lang="en-US" b="0" i="0" dirty="0">
                <a:solidFill>
                  <a:srgbClr val="333333"/>
                </a:solidFill>
                <a:effectLst/>
                <a:latin typeface="inter-regular"/>
              </a:rPr>
              <a:t>. Facets are features of frames which enable us to put constraints on the frames. Example: IF-NEEDED facts are called when data of any particular slot is needed. A frame may consist of any number of slots, and a slot may include any number of facets and facets may have any number of values. A frame is also known as </a:t>
            </a:r>
            <a:r>
              <a:rPr lang="en-US" b="1" i="0" dirty="0">
                <a:solidFill>
                  <a:srgbClr val="333333"/>
                </a:solidFill>
                <a:effectLst/>
                <a:latin typeface="inter-bold"/>
              </a:rPr>
              <a:t>slot-filter knowledge representation</a:t>
            </a:r>
            <a:r>
              <a:rPr lang="en-US" b="0" i="0" dirty="0">
                <a:solidFill>
                  <a:srgbClr val="333333"/>
                </a:solidFill>
                <a:effectLst/>
                <a:latin typeface="inter-regular"/>
              </a:rPr>
              <a:t> in artificial intelligence.</a:t>
            </a:r>
            <a:endParaRPr lang="en-US" dirty="0"/>
          </a:p>
        </p:txBody>
      </p:sp>
    </p:spTree>
    <p:extLst>
      <p:ext uri="{BB962C8B-B14F-4D97-AF65-F5344CB8AC3E}">
        <p14:creationId xmlns:p14="http://schemas.microsoft.com/office/powerpoint/2010/main" val="420300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5580F-6A76-5522-A230-6E0DDA4DC781}"/>
              </a:ext>
            </a:extLst>
          </p:cNvPr>
          <p:cNvSpPr txBox="1"/>
          <p:nvPr/>
        </p:nvSpPr>
        <p:spPr>
          <a:xfrm>
            <a:off x="841248" y="411480"/>
            <a:ext cx="10314432" cy="1477328"/>
          </a:xfrm>
          <a:prstGeom prst="rect">
            <a:avLst/>
          </a:prstGeom>
          <a:noFill/>
        </p:spPr>
        <p:txBody>
          <a:bodyPr wrap="square">
            <a:spAutoFit/>
          </a:bodyPr>
          <a:lstStyle/>
          <a:p>
            <a:r>
              <a:rPr lang="en-US" b="0" i="0" dirty="0">
                <a:solidFill>
                  <a:srgbClr val="333333"/>
                </a:solidFill>
                <a:effectLst/>
                <a:latin typeface="inter-regular"/>
              </a:rPr>
              <a:t>Frames are derived from semantic networks and later evolved into our modern-day classes and objects. A single frame is not much useful. Frames system consist of a collection of frames which are connected. In the frame, knowledge about an object or event can be stored together in the knowledge base. The frame is a type of technology which is widely used in various applications including Natural language processing and machine visions.</a:t>
            </a:r>
            <a:endParaRPr lang="en-US" dirty="0"/>
          </a:p>
        </p:txBody>
      </p:sp>
      <p:pic>
        <p:nvPicPr>
          <p:cNvPr id="6" name="Picture 5">
            <a:extLst>
              <a:ext uri="{FF2B5EF4-FFF2-40B4-BE49-F238E27FC236}">
                <a16:creationId xmlns:a16="http://schemas.microsoft.com/office/drawing/2014/main" id="{D1823D13-5F79-DABE-9BEB-13279F1FECBD}"/>
              </a:ext>
            </a:extLst>
          </p:cNvPr>
          <p:cNvPicPr>
            <a:picLocks noChangeAspect="1"/>
          </p:cNvPicPr>
          <p:nvPr/>
        </p:nvPicPr>
        <p:blipFill>
          <a:blip r:embed="rId2"/>
          <a:stretch>
            <a:fillRect/>
          </a:stretch>
        </p:blipFill>
        <p:spPr>
          <a:xfrm>
            <a:off x="1094381" y="1947672"/>
            <a:ext cx="8095889" cy="4771490"/>
          </a:xfrm>
          <a:prstGeom prst="rect">
            <a:avLst/>
          </a:prstGeom>
        </p:spPr>
      </p:pic>
    </p:spTree>
    <p:extLst>
      <p:ext uri="{BB962C8B-B14F-4D97-AF65-F5344CB8AC3E}">
        <p14:creationId xmlns:p14="http://schemas.microsoft.com/office/powerpoint/2010/main" val="349019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E6706-450E-2C80-A0D1-B4778AD90EEB}"/>
              </a:ext>
            </a:extLst>
          </p:cNvPr>
          <p:cNvSpPr txBox="1"/>
          <p:nvPr/>
        </p:nvSpPr>
        <p:spPr>
          <a:xfrm>
            <a:off x="5934456" y="484632"/>
            <a:ext cx="5276088" cy="2862322"/>
          </a:xfrm>
          <a:prstGeom prst="rect">
            <a:avLst/>
          </a:prstGeom>
          <a:noFill/>
        </p:spPr>
        <p:txBody>
          <a:bodyPr wrap="square">
            <a:spAutoFit/>
          </a:bodyPr>
          <a:lstStyle/>
          <a:p>
            <a:pPr algn="just"/>
            <a:r>
              <a:rPr lang="en-US" b="0" i="0" dirty="0">
                <a:solidFill>
                  <a:srgbClr val="610B4B"/>
                </a:solidFill>
                <a:effectLst/>
                <a:latin typeface="erdana"/>
              </a:rPr>
              <a:t>Disadvantages of frame representation:</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In frame system inference mechanism is not easily processed.</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Inference mechanism cannot be smoothly proceeded by frame representation.</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Frame representation has a much more generalized approach.</a:t>
            </a:r>
          </a:p>
        </p:txBody>
      </p:sp>
      <p:sp>
        <p:nvSpPr>
          <p:cNvPr id="5" name="TextBox 4">
            <a:extLst>
              <a:ext uri="{FF2B5EF4-FFF2-40B4-BE49-F238E27FC236}">
                <a16:creationId xmlns:a16="http://schemas.microsoft.com/office/drawing/2014/main" id="{9C5FDE5B-6B5C-A462-B35E-A161361FCA73}"/>
              </a:ext>
            </a:extLst>
          </p:cNvPr>
          <p:cNvSpPr txBox="1"/>
          <p:nvPr/>
        </p:nvSpPr>
        <p:spPr>
          <a:xfrm>
            <a:off x="813816" y="484632"/>
            <a:ext cx="5120640" cy="4524315"/>
          </a:xfrm>
          <a:prstGeom prst="rect">
            <a:avLst/>
          </a:prstGeom>
          <a:noFill/>
        </p:spPr>
        <p:txBody>
          <a:bodyPr wrap="square">
            <a:spAutoFit/>
          </a:bodyPr>
          <a:lstStyle/>
          <a:p>
            <a:pPr algn="just"/>
            <a:r>
              <a:rPr lang="en-US" b="0" i="0" dirty="0">
                <a:solidFill>
                  <a:srgbClr val="610B4B"/>
                </a:solidFill>
                <a:effectLst/>
                <a:latin typeface="erdana"/>
              </a:rPr>
              <a:t>Advantages of frame representation:</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The frame knowledge representation makes the programming easier by grouping the related data.</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The frame representation is comparably flexible and used by many applications in AI.</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It is very easy to add slots for new attribute and relations.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It is easy to include default data and to search for missing values.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Frame representation is easy to understand and visualize.</a:t>
            </a:r>
          </a:p>
        </p:txBody>
      </p:sp>
    </p:spTree>
    <p:extLst>
      <p:ext uri="{BB962C8B-B14F-4D97-AF65-F5344CB8AC3E}">
        <p14:creationId xmlns:p14="http://schemas.microsoft.com/office/powerpoint/2010/main" val="380001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3E61D6-66A3-E20D-CC11-24429AC91075}"/>
              </a:ext>
            </a:extLst>
          </p:cNvPr>
          <p:cNvSpPr txBox="1"/>
          <p:nvPr/>
        </p:nvSpPr>
        <p:spPr>
          <a:xfrm>
            <a:off x="1014984" y="1041976"/>
            <a:ext cx="9994392" cy="3139321"/>
          </a:xfrm>
          <a:prstGeom prst="rect">
            <a:avLst/>
          </a:prstGeom>
          <a:noFill/>
        </p:spPr>
        <p:txBody>
          <a:bodyPr wrap="square">
            <a:spAutoFit/>
          </a:bodyPr>
          <a:lstStyle/>
          <a:p>
            <a:pPr algn="just"/>
            <a:r>
              <a:rPr lang="en-US" b="0" i="0" dirty="0">
                <a:solidFill>
                  <a:srgbClr val="333333"/>
                </a:solidFill>
                <a:effectLst/>
                <a:latin typeface="inter-regular"/>
              </a:rPr>
              <a:t>Production rules system consist of (</a:t>
            </a:r>
            <a:r>
              <a:rPr lang="en-US" b="1" i="0" dirty="0">
                <a:solidFill>
                  <a:srgbClr val="333333"/>
                </a:solidFill>
                <a:effectLst/>
                <a:latin typeface="inter-bold"/>
              </a:rPr>
              <a:t>condition, action</a:t>
            </a:r>
            <a:r>
              <a:rPr lang="en-US" b="0" i="0" dirty="0">
                <a:solidFill>
                  <a:srgbClr val="333333"/>
                </a:solidFill>
                <a:effectLst/>
                <a:latin typeface="inter-regular"/>
              </a:rPr>
              <a:t>) pairs which mean, "If condition then action". It has mainly three parts:</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set of production rules</a:t>
            </a:r>
          </a:p>
          <a:p>
            <a:pPr algn="just">
              <a:buFont typeface="Arial" panose="020B0604020202020204" pitchFamily="34" charset="0"/>
              <a:buChar char="•"/>
            </a:pPr>
            <a:r>
              <a:rPr lang="en-US" b="0" i="0" dirty="0">
                <a:solidFill>
                  <a:srgbClr val="000000"/>
                </a:solidFill>
                <a:effectLst/>
                <a:latin typeface="inter-regular"/>
              </a:rPr>
              <a:t>Working Memory</a:t>
            </a:r>
          </a:p>
          <a:p>
            <a:pPr algn="just">
              <a:buFont typeface="Arial" panose="020B0604020202020204" pitchFamily="34" charset="0"/>
              <a:buChar char="•"/>
            </a:pPr>
            <a:r>
              <a:rPr lang="en-US" b="0" i="0" dirty="0">
                <a:solidFill>
                  <a:srgbClr val="000000"/>
                </a:solidFill>
                <a:effectLst/>
                <a:latin typeface="inter-regular"/>
              </a:rPr>
              <a:t>The recognize-act-cycle</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0" i="0" dirty="0">
                <a:solidFill>
                  <a:srgbClr val="333333"/>
                </a:solidFill>
                <a:effectLst/>
                <a:latin typeface="inter-regular"/>
              </a:rPr>
              <a:t>In production rules agent checks for the condition and if the condition exists then production rule fires and corresponding action is carried out. The condition part of the rule determines which rule may be applied to a problem. And the action part carries out the associated problem-solving steps. This complete process is called a recognize-act cycle.</a:t>
            </a:r>
          </a:p>
        </p:txBody>
      </p:sp>
      <p:sp>
        <p:nvSpPr>
          <p:cNvPr id="8" name="TextBox 7">
            <a:extLst>
              <a:ext uri="{FF2B5EF4-FFF2-40B4-BE49-F238E27FC236}">
                <a16:creationId xmlns:a16="http://schemas.microsoft.com/office/drawing/2014/main" id="{9A8905C9-76C4-DD50-0E4F-A08A51D462A8}"/>
              </a:ext>
            </a:extLst>
          </p:cNvPr>
          <p:cNvSpPr txBox="1"/>
          <p:nvPr/>
        </p:nvSpPr>
        <p:spPr>
          <a:xfrm>
            <a:off x="1161288" y="457200"/>
            <a:ext cx="6334506" cy="584775"/>
          </a:xfrm>
          <a:prstGeom prst="rect">
            <a:avLst/>
          </a:prstGeom>
          <a:noFill/>
        </p:spPr>
        <p:txBody>
          <a:bodyPr wrap="square">
            <a:spAutoFit/>
          </a:bodyPr>
          <a:lstStyle/>
          <a:p>
            <a:pPr algn="just"/>
            <a:r>
              <a:rPr lang="en-US" sz="3200" b="0" i="0" dirty="0">
                <a:solidFill>
                  <a:srgbClr val="610B38"/>
                </a:solidFill>
                <a:effectLst/>
                <a:latin typeface="erdana"/>
              </a:rPr>
              <a:t>4. Production Rules</a:t>
            </a:r>
          </a:p>
        </p:txBody>
      </p:sp>
      <p:sp>
        <p:nvSpPr>
          <p:cNvPr id="3" name="TextBox 2">
            <a:extLst>
              <a:ext uri="{FF2B5EF4-FFF2-40B4-BE49-F238E27FC236}">
                <a16:creationId xmlns:a16="http://schemas.microsoft.com/office/drawing/2014/main" id="{557D4FB9-C099-68BB-A9F2-BF5F545C4B1E}"/>
              </a:ext>
            </a:extLst>
          </p:cNvPr>
          <p:cNvSpPr txBox="1"/>
          <p:nvPr/>
        </p:nvSpPr>
        <p:spPr>
          <a:xfrm>
            <a:off x="1014984" y="4370832"/>
            <a:ext cx="10085832" cy="1477328"/>
          </a:xfrm>
          <a:prstGeom prst="rect">
            <a:avLst/>
          </a:prstGeom>
          <a:noFill/>
        </p:spPr>
        <p:txBody>
          <a:bodyPr wrap="square">
            <a:spAutoFit/>
          </a:bodyPr>
          <a:lstStyle/>
          <a:p>
            <a:pPr algn="just"/>
            <a:r>
              <a:rPr lang="en-US" b="0" i="0" dirty="0">
                <a:solidFill>
                  <a:srgbClr val="333333"/>
                </a:solidFill>
                <a:effectLst/>
                <a:latin typeface="inter-regular"/>
              </a:rPr>
              <a:t>The working memory contains the description of the current state of problem-solving and the rule can write knowledge to the working memory. This knowledge matches and may fire other rules.</a:t>
            </a:r>
          </a:p>
          <a:p>
            <a:pPr algn="just"/>
            <a:r>
              <a:rPr lang="en-US" b="0" i="0" dirty="0">
                <a:solidFill>
                  <a:srgbClr val="333333"/>
                </a:solidFill>
                <a:effectLst/>
                <a:latin typeface="inter-regular"/>
              </a:rPr>
              <a:t>If there is a new situation (state) is generated, then multiple production rules will be fired together, this is called a conflict set. In this situation, the agent needs to select a rule from these sets, and it is called a conflict resolution.</a:t>
            </a:r>
          </a:p>
        </p:txBody>
      </p:sp>
    </p:spTree>
    <p:extLst>
      <p:ext uri="{BB962C8B-B14F-4D97-AF65-F5344CB8AC3E}">
        <p14:creationId xmlns:p14="http://schemas.microsoft.com/office/powerpoint/2010/main" val="2921605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E28EC-EA35-F8A5-C234-19D5174F5D9E}"/>
              </a:ext>
            </a:extLst>
          </p:cNvPr>
          <p:cNvSpPr txBox="1"/>
          <p:nvPr/>
        </p:nvSpPr>
        <p:spPr>
          <a:xfrm>
            <a:off x="1152144" y="1143000"/>
            <a:ext cx="7989570" cy="2585323"/>
          </a:xfrm>
          <a:prstGeom prst="rect">
            <a:avLst/>
          </a:prstGeom>
          <a:noFill/>
        </p:spPr>
        <p:txBody>
          <a:bodyPr wrap="square">
            <a:spAutoFit/>
          </a:bodyPr>
          <a:lstStyle/>
          <a:p>
            <a:pPr algn="just"/>
            <a:r>
              <a:rPr lang="en-US" b="0" i="0" dirty="0">
                <a:solidFill>
                  <a:srgbClr val="610B4B"/>
                </a:solidFill>
                <a:effectLst/>
                <a:latin typeface="erdana"/>
              </a:rPr>
              <a:t>Example:</a:t>
            </a:r>
          </a:p>
          <a:p>
            <a:pPr algn="just"/>
            <a:endParaRPr lang="en-US"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inter-bold"/>
              </a:rPr>
              <a:t>IF (at bus stop AND bus arrives) THEN action (get into the bus)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(on the bus AND paid AND empty seat) THEN action (sit down).</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(on bus AND unpaid) THEN action (pay charges).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(bus arrives at destination) THEN action (get down from the bus).</a:t>
            </a:r>
            <a:endParaRPr lang="en-US" b="0" i="0" dirty="0">
              <a:solidFill>
                <a:srgbClr val="000000"/>
              </a:solidFill>
              <a:effectLst/>
              <a:latin typeface="inter-regular"/>
            </a:endParaRPr>
          </a:p>
        </p:txBody>
      </p:sp>
    </p:spTree>
    <p:extLst>
      <p:ext uri="{BB962C8B-B14F-4D97-AF65-F5344CB8AC3E}">
        <p14:creationId xmlns:p14="http://schemas.microsoft.com/office/powerpoint/2010/main" val="45708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0F6B6E-B8B8-09C6-BFA8-7A37D0BD5DB1}"/>
              </a:ext>
            </a:extLst>
          </p:cNvPr>
          <p:cNvSpPr txBox="1"/>
          <p:nvPr/>
        </p:nvSpPr>
        <p:spPr>
          <a:xfrm>
            <a:off x="5845302" y="757595"/>
            <a:ext cx="5008626" cy="2585323"/>
          </a:xfrm>
          <a:prstGeom prst="rect">
            <a:avLst/>
          </a:prstGeom>
          <a:noFill/>
        </p:spPr>
        <p:txBody>
          <a:bodyPr wrap="square">
            <a:spAutoFit/>
          </a:bodyPr>
          <a:lstStyle/>
          <a:p>
            <a:pPr algn="just"/>
            <a:r>
              <a:rPr lang="en-US" b="0" i="0" dirty="0">
                <a:solidFill>
                  <a:srgbClr val="610B4B"/>
                </a:solidFill>
                <a:effectLst/>
                <a:latin typeface="erdana"/>
              </a:rPr>
              <a:t>Disadvantages of Production rule:</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Production rule system does not exhibit any learning capabilities, as it does not store the result of the problem for future uses.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During the execution of the program, many rules may be active hence rule-based production systems are inefficient.</a:t>
            </a:r>
          </a:p>
        </p:txBody>
      </p:sp>
      <p:sp>
        <p:nvSpPr>
          <p:cNvPr id="6" name="TextBox 5">
            <a:extLst>
              <a:ext uri="{FF2B5EF4-FFF2-40B4-BE49-F238E27FC236}">
                <a16:creationId xmlns:a16="http://schemas.microsoft.com/office/drawing/2014/main" id="{614BF40F-DFBE-AC37-8DE1-B17D2E8E6076}"/>
              </a:ext>
            </a:extLst>
          </p:cNvPr>
          <p:cNvSpPr txBox="1"/>
          <p:nvPr/>
        </p:nvSpPr>
        <p:spPr>
          <a:xfrm>
            <a:off x="697230" y="716572"/>
            <a:ext cx="4615434" cy="2308324"/>
          </a:xfrm>
          <a:prstGeom prst="rect">
            <a:avLst/>
          </a:prstGeom>
          <a:noFill/>
        </p:spPr>
        <p:txBody>
          <a:bodyPr wrap="square">
            <a:spAutoFit/>
          </a:bodyPr>
          <a:lstStyle/>
          <a:p>
            <a:pPr algn="just"/>
            <a:r>
              <a:rPr lang="en-US" b="0" i="0" dirty="0">
                <a:solidFill>
                  <a:srgbClr val="610B4B"/>
                </a:solidFill>
                <a:effectLst/>
                <a:latin typeface="erdana"/>
              </a:rPr>
              <a:t>Advantages of Production rule:</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The production rules are expressed in natural language.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The production rules are highly modular, so we can easily remove, add or modify an individual rule.</a:t>
            </a:r>
          </a:p>
        </p:txBody>
      </p:sp>
    </p:spTree>
    <p:extLst>
      <p:ext uri="{BB962C8B-B14F-4D97-AF65-F5344CB8AC3E}">
        <p14:creationId xmlns:p14="http://schemas.microsoft.com/office/powerpoint/2010/main" val="41235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669-978F-0A5E-1823-84C0E4761940}"/>
              </a:ext>
            </a:extLst>
          </p:cNvPr>
          <p:cNvSpPr>
            <a:spLocks noGrp="1"/>
          </p:cNvSpPr>
          <p:nvPr>
            <p:ph type="title"/>
          </p:nvPr>
        </p:nvSpPr>
        <p:spPr>
          <a:xfrm>
            <a:off x="838200" y="365125"/>
            <a:ext cx="10515600" cy="869315"/>
          </a:xfrm>
        </p:spPr>
        <p:txBody>
          <a:bodyPr>
            <a:normAutofit fontScale="90000"/>
          </a:bodyPr>
          <a:lstStyle/>
          <a:p>
            <a:r>
              <a:rPr lang="en-US" b="0" i="0" dirty="0">
                <a:solidFill>
                  <a:srgbClr val="610B38"/>
                </a:solidFill>
                <a:effectLst/>
                <a:latin typeface="erdana"/>
              </a:rPr>
              <a:t>Propositional logic in Artificial intelligence</a:t>
            </a:r>
            <a:br>
              <a:rPr lang="en-US" b="0" i="0" dirty="0">
                <a:solidFill>
                  <a:srgbClr val="610B38"/>
                </a:solidFill>
                <a:effectLst/>
                <a:latin typeface="erdana"/>
              </a:rPr>
            </a:br>
            <a:endParaRPr lang="en-US" dirty="0"/>
          </a:p>
        </p:txBody>
      </p:sp>
      <p:sp>
        <p:nvSpPr>
          <p:cNvPr id="6" name="TextBox 5">
            <a:extLst>
              <a:ext uri="{FF2B5EF4-FFF2-40B4-BE49-F238E27FC236}">
                <a16:creationId xmlns:a16="http://schemas.microsoft.com/office/drawing/2014/main" id="{E436893C-8561-3A1F-ACAC-79947CE6AED0}"/>
              </a:ext>
            </a:extLst>
          </p:cNvPr>
          <p:cNvSpPr txBox="1"/>
          <p:nvPr/>
        </p:nvSpPr>
        <p:spPr>
          <a:xfrm>
            <a:off x="838200" y="1069849"/>
            <a:ext cx="9384792" cy="2862322"/>
          </a:xfrm>
          <a:prstGeom prst="rect">
            <a:avLst/>
          </a:prstGeom>
          <a:noFill/>
        </p:spPr>
        <p:txBody>
          <a:bodyPr wrap="square">
            <a:spAutoFit/>
          </a:bodyPr>
          <a:lstStyle/>
          <a:p>
            <a:pPr algn="just"/>
            <a:r>
              <a:rPr lang="en-US" b="0" i="0" dirty="0">
                <a:solidFill>
                  <a:srgbClr val="333333"/>
                </a:solidFill>
                <a:effectLst/>
                <a:latin typeface="inter-regular"/>
              </a:rPr>
              <a:t>Propositional logic (PL) is the simplest form of logic where all the statements are made by propositions. A proposition is a declarative statement which is either true or false. It is a technique of knowledge representation in logical and mathematical form.</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Example:</a:t>
            </a:r>
          </a:p>
          <a:p>
            <a:pPr algn="just"/>
            <a:endParaRPr lang="en-US" b="0" i="0" dirty="0">
              <a:solidFill>
                <a:srgbClr val="610B4B"/>
              </a:solidFill>
              <a:effectLst/>
              <a:latin typeface="erdana"/>
            </a:endParaRPr>
          </a:p>
          <a:p>
            <a:pPr algn="just">
              <a:buFont typeface="+mj-lt"/>
              <a:buAutoNum type="arabicPeriod"/>
            </a:pPr>
            <a:r>
              <a:rPr lang="en-US" b="0" i="0" dirty="0">
                <a:solidFill>
                  <a:srgbClr val="000000"/>
                </a:solidFill>
                <a:effectLst/>
                <a:latin typeface="inter-regular"/>
              </a:rPr>
              <a:t>a) It is Sunday.  </a:t>
            </a:r>
          </a:p>
          <a:p>
            <a:pPr algn="just">
              <a:buFont typeface="+mj-lt"/>
              <a:buAutoNum type="arabicPeriod"/>
            </a:pPr>
            <a:r>
              <a:rPr lang="en-US" b="0" i="0" dirty="0">
                <a:solidFill>
                  <a:srgbClr val="000000"/>
                </a:solidFill>
                <a:effectLst/>
                <a:latin typeface="inter-regular"/>
              </a:rPr>
              <a:t>b) The Sun rises from West (False proposition)  </a:t>
            </a:r>
          </a:p>
          <a:p>
            <a:pPr algn="just">
              <a:buFont typeface="+mj-lt"/>
              <a:buAutoNum type="arabicPeriod"/>
            </a:pPr>
            <a:r>
              <a:rPr lang="en-US" b="0" i="0" dirty="0">
                <a:solidFill>
                  <a:srgbClr val="000000"/>
                </a:solidFill>
                <a:effectLst/>
                <a:latin typeface="inter-regular"/>
              </a:rPr>
              <a:t>c) </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 </a:t>
            </a:r>
            <a:r>
              <a:rPr lang="en-US" b="0" i="0" dirty="0">
                <a:solidFill>
                  <a:srgbClr val="C00000"/>
                </a:solidFill>
                <a:effectLst/>
                <a:latin typeface="inter-regular"/>
              </a:rPr>
              <a:t>7</a:t>
            </a:r>
            <a:r>
              <a:rPr lang="en-US" b="0" i="0" dirty="0">
                <a:solidFill>
                  <a:srgbClr val="000000"/>
                </a:solidFill>
                <a:effectLst/>
                <a:latin typeface="inter-regular"/>
              </a:rPr>
              <a:t>(False proposition)  </a:t>
            </a:r>
          </a:p>
          <a:p>
            <a:pPr algn="just">
              <a:buFont typeface="+mj-lt"/>
              <a:buAutoNum type="arabicPeriod"/>
            </a:pPr>
            <a:r>
              <a:rPr lang="en-US" b="0" i="0" dirty="0">
                <a:solidFill>
                  <a:srgbClr val="000000"/>
                </a:solidFill>
                <a:effectLst/>
                <a:latin typeface="inter-regular"/>
              </a:rPr>
              <a:t>d) </a:t>
            </a:r>
            <a:r>
              <a:rPr lang="en-US" b="0" i="0" dirty="0">
                <a:solidFill>
                  <a:srgbClr val="C00000"/>
                </a:solidFill>
                <a:effectLst/>
                <a:latin typeface="inter-regular"/>
              </a:rPr>
              <a:t>5</a:t>
            </a:r>
            <a:r>
              <a:rPr lang="en-US" b="0" i="0" dirty="0">
                <a:solidFill>
                  <a:srgbClr val="000000"/>
                </a:solidFill>
                <a:effectLst/>
                <a:latin typeface="inter-regular"/>
              </a:rPr>
              <a:t> is a prime number.   </a:t>
            </a:r>
          </a:p>
        </p:txBody>
      </p:sp>
    </p:spTree>
    <p:extLst>
      <p:ext uri="{BB962C8B-B14F-4D97-AF65-F5344CB8AC3E}">
        <p14:creationId xmlns:p14="http://schemas.microsoft.com/office/powerpoint/2010/main" val="2502449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3AF7BC-986C-40E1-5955-BDAED525A2DF}"/>
              </a:ext>
            </a:extLst>
          </p:cNvPr>
          <p:cNvSpPr txBox="1"/>
          <p:nvPr/>
        </p:nvSpPr>
        <p:spPr>
          <a:xfrm>
            <a:off x="292608" y="347472"/>
            <a:ext cx="11183112" cy="5355312"/>
          </a:xfrm>
          <a:prstGeom prst="rect">
            <a:avLst/>
          </a:prstGeom>
          <a:noFill/>
        </p:spPr>
        <p:txBody>
          <a:bodyPr wrap="square">
            <a:spAutoFit/>
          </a:bodyPr>
          <a:lstStyle/>
          <a:p>
            <a:pPr algn="just"/>
            <a:r>
              <a:rPr lang="en-US" b="1" i="0" dirty="0">
                <a:solidFill>
                  <a:srgbClr val="333333"/>
                </a:solidFill>
                <a:effectLst/>
                <a:latin typeface="inter-bold"/>
              </a:rPr>
              <a:t>Following are some basic facts about propositional logic:</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Propositional logic is also called Boolean logic as it works on 0 and 1.</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propositional logic, we use symbolic variables to represent the logic, and we can use any symbol for a representing a proposition, such A, B, C, P, Q, R, etc.</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Propositions can be either true or false, but it cannot be both.</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Propositional logic consists of an object, relations or function, and </a:t>
            </a:r>
            <a:r>
              <a:rPr lang="en-US" b="1" i="0" dirty="0">
                <a:solidFill>
                  <a:srgbClr val="000000"/>
                </a:solidFill>
                <a:effectLst/>
                <a:latin typeface="inter-bold"/>
              </a:rPr>
              <a:t>logical connectives</a:t>
            </a:r>
            <a:r>
              <a:rPr lang="en-US" b="0" i="0" dirty="0">
                <a:solidFill>
                  <a:srgbClr val="000000"/>
                </a:solidFill>
                <a:effectLst/>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These connectives are also called logical operators.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propositions and connectives are the basic elements of the propositional logic.</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Connectives can be said as a logical operator which connects two sentences.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proposition formula which is always true is called </a:t>
            </a:r>
            <a:r>
              <a:rPr lang="en-US" b="1" i="0" dirty="0">
                <a:solidFill>
                  <a:srgbClr val="000000"/>
                </a:solidFill>
                <a:effectLst/>
                <a:latin typeface="inter-bold"/>
              </a:rPr>
              <a:t>tautology</a:t>
            </a:r>
            <a:r>
              <a:rPr lang="en-US" b="0" i="0" dirty="0">
                <a:solidFill>
                  <a:srgbClr val="000000"/>
                </a:solidFill>
                <a:effectLst/>
                <a:latin typeface="inter-regular"/>
              </a:rPr>
              <a:t>, and it is also called a valid sentence.</a:t>
            </a: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35099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9587B-DF80-D524-8077-ADF07DEB7270}"/>
              </a:ext>
            </a:extLst>
          </p:cNvPr>
          <p:cNvSpPr txBox="1"/>
          <p:nvPr/>
        </p:nvSpPr>
        <p:spPr>
          <a:xfrm>
            <a:off x="676657" y="795528"/>
            <a:ext cx="9994392" cy="4185761"/>
          </a:xfrm>
          <a:prstGeom prst="rect">
            <a:avLst/>
          </a:prstGeom>
          <a:noFill/>
        </p:spPr>
        <p:txBody>
          <a:bodyPr wrap="square">
            <a:spAutoFit/>
          </a:bodyPr>
          <a:lstStyle/>
          <a:p>
            <a:endParaRPr lang="en-US" sz="3200" b="1" dirty="0"/>
          </a:p>
          <a:p>
            <a:pPr algn="just"/>
            <a:r>
              <a:rPr lang="en-US" b="1" dirty="0"/>
              <a:t>1. Ambiguity: </a:t>
            </a:r>
          </a:p>
          <a:p>
            <a:pPr algn="just"/>
            <a:r>
              <a:rPr lang="en-US" dirty="0"/>
              <a:t>Ambiguity arises when a piece of information can be interpreted in multiple ways.			    </a:t>
            </a:r>
          </a:p>
          <a:p>
            <a:pPr algn="just"/>
            <a:r>
              <a:rPr lang="en-US" dirty="0"/>
              <a:t>This can lead to misunderstandings or incorrect inferences by AI systems.</a:t>
            </a:r>
          </a:p>
          <a:p>
            <a:pPr marL="342900" indent="-342900" algn="just">
              <a:buFont typeface="+mj-lt"/>
              <a:buAutoNum type="arabicPeriod"/>
            </a:pPr>
            <a:endParaRPr lang="en-US" dirty="0"/>
          </a:p>
          <a:p>
            <a:pPr algn="just"/>
            <a:r>
              <a:rPr lang="en-US" b="1" dirty="0"/>
              <a:t>2. Incompleteness:</a:t>
            </a:r>
          </a:p>
          <a:p>
            <a:pPr algn="just"/>
            <a:r>
              <a:rPr lang="en-US" dirty="0"/>
              <a:t>It is often impossible to represent all knowledge comprehensively in a knowledge base.</a:t>
            </a:r>
          </a:p>
          <a:p>
            <a:pPr algn="just"/>
            <a:r>
              <a:rPr lang="en-US" dirty="0"/>
              <a:t>This leads to gaps in information that can result in incomplete or incorrect reasoning.</a:t>
            </a:r>
          </a:p>
          <a:p>
            <a:pPr marL="342900" indent="-342900" algn="just">
              <a:buFont typeface="+mj-lt"/>
              <a:buAutoNum type="arabicPeriod"/>
            </a:pPr>
            <a:endParaRPr lang="en-US" dirty="0"/>
          </a:p>
          <a:p>
            <a:pPr algn="just"/>
            <a:r>
              <a:rPr lang="en-US" b="1" dirty="0"/>
              <a:t>3. Inconsistency: </a:t>
            </a:r>
          </a:p>
          <a:p>
            <a:pPr algn="just"/>
            <a:r>
              <a:rPr lang="en-US" dirty="0"/>
              <a:t>Inconsistencies occur when a knowledge base contains conflicting information.</a:t>
            </a:r>
          </a:p>
          <a:p>
            <a:pPr algn="just"/>
            <a:r>
              <a:rPr lang="en-US" dirty="0"/>
              <a:t>This can lead to logical contradictions and unreliable conclusions.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8330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93814E-ABB1-0C3F-2406-D82B8CBC6BD4}"/>
              </a:ext>
            </a:extLst>
          </p:cNvPr>
          <p:cNvSpPr txBox="1"/>
          <p:nvPr/>
        </p:nvSpPr>
        <p:spPr>
          <a:xfrm>
            <a:off x="1005840" y="786384"/>
            <a:ext cx="10131552" cy="1200329"/>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A proposition formula which is always false is called </a:t>
            </a:r>
            <a:r>
              <a:rPr lang="en-US" b="1" i="0" dirty="0">
                <a:solidFill>
                  <a:srgbClr val="000000"/>
                </a:solidFill>
                <a:effectLst/>
                <a:latin typeface="inter-bold"/>
              </a:rPr>
              <a:t>Contradiction</a:t>
            </a:r>
            <a:r>
              <a:rPr lang="en-US" b="0" i="0" dirty="0">
                <a:solidFill>
                  <a:srgbClr val="000000"/>
                </a:solidFill>
                <a:effectLst/>
                <a:latin typeface="inter-regular"/>
              </a:rPr>
              <a:t>.</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Statements which are questions, commands, or opinions are not propositions such as "</a:t>
            </a:r>
            <a:r>
              <a:rPr lang="en-US" b="1" i="0" dirty="0">
                <a:solidFill>
                  <a:srgbClr val="000000"/>
                </a:solidFill>
                <a:effectLst/>
                <a:latin typeface="inter-bold"/>
              </a:rPr>
              <a:t>Where is Rohini</a:t>
            </a:r>
            <a:r>
              <a:rPr lang="en-US" b="0" i="0" dirty="0">
                <a:solidFill>
                  <a:srgbClr val="000000"/>
                </a:solidFill>
                <a:effectLst/>
                <a:latin typeface="inter-regular"/>
              </a:rPr>
              <a:t>", "</a:t>
            </a:r>
            <a:r>
              <a:rPr lang="en-US" b="1" i="0" dirty="0">
                <a:solidFill>
                  <a:srgbClr val="000000"/>
                </a:solidFill>
                <a:effectLst/>
                <a:latin typeface="inter-bold"/>
              </a:rPr>
              <a:t>How are you</a:t>
            </a:r>
            <a:r>
              <a:rPr lang="en-US" b="0" i="0" dirty="0">
                <a:solidFill>
                  <a:srgbClr val="000000"/>
                </a:solidFill>
                <a:effectLst/>
                <a:latin typeface="inter-regular"/>
              </a:rPr>
              <a:t>", "</a:t>
            </a:r>
            <a:r>
              <a:rPr lang="en-US" b="1" i="0" dirty="0">
                <a:solidFill>
                  <a:srgbClr val="000000"/>
                </a:solidFill>
                <a:effectLst/>
                <a:latin typeface="inter-bold"/>
              </a:rPr>
              <a:t>What is your name</a:t>
            </a:r>
            <a:r>
              <a:rPr lang="en-US" b="0" i="0" dirty="0">
                <a:solidFill>
                  <a:srgbClr val="000000"/>
                </a:solidFill>
                <a:effectLst/>
                <a:latin typeface="inter-regular"/>
              </a:rPr>
              <a:t>", are not propositions.</a:t>
            </a:r>
          </a:p>
        </p:txBody>
      </p:sp>
      <p:sp>
        <p:nvSpPr>
          <p:cNvPr id="6" name="TextBox 5">
            <a:extLst>
              <a:ext uri="{FF2B5EF4-FFF2-40B4-BE49-F238E27FC236}">
                <a16:creationId xmlns:a16="http://schemas.microsoft.com/office/drawing/2014/main" id="{36C82400-1363-F981-3E71-C36CB2C150A4}"/>
              </a:ext>
            </a:extLst>
          </p:cNvPr>
          <p:cNvSpPr txBox="1"/>
          <p:nvPr/>
        </p:nvSpPr>
        <p:spPr>
          <a:xfrm>
            <a:off x="1005840" y="2350008"/>
            <a:ext cx="9939528" cy="2308324"/>
          </a:xfrm>
          <a:prstGeom prst="rect">
            <a:avLst/>
          </a:prstGeom>
          <a:noFill/>
        </p:spPr>
        <p:txBody>
          <a:bodyPr wrap="square">
            <a:spAutoFit/>
          </a:bodyPr>
          <a:lstStyle/>
          <a:p>
            <a:pPr algn="just"/>
            <a:r>
              <a:rPr lang="en-US" b="0" i="0" dirty="0">
                <a:solidFill>
                  <a:srgbClr val="610B4B"/>
                </a:solidFill>
                <a:effectLst/>
                <a:latin typeface="erdana"/>
              </a:rPr>
              <a:t>Syntax of propositional logic:</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The syntax of propositional logic defines the allowable sentences for the knowledge representation. There are two types of Propositions:</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Atomic Propositions</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Compound propositions</a:t>
            </a:r>
          </a:p>
          <a:p>
            <a:pPr algn="just">
              <a:buFont typeface="+mj-lt"/>
              <a:buAutoNum type="arabicPeriod"/>
            </a:pPr>
            <a:endParaRPr lang="en-US" b="0" i="0" dirty="0">
              <a:solidFill>
                <a:srgbClr val="000000"/>
              </a:solidFill>
              <a:effectLst/>
              <a:latin typeface="inter-regular"/>
            </a:endParaRPr>
          </a:p>
        </p:txBody>
      </p:sp>
    </p:spTree>
    <p:extLst>
      <p:ext uri="{BB962C8B-B14F-4D97-AF65-F5344CB8AC3E}">
        <p14:creationId xmlns:p14="http://schemas.microsoft.com/office/powerpoint/2010/main" val="234203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C328B3-7CA2-AFEA-5925-1C4465BE5B9A}"/>
              </a:ext>
            </a:extLst>
          </p:cNvPr>
          <p:cNvSpPr txBox="1"/>
          <p:nvPr/>
        </p:nvSpPr>
        <p:spPr>
          <a:xfrm>
            <a:off x="1042416" y="603504"/>
            <a:ext cx="10442448" cy="646331"/>
          </a:xfrm>
          <a:prstGeom prst="rect">
            <a:avLst/>
          </a:prstGeom>
          <a:noFill/>
        </p:spPr>
        <p:txBody>
          <a:bodyPr wrap="square">
            <a:spAutoFit/>
          </a:bodyPr>
          <a:lstStyle/>
          <a:p>
            <a:pPr algn="just"/>
            <a:r>
              <a:rPr lang="en-US" b="1" i="0" dirty="0">
                <a:solidFill>
                  <a:srgbClr val="000000"/>
                </a:solidFill>
                <a:effectLst/>
                <a:latin typeface="inter-bold"/>
              </a:rPr>
              <a:t>1. Atomic Proposition:</a:t>
            </a:r>
            <a:r>
              <a:rPr lang="en-US" b="0" i="0" dirty="0">
                <a:solidFill>
                  <a:srgbClr val="000000"/>
                </a:solidFill>
                <a:effectLst/>
                <a:latin typeface="inter-regular"/>
              </a:rPr>
              <a:t> Atomic propositions are the simple propositions. It consists of a single proposition symbol. These are the sentences which must be either true or false.</a:t>
            </a:r>
          </a:p>
        </p:txBody>
      </p:sp>
      <p:sp>
        <p:nvSpPr>
          <p:cNvPr id="6" name="TextBox 5">
            <a:extLst>
              <a:ext uri="{FF2B5EF4-FFF2-40B4-BE49-F238E27FC236}">
                <a16:creationId xmlns:a16="http://schemas.microsoft.com/office/drawing/2014/main" id="{99B444E5-73FE-5FA6-F64D-B7CA586F92F8}"/>
              </a:ext>
            </a:extLst>
          </p:cNvPr>
          <p:cNvSpPr txBox="1"/>
          <p:nvPr/>
        </p:nvSpPr>
        <p:spPr>
          <a:xfrm>
            <a:off x="1042416" y="1481329"/>
            <a:ext cx="10222992" cy="923330"/>
          </a:xfrm>
          <a:prstGeom prst="rect">
            <a:avLst/>
          </a:prstGeom>
          <a:noFill/>
        </p:spPr>
        <p:txBody>
          <a:bodyPr wrap="square">
            <a:spAutoFit/>
          </a:bodyPr>
          <a:lstStyle/>
          <a:p>
            <a:pPr algn="just"/>
            <a:r>
              <a:rPr lang="en-US" b="0" i="0" dirty="0">
                <a:solidFill>
                  <a:srgbClr val="000000"/>
                </a:solidFill>
                <a:effectLst/>
                <a:latin typeface="inter-regular"/>
              </a:rPr>
              <a:t>a) </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 is </a:t>
            </a:r>
            <a:r>
              <a:rPr lang="en-US" b="0" i="0" dirty="0">
                <a:solidFill>
                  <a:srgbClr val="C00000"/>
                </a:solidFill>
                <a:effectLst/>
                <a:latin typeface="inter-regular"/>
              </a:rPr>
              <a:t>4</a:t>
            </a:r>
            <a:r>
              <a:rPr lang="en-US" b="0" i="0" dirty="0">
                <a:solidFill>
                  <a:srgbClr val="000000"/>
                </a:solidFill>
                <a:effectLst/>
                <a:latin typeface="inter-regular"/>
              </a:rPr>
              <a:t>, it is an atomic proposition as it is a </a:t>
            </a:r>
            <a:r>
              <a:rPr lang="en-US" b="1" i="0" dirty="0">
                <a:solidFill>
                  <a:srgbClr val="006699"/>
                </a:solidFill>
                <a:effectLst/>
                <a:latin typeface="inter-regular"/>
              </a:rPr>
              <a:t>true</a:t>
            </a:r>
            <a:r>
              <a:rPr lang="en-US" b="0" i="0" dirty="0">
                <a:solidFill>
                  <a:srgbClr val="000000"/>
                </a:solidFill>
                <a:effectLst/>
                <a:latin typeface="inter-regular"/>
              </a:rPr>
              <a:t> fact.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b) </a:t>
            </a:r>
            <a:r>
              <a:rPr lang="en-US" b="0" i="0" dirty="0">
                <a:solidFill>
                  <a:srgbClr val="0000FF"/>
                </a:solidFill>
                <a:effectLst/>
                <a:latin typeface="inter-regular"/>
              </a:rPr>
              <a:t>"The Sun is cold"</a:t>
            </a:r>
            <a:r>
              <a:rPr lang="en-US" b="0" i="0" dirty="0">
                <a:solidFill>
                  <a:srgbClr val="000000"/>
                </a:solidFill>
                <a:effectLst/>
                <a:latin typeface="inter-regular"/>
              </a:rPr>
              <a:t> is also a proposition as it is a </a:t>
            </a:r>
            <a:r>
              <a:rPr lang="en-US" b="1" i="0" dirty="0">
                <a:solidFill>
                  <a:srgbClr val="006699"/>
                </a:solidFill>
                <a:effectLst/>
                <a:latin typeface="inter-regular"/>
              </a:rPr>
              <a:t>false</a:t>
            </a:r>
            <a:r>
              <a:rPr lang="en-US" b="0" i="0" dirty="0">
                <a:solidFill>
                  <a:srgbClr val="000000"/>
                </a:solidFill>
                <a:effectLst/>
                <a:latin typeface="inter-regular"/>
              </a:rPr>
              <a:t> fact. </a:t>
            </a:r>
          </a:p>
        </p:txBody>
      </p:sp>
      <p:sp>
        <p:nvSpPr>
          <p:cNvPr id="8" name="TextBox 7">
            <a:extLst>
              <a:ext uri="{FF2B5EF4-FFF2-40B4-BE49-F238E27FC236}">
                <a16:creationId xmlns:a16="http://schemas.microsoft.com/office/drawing/2014/main" id="{C60FC09A-93B4-AFE7-D494-1B29C3A95BDC}"/>
              </a:ext>
            </a:extLst>
          </p:cNvPr>
          <p:cNvSpPr txBox="1"/>
          <p:nvPr/>
        </p:nvSpPr>
        <p:spPr>
          <a:xfrm>
            <a:off x="1106424" y="2761486"/>
            <a:ext cx="10378440" cy="2308324"/>
          </a:xfrm>
          <a:prstGeom prst="rect">
            <a:avLst/>
          </a:prstGeom>
          <a:noFill/>
        </p:spPr>
        <p:txBody>
          <a:bodyPr wrap="square">
            <a:spAutoFit/>
          </a:bodyPr>
          <a:lstStyle/>
          <a:p>
            <a:pPr algn="just"/>
            <a:r>
              <a:rPr lang="en-US" b="1" i="0" dirty="0">
                <a:solidFill>
                  <a:srgbClr val="000000"/>
                </a:solidFill>
                <a:effectLst/>
                <a:latin typeface="inter-bold"/>
              </a:rPr>
              <a:t>2. Compound proposition:</a:t>
            </a:r>
            <a:r>
              <a:rPr lang="en-US" b="0" i="0" dirty="0">
                <a:solidFill>
                  <a:srgbClr val="000000"/>
                </a:solidFill>
                <a:effectLst/>
                <a:latin typeface="inter-regular"/>
              </a:rPr>
              <a:t> Compound propositions are constructed by combining simpler or atomic propositions, using parenthesis and logical connectives.</a:t>
            </a:r>
          </a:p>
          <a:p>
            <a:pPr algn="just"/>
            <a:endParaRPr lang="en-US" b="0" i="0" dirty="0">
              <a:solidFill>
                <a:srgbClr val="000000"/>
              </a:solidFill>
              <a:effectLst/>
              <a:latin typeface="inter-regular"/>
            </a:endParaRPr>
          </a:p>
          <a:p>
            <a:pPr algn="just"/>
            <a:r>
              <a:rPr lang="en-US" b="1" i="0" dirty="0">
                <a:solidFill>
                  <a:srgbClr val="333333"/>
                </a:solidFill>
                <a:effectLst/>
                <a:latin typeface="inter-bold"/>
              </a:rPr>
              <a:t>Example:</a:t>
            </a:r>
          </a:p>
          <a:p>
            <a:pPr algn="just"/>
            <a:endParaRPr lang="en-US" dirty="0">
              <a:solidFill>
                <a:srgbClr val="333333"/>
              </a:solidFill>
              <a:latin typeface="inter-regular"/>
            </a:endParaRPr>
          </a:p>
          <a:p>
            <a:pPr algn="just"/>
            <a:r>
              <a:rPr lang="en-US" b="0" i="0" dirty="0">
                <a:solidFill>
                  <a:srgbClr val="000000"/>
                </a:solidFill>
                <a:effectLst/>
                <a:latin typeface="inter-regular"/>
              </a:rPr>
              <a:t>a) </a:t>
            </a:r>
            <a:r>
              <a:rPr lang="en-US" b="0" i="0" dirty="0">
                <a:solidFill>
                  <a:srgbClr val="0000FF"/>
                </a:solidFill>
                <a:effectLst/>
                <a:latin typeface="inter-regular"/>
              </a:rPr>
              <a:t>"It is raining today, and street is wet."</a:t>
            </a:r>
            <a:r>
              <a:rPr lang="en-US" b="0" i="0" dirty="0">
                <a:solidFill>
                  <a:srgbClr val="000000"/>
                </a:solidFill>
                <a:effectLst/>
                <a:latin typeface="inter-regular"/>
              </a:rPr>
              <a:t>  </a:t>
            </a:r>
          </a:p>
          <a:p>
            <a:pPr algn="just">
              <a:buFont typeface="+mj-lt"/>
              <a:buAutoNum type="arabicPeriod"/>
            </a:pPr>
            <a:endParaRPr lang="en-US" b="0" i="0" dirty="0">
              <a:solidFill>
                <a:srgbClr val="000000"/>
              </a:solidFill>
              <a:effectLst/>
              <a:latin typeface="inter-regular"/>
            </a:endParaRPr>
          </a:p>
          <a:p>
            <a:pPr algn="just"/>
            <a:r>
              <a:rPr lang="en-US" b="0" i="0" dirty="0">
                <a:solidFill>
                  <a:srgbClr val="000000"/>
                </a:solidFill>
                <a:effectLst/>
                <a:latin typeface="inter-regular"/>
              </a:rPr>
              <a:t>b) </a:t>
            </a:r>
            <a:r>
              <a:rPr lang="en-US" b="0" i="0" dirty="0">
                <a:solidFill>
                  <a:srgbClr val="0000FF"/>
                </a:solidFill>
                <a:effectLst/>
                <a:latin typeface="inter-regular"/>
              </a:rPr>
              <a:t>"Ankit is a doctor, and his clinic is in Mumbai."</a:t>
            </a:r>
            <a:endParaRPr lang="en-US" b="0" i="0" dirty="0">
              <a:solidFill>
                <a:srgbClr val="000000"/>
              </a:solidFill>
              <a:effectLst/>
              <a:latin typeface="inter-regular"/>
            </a:endParaRPr>
          </a:p>
        </p:txBody>
      </p:sp>
    </p:spTree>
    <p:extLst>
      <p:ext uri="{BB962C8B-B14F-4D97-AF65-F5344CB8AC3E}">
        <p14:creationId xmlns:p14="http://schemas.microsoft.com/office/powerpoint/2010/main" val="239432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9F4A5-A91C-8D4A-C190-A536CD56F6DD}"/>
              </a:ext>
            </a:extLst>
          </p:cNvPr>
          <p:cNvSpPr txBox="1"/>
          <p:nvPr/>
        </p:nvSpPr>
        <p:spPr>
          <a:xfrm>
            <a:off x="704088" y="676656"/>
            <a:ext cx="10561320" cy="5355312"/>
          </a:xfrm>
          <a:prstGeom prst="rect">
            <a:avLst/>
          </a:prstGeom>
          <a:noFill/>
        </p:spPr>
        <p:txBody>
          <a:bodyPr wrap="square">
            <a:spAutoFit/>
          </a:bodyPr>
          <a:lstStyle/>
          <a:p>
            <a:pPr algn="just"/>
            <a:r>
              <a:rPr lang="en-US" b="0" i="0" dirty="0">
                <a:solidFill>
                  <a:srgbClr val="610B38"/>
                </a:solidFill>
                <a:effectLst/>
                <a:latin typeface="erdana"/>
              </a:rPr>
              <a:t>Logical Connectives:</a:t>
            </a:r>
          </a:p>
          <a:p>
            <a:pPr algn="just"/>
            <a:r>
              <a:rPr lang="en-US" b="0" i="0" dirty="0">
                <a:solidFill>
                  <a:srgbClr val="333333"/>
                </a:solidFill>
                <a:effectLst/>
                <a:latin typeface="inter-regular"/>
              </a:rPr>
              <a:t>Logical connectives are used to connect two simpler propositions or representing a sentence logically. We can create compound propositions with the help of logical connectives. There are mainly five connectives, which are given as follows:</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 Negation:</a:t>
            </a:r>
            <a:r>
              <a:rPr lang="en-US" b="0" i="0" dirty="0">
                <a:solidFill>
                  <a:srgbClr val="000000"/>
                </a:solidFill>
                <a:effectLst/>
                <a:latin typeface="inter-regular"/>
              </a:rPr>
              <a:t> A sentence such as ¬ P is called negation of P. A literal can be either Positive literal or negative literal.</a:t>
            </a:r>
          </a:p>
          <a:p>
            <a:pPr algn="just">
              <a:buFont typeface="+mj-lt"/>
              <a:buAutoNum type="arabicPeriod"/>
            </a:pPr>
            <a:endParaRPr lang="en-US" b="0" i="0" dirty="0">
              <a:solidFill>
                <a:srgbClr val="000000"/>
              </a:solidFill>
              <a:effectLst/>
              <a:latin typeface="inter-regular"/>
            </a:endParaRPr>
          </a:p>
          <a:p>
            <a:pPr>
              <a:buFont typeface="+mj-lt"/>
              <a:buAutoNum type="arabicPeriod"/>
            </a:pPr>
            <a:r>
              <a:rPr lang="en-US" b="1" i="0" dirty="0">
                <a:solidFill>
                  <a:srgbClr val="000000"/>
                </a:solidFill>
                <a:effectLst/>
                <a:latin typeface="inter-bold"/>
              </a:rPr>
              <a:t> Conjunction:</a:t>
            </a:r>
            <a:r>
              <a:rPr lang="en-US" b="0" i="0" dirty="0">
                <a:solidFill>
                  <a:srgbClr val="000000"/>
                </a:solidFill>
                <a:effectLst/>
                <a:latin typeface="inter-regular"/>
              </a:rPr>
              <a:t> A sentence which has </a:t>
            </a:r>
            <a:r>
              <a:rPr lang="en-US" b="1" i="0" dirty="0">
                <a:solidFill>
                  <a:srgbClr val="000000"/>
                </a:solidFill>
                <a:effectLst/>
                <a:latin typeface="inter-bold"/>
              </a:rPr>
              <a:t>∧ </a:t>
            </a:r>
            <a:r>
              <a:rPr lang="en-US" b="0" i="0" dirty="0">
                <a:solidFill>
                  <a:srgbClr val="000000"/>
                </a:solidFill>
                <a:effectLst/>
                <a:latin typeface="inter-regular"/>
              </a:rPr>
              <a:t>connective such as, </a:t>
            </a:r>
            <a:r>
              <a:rPr lang="en-US" b="1" i="0" dirty="0">
                <a:solidFill>
                  <a:srgbClr val="000000"/>
                </a:solidFill>
                <a:effectLst/>
                <a:latin typeface="inter-bold"/>
              </a:rPr>
              <a:t>P ∧ Q</a:t>
            </a:r>
            <a:r>
              <a:rPr lang="en-US" b="0" i="0" dirty="0">
                <a:solidFill>
                  <a:srgbClr val="000000"/>
                </a:solidFill>
                <a:effectLst/>
                <a:latin typeface="inter-regular"/>
              </a:rPr>
              <a:t> is called a conjunction.</a:t>
            </a:r>
          </a:p>
          <a:p>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Rohan is intelligent and hardworking. It can be written as,</a:t>
            </a:r>
            <a:br>
              <a:rPr lang="en-US" b="0" i="0" dirty="0">
                <a:solidFill>
                  <a:srgbClr val="000000"/>
                </a:solidFill>
                <a:effectLst/>
                <a:latin typeface="inter-regular"/>
              </a:rPr>
            </a:br>
            <a:r>
              <a:rPr lang="en-US" b="1" i="0" dirty="0">
                <a:solidFill>
                  <a:srgbClr val="000000"/>
                </a:solidFill>
                <a:effectLst/>
                <a:latin typeface="inter-bold"/>
              </a:rPr>
              <a:t>P=Rohan is intelligent</a:t>
            </a:r>
            <a:r>
              <a:rPr lang="en-US" b="0" i="0" dirty="0">
                <a:solidFill>
                  <a:srgbClr val="000000"/>
                </a:solidFill>
                <a:effectLst/>
                <a:latin typeface="inter-regular"/>
              </a:rPr>
              <a:t>,</a:t>
            </a:r>
            <a:br>
              <a:rPr lang="en-US" b="0" i="0" dirty="0">
                <a:solidFill>
                  <a:srgbClr val="000000"/>
                </a:solidFill>
                <a:effectLst/>
                <a:latin typeface="inter-regular"/>
              </a:rPr>
            </a:br>
            <a:r>
              <a:rPr lang="en-US" b="1" i="0" dirty="0">
                <a:solidFill>
                  <a:srgbClr val="000000"/>
                </a:solidFill>
                <a:effectLst/>
                <a:latin typeface="inter-bold"/>
              </a:rPr>
              <a:t>Q= Rohan is hardworking. → P∧ Q</a:t>
            </a:r>
            <a:r>
              <a:rPr lang="en-US" b="0" i="0" dirty="0">
                <a:solidFill>
                  <a:srgbClr val="000000"/>
                </a:solidFill>
                <a:effectLst/>
                <a:latin typeface="inter-regular"/>
              </a:rPr>
              <a:t>.</a:t>
            </a:r>
          </a:p>
          <a:p>
            <a:pPr algn="just">
              <a:buFont typeface="+mj-lt"/>
              <a:buAutoNum type="arabicPeriod"/>
            </a:pPr>
            <a:endParaRPr lang="en-US" b="0" i="0" dirty="0">
              <a:solidFill>
                <a:srgbClr val="000000"/>
              </a:solidFill>
              <a:effectLst/>
              <a:latin typeface="inter-regular"/>
            </a:endParaRPr>
          </a:p>
          <a:p>
            <a:r>
              <a:rPr lang="en-US" b="1" i="0" dirty="0">
                <a:solidFill>
                  <a:srgbClr val="000000"/>
                </a:solidFill>
                <a:effectLst/>
                <a:latin typeface="inter-bold"/>
              </a:rPr>
              <a:t>3. Disjunction:</a:t>
            </a:r>
            <a:r>
              <a:rPr lang="en-US" b="0" i="0" dirty="0">
                <a:solidFill>
                  <a:srgbClr val="000000"/>
                </a:solidFill>
                <a:effectLst/>
                <a:latin typeface="inter-regular"/>
              </a:rPr>
              <a:t> A sentence which has ∨ connective, such as </a:t>
            </a:r>
            <a:r>
              <a:rPr lang="en-US" b="1" i="0" dirty="0">
                <a:solidFill>
                  <a:srgbClr val="000000"/>
                </a:solidFill>
                <a:effectLst/>
                <a:latin typeface="inter-bold"/>
              </a:rPr>
              <a:t>P ∨ Q</a:t>
            </a:r>
            <a:r>
              <a:rPr lang="en-US" b="0" i="0" dirty="0">
                <a:solidFill>
                  <a:srgbClr val="000000"/>
                </a:solidFill>
                <a:effectLst/>
                <a:latin typeface="inter-regular"/>
              </a:rPr>
              <a:t>. is called disjunction, where P and Q are the propositions.</a:t>
            </a:r>
          </a:p>
          <a:p>
            <a:br>
              <a:rPr lang="en-US" b="0" i="0" dirty="0">
                <a:solidFill>
                  <a:srgbClr val="000000"/>
                </a:solidFill>
                <a:effectLst/>
                <a:latin typeface="inter-regular"/>
              </a:rPr>
            </a:br>
            <a:r>
              <a:rPr lang="en-US" b="1" i="0" dirty="0">
                <a:solidFill>
                  <a:srgbClr val="000000"/>
                </a:solidFill>
                <a:effectLst/>
                <a:latin typeface="inter-bold"/>
              </a:rPr>
              <a:t>Example: "Ritika is a doctor or Engineer"</a:t>
            </a:r>
            <a:r>
              <a:rPr lang="en-US" b="0" i="0" dirty="0">
                <a:solidFill>
                  <a:srgbClr val="000000"/>
                </a:solidFill>
                <a:effectLst/>
                <a:latin typeface="inter-regular"/>
              </a:rPr>
              <a:t>,</a:t>
            </a:r>
            <a:br>
              <a:rPr lang="en-US" b="0" i="0" dirty="0">
                <a:solidFill>
                  <a:srgbClr val="000000"/>
                </a:solidFill>
                <a:effectLst/>
                <a:latin typeface="inter-regular"/>
              </a:rPr>
            </a:br>
            <a:r>
              <a:rPr lang="en-US" b="0" i="0" dirty="0">
                <a:solidFill>
                  <a:srgbClr val="000000"/>
                </a:solidFill>
                <a:effectLst/>
                <a:latin typeface="inter-regular"/>
              </a:rPr>
              <a:t>Here P= Ritika is Doctor. Q= Ritika is Doctor, so we can write it as </a:t>
            </a:r>
            <a:r>
              <a:rPr lang="en-US" b="1" i="0" dirty="0">
                <a:solidFill>
                  <a:srgbClr val="000000"/>
                </a:solidFill>
                <a:effectLst/>
                <a:latin typeface="inter-bold"/>
              </a:rPr>
              <a:t>P ∨ Q</a:t>
            </a:r>
            <a:r>
              <a:rPr lang="en-US" b="0" i="0" dirty="0">
                <a:solidFill>
                  <a:srgbClr val="000000"/>
                </a:solidFill>
                <a:effectLst/>
                <a:latin typeface="inter-regular"/>
              </a:rPr>
              <a:t>.</a:t>
            </a:r>
          </a:p>
        </p:txBody>
      </p:sp>
    </p:spTree>
    <p:extLst>
      <p:ext uri="{BB962C8B-B14F-4D97-AF65-F5344CB8AC3E}">
        <p14:creationId xmlns:p14="http://schemas.microsoft.com/office/powerpoint/2010/main" val="159714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7FFAE-BBB9-5B5F-AA48-0A45761BD4EC}"/>
              </a:ext>
            </a:extLst>
          </p:cNvPr>
          <p:cNvSpPr txBox="1"/>
          <p:nvPr/>
        </p:nvSpPr>
        <p:spPr>
          <a:xfrm>
            <a:off x="822960" y="585216"/>
            <a:ext cx="10277856" cy="3139321"/>
          </a:xfrm>
          <a:prstGeom prst="rect">
            <a:avLst/>
          </a:prstGeom>
          <a:noFill/>
        </p:spPr>
        <p:txBody>
          <a:bodyPr wrap="square">
            <a:spAutoFit/>
          </a:bodyPr>
          <a:lstStyle/>
          <a:p>
            <a:r>
              <a:rPr lang="en-US" b="1" i="0" dirty="0">
                <a:solidFill>
                  <a:srgbClr val="000000"/>
                </a:solidFill>
                <a:effectLst/>
                <a:latin typeface="inter-bold"/>
              </a:rPr>
              <a:t>4. Implication:</a:t>
            </a:r>
            <a:r>
              <a:rPr lang="en-US" b="0" i="0" dirty="0">
                <a:solidFill>
                  <a:srgbClr val="000000"/>
                </a:solidFill>
                <a:effectLst/>
                <a:latin typeface="inter-regular"/>
              </a:rPr>
              <a:t> A sentence such as P → Q, is called an implication. Implications are also known as if-then rules. It can be represented as</a:t>
            </a:r>
          </a:p>
          <a:p>
            <a:br>
              <a:rPr lang="en-US" b="0" i="0" dirty="0">
                <a:solidFill>
                  <a:srgbClr val="000000"/>
                </a:solidFill>
                <a:effectLst/>
                <a:latin typeface="inter-regular"/>
              </a:rPr>
            </a:br>
            <a:r>
              <a:rPr lang="en-US" b="0" i="0" dirty="0">
                <a:solidFill>
                  <a:srgbClr val="000000"/>
                </a:solidFill>
                <a:effectLst/>
                <a:latin typeface="inter-regular"/>
              </a:rPr>
              <a:t>        </a:t>
            </a:r>
            <a:r>
              <a:rPr lang="en-US" b="1" i="0" dirty="0">
                <a:solidFill>
                  <a:srgbClr val="000000"/>
                </a:solidFill>
                <a:effectLst/>
                <a:latin typeface="inter-bold"/>
              </a:rPr>
              <a:t>If</a:t>
            </a:r>
            <a:r>
              <a:rPr lang="en-US" b="0" i="0" dirty="0">
                <a:solidFill>
                  <a:srgbClr val="000000"/>
                </a:solidFill>
                <a:effectLst/>
                <a:latin typeface="inter-regular"/>
              </a:rPr>
              <a:t> it is raining, then the street is wet.</a:t>
            </a:r>
            <a:br>
              <a:rPr lang="en-US" b="0" i="0" dirty="0">
                <a:solidFill>
                  <a:srgbClr val="000000"/>
                </a:solidFill>
                <a:effectLst/>
                <a:latin typeface="inter-regular"/>
              </a:rPr>
            </a:br>
            <a:r>
              <a:rPr lang="en-US" b="0" i="0" dirty="0">
                <a:solidFill>
                  <a:srgbClr val="000000"/>
                </a:solidFill>
                <a:effectLst/>
                <a:latin typeface="inter-regular"/>
              </a:rPr>
              <a:t>        Let P= It is raining, and Q= Street is wet, so it is represented as P → Q</a:t>
            </a:r>
          </a:p>
          <a:p>
            <a:endParaRPr lang="en-US" b="1" i="0" dirty="0">
              <a:solidFill>
                <a:srgbClr val="000000"/>
              </a:solidFill>
              <a:effectLst/>
              <a:latin typeface="inter-bold"/>
            </a:endParaRPr>
          </a:p>
          <a:p>
            <a:r>
              <a:rPr lang="en-US" b="1" dirty="0">
                <a:solidFill>
                  <a:srgbClr val="000000"/>
                </a:solidFill>
                <a:latin typeface="inter-bold"/>
              </a:rPr>
              <a:t>5. </a:t>
            </a:r>
            <a:r>
              <a:rPr lang="en-US" b="1" i="0" dirty="0">
                <a:solidFill>
                  <a:srgbClr val="000000"/>
                </a:solidFill>
                <a:effectLst/>
                <a:latin typeface="inter-bold"/>
              </a:rPr>
              <a:t>Biconditional:</a:t>
            </a:r>
            <a:r>
              <a:rPr lang="en-US" b="0" i="0" dirty="0">
                <a:solidFill>
                  <a:srgbClr val="000000"/>
                </a:solidFill>
                <a:effectLst/>
                <a:latin typeface="inter-regular"/>
              </a:rPr>
              <a:t> A sentence such as </a:t>
            </a:r>
            <a:r>
              <a:rPr lang="en-US" b="1" i="0" dirty="0">
                <a:solidFill>
                  <a:srgbClr val="000000"/>
                </a:solidFill>
                <a:effectLst/>
                <a:latin typeface="inter-bold"/>
              </a:rPr>
              <a:t>P⇔ Q is a Biconditional sentence, example If I am breathing, then I am alive</a:t>
            </a:r>
          </a:p>
          <a:p>
            <a:br>
              <a:rPr lang="en-US" b="0" i="0" dirty="0">
                <a:solidFill>
                  <a:srgbClr val="000000"/>
                </a:solidFill>
                <a:effectLst/>
                <a:latin typeface="inter-regular"/>
              </a:rPr>
            </a:br>
            <a:r>
              <a:rPr lang="en-US" b="0" i="0" dirty="0">
                <a:solidFill>
                  <a:srgbClr val="000000"/>
                </a:solidFill>
                <a:effectLst/>
                <a:latin typeface="inter-regular"/>
              </a:rPr>
              <a:t>            P= I am breathing, Q= I am alive, it can be represented as P ⇔ Q.</a:t>
            </a:r>
          </a:p>
          <a:p>
            <a:endParaRPr lang="en-US" b="0" i="0" dirty="0">
              <a:solidFill>
                <a:srgbClr val="000000"/>
              </a:solidFill>
              <a:effectLst/>
              <a:latin typeface="inter-regular"/>
            </a:endParaRPr>
          </a:p>
        </p:txBody>
      </p:sp>
      <p:sp>
        <p:nvSpPr>
          <p:cNvPr id="6" name="TextBox 5">
            <a:extLst>
              <a:ext uri="{FF2B5EF4-FFF2-40B4-BE49-F238E27FC236}">
                <a16:creationId xmlns:a16="http://schemas.microsoft.com/office/drawing/2014/main" id="{EB6281BA-99B6-3FD6-1532-5B49D1C48BB2}"/>
              </a:ext>
            </a:extLst>
          </p:cNvPr>
          <p:cNvSpPr txBox="1"/>
          <p:nvPr/>
        </p:nvSpPr>
        <p:spPr>
          <a:xfrm>
            <a:off x="822960" y="3447538"/>
            <a:ext cx="9381744" cy="1200329"/>
          </a:xfrm>
          <a:prstGeom prst="rect">
            <a:avLst/>
          </a:prstGeom>
          <a:noFill/>
        </p:spPr>
        <p:txBody>
          <a:bodyPr wrap="square">
            <a:spAutoFit/>
          </a:bodyPr>
          <a:lstStyle/>
          <a:p>
            <a:pPr algn="just"/>
            <a:endParaRPr lang="en-US" b="0" i="0" dirty="0">
              <a:solidFill>
                <a:srgbClr val="610B4B"/>
              </a:solidFill>
              <a:effectLst/>
              <a:latin typeface="erdana"/>
            </a:endParaRPr>
          </a:p>
          <a:p>
            <a:pPr algn="just"/>
            <a:r>
              <a:rPr lang="en-US" b="0" i="0" dirty="0">
                <a:solidFill>
                  <a:srgbClr val="610B4B"/>
                </a:solidFill>
                <a:effectLst/>
                <a:latin typeface="erdana"/>
              </a:rPr>
              <a:t>Following is the summarized table for Propositional Logic Connectives:</a:t>
            </a:r>
          </a:p>
          <a:p>
            <a:br>
              <a:rPr lang="en-US" dirty="0"/>
            </a:br>
            <a:endParaRPr lang="en-US" dirty="0"/>
          </a:p>
        </p:txBody>
      </p:sp>
      <p:pic>
        <p:nvPicPr>
          <p:cNvPr id="8" name="Picture 7">
            <a:extLst>
              <a:ext uri="{FF2B5EF4-FFF2-40B4-BE49-F238E27FC236}">
                <a16:creationId xmlns:a16="http://schemas.microsoft.com/office/drawing/2014/main" id="{C7083AD3-3D95-C1C7-EC89-1D0123E6948C}"/>
              </a:ext>
            </a:extLst>
          </p:cNvPr>
          <p:cNvPicPr>
            <a:picLocks noChangeAspect="1"/>
          </p:cNvPicPr>
          <p:nvPr/>
        </p:nvPicPr>
        <p:blipFill>
          <a:blip r:embed="rId2"/>
          <a:stretch>
            <a:fillRect/>
          </a:stretch>
        </p:blipFill>
        <p:spPr>
          <a:xfrm>
            <a:off x="1050131" y="4268182"/>
            <a:ext cx="9922669" cy="2127748"/>
          </a:xfrm>
          <a:prstGeom prst="rect">
            <a:avLst/>
          </a:prstGeom>
        </p:spPr>
      </p:pic>
    </p:spTree>
    <p:extLst>
      <p:ext uri="{BB962C8B-B14F-4D97-AF65-F5344CB8AC3E}">
        <p14:creationId xmlns:p14="http://schemas.microsoft.com/office/powerpoint/2010/main" val="218951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4B3FF-1AA2-47DF-4EE3-7EFF041F8713}"/>
              </a:ext>
            </a:extLst>
          </p:cNvPr>
          <p:cNvSpPr txBox="1"/>
          <p:nvPr/>
        </p:nvSpPr>
        <p:spPr>
          <a:xfrm>
            <a:off x="1197864" y="740664"/>
            <a:ext cx="7943850" cy="5355312"/>
          </a:xfrm>
          <a:prstGeom prst="rect">
            <a:avLst/>
          </a:prstGeom>
          <a:noFill/>
        </p:spPr>
        <p:txBody>
          <a:bodyPr wrap="square">
            <a:spAutoFit/>
          </a:bodyPr>
          <a:lstStyle/>
          <a:p>
            <a:pPr algn="just"/>
            <a:r>
              <a:rPr lang="en-US" b="0" i="0" dirty="0">
                <a:solidFill>
                  <a:srgbClr val="610B4B"/>
                </a:solidFill>
                <a:effectLst/>
                <a:latin typeface="erdana"/>
              </a:rPr>
              <a:t>Properties of Operators:</a:t>
            </a:r>
          </a:p>
          <a:p>
            <a:pPr algn="just"/>
            <a:endParaRPr lang="en-US"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inter-bold"/>
              </a:rPr>
              <a:t>Commutativity:</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P∧ Q= Q ∧ P, or</a:t>
            </a:r>
          </a:p>
          <a:p>
            <a:pPr marL="742950" lvl="1" indent="-285750" algn="just">
              <a:buFont typeface="Arial" panose="020B0604020202020204" pitchFamily="34" charset="0"/>
              <a:buChar char="•"/>
            </a:pPr>
            <a:r>
              <a:rPr lang="en-US" b="0" i="0" dirty="0">
                <a:solidFill>
                  <a:srgbClr val="000000"/>
                </a:solidFill>
                <a:effectLst/>
                <a:latin typeface="inter-regular"/>
              </a:rPr>
              <a:t>P ∨ Q = Q ∨ P.</a:t>
            </a:r>
          </a:p>
          <a:p>
            <a:pPr algn="just">
              <a:buFont typeface="Arial" panose="020B0604020202020204" pitchFamily="34" charset="0"/>
              <a:buChar char="•"/>
            </a:pPr>
            <a:r>
              <a:rPr lang="en-US" b="1" i="0" dirty="0">
                <a:solidFill>
                  <a:srgbClr val="000000"/>
                </a:solidFill>
                <a:effectLst/>
                <a:latin typeface="inter-bold"/>
              </a:rPr>
              <a:t>Associativity:</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(P ∧ Q) ∧ R= P ∧ (Q ∧ R),</a:t>
            </a:r>
          </a:p>
          <a:p>
            <a:pPr marL="742950" lvl="1" indent="-285750" algn="just">
              <a:buFont typeface="Arial" panose="020B0604020202020204" pitchFamily="34" charset="0"/>
              <a:buChar char="•"/>
            </a:pPr>
            <a:r>
              <a:rPr lang="en-US" b="0" i="0" dirty="0">
                <a:solidFill>
                  <a:srgbClr val="000000"/>
                </a:solidFill>
                <a:effectLst/>
                <a:latin typeface="inter-regular"/>
              </a:rPr>
              <a:t>(P ∨ Q) ∨ R= P ∨ (Q ∨ R)</a:t>
            </a:r>
          </a:p>
          <a:p>
            <a:pPr algn="just">
              <a:buFont typeface="Arial" panose="020B0604020202020204" pitchFamily="34" charset="0"/>
              <a:buChar char="•"/>
            </a:pPr>
            <a:r>
              <a:rPr lang="en-US" b="1" i="0" dirty="0">
                <a:solidFill>
                  <a:srgbClr val="000000"/>
                </a:solidFill>
                <a:effectLst/>
                <a:latin typeface="inter-bold"/>
              </a:rPr>
              <a:t>Identity element: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P ∧ True = P,</a:t>
            </a:r>
          </a:p>
          <a:p>
            <a:pPr marL="742950" lvl="1" indent="-285750" algn="just">
              <a:buFont typeface="Arial" panose="020B0604020202020204" pitchFamily="34" charset="0"/>
              <a:buChar char="•"/>
            </a:pPr>
            <a:r>
              <a:rPr lang="en-US" b="0" i="0" dirty="0">
                <a:solidFill>
                  <a:srgbClr val="000000"/>
                </a:solidFill>
                <a:effectLst/>
                <a:latin typeface="inter-regular"/>
              </a:rPr>
              <a:t>P ∨ True= True.</a:t>
            </a:r>
          </a:p>
          <a:p>
            <a:pPr algn="just">
              <a:buFont typeface="Arial" panose="020B0604020202020204" pitchFamily="34" charset="0"/>
              <a:buChar char="•"/>
            </a:pPr>
            <a:r>
              <a:rPr lang="en-US" b="1" i="0" dirty="0">
                <a:solidFill>
                  <a:srgbClr val="000000"/>
                </a:solidFill>
                <a:effectLst/>
                <a:latin typeface="inter-bold"/>
              </a:rPr>
              <a:t>Distributive:</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P∧ (Q ∨ R) = (P ∧ Q) ∨ (P ∧ R).</a:t>
            </a:r>
          </a:p>
          <a:p>
            <a:pPr marL="742950" lvl="1" indent="-285750" algn="just">
              <a:buFont typeface="Arial" panose="020B0604020202020204" pitchFamily="34" charset="0"/>
              <a:buChar char="•"/>
            </a:pPr>
            <a:r>
              <a:rPr lang="en-US" b="0" i="0" dirty="0">
                <a:solidFill>
                  <a:srgbClr val="000000"/>
                </a:solidFill>
                <a:effectLst/>
                <a:latin typeface="inter-regular"/>
              </a:rPr>
              <a:t>P ∨ (Q ∧ R) = (P ∨ Q) ∧ (P ∨ R).</a:t>
            </a:r>
          </a:p>
          <a:p>
            <a:pPr algn="just">
              <a:buFont typeface="Arial" panose="020B0604020202020204" pitchFamily="34" charset="0"/>
              <a:buChar char="•"/>
            </a:pPr>
            <a:r>
              <a:rPr lang="en-US" b="1" i="0" dirty="0">
                <a:solidFill>
                  <a:srgbClr val="000000"/>
                </a:solidFill>
                <a:effectLst/>
                <a:latin typeface="inter-bold"/>
              </a:rPr>
              <a:t>DE Morgan's Law:</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 (P ∧ Q) = (¬P) ∨ (¬Q)</a:t>
            </a:r>
          </a:p>
          <a:p>
            <a:pPr marL="742950" lvl="1" indent="-285750" algn="just">
              <a:buFont typeface="Arial" panose="020B0604020202020204" pitchFamily="34" charset="0"/>
              <a:buChar char="•"/>
            </a:pPr>
            <a:r>
              <a:rPr lang="en-US" b="0" i="0" dirty="0">
                <a:solidFill>
                  <a:srgbClr val="000000"/>
                </a:solidFill>
                <a:effectLst/>
                <a:latin typeface="inter-regular"/>
              </a:rPr>
              <a:t>¬ (P ∨ Q) = (¬ P) ∧ (¬Q).</a:t>
            </a:r>
          </a:p>
          <a:p>
            <a:pPr algn="just">
              <a:buFont typeface="Arial" panose="020B0604020202020204" pitchFamily="34" charset="0"/>
              <a:buChar char="•"/>
            </a:pPr>
            <a:r>
              <a:rPr lang="en-US" b="1" i="0" dirty="0">
                <a:solidFill>
                  <a:srgbClr val="000000"/>
                </a:solidFill>
                <a:effectLst/>
                <a:latin typeface="inter-bold"/>
              </a:rPr>
              <a:t>Double-negation elimination: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 (¬P) = P.</a:t>
            </a:r>
          </a:p>
        </p:txBody>
      </p:sp>
    </p:spTree>
    <p:extLst>
      <p:ext uri="{BB962C8B-B14F-4D97-AF65-F5344CB8AC3E}">
        <p14:creationId xmlns:p14="http://schemas.microsoft.com/office/powerpoint/2010/main" val="93927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37C7A8-493D-E846-0210-24AE77E91429}"/>
              </a:ext>
            </a:extLst>
          </p:cNvPr>
          <p:cNvSpPr txBox="1"/>
          <p:nvPr/>
        </p:nvSpPr>
        <p:spPr>
          <a:xfrm>
            <a:off x="813816" y="621792"/>
            <a:ext cx="10543032" cy="2585323"/>
          </a:xfrm>
          <a:prstGeom prst="rect">
            <a:avLst/>
          </a:prstGeom>
          <a:noFill/>
        </p:spPr>
        <p:txBody>
          <a:bodyPr wrap="square">
            <a:spAutoFit/>
          </a:bodyPr>
          <a:lstStyle/>
          <a:p>
            <a:pPr algn="just"/>
            <a:r>
              <a:rPr lang="en-US" b="0" i="0" dirty="0">
                <a:solidFill>
                  <a:srgbClr val="610B4B"/>
                </a:solidFill>
                <a:effectLst/>
                <a:latin typeface="erdana"/>
              </a:rPr>
              <a:t>Limitations of Propositional logic:</a:t>
            </a:r>
          </a:p>
          <a:p>
            <a:pPr algn="just"/>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We cannot represent relations like ALL, some, or none with propositional logic. Example:</a:t>
            </a:r>
          </a:p>
          <a:p>
            <a:pPr marL="742950" lvl="1" indent="-285750" algn="just">
              <a:buFont typeface="Arial" panose="020B0604020202020204" pitchFamily="34" charset="0"/>
              <a:buChar char="•"/>
            </a:pPr>
            <a:r>
              <a:rPr lang="en-US" b="1" i="0" dirty="0">
                <a:solidFill>
                  <a:srgbClr val="000000"/>
                </a:solidFill>
                <a:effectLst/>
                <a:latin typeface="inter-bold"/>
              </a:rPr>
              <a:t>All the girls are intelligent.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Some apples are sweet.</a:t>
            </a:r>
          </a:p>
          <a:p>
            <a:pPr marL="742950" lvl="1" indent="-285750"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Propositional logic has limited expressive power.</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propositional logic, we cannot describe statements in terms of their properties or logical relationships.</a:t>
            </a:r>
          </a:p>
        </p:txBody>
      </p:sp>
    </p:spTree>
    <p:extLst>
      <p:ext uri="{BB962C8B-B14F-4D97-AF65-F5344CB8AC3E}">
        <p14:creationId xmlns:p14="http://schemas.microsoft.com/office/powerpoint/2010/main" val="393520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3356-7F66-7F0E-00ED-185A08C367EF}"/>
              </a:ext>
            </a:extLst>
          </p:cNvPr>
          <p:cNvSpPr>
            <a:spLocks noGrp="1"/>
          </p:cNvSpPr>
          <p:nvPr>
            <p:ph type="title"/>
          </p:nvPr>
        </p:nvSpPr>
        <p:spPr/>
        <p:txBody>
          <a:bodyPr>
            <a:normAutofit fontScale="90000"/>
          </a:bodyPr>
          <a:lstStyle/>
          <a:p>
            <a:r>
              <a:rPr lang="en-US" b="0" i="0" dirty="0">
                <a:solidFill>
                  <a:srgbClr val="610B38"/>
                </a:solidFill>
                <a:effectLst/>
                <a:latin typeface="erdana"/>
              </a:rPr>
              <a:t>Predicate Logic/First-Order Logic in Artificial intelligence</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D0C5BF09-9AF6-7488-2002-72B8AC1C6553}"/>
              </a:ext>
            </a:extLst>
          </p:cNvPr>
          <p:cNvSpPr txBox="1"/>
          <p:nvPr/>
        </p:nvSpPr>
        <p:spPr>
          <a:xfrm>
            <a:off x="740664" y="1690688"/>
            <a:ext cx="10515600" cy="2585323"/>
          </a:xfrm>
          <a:prstGeom prst="rect">
            <a:avLst/>
          </a:prstGeom>
          <a:noFill/>
        </p:spPr>
        <p:txBody>
          <a:bodyPr wrap="square">
            <a:spAutoFit/>
          </a:bodyPr>
          <a:lstStyle/>
          <a:p>
            <a:pPr algn="just"/>
            <a:r>
              <a:rPr lang="en-US" dirty="0">
                <a:solidFill>
                  <a:srgbClr val="333333"/>
                </a:solidFill>
                <a:latin typeface="inter-regular"/>
              </a:rPr>
              <a:t>I</a:t>
            </a:r>
            <a:r>
              <a:rPr lang="en-US" b="0" i="0" dirty="0">
                <a:solidFill>
                  <a:srgbClr val="333333"/>
                </a:solidFill>
                <a:effectLst/>
                <a:latin typeface="inter-regular"/>
              </a:rPr>
              <a:t>n propositional logic, we can only represent the facts, which are either true or false. PL is not sufficient to represent the complex sentences or natural language statements. The propositional logic has very limited expressive power. Consider the following sentence, which we cannot represent using PL logic.</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"Some humans are intelligent", or</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"Sachin likes cricket.“</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0" i="0" dirty="0">
                <a:solidFill>
                  <a:srgbClr val="333333"/>
                </a:solidFill>
                <a:effectLst/>
                <a:latin typeface="inter-regular"/>
              </a:rPr>
              <a:t>To represent the above statements, PL logic is not sufficient, so we required some more powerful logic, such as first-order logic.</a:t>
            </a:r>
          </a:p>
        </p:txBody>
      </p:sp>
    </p:spTree>
    <p:extLst>
      <p:ext uri="{BB962C8B-B14F-4D97-AF65-F5344CB8AC3E}">
        <p14:creationId xmlns:p14="http://schemas.microsoft.com/office/powerpoint/2010/main" val="236199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DC4-388E-9DA5-B29C-9C385445969D}"/>
              </a:ext>
            </a:extLst>
          </p:cNvPr>
          <p:cNvSpPr>
            <a:spLocks noGrp="1"/>
          </p:cNvSpPr>
          <p:nvPr>
            <p:ph type="title"/>
          </p:nvPr>
        </p:nvSpPr>
        <p:spPr/>
        <p:txBody>
          <a:bodyPr/>
          <a:lstStyle/>
          <a:p>
            <a:r>
              <a:rPr lang="en-US" b="0" dirty="0">
                <a:solidFill>
                  <a:srgbClr val="610B38"/>
                </a:solidFill>
                <a:effectLst/>
                <a:latin typeface="erdana"/>
              </a:rPr>
              <a:t>First-Order logic:</a:t>
            </a:r>
            <a:br>
              <a:rPr lang="en-US" b="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95C6D7A5-1A73-77BD-4832-53567F2ACF6A}"/>
              </a:ext>
            </a:extLst>
          </p:cNvPr>
          <p:cNvSpPr txBox="1"/>
          <p:nvPr/>
        </p:nvSpPr>
        <p:spPr>
          <a:xfrm>
            <a:off x="658368" y="1417321"/>
            <a:ext cx="10515600" cy="3416320"/>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First-order logic is another way of knowledge representation in artificial intelligence. It is an extension to propositional logic.</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FOL is sufficiently expressive to represent the natural language statements in a concise way.</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First-order logic is also known as </a:t>
            </a:r>
            <a:r>
              <a:rPr lang="en-US" b="1" i="0" dirty="0">
                <a:solidFill>
                  <a:srgbClr val="000000"/>
                </a:solidFill>
                <a:effectLst/>
                <a:latin typeface="inter-bold"/>
              </a:rPr>
              <a:t>Predicate logic or First-order predicate logic</a:t>
            </a:r>
            <a:r>
              <a:rPr lang="en-US" b="0" i="0" dirty="0">
                <a:solidFill>
                  <a:srgbClr val="000000"/>
                </a:solidFill>
                <a:effectLst/>
                <a:latin typeface="inter-regular"/>
              </a:rPr>
              <a:t>. First-order logic is a powerful language that develops information about the objects in a more easy way and can also express the relationship between those objects.</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br>
              <a:rPr lang="en-US" dirty="0">
                <a:effectLst/>
                <a:latin typeface="inter-regular"/>
              </a:rPr>
            </a:br>
            <a:endParaRPr lang="en-US" dirty="0"/>
          </a:p>
        </p:txBody>
      </p:sp>
    </p:spTree>
    <p:extLst>
      <p:ext uri="{BB962C8B-B14F-4D97-AF65-F5344CB8AC3E}">
        <p14:creationId xmlns:p14="http://schemas.microsoft.com/office/powerpoint/2010/main" val="186533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2AEE7-4DF3-0FA8-B3EC-35BABC30BDF4}"/>
              </a:ext>
            </a:extLst>
          </p:cNvPr>
          <p:cNvSpPr txBox="1"/>
          <p:nvPr/>
        </p:nvSpPr>
        <p:spPr>
          <a:xfrm>
            <a:off x="685800" y="1042416"/>
            <a:ext cx="10707624" cy="3693319"/>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First-order logic (like natural language) does not only assume that the world contains facts like propositional logic but also assumes the following things in the world:</a:t>
            </a:r>
          </a:p>
          <a:p>
            <a:pPr algn="just">
              <a:buFont typeface="Arial" panose="020B0604020202020204" pitchFamily="34" charset="0"/>
              <a:buChar char="•"/>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Objects:</a:t>
            </a:r>
            <a:r>
              <a:rPr lang="en-US" b="0" i="0" dirty="0">
                <a:solidFill>
                  <a:srgbClr val="000000"/>
                </a:solidFill>
                <a:effectLst/>
                <a:latin typeface="inter-regular"/>
              </a:rPr>
              <a:t> A, B, people, numbers, colors, wars, theories, squares, pits, </a:t>
            </a:r>
            <a:r>
              <a:rPr lang="en-US" b="0" i="0" dirty="0" err="1">
                <a:solidFill>
                  <a:srgbClr val="000000"/>
                </a:solidFill>
                <a:effectLst/>
                <a:latin typeface="inter-regular"/>
              </a:rPr>
              <a:t>wumpus</a:t>
            </a:r>
            <a:r>
              <a:rPr lang="en-US" b="0" i="0" dirty="0">
                <a:solidFill>
                  <a:srgbClr val="000000"/>
                </a:solidFill>
                <a:effectLst/>
                <a:latin typeface="inter-regular"/>
              </a:rPr>
              <a:t>, ......</a:t>
            </a:r>
          </a:p>
          <a:p>
            <a:pPr marL="742950" lvl="1" indent="-285750" algn="just">
              <a:buFont typeface="Arial" panose="020B0604020202020204" pitchFamily="34" charset="0"/>
              <a:buChar char="•"/>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Relations:</a:t>
            </a:r>
            <a:r>
              <a:rPr lang="en-US" b="0" i="0" dirty="0">
                <a:solidFill>
                  <a:srgbClr val="000000"/>
                </a:solidFill>
                <a:effectLst/>
                <a:latin typeface="inter-regular"/>
              </a:rPr>
              <a:t> </a:t>
            </a:r>
            <a:r>
              <a:rPr lang="en-US" b="1" i="0" dirty="0">
                <a:solidFill>
                  <a:srgbClr val="000000"/>
                </a:solidFill>
                <a:effectLst/>
                <a:latin typeface="inter-bold"/>
              </a:rPr>
              <a:t>It can be unary relation such as:</a:t>
            </a:r>
            <a:r>
              <a:rPr lang="en-US" b="0" i="0" dirty="0">
                <a:solidFill>
                  <a:srgbClr val="000000"/>
                </a:solidFill>
                <a:effectLst/>
                <a:latin typeface="inter-regular"/>
              </a:rPr>
              <a:t> red, round, is adjacent, </a:t>
            </a:r>
            <a:r>
              <a:rPr lang="en-US" b="1" i="0" dirty="0">
                <a:solidFill>
                  <a:srgbClr val="000000"/>
                </a:solidFill>
                <a:effectLst/>
                <a:latin typeface="inter-bold"/>
              </a:rPr>
              <a:t>or n-any relation such as:</a:t>
            </a:r>
            <a:r>
              <a:rPr lang="en-US" b="0" i="0" dirty="0">
                <a:solidFill>
                  <a:srgbClr val="000000"/>
                </a:solidFill>
                <a:effectLst/>
                <a:latin typeface="inter-regular"/>
              </a:rPr>
              <a:t> the sister of, brother of, has color, comes between</a:t>
            </a:r>
          </a:p>
          <a:p>
            <a:pPr marL="742950" lvl="1" indent="-285750" algn="just">
              <a:buFont typeface="Arial" panose="020B0604020202020204" pitchFamily="34" charset="0"/>
              <a:buChar char="•"/>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Function:</a:t>
            </a:r>
            <a:r>
              <a:rPr lang="en-US" b="0" i="0" dirty="0">
                <a:solidFill>
                  <a:srgbClr val="000000"/>
                </a:solidFill>
                <a:effectLst/>
                <a:latin typeface="inter-regular"/>
              </a:rPr>
              <a:t> Father of, best friend, third inning of, end of, ......</a:t>
            </a:r>
          </a:p>
          <a:p>
            <a:pPr marL="742950" lvl="1" indent="-285750"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As a natural language, first-order logic also has two main parts:</a:t>
            </a:r>
          </a:p>
          <a:p>
            <a:pPr marL="742950" lvl="1" indent="-285750" algn="just">
              <a:buFont typeface="Arial" panose="020B0604020202020204" pitchFamily="34" charset="0"/>
              <a:buChar char="•"/>
            </a:pPr>
            <a:r>
              <a:rPr lang="en-US" b="1" i="0" dirty="0">
                <a:solidFill>
                  <a:srgbClr val="000000"/>
                </a:solidFill>
                <a:effectLst/>
                <a:latin typeface="inter-bold"/>
              </a:rPr>
              <a:t>Syntax</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Semantics</a:t>
            </a:r>
            <a:endParaRPr lang="en-US" b="0" i="0" dirty="0">
              <a:solidFill>
                <a:srgbClr val="000000"/>
              </a:solidFill>
              <a:effectLst/>
              <a:latin typeface="inter-regular"/>
            </a:endParaRPr>
          </a:p>
        </p:txBody>
      </p:sp>
    </p:spTree>
    <p:extLst>
      <p:ext uri="{BB962C8B-B14F-4D97-AF65-F5344CB8AC3E}">
        <p14:creationId xmlns:p14="http://schemas.microsoft.com/office/powerpoint/2010/main" val="242151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22DA-0640-0FEA-67C1-D8D0E5CA5D6B}"/>
              </a:ext>
            </a:extLst>
          </p:cNvPr>
          <p:cNvSpPr>
            <a:spLocks noGrp="1"/>
          </p:cNvSpPr>
          <p:nvPr>
            <p:ph type="title"/>
          </p:nvPr>
        </p:nvSpPr>
        <p:spPr/>
        <p:txBody>
          <a:bodyPr/>
          <a:lstStyle/>
          <a:p>
            <a:r>
              <a:rPr lang="en-US" b="0" i="0" dirty="0">
                <a:solidFill>
                  <a:srgbClr val="610B38"/>
                </a:solidFill>
                <a:effectLst/>
                <a:latin typeface="erdana"/>
              </a:rPr>
              <a:t>Syntax of First-Order logic:</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A508BD2A-A3B9-3DEA-3BD8-72227F4D24C3}"/>
              </a:ext>
            </a:extLst>
          </p:cNvPr>
          <p:cNvSpPr txBox="1"/>
          <p:nvPr/>
        </p:nvSpPr>
        <p:spPr>
          <a:xfrm>
            <a:off x="960120" y="1325880"/>
            <a:ext cx="9957816" cy="2031325"/>
          </a:xfrm>
          <a:prstGeom prst="rect">
            <a:avLst/>
          </a:prstGeom>
          <a:noFill/>
        </p:spPr>
        <p:txBody>
          <a:bodyPr wrap="square">
            <a:spAutoFit/>
          </a:bodyPr>
          <a:lstStyle/>
          <a:p>
            <a:pPr algn="just"/>
            <a:r>
              <a:rPr lang="en-US" b="0" i="0" dirty="0">
                <a:solidFill>
                  <a:srgbClr val="333333"/>
                </a:solidFill>
                <a:effectLst/>
                <a:latin typeface="inter-regular"/>
              </a:rPr>
              <a:t>The syntax of FOL determines which collection of symbols is a logical expression in first-order logic. The basic syntactic elements of first-order logic are symbols. We write statements in short-hand notation in FOL.</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Basic Elements of First-order logic:</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Following are the basic elements of FOL syntax:</a:t>
            </a:r>
          </a:p>
        </p:txBody>
      </p:sp>
      <p:pic>
        <p:nvPicPr>
          <p:cNvPr id="6" name="Picture 5">
            <a:extLst>
              <a:ext uri="{FF2B5EF4-FFF2-40B4-BE49-F238E27FC236}">
                <a16:creationId xmlns:a16="http://schemas.microsoft.com/office/drawing/2014/main" id="{A3760F68-5D66-CC9D-60B5-DA11C0AACAD9}"/>
              </a:ext>
            </a:extLst>
          </p:cNvPr>
          <p:cNvPicPr>
            <a:picLocks noChangeAspect="1"/>
          </p:cNvPicPr>
          <p:nvPr/>
        </p:nvPicPr>
        <p:blipFill>
          <a:blip r:embed="rId2"/>
          <a:stretch>
            <a:fillRect/>
          </a:stretch>
        </p:blipFill>
        <p:spPr>
          <a:xfrm>
            <a:off x="960120" y="3282696"/>
            <a:ext cx="7543800" cy="3298186"/>
          </a:xfrm>
          <a:prstGeom prst="rect">
            <a:avLst/>
          </a:prstGeom>
        </p:spPr>
      </p:pic>
    </p:spTree>
    <p:extLst>
      <p:ext uri="{BB962C8B-B14F-4D97-AF65-F5344CB8AC3E}">
        <p14:creationId xmlns:p14="http://schemas.microsoft.com/office/powerpoint/2010/main" val="177209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11EB0-269A-9A52-0F3B-49E9F00ACDB9}"/>
              </a:ext>
            </a:extLst>
          </p:cNvPr>
          <p:cNvSpPr txBox="1"/>
          <p:nvPr/>
        </p:nvSpPr>
        <p:spPr>
          <a:xfrm>
            <a:off x="649223" y="914401"/>
            <a:ext cx="10488169" cy="3139321"/>
          </a:xfrm>
          <a:prstGeom prst="rect">
            <a:avLst/>
          </a:prstGeom>
          <a:noFill/>
        </p:spPr>
        <p:txBody>
          <a:bodyPr wrap="square">
            <a:spAutoFit/>
          </a:bodyPr>
          <a:lstStyle/>
          <a:p>
            <a:pPr algn="just"/>
            <a:r>
              <a:rPr lang="en-US" b="1" dirty="0"/>
              <a:t>4. Scalability:</a:t>
            </a:r>
            <a:r>
              <a:rPr lang="en-US" dirty="0"/>
              <a:t> </a:t>
            </a:r>
          </a:p>
          <a:p>
            <a:pPr algn="just"/>
            <a:r>
              <a:rPr lang="en-US" dirty="0"/>
              <a:t>As the amount of knowledge grows, the system must scale to handle increasingly large and complex data sets. This can lead to performance challenges.</a:t>
            </a:r>
          </a:p>
          <a:p>
            <a:pPr algn="just"/>
            <a:endParaRPr lang="en-US" dirty="0"/>
          </a:p>
          <a:p>
            <a:pPr algn="just"/>
            <a:r>
              <a:rPr lang="en-US" b="1" dirty="0"/>
              <a:t>5. Expressiveness vs. Computability:</a:t>
            </a:r>
            <a:r>
              <a:rPr lang="en-US" dirty="0"/>
              <a:t> </a:t>
            </a:r>
          </a:p>
          <a:p>
            <a:pPr algn="just"/>
            <a:r>
              <a:rPr lang="en-US" dirty="0"/>
              <a:t>There is often a trade-off between the expressiveness of a knowledge representation system (its ability to describe complex concepts) and its computability (how efficiently it can be processed).</a:t>
            </a:r>
          </a:p>
          <a:p>
            <a:pPr algn="just"/>
            <a:endParaRPr lang="en-US" b="1" dirty="0"/>
          </a:p>
          <a:p>
            <a:pPr algn="just"/>
            <a:r>
              <a:rPr lang="en-US" b="1" dirty="0"/>
              <a:t>6. Context Sensitivity:</a:t>
            </a:r>
            <a:r>
              <a:rPr lang="en-US" dirty="0"/>
              <a:t> The meaning of information can change depending on the context in which it is used. Representing and reasoning about context is challenging for AI systems.</a:t>
            </a:r>
          </a:p>
          <a:p>
            <a:pPr algn="just"/>
            <a:endParaRPr lang="en-US" dirty="0"/>
          </a:p>
        </p:txBody>
      </p:sp>
    </p:spTree>
    <p:extLst>
      <p:ext uri="{BB962C8B-B14F-4D97-AF65-F5344CB8AC3E}">
        <p14:creationId xmlns:p14="http://schemas.microsoft.com/office/powerpoint/2010/main" val="183913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10007E-A975-E77D-EA85-8BB0A12EF714}"/>
              </a:ext>
            </a:extLst>
          </p:cNvPr>
          <p:cNvSpPr txBox="1"/>
          <p:nvPr/>
        </p:nvSpPr>
        <p:spPr>
          <a:xfrm>
            <a:off x="612648" y="832104"/>
            <a:ext cx="10607040" cy="3693319"/>
          </a:xfrm>
          <a:prstGeom prst="rect">
            <a:avLst/>
          </a:prstGeom>
          <a:noFill/>
        </p:spPr>
        <p:txBody>
          <a:bodyPr wrap="square">
            <a:spAutoFit/>
          </a:bodyPr>
          <a:lstStyle/>
          <a:p>
            <a:r>
              <a:rPr lang="en-US" b="0" i="0" dirty="0">
                <a:solidFill>
                  <a:srgbClr val="610B4B"/>
                </a:solidFill>
                <a:effectLst/>
                <a:latin typeface="erdana"/>
              </a:rPr>
              <a:t>Atomic sentences:</a:t>
            </a:r>
          </a:p>
          <a:p>
            <a:endParaRPr lang="en-US" b="0" i="0" dirty="0">
              <a:solidFill>
                <a:srgbClr val="610B4B"/>
              </a:solidFill>
              <a:effectLst/>
              <a:latin typeface="erdana"/>
            </a:endParaRPr>
          </a:p>
          <a:p>
            <a:pPr>
              <a:buFont typeface="Arial" panose="020B0604020202020204" pitchFamily="34" charset="0"/>
              <a:buChar char="•"/>
            </a:pPr>
            <a:r>
              <a:rPr lang="en-US" b="0" i="0" dirty="0">
                <a:solidFill>
                  <a:srgbClr val="000000"/>
                </a:solidFill>
                <a:effectLst/>
                <a:latin typeface="inter-regular"/>
              </a:rPr>
              <a:t>Atomic sentences are the most basic sentences of first-order logic. These sentences are formed from a predicate symbol followed by a parenthesis with a sequence of terms.</a:t>
            </a:r>
          </a:p>
          <a:p>
            <a:pPr>
              <a:buFont typeface="Arial" panose="020B0604020202020204" pitchFamily="34" charset="0"/>
              <a:buChar char="•"/>
            </a:pPr>
            <a:endParaRPr lang="en-US" b="0" i="0" dirty="0">
              <a:solidFill>
                <a:srgbClr val="000000"/>
              </a:solidFill>
              <a:effectLst/>
              <a:latin typeface="inter-regular"/>
            </a:endParaRPr>
          </a:p>
          <a:p>
            <a:pPr>
              <a:buFont typeface="Arial" panose="020B0604020202020204" pitchFamily="34" charset="0"/>
              <a:buChar char="•"/>
            </a:pPr>
            <a:r>
              <a:rPr lang="en-US" b="0" i="0" dirty="0">
                <a:solidFill>
                  <a:srgbClr val="000000"/>
                </a:solidFill>
                <a:effectLst/>
                <a:latin typeface="inter-regular"/>
              </a:rPr>
              <a:t>We can represent atomic sentences as </a:t>
            </a:r>
            <a:r>
              <a:rPr lang="en-US" b="1" i="0" dirty="0">
                <a:solidFill>
                  <a:srgbClr val="000000"/>
                </a:solidFill>
                <a:effectLst/>
                <a:latin typeface="inter-bold"/>
              </a:rPr>
              <a:t>Predicate (term1, term2, ......, term n)</a:t>
            </a:r>
            <a:r>
              <a:rPr lang="en-US" b="0" i="0" dirty="0">
                <a:solidFill>
                  <a:srgbClr val="000000"/>
                </a:solidFill>
                <a:effectLst/>
                <a:latin typeface="inter-regular"/>
              </a:rPr>
              <a:t>.</a:t>
            </a:r>
          </a:p>
          <a:p>
            <a:pPr>
              <a:buFont typeface="Arial" panose="020B0604020202020204" pitchFamily="34" charset="0"/>
              <a:buChar char="•"/>
            </a:pPr>
            <a:endParaRPr lang="en-US" b="0" i="0" dirty="0">
              <a:solidFill>
                <a:srgbClr val="000000"/>
              </a:solidFill>
              <a:effectLst/>
              <a:latin typeface="inter-regular"/>
            </a:endParaRPr>
          </a:p>
          <a:p>
            <a:r>
              <a:rPr lang="en-US" b="1" i="0" dirty="0">
                <a:solidFill>
                  <a:srgbClr val="333333"/>
                </a:solidFill>
                <a:effectLst/>
                <a:latin typeface="inter-bold"/>
              </a:rPr>
              <a:t>Example: Ravi and Ajay are brothers: =&gt; Brothers(Ravi, Ajay).</a:t>
            </a:r>
            <a:br>
              <a:rPr lang="en-US" b="1" i="0" dirty="0">
                <a:solidFill>
                  <a:srgbClr val="333333"/>
                </a:solidFill>
                <a:effectLst/>
                <a:latin typeface="inter-bold"/>
              </a:rPr>
            </a:br>
            <a:r>
              <a:rPr lang="en-US" b="1" i="0" dirty="0">
                <a:solidFill>
                  <a:srgbClr val="333333"/>
                </a:solidFill>
                <a:effectLst/>
                <a:latin typeface="inter-bold"/>
              </a:rPr>
              <a:t>                </a:t>
            </a:r>
            <a:r>
              <a:rPr lang="en-US" b="1" i="0" dirty="0" err="1">
                <a:solidFill>
                  <a:srgbClr val="333333"/>
                </a:solidFill>
                <a:effectLst/>
                <a:latin typeface="inter-bold"/>
              </a:rPr>
              <a:t>Chinky</a:t>
            </a:r>
            <a:r>
              <a:rPr lang="en-US" b="1" i="0" dirty="0">
                <a:solidFill>
                  <a:srgbClr val="333333"/>
                </a:solidFill>
                <a:effectLst/>
                <a:latin typeface="inter-bold"/>
              </a:rPr>
              <a:t> is a cat: =&gt; cat (</a:t>
            </a:r>
            <a:r>
              <a:rPr lang="en-US" b="1" i="0" dirty="0" err="1">
                <a:solidFill>
                  <a:srgbClr val="333333"/>
                </a:solidFill>
                <a:effectLst/>
                <a:latin typeface="inter-bold"/>
              </a:rPr>
              <a:t>Chinky</a:t>
            </a:r>
            <a:r>
              <a:rPr lang="en-US" b="1" i="0" dirty="0">
                <a:solidFill>
                  <a:srgbClr val="333333"/>
                </a:solidFill>
                <a:effectLst/>
                <a:latin typeface="inter-bold"/>
              </a:rPr>
              <a:t>)</a:t>
            </a:r>
            <a:r>
              <a:rPr lang="en-US" b="0" i="0" dirty="0">
                <a:solidFill>
                  <a:srgbClr val="333333"/>
                </a:solidFill>
                <a:effectLst/>
                <a:latin typeface="inter-regular"/>
              </a:rPr>
              <a:t>.</a:t>
            </a:r>
          </a:p>
          <a:p>
            <a:endParaRPr lang="en-US" b="0" i="0" dirty="0">
              <a:solidFill>
                <a:srgbClr val="333333"/>
              </a:solidFill>
              <a:effectLst/>
              <a:latin typeface="inter-regular"/>
            </a:endParaRPr>
          </a:p>
          <a:p>
            <a:r>
              <a:rPr lang="en-US" b="0" i="0" dirty="0">
                <a:solidFill>
                  <a:srgbClr val="610B4B"/>
                </a:solidFill>
                <a:effectLst/>
                <a:latin typeface="erdana"/>
              </a:rPr>
              <a:t>Complex Sentences:</a:t>
            </a:r>
          </a:p>
          <a:p>
            <a:endParaRPr lang="en-US" b="0" i="0" dirty="0">
              <a:solidFill>
                <a:srgbClr val="610B4B"/>
              </a:solidFill>
              <a:effectLst/>
              <a:latin typeface="erdana"/>
            </a:endParaRPr>
          </a:p>
          <a:p>
            <a:pPr>
              <a:buFont typeface="Arial" panose="020B0604020202020204" pitchFamily="34" charset="0"/>
              <a:buChar char="•"/>
            </a:pPr>
            <a:r>
              <a:rPr lang="en-US" b="0" i="0" dirty="0">
                <a:solidFill>
                  <a:srgbClr val="000000"/>
                </a:solidFill>
                <a:effectLst/>
                <a:latin typeface="inter-regular"/>
              </a:rPr>
              <a:t>Complex sentences are made by combining atomic sentences using connectives.</a:t>
            </a:r>
          </a:p>
        </p:txBody>
      </p:sp>
    </p:spTree>
    <p:extLst>
      <p:ext uri="{BB962C8B-B14F-4D97-AF65-F5344CB8AC3E}">
        <p14:creationId xmlns:p14="http://schemas.microsoft.com/office/powerpoint/2010/main" val="1858266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082B6-CA26-35BE-3CDD-3AE360FC970C}"/>
              </a:ext>
            </a:extLst>
          </p:cNvPr>
          <p:cNvSpPr txBox="1"/>
          <p:nvPr/>
        </p:nvSpPr>
        <p:spPr>
          <a:xfrm>
            <a:off x="868680" y="987552"/>
            <a:ext cx="10213848" cy="2308324"/>
          </a:xfrm>
          <a:prstGeom prst="rect">
            <a:avLst/>
          </a:prstGeom>
          <a:noFill/>
        </p:spPr>
        <p:txBody>
          <a:bodyPr wrap="square">
            <a:spAutoFit/>
          </a:bodyPr>
          <a:lstStyle/>
          <a:p>
            <a:pPr algn="just"/>
            <a:r>
              <a:rPr lang="en-US" b="1" i="0" dirty="0">
                <a:solidFill>
                  <a:srgbClr val="333333"/>
                </a:solidFill>
                <a:effectLst/>
                <a:latin typeface="inter-bold"/>
              </a:rPr>
              <a:t>First-order logic statements can be divided into two parts:</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Subject:</a:t>
            </a:r>
            <a:r>
              <a:rPr lang="en-US" b="0" i="0" dirty="0">
                <a:solidFill>
                  <a:srgbClr val="000000"/>
                </a:solidFill>
                <a:effectLst/>
                <a:latin typeface="inter-regular"/>
              </a:rPr>
              <a:t> Subject is the main part of the statement.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Predicate:</a:t>
            </a:r>
            <a:r>
              <a:rPr lang="en-US" b="0" i="0" dirty="0">
                <a:solidFill>
                  <a:srgbClr val="000000"/>
                </a:solidFill>
                <a:effectLst/>
                <a:latin typeface="inter-regular"/>
              </a:rPr>
              <a:t> A predicate can be defined as a relation, which binds two atoms together in a statement.</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333333"/>
                </a:solidFill>
                <a:effectLst/>
                <a:latin typeface="inter-bold"/>
              </a:rPr>
              <a:t>Consider the statement: "x is an integer."</a:t>
            </a:r>
            <a:r>
              <a:rPr lang="en-US" b="0" i="0" dirty="0">
                <a:solidFill>
                  <a:srgbClr val="333333"/>
                </a:solidFill>
                <a:effectLst/>
                <a:latin typeface="inter-regular"/>
              </a:rPr>
              <a:t>, it consists of two parts, the first part x is the subject of the statement and second part "is an integer," is known as a predicate.</a:t>
            </a:r>
          </a:p>
        </p:txBody>
      </p:sp>
      <p:pic>
        <p:nvPicPr>
          <p:cNvPr id="6" name="Picture 5">
            <a:extLst>
              <a:ext uri="{FF2B5EF4-FFF2-40B4-BE49-F238E27FC236}">
                <a16:creationId xmlns:a16="http://schemas.microsoft.com/office/drawing/2014/main" id="{828D44BB-B326-6471-8B61-ADCB8932F9CE}"/>
              </a:ext>
            </a:extLst>
          </p:cNvPr>
          <p:cNvPicPr>
            <a:picLocks noChangeAspect="1"/>
          </p:cNvPicPr>
          <p:nvPr/>
        </p:nvPicPr>
        <p:blipFill>
          <a:blip r:embed="rId2"/>
          <a:stretch>
            <a:fillRect/>
          </a:stretch>
        </p:blipFill>
        <p:spPr>
          <a:xfrm>
            <a:off x="1640008" y="3787746"/>
            <a:ext cx="3562928" cy="1450029"/>
          </a:xfrm>
          <a:prstGeom prst="rect">
            <a:avLst/>
          </a:prstGeom>
        </p:spPr>
      </p:pic>
    </p:spTree>
    <p:extLst>
      <p:ext uri="{BB962C8B-B14F-4D97-AF65-F5344CB8AC3E}">
        <p14:creationId xmlns:p14="http://schemas.microsoft.com/office/powerpoint/2010/main" val="3042141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03C2-5127-F93B-E021-0F95669F49E0}"/>
              </a:ext>
            </a:extLst>
          </p:cNvPr>
          <p:cNvSpPr>
            <a:spLocks noGrp="1"/>
          </p:cNvSpPr>
          <p:nvPr>
            <p:ph type="title"/>
          </p:nvPr>
        </p:nvSpPr>
        <p:spPr/>
        <p:txBody>
          <a:bodyPr/>
          <a:lstStyle/>
          <a:p>
            <a:r>
              <a:rPr lang="en-US" b="0" i="0" dirty="0">
                <a:solidFill>
                  <a:srgbClr val="610B38"/>
                </a:solidFill>
                <a:effectLst/>
                <a:latin typeface="erdana"/>
              </a:rPr>
              <a:t>Quantifiers in First-order logic:</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ADEBB79D-347B-3B5A-5BDF-A5BCA8B04F7A}"/>
              </a:ext>
            </a:extLst>
          </p:cNvPr>
          <p:cNvSpPr txBox="1"/>
          <p:nvPr/>
        </p:nvSpPr>
        <p:spPr>
          <a:xfrm>
            <a:off x="914400" y="1435608"/>
            <a:ext cx="9948672" cy="2308324"/>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A quantifier is a language element which generates quantification, and quantification specifies the quantity of specimen in the universe of discourse.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These are the symbols that permit to determine or identify the range and scope of the variable in the logical expression. There are two types of quantifier:</a:t>
            </a:r>
          </a:p>
          <a:p>
            <a:pPr algn="just">
              <a:buFont typeface="Arial" panose="020B0604020202020204" pitchFamily="34" charset="0"/>
              <a:buChar char="•"/>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Universal Quantifier, (for all, everyone, everything)</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Existential quantifier, (for some, at least one).</a:t>
            </a:r>
            <a:endParaRPr lang="en-US" b="0" i="0" dirty="0">
              <a:solidFill>
                <a:srgbClr val="000000"/>
              </a:solidFill>
              <a:effectLst/>
              <a:latin typeface="inter-regular"/>
            </a:endParaRPr>
          </a:p>
        </p:txBody>
      </p:sp>
    </p:spTree>
    <p:extLst>
      <p:ext uri="{BB962C8B-B14F-4D97-AF65-F5344CB8AC3E}">
        <p14:creationId xmlns:p14="http://schemas.microsoft.com/office/powerpoint/2010/main" val="366910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D029-E878-13D1-C2D0-5ADCBF7BFFD1}"/>
              </a:ext>
            </a:extLst>
          </p:cNvPr>
          <p:cNvSpPr txBox="1"/>
          <p:nvPr/>
        </p:nvSpPr>
        <p:spPr>
          <a:xfrm>
            <a:off x="539496" y="83790"/>
            <a:ext cx="11274552" cy="1754326"/>
          </a:xfrm>
          <a:prstGeom prst="rect">
            <a:avLst/>
          </a:prstGeom>
          <a:noFill/>
        </p:spPr>
        <p:txBody>
          <a:bodyPr wrap="square">
            <a:spAutoFit/>
          </a:bodyPr>
          <a:lstStyle/>
          <a:p>
            <a:pPr algn="just"/>
            <a:r>
              <a:rPr lang="en-US" b="0" i="0" dirty="0">
                <a:solidFill>
                  <a:srgbClr val="610B4B"/>
                </a:solidFill>
                <a:effectLst/>
                <a:latin typeface="erdana"/>
              </a:rPr>
              <a:t>Universal Quantifier:</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Universal quantifier is a symbol of logical representation, which specifies that the statement within its range is true for everything or every instance of a particular thing.</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Universal quantifier is represented by a symbol ∀, which resembles an inverted A</a:t>
            </a:r>
          </a:p>
        </p:txBody>
      </p:sp>
      <p:sp>
        <p:nvSpPr>
          <p:cNvPr id="6" name="TextBox 5">
            <a:extLst>
              <a:ext uri="{FF2B5EF4-FFF2-40B4-BE49-F238E27FC236}">
                <a16:creationId xmlns:a16="http://schemas.microsoft.com/office/drawing/2014/main" id="{3E3B673B-377E-AE98-2AC6-A9C9311CD6CB}"/>
              </a:ext>
            </a:extLst>
          </p:cNvPr>
          <p:cNvSpPr txBox="1"/>
          <p:nvPr/>
        </p:nvSpPr>
        <p:spPr>
          <a:xfrm>
            <a:off x="539496" y="1923865"/>
            <a:ext cx="8108442" cy="646331"/>
          </a:xfrm>
          <a:prstGeom prst="rect">
            <a:avLst/>
          </a:prstGeom>
          <a:noFill/>
        </p:spPr>
        <p:txBody>
          <a:bodyPr wrap="square">
            <a:spAutoFit/>
          </a:bodyPr>
          <a:lstStyle/>
          <a:p>
            <a:r>
              <a:rPr lang="en-US" b="0" i="0" dirty="0">
                <a:solidFill>
                  <a:srgbClr val="333333"/>
                </a:solidFill>
                <a:effectLst/>
                <a:latin typeface="inter-regular"/>
              </a:rPr>
              <a:t>If x is a variable, then ∀x is read as:</a:t>
            </a:r>
            <a:br>
              <a:rPr lang="en-US" b="0" i="0" dirty="0">
                <a:solidFill>
                  <a:srgbClr val="333333"/>
                </a:solidFill>
                <a:effectLst/>
                <a:latin typeface="inter-regular"/>
              </a:rPr>
            </a:br>
            <a:endParaRPr lang="en-US" dirty="0"/>
          </a:p>
        </p:txBody>
      </p:sp>
      <p:sp>
        <p:nvSpPr>
          <p:cNvPr id="8" name="TextBox 7">
            <a:extLst>
              <a:ext uri="{FF2B5EF4-FFF2-40B4-BE49-F238E27FC236}">
                <a16:creationId xmlns:a16="http://schemas.microsoft.com/office/drawing/2014/main" id="{2B3216F9-07B2-D9A5-3CE9-6D20CE755CFA}"/>
              </a:ext>
            </a:extLst>
          </p:cNvPr>
          <p:cNvSpPr txBox="1"/>
          <p:nvPr/>
        </p:nvSpPr>
        <p:spPr>
          <a:xfrm>
            <a:off x="649224" y="2403550"/>
            <a:ext cx="6094476" cy="923330"/>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For all x</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For each x</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For every x.</a:t>
            </a:r>
            <a:endParaRPr lang="en-US" b="0" i="0" dirty="0">
              <a:solidFill>
                <a:srgbClr val="000000"/>
              </a:solidFill>
              <a:effectLst/>
              <a:latin typeface="inter-regular"/>
            </a:endParaRPr>
          </a:p>
        </p:txBody>
      </p:sp>
      <p:pic>
        <p:nvPicPr>
          <p:cNvPr id="10" name="Picture 9">
            <a:extLst>
              <a:ext uri="{FF2B5EF4-FFF2-40B4-BE49-F238E27FC236}">
                <a16:creationId xmlns:a16="http://schemas.microsoft.com/office/drawing/2014/main" id="{0E5CC1EE-29C9-AC9E-6E4C-FEBD68E6F508}"/>
              </a:ext>
            </a:extLst>
          </p:cNvPr>
          <p:cNvPicPr>
            <a:picLocks noChangeAspect="1"/>
          </p:cNvPicPr>
          <p:nvPr/>
        </p:nvPicPr>
        <p:blipFill>
          <a:blip r:embed="rId2"/>
          <a:stretch>
            <a:fillRect/>
          </a:stretch>
        </p:blipFill>
        <p:spPr>
          <a:xfrm>
            <a:off x="4189424" y="1923865"/>
            <a:ext cx="6801663" cy="3955727"/>
          </a:xfrm>
          <a:prstGeom prst="rect">
            <a:avLst/>
          </a:prstGeom>
        </p:spPr>
      </p:pic>
      <p:pic>
        <p:nvPicPr>
          <p:cNvPr id="12" name="Picture 11">
            <a:extLst>
              <a:ext uri="{FF2B5EF4-FFF2-40B4-BE49-F238E27FC236}">
                <a16:creationId xmlns:a16="http://schemas.microsoft.com/office/drawing/2014/main" id="{301630E5-F1EC-488D-03C5-823AFB18462E}"/>
              </a:ext>
            </a:extLst>
          </p:cNvPr>
          <p:cNvPicPr>
            <a:picLocks noChangeAspect="1"/>
          </p:cNvPicPr>
          <p:nvPr/>
        </p:nvPicPr>
        <p:blipFill>
          <a:blip r:embed="rId3"/>
          <a:stretch>
            <a:fillRect/>
          </a:stretch>
        </p:blipFill>
        <p:spPr>
          <a:xfrm>
            <a:off x="4533786" y="6029060"/>
            <a:ext cx="3650094" cy="545416"/>
          </a:xfrm>
          <a:prstGeom prst="rect">
            <a:avLst/>
          </a:prstGeom>
        </p:spPr>
      </p:pic>
      <p:sp>
        <p:nvSpPr>
          <p:cNvPr id="14" name="TextBox 13">
            <a:extLst>
              <a:ext uri="{FF2B5EF4-FFF2-40B4-BE49-F238E27FC236}">
                <a16:creationId xmlns:a16="http://schemas.microsoft.com/office/drawing/2014/main" id="{36A34941-15FC-9C8F-A30D-BEE0E62FB8F2}"/>
              </a:ext>
            </a:extLst>
          </p:cNvPr>
          <p:cNvSpPr txBox="1"/>
          <p:nvPr/>
        </p:nvSpPr>
        <p:spPr>
          <a:xfrm>
            <a:off x="3311595" y="6354612"/>
            <a:ext cx="6094476" cy="369332"/>
          </a:xfrm>
          <a:prstGeom prst="rect">
            <a:avLst/>
          </a:prstGeom>
          <a:noFill/>
        </p:spPr>
        <p:txBody>
          <a:bodyPr wrap="square">
            <a:spAutoFit/>
          </a:bodyPr>
          <a:lstStyle/>
          <a:p>
            <a:r>
              <a:rPr lang="en-US" b="0" i="0" dirty="0">
                <a:solidFill>
                  <a:srgbClr val="333333"/>
                </a:solidFill>
                <a:effectLst/>
                <a:latin typeface="inter-regular"/>
              </a:rPr>
              <a:t>There are all x where x is a man who drinks coffee.</a:t>
            </a:r>
            <a:endParaRPr lang="en-US" dirty="0"/>
          </a:p>
        </p:txBody>
      </p:sp>
    </p:spTree>
    <p:extLst>
      <p:ext uri="{BB962C8B-B14F-4D97-AF65-F5344CB8AC3E}">
        <p14:creationId xmlns:p14="http://schemas.microsoft.com/office/powerpoint/2010/main" val="404216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55F941-C3B6-B310-964A-999BA50C8531}"/>
              </a:ext>
            </a:extLst>
          </p:cNvPr>
          <p:cNvSpPr txBox="1"/>
          <p:nvPr/>
        </p:nvSpPr>
        <p:spPr>
          <a:xfrm>
            <a:off x="411480" y="201169"/>
            <a:ext cx="11311128" cy="3693319"/>
          </a:xfrm>
          <a:prstGeom prst="rect">
            <a:avLst/>
          </a:prstGeom>
          <a:noFill/>
        </p:spPr>
        <p:txBody>
          <a:bodyPr wrap="square">
            <a:spAutoFit/>
          </a:bodyPr>
          <a:lstStyle/>
          <a:p>
            <a:pPr algn="just"/>
            <a:r>
              <a:rPr lang="en-US" b="0" i="0" dirty="0">
                <a:solidFill>
                  <a:srgbClr val="610B38"/>
                </a:solidFill>
                <a:effectLst/>
                <a:latin typeface="erdana"/>
              </a:rPr>
              <a:t>Existential Quantifier:</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Existential quantifiers are the type of quantifiers, which express that the statement within its scope is true for at least one instance of something.</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is denoted by the logical operator ∃, which resembles as inverted E. When it is used with a predicate variable then it is called as an existential quantifier.</a:t>
            </a:r>
          </a:p>
          <a:p>
            <a:pPr algn="just"/>
            <a:endParaRPr lang="en-US" dirty="0">
              <a:solidFill>
                <a:srgbClr val="333333"/>
              </a:solidFill>
              <a:latin typeface="inter-regular"/>
            </a:endParaRPr>
          </a:p>
          <a:p>
            <a:pPr algn="just"/>
            <a:r>
              <a:rPr lang="en-US" b="0" i="0" dirty="0">
                <a:solidFill>
                  <a:srgbClr val="333333"/>
                </a:solidFill>
                <a:effectLst/>
                <a:latin typeface="inter-regular"/>
              </a:rPr>
              <a:t>If x is a variable, then existential quantifier will be ∃x or ∃(x). And it will be read as:</a:t>
            </a:r>
          </a:p>
          <a:p>
            <a:pPr algn="just">
              <a:buFont typeface="Arial" panose="020B0604020202020204" pitchFamily="34" charset="0"/>
              <a:buChar char="•"/>
            </a:pPr>
            <a:r>
              <a:rPr lang="en-US" b="1" i="0" dirty="0">
                <a:solidFill>
                  <a:srgbClr val="000000"/>
                </a:solidFill>
                <a:effectLst/>
                <a:latin typeface="inter-bold"/>
              </a:rPr>
              <a:t>There exists a 'x.'</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For some 'x.'</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For at least one 'x.'</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p:txBody>
      </p:sp>
      <p:pic>
        <p:nvPicPr>
          <p:cNvPr id="6" name="Picture 5">
            <a:extLst>
              <a:ext uri="{FF2B5EF4-FFF2-40B4-BE49-F238E27FC236}">
                <a16:creationId xmlns:a16="http://schemas.microsoft.com/office/drawing/2014/main" id="{ADFCF137-556A-A261-9E55-CCD4F20E7452}"/>
              </a:ext>
            </a:extLst>
          </p:cNvPr>
          <p:cNvPicPr>
            <a:picLocks noChangeAspect="1"/>
          </p:cNvPicPr>
          <p:nvPr/>
        </p:nvPicPr>
        <p:blipFill>
          <a:blip r:embed="rId2"/>
          <a:stretch>
            <a:fillRect/>
          </a:stretch>
        </p:blipFill>
        <p:spPr>
          <a:xfrm>
            <a:off x="3146038" y="2809708"/>
            <a:ext cx="7918202" cy="3693319"/>
          </a:xfrm>
          <a:prstGeom prst="rect">
            <a:avLst/>
          </a:prstGeom>
        </p:spPr>
      </p:pic>
      <p:sp>
        <p:nvSpPr>
          <p:cNvPr id="8" name="TextBox 7">
            <a:extLst>
              <a:ext uri="{FF2B5EF4-FFF2-40B4-BE49-F238E27FC236}">
                <a16:creationId xmlns:a16="http://schemas.microsoft.com/office/drawing/2014/main" id="{99ABFD1C-1E9E-C27D-E7C5-C984D557585B}"/>
              </a:ext>
            </a:extLst>
          </p:cNvPr>
          <p:cNvSpPr txBox="1"/>
          <p:nvPr/>
        </p:nvSpPr>
        <p:spPr>
          <a:xfrm>
            <a:off x="6476238" y="6133695"/>
            <a:ext cx="6094476" cy="369332"/>
          </a:xfrm>
          <a:prstGeom prst="rect">
            <a:avLst/>
          </a:prstGeom>
          <a:noFill/>
        </p:spPr>
        <p:txBody>
          <a:bodyPr wrap="square">
            <a:spAutoFit/>
          </a:bodyPr>
          <a:lstStyle/>
          <a:p>
            <a:r>
              <a:rPr lang="en-US" b="0" i="0" dirty="0">
                <a:solidFill>
                  <a:srgbClr val="333333"/>
                </a:solidFill>
                <a:effectLst/>
                <a:latin typeface="inter-regular"/>
              </a:rPr>
              <a:t>There are some x where x is a boy who is intelligent.</a:t>
            </a:r>
            <a:endParaRPr lang="en-US" dirty="0"/>
          </a:p>
        </p:txBody>
      </p:sp>
    </p:spTree>
    <p:extLst>
      <p:ext uri="{BB962C8B-B14F-4D97-AF65-F5344CB8AC3E}">
        <p14:creationId xmlns:p14="http://schemas.microsoft.com/office/powerpoint/2010/main" val="140399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58E0E-04CB-38ED-EF3C-D66BB390C1AB}"/>
              </a:ext>
            </a:extLst>
          </p:cNvPr>
          <p:cNvSpPr txBox="1"/>
          <p:nvPr/>
        </p:nvSpPr>
        <p:spPr>
          <a:xfrm>
            <a:off x="896112" y="530352"/>
            <a:ext cx="9656064" cy="3693319"/>
          </a:xfrm>
          <a:prstGeom prst="rect">
            <a:avLst/>
          </a:prstGeom>
          <a:noFill/>
        </p:spPr>
        <p:txBody>
          <a:bodyPr wrap="square">
            <a:spAutoFit/>
          </a:bodyPr>
          <a:lstStyle/>
          <a:p>
            <a:pPr algn="just"/>
            <a:r>
              <a:rPr lang="en-US" b="0" i="0" dirty="0">
                <a:solidFill>
                  <a:srgbClr val="610B38"/>
                </a:solidFill>
                <a:effectLst/>
                <a:latin typeface="erdana"/>
              </a:rPr>
              <a:t>Points to remember:</a:t>
            </a:r>
          </a:p>
          <a:p>
            <a:pPr algn="just">
              <a:buFont typeface="Arial" panose="020B0604020202020204" pitchFamily="34" charset="0"/>
              <a:buChar char="•"/>
            </a:pPr>
            <a:r>
              <a:rPr lang="en-US" b="0" i="0" dirty="0">
                <a:solidFill>
                  <a:srgbClr val="000000"/>
                </a:solidFill>
                <a:effectLst/>
                <a:latin typeface="inter-regular"/>
              </a:rPr>
              <a:t>The main connective for universal quantifier </a:t>
            </a:r>
            <a:r>
              <a:rPr lang="en-US" b="1" i="0" dirty="0">
                <a:solidFill>
                  <a:srgbClr val="000000"/>
                </a:solidFill>
                <a:effectLst/>
                <a:latin typeface="inter-bold"/>
              </a:rPr>
              <a:t>∀</a:t>
            </a:r>
            <a:r>
              <a:rPr lang="en-US" b="0" i="0" dirty="0">
                <a:solidFill>
                  <a:srgbClr val="000000"/>
                </a:solidFill>
                <a:effectLst/>
                <a:latin typeface="inter-regular"/>
              </a:rPr>
              <a:t> is implication </a:t>
            </a:r>
            <a:r>
              <a:rPr lang="en-US" b="1" i="0" dirty="0">
                <a:solidFill>
                  <a:srgbClr val="000000"/>
                </a:solidFill>
                <a:effectLst/>
                <a:latin typeface="inter-bold"/>
              </a:rPr>
              <a:t>→</a:t>
            </a:r>
            <a:r>
              <a:rPr lang="en-US" b="0" i="0" dirty="0">
                <a:solidFill>
                  <a:srgbClr val="000000"/>
                </a:solidFill>
                <a:effectLst/>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main connective for existential quantifier </a:t>
            </a:r>
            <a:r>
              <a:rPr lang="en-US" b="1" i="0" dirty="0">
                <a:solidFill>
                  <a:srgbClr val="000000"/>
                </a:solidFill>
                <a:effectLst/>
                <a:latin typeface="inter-bold"/>
              </a:rPr>
              <a:t>∃</a:t>
            </a:r>
            <a:r>
              <a:rPr lang="en-US" b="0" i="0" dirty="0">
                <a:solidFill>
                  <a:srgbClr val="000000"/>
                </a:solidFill>
                <a:effectLst/>
                <a:latin typeface="inter-regular"/>
              </a:rPr>
              <a:t> is and </a:t>
            </a:r>
            <a:r>
              <a:rPr lang="en-US" b="1" i="0" dirty="0">
                <a:solidFill>
                  <a:srgbClr val="000000"/>
                </a:solidFill>
                <a:effectLst/>
                <a:latin typeface="inter-bold"/>
              </a:rPr>
              <a:t>∧</a:t>
            </a:r>
            <a:r>
              <a:rPr lang="en-US" b="0" i="0" dirty="0">
                <a:solidFill>
                  <a:srgbClr val="000000"/>
                </a:solidFill>
                <a:effectLst/>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r>
              <a:rPr lang="en-US" b="0" i="0" dirty="0">
                <a:solidFill>
                  <a:srgbClr val="610B38"/>
                </a:solidFill>
                <a:effectLst/>
                <a:latin typeface="erdana"/>
              </a:rPr>
              <a:t>Properties of Quantifiers:</a:t>
            </a:r>
          </a:p>
          <a:p>
            <a:pPr algn="just"/>
            <a:endParaRPr lang="en-US" b="0" i="0" dirty="0">
              <a:solidFill>
                <a:srgbClr val="610B38"/>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In universal quantifier, ∀</a:t>
            </a:r>
            <a:r>
              <a:rPr lang="en-US" b="0" i="0" dirty="0" err="1">
                <a:solidFill>
                  <a:srgbClr val="000000"/>
                </a:solidFill>
                <a:effectLst/>
                <a:latin typeface="inter-regular"/>
              </a:rPr>
              <a:t>x∀y</a:t>
            </a:r>
            <a:r>
              <a:rPr lang="en-US" b="0" i="0" dirty="0">
                <a:solidFill>
                  <a:srgbClr val="000000"/>
                </a:solidFill>
                <a:effectLst/>
                <a:latin typeface="inter-regular"/>
              </a:rPr>
              <a:t> is similar to ∀</a:t>
            </a:r>
            <a:r>
              <a:rPr lang="en-US" b="0" i="0" dirty="0" err="1">
                <a:solidFill>
                  <a:srgbClr val="000000"/>
                </a:solidFill>
                <a:effectLst/>
                <a:latin typeface="inter-regular"/>
              </a:rPr>
              <a:t>y∀x</a:t>
            </a:r>
            <a:r>
              <a:rPr lang="en-US" b="0" i="0" dirty="0">
                <a:solidFill>
                  <a:srgbClr val="000000"/>
                </a:solidFill>
                <a:effectLst/>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Existential quantifier, ∃</a:t>
            </a:r>
            <a:r>
              <a:rPr lang="en-US" b="0" i="0" dirty="0" err="1">
                <a:solidFill>
                  <a:srgbClr val="000000"/>
                </a:solidFill>
                <a:effectLst/>
                <a:latin typeface="inter-regular"/>
              </a:rPr>
              <a:t>x∃y</a:t>
            </a:r>
            <a:r>
              <a:rPr lang="en-US" b="0" i="0" dirty="0">
                <a:solidFill>
                  <a:srgbClr val="000000"/>
                </a:solidFill>
                <a:effectLst/>
                <a:latin typeface="inter-regular"/>
              </a:rPr>
              <a:t> is similar to ∃</a:t>
            </a:r>
            <a:r>
              <a:rPr lang="en-US" b="0" i="0" dirty="0" err="1">
                <a:solidFill>
                  <a:srgbClr val="000000"/>
                </a:solidFill>
                <a:effectLst/>
                <a:latin typeface="inter-regular"/>
              </a:rPr>
              <a:t>y∃x</a:t>
            </a:r>
            <a:r>
              <a:rPr lang="en-US" b="0" i="0" dirty="0">
                <a:solidFill>
                  <a:srgbClr val="000000"/>
                </a:solidFill>
                <a:effectLst/>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t>
            </a:r>
            <a:r>
              <a:rPr lang="en-US" b="0" i="0" dirty="0" err="1">
                <a:solidFill>
                  <a:srgbClr val="000000"/>
                </a:solidFill>
                <a:effectLst/>
                <a:latin typeface="inter-regular"/>
              </a:rPr>
              <a:t>x∀y</a:t>
            </a:r>
            <a:r>
              <a:rPr lang="en-US" b="0" i="0" dirty="0">
                <a:solidFill>
                  <a:srgbClr val="000000"/>
                </a:solidFill>
                <a:effectLst/>
                <a:latin typeface="inter-regular"/>
              </a:rPr>
              <a:t> is not similar to ∀</a:t>
            </a:r>
            <a:r>
              <a:rPr lang="en-US" b="0" i="0" dirty="0" err="1">
                <a:solidFill>
                  <a:srgbClr val="000000"/>
                </a:solidFill>
                <a:effectLst/>
                <a:latin typeface="inter-regular"/>
              </a:rPr>
              <a:t>y∃x</a:t>
            </a:r>
            <a:r>
              <a:rPr lang="en-US" b="0" i="0" dirty="0">
                <a:solidFill>
                  <a:srgbClr val="000000"/>
                </a:solidFill>
                <a:effectLst/>
                <a:latin typeface="inter-regular"/>
              </a:rPr>
              <a:t>.</a:t>
            </a:r>
          </a:p>
        </p:txBody>
      </p:sp>
    </p:spTree>
    <p:extLst>
      <p:ext uri="{BB962C8B-B14F-4D97-AF65-F5344CB8AC3E}">
        <p14:creationId xmlns:p14="http://schemas.microsoft.com/office/powerpoint/2010/main" val="724138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BE5351-5494-8623-6E7C-3443C1607918}"/>
              </a:ext>
            </a:extLst>
          </p:cNvPr>
          <p:cNvSpPr txBox="1"/>
          <p:nvPr/>
        </p:nvSpPr>
        <p:spPr>
          <a:xfrm>
            <a:off x="877824" y="1115568"/>
            <a:ext cx="9454896" cy="3693319"/>
          </a:xfrm>
          <a:prstGeom prst="rect">
            <a:avLst/>
          </a:prstGeom>
          <a:noFill/>
        </p:spPr>
        <p:txBody>
          <a:bodyPr wrap="square">
            <a:spAutoFit/>
          </a:bodyPr>
          <a:lstStyle/>
          <a:p>
            <a:r>
              <a:rPr lang="en-US" b="0" i="0" dirty="0">
                <a:solidFill>
                  <a:srgbClr val="333333"/>
                </a:solidFill>
                <a:effectLst/>
                <a:latin typeface="inter-regular"/>
              </a:rPr>
              <a:t>Some Examples of FOL using quantifier:</a:t>
            </a:r>
          </a:p>
          <a:p>
            <a:endParaRPr lang="en-US" b="0" i="0" dirty="0">
              <a:solidFill>
                <a:srgbClr val="333333"/>
              </a:solidFill>
              <a:effectLst/>
              <a:latin typeface="inter-regular"/>
            </a:endParaRPr>
          </a:p>
          <a:p>
            <a:r>
              <a:rPr lang="en-US" b="1" i="0" dirty="0">
                <a:solidFill>
                  <a:srgbClr val="333333"/>
                </a:solidFill>
                <a:effectLst/>
                <a:latin typeface="inter-bold"/>
              </a:rPr>
              <a:t>1. All birds fly.</a:t>
            </a:r>
            <a:br>
              <a:rPr lang="en-US" b="0" i="0" dirty="0">
                <a:solidFill>
                  <a:srgbClr val="333333"/>
                </a:solidFill>
                <a:effectLst/>
                <a:latin typeface="inter-regular"/>
              </a:rPr>
            </a:br>
            <a:r>
              <a:rPr lang="en-US" b="0" i="0" dirty="0">
                <a:solidFill>
                  <a:srgbClr val="333333"/>
                </a:solidFill>
                <a:effectLst/>
                <a:latin typeface="inter-regular"/>
              </a:rPr>
              <a:t>In this question the predicate is "</a:t>
            </a:r>
            <a:r>
              <a:rPr lang="en-US" b="1" i="0" dirty="0">
                <a:solidFill>
                  <a:srgbClr val="333333"/>
                </a:solidFill>
                <a:effectLst/>
                <a:latin typeface="inter-bold"/>
              </a:rPr>
              <a:t>fly(bird)</a:t>
            </a:r>
            <a:r>
              <a:rPr lang="en-US" b="0" i="0" dirty="0">
                <a:solidFill>
                  <a:srgbClr val="333333"/>
                </a:solidFill>
                <a:effectLst/>
                <a:latin typeface="inter-regular"/>
              </a:rPr>
              <a:t>."</a:t>
            </a:r>
          </a:p>
          <a:p>
            <a:br>
              <a:rPr lang="en-US" b="0" i="0" dirty="0">
                <a:solidFill>
                  <a:srgbClr val="333333"/>
                </a:solidFill>
                <a:effectLst/>
                <a:latin typeface="inter-regular"/>
              </a:rPr>
            </a:br>
            <a:r>
              <a:rPr lang="en-US" b="0" i="0" dirty="0">
                <a:solidFill>
                  <a:srgbClr val="333333"/>
                </a:solidFill>
                <a:effectLst/>
                <a:latin typeface="inter-regular"/>
              </a:rPr>
              <a:t>And since there are all birds who fly so it will be represented as follows.</a:t>
            </a:r>
            <a:br>
              <a:rPr lang="en-US" b="0" i="0" dirty="0">
                <a:solidFill>
                  <a:srgbClr val="333333"/>
                </a:solidFill>
                <a:effectLst/>
                <a:latin typeface="inter-regular"/>
              </a:rPr>
            </a:br>
            <a:r>
              <a:rPr lang="en-US" b="0" i="0" dirty="0">
                <a:solidFill>
                  <a:srgbClr val="333333"/>
                </a:solidFill>
                <a:effectLst/>
                <a:latin typeface="inter-regular"/>
              </a:rPr>
              <a:t>              </a:t>
            </a:r>
            <a:r>
              <a:rPr lang="en-US" b="1" i="0" dirty="0">
                <a:solidFill>
                  <a:srgbClr val="333333"/>
                </a:solidFill>
                <a:effectLst/>
                <a:latin typeface="inter-bold"/>
              </a:rPr>
              <a:t>∀x bird(x) →fly(x)</a:t>
            </a:r>
            <a:r>
              <a:rPr lang="en-US" b="0" i="0" dirty="0">
                <a:solidFill>
                  <a:srgbClr val="333333"/>
                </a:solidFill>
                <a:effectLst/>
                <a:latin typeface="inter-regular"/>
              </a:rPr>
              <a:t>.</a:t>
            </a:r>
          </a:p>
          <a:p>
            <a:endParaRPr lang="en-US" b="0" i="0" dirty="0">
              <a:solidFill>
                <a:srgbClr val="333333"/>
              </a:solidFill>
              <a:effectLst/>
              <a:latin typeface="inter-regular"/>
            </a:endParaRPr>
          </a:p>
          <a:p>
            <a:r>
              <a:rPr lang="en-US" b="1" i="0" dirty="0">
                <a:solidFill>
                  <a:srgbClr val="333333"/>
                </a:solidFill>
                <a:effectLst/>
                <a:latin typeface="inter-bold"/>
              </a:rPr>
              <a:t>2. Every man respects his parent.</a:t>
            </a:r>
            <a:br>
              <a:rPr lang="en-US" b="0" i="0" dirty="0">
                <a:solidFill>
                  <a:srgbClr val="333333"/>
                </a:solidFill>
                <a:effectLst/>
                <a:latin typeface="inter-regular"/>
              </a:rPr>
            </a:br>
            <a:r>
              <a:rPr lang="en-US" b="0" i="0" dirty="0">
                <a:solidFill>
                  <a:srgbClr val="333333"/>
                </a:solidFill>
                <a:effectLst/>
                <a:latin typeface="inter-regular"/>
              </a:rPr>
              <a:t>In this question, the predicate is "</a:t>
            </a:r>
            <a:r>
              <a:rPr lang="en-US" b="1" i="0" dirty="0">
                <a:solidFill>
                  <a:srgbClr val="333333"/>
                </a:solidFill>
                <a:effectLst/>
                <a:latin typeface="inter-bold"/>
              </a:rPr>
              <a:t>respect(x, y)," where x=man, and y= parent</a:t>
            </a:r>
            <a:r>
              <a:rPr lang="en-US" b="0" i="0" dirty="0">
                <a:solidFill>
                  <a:srgbClr val="333333"/>
                </a:solidFill>
                <a:effectLst/>
                <a:latin typeface="inter-regular"/>
              </a:rPr>
              <a:t>.</a:t>
            </a:r>
          </a:p>
          <a:p>
            <a:br>
              <a:rPr lang="en-US" b="0" i="0" dirty="0">
                <a:solidFill>
                  <a:srgbClr val="333333"/>
                </a:solidFill>
                <a:effectLst/>
                <a:latin typeface="inter-regular"/>
              </a:rPr>
            </a:br>
            <a:r>
              <a:rPr lang="en-US" b="0" i="0" dirty="0">
                <a:solidFill>
                  <a:srgbClr val="333333"/>
                </a:solidFill>
                <a:effectLst/>
                <a:latin typeface="inter-regular"/>
              </a:rPr>
              <a:t>Since there is every man so will use ∀, and it will be represented as follows:</a:t>
            </a:r>
            <a:br>
              <a:rPr lang="en-US" b="0" i="0" dirty="0">
                <a:solidFill>
                  <a:srgbClr val="333333"/>
                </a:solidFill>
                <a:effectLst/>
                <a:latin typeface="inter-regular"/>
              </a:rPr>
            </a:br>
            <a:r>
              <a:rPr lang="en-US" b="0" i="0" dirty="0">
                <a:solidFill>
                  <a:srgbClr val="333333"/>
                </a:solidFill>
                <a:effectLst/>
                <a:latin typeface="inter-regular"/>
              </a:rPr>
              <a:t>              </a:t>
            </a:r>
            <a:r>
              <a:rPr lang="en-US" b="1" i="0" dirty="0">
                <a:solidFill>
                  <a:srgbClr val="333333"/>
                </a:solidFill>
                <a:effectLst/>
                <a:latin typeface="inter-bold"/>
              </a:rPr>
              <a:t>∀x man(x) → respects (x, parent)</a:t>
            </a:r>
            <a:r>
              <a:rPr lang="en-US" b="0" i="0" dirty="0">
                <a:solidFill>
                  <a:srgbClr val="333333"/>
                </a:solidFill>
                <a:effectLst/>
                <a:latin typeface="inter-regular"/>
              </a:rPr>
              <a:t>.</a:t>
            </a:r>
          </a:p>
        </p:txBody>
      </p:sp>
      <p:sp>
        <p:nvSpPr>
          <p:cNvPr id="6" name="TextBox 5">
            <a:extLst>
              <a:ext uri="{FF2B5EF4-FFF2-40B4-BE49-F238E27FC236}">
                <a16:creationId xmlns:a16="http://schemas.microsoft.com/office/drawing/2014/main" id="{66CCF00D-22CD-5CFF-69CB-0CE24E27FF3D}"/>
              </a:ext>
            </a:extLst>
          </p:cNvPr>
          <p:cNvSpPr txBox="1"/>
          <p:nvPr/>
        </p:nvSpPr>
        <p:spPr>
          <a:xfrm>
            <a:off x="877824" y="5003768"/>
            <a:ext cx="8183880" cy="1477328"/>
          </a:xfrm>
          <a:prstGeom prst="rect">
            <a:avLst/>
          </a:prstGeom>
          <a:noFill/>
        </p:spPr>
        <p:txBody>
          <a:bodyPr wrap="square">
            <a:spAutoFit/>
          </a:bodyPr>
          <a:lstStyle/>
          <a:p>
            <a:r>
              <a:rPr lang="en-US" b="1" i="0" dirty="0">
                <a:solidFill>
                  <a:srgbClr val="333333"/>
                </a:solidFill>
                <a:effectLst/>
                <a:latin typeface="inter-bold"/>
              </a:rPr>
              <a:t>3. Some boys play cricket.</a:t>
            </a:r>
            <a:br>
              <a:rPr lang="en-US" dirty="0"/>
            </a:br>
            <a:r>
              <a:rPr lang="en-US" b="0" i="0" dirty="0">
                <a:solidFill>
                  <a:srgbClr val="333333"/>
                </a:solidFill>
                <a:effectLst/>
                <a:latin typeface="inter-regular"/>
              </a:rPr>
              <a:t>In this question, the predicate is "</a:t>
            </a:r>
            <a:r>
              <a:rPr lang="en-US" b="1" i="0" dirty="0">
                <a:solidFill>
                  <a:srgbClr val="333333"/>
                </a:solidFill>
                <a:effectLst/>
                <a:latin typeface="inter-bold"/>
              </a:rPr>
              <a:t>play(x, y)</a:t>
            </a:r>
            <a:r>
              <a:rPr lang="en-US" b="0" i="0" dirty="0">
                <a:solidFill>
                  <a:srgbClr val="333333"/>
                </a:solidFill>
                <a:effectLst/>
                <a:latin typeface="inter-regular"/>
              </a:rPr>
              <a:t>," where x= boys, and y= game. </a:t>
            </a:r>
          </a:p>
          <a:p>
            <a:endParaRPr lang="en-US" dirty="0">
              <a:solidFill>
                <a:srgbClr val="333333"/>
              </a:solidFill>
              <a:latin typeface="inter-regular"/>
            </a:endParaRPr>
          </a:p>
          <a:p>
            <a:r>
              <a:rPr lang="en-US" b="0" i="0" dirty="0">
                <a:solidFill>
                  <a:srgbClr val="333333"/>
                </a:solidFill>
                <a:effectLst/>
                <a:latin typeface="inter-regular"/>
              </a:rPr>
              <a:t>Since there are some boys so we will use </a:t>
            </a:r>
            <a:r>
              <a:rPr lang="en-US" b="1" i="0" dirty="0">
                <a:solidFill>
                  <a:srgbClr val="333333"/>
                </a:solidFill>
                <a:effectLst/>
                <a:latin typeface="inter-bold"/>
              </a:rPr>
              <a:t>∃, and it will be represented as</a:t>
            </a:r>
            <a:r>
              <a:rPr lang="en-US" b="0" i="0" dirty="0">
                <a:solidFill>
                  <a:srgbClr val="333333"/>
                </a:solidFill>
                <a:effectLst/>
                <a:latin typeface="inter-regular"/>
              </a:rPr>
              <a:t>:</a:t>
            </a:r>
            <a:br>
              <a:rPr lang="en-US" dirty="0"/>
            </a:br>
            <a:r>
              <a:rPr lang="en-US" b="0" i="0" dirty="0">
                <a:solidFill>
                  <a:srgbClr val="333333"/>
                </a:solidFill>
                <a:effectLst/>
                <a:latin typeface="inter-regular"/>
              </a:rPr>
              <a:t>              </a:t>
            </a:r>
            <a:r>
              <a:rPr lang="en-US" b="1" i="0" dirty="0">
                <a:solidFill>
                  <a:srgbClr val="333333"/>
                </a:solidFill>
                <a:effectLst/>
                <a:latin typeface="inter-bold"/>
              </a:rPr>
              <a:t>∃x boys(x) → play(x, cricket)</a:t>
            </a:r>
            <a:r>
              <a:rPr lang="en-US" b="0" i="0" dirty="0">
                <a:solidFill>
                  <a:srgbClr val="333333"/>
                </a:solidFill>
                <a:effectLst/>
                <a:latin typeface="inter-regular"/>
              </a:rPr>
              <a:t>.</a:t>
            </a:r>
            <a:endParaRPr lang="en-US" dirty="0"/>
          </a:p>
        </p:txBody>
      </p:sp>
    </p:spTree>
    <p:extLst>
      <p:ext uri="{BB962C8B-B14F-4D97-AF65-F5344CB8AC3E}">
        <p14:creationId xmlns:p14="http://schemas.microsoft.com/office/powerpoint/2010/main" val="911127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E04D94-96E2-B9C7-BC1D-56679EAF7E0E}"/>
              </a:ext>
            </a:extLst>
          </p:cNvPr>
          <p:cNvSpPr txBox="1"/>
          <p:nvPr/>
        </p:nvSpPr>
        <p:spPr>
          <a:xfrm>
            <a:off x="438912" y="694944"/>
            <a:ext cx="11512296" cy="3139321"/>
          </a:xfrm>
          <a:prstGeom prst="rect">
            <a:avLst/>
          </a:prstGeom>
          <a:noFill/>
        </p:spPr>
        <p:txBody>
          <a:bodyPr wrap="square">
            <a:spAutoFit/>
          </a:bodyPr>
          <a:lstStyle/>
          <a:p>
            <a:r>
              <a:rPr lang="en-US" b="1" i="0" dirty="0">
                <a:solidFill>
                  <a:srgbClr val="333333"/>
                </a:solidFill>
                <a:effectLst/>
                <a:latin typeface="inter-bold"/>
              </a:rPr>
              <a:t>4. Not all students like both Mathematics and Science.</a:t>
            </a:r>
            <a:br>
              <a:rPr lang="en-US" b="0" i="0" dirty="0">
                <a:solidFill>
                  <a:srgbClr val="333333"/>
                </a:solidFill>
                <a:effectLst/>
                <a:latin typeface="inter-regular"/>
              </a:rPr>
            </a:br>
            <a:r>
              <a:rPr lang="en-US" b="0" i="0" dirty="0">
                <a:solidFill>
                  <a:srgbClr val="333333"/>
                </a:solidFill>
                <a:effectLst/>
                <a:latin typeface="inter-regular"/>
              </a:rPr>
              <a:t>In this question, the predicate is "</a:t>
            </a:r>
            <a:r>
              <a:rPr lang="en-US" b="1" i="0" dirty="0">
                <a:solidFill>
                  <a:srgbClr val="333333"/>
                </a:solidFill>
                <a:effectLst/>
                <a:latin typeface="inter-bold"/>
              </a:rPr>
              <a:t>like(x, y)," where x= student, and y= subject</a:t>
            </a:r>
            <a:r>
              <a:rPr lang="en-US" b="0" i="0" dirty="0">
                <a:solidFill>
                  <a:srgbClr val="333333"/>
                </a:solidFill>
                <a:effectLst/>
                <a:latin typeface="inter-regular"/>
              </a:rPr>
              <a:t>.</a:t>
            </a:r>
          </a:p>
          <a:p>
            <a:br>
              <a:rPr lang="en-US" b="0" i="0" dirty="0">
                <a:solidFill>
                  <a:srgbClr val="333333"/>
                </a:solidFill>
                <a:effectLst/>
                <a:latin typeface="inter-regular"/>
              </a:rPr>
            </a:br>
            <a:r>
              <a:rPr lang="en-US" b="0" i="0" dirty="0">
                <a:solidFill>
                  <a:srgbClr val="333333"/>
                </a:solidFill>
                <a:effectLst/>
                <a:latin typeface="inter-regular"/>
              </a:rPr>
              <a:t>Since there are not all students, so we will use </a:t>
            </a:r>
            <a:r>
              <a:rPr lang="en-US" b="1" i="0" dirty="0">
                <a:solidFill>
                  <a:srgbClr val="333333"/>
                </a:solidFill>
                <a:effectLst/>
                <a:latin typeface="inter-bold"/>
              </a:rPr>
              <a:t>∀ with negation, so</a:t>
            </a:r>
            <a:r>
              <a:rPr lang="en-US" b="0" i="0" dirty="0">
                <a:solidFill>
                  <a:srgbClr val="333333"/>
                </a:solidFill>
                <a:effectLst/>
                <a:latin typeface="inter-regular"/>
              </a:rPr>
              <a:t> following representation for this:</a:t>
            </a:r>
            <a:br>
              <a:rPr lang="en-US" b="0" i="0" dirty="0">
                <a:solidFill>
                  <a:srgbClr val="333333"/>
                </a:solidFill>
                <a:effectLst/>
                <a:latin typeface="inter-regular"/>
              </a:rPr>
            </a:br>
            <a:r>
              <a:rPr lang="en-US" b="0" i="0" dirty="0">
                <a:solidFill>
                  <a:srgbClr val="333333"/>
                </a:solidFill>
                <a:effectLst/>
                <a:latin typeface="inter-regular"/>
              </a:rPr>
              <a:t>              </a:t>
            </a:r>
            <a:r>
              <a:rPr lang="en-US" b="1" i="0" dirty="0">
                <a:solidFill>
                  <a:srgbClr val="333333"/>
                </a:solidFill>
                <a:effectLst/>
                <a:latin typeface="inter-bold"/>
              </a:rPr>
              <a:t>¬∀ (x) [ student(x) → like(x, Mathematics) ∧ like(x, Science)].</a:t>
            </a:r>
          </a:p>
          <a:p>
            <a:endParaRPr lang="en-US" b="0" i="0" dirty="0">
              <a:solidFill>
                <a:srgbClr val="333333"/>
              </a:solidFill>
              <a:effectLst/>
              <a:latin typeface="inter-regular"/>
            </a:endParaRPr>
          </a:p>
          <a:p>
            <a:r>
              <a:rPr lang="en-US" b="1" i="0" dirty="0">
                <a:solidFill>
                  <a:srgbClr val="333333"/>
                </a:solidFill>
                <a:effectLst/>
                <a:latin typeface="inter-bold"/>
              </a:rPr>
              <a:t>5. Only one student failed in Mathematics.</a:t>
            </a:r>
            <a:br>
              <a:rPr lang="en-US" b="0" i="0" dirty="0">
                <a:solidFill>
                  <a:srgbClr val="333333"/>
                </a:solidFill>
                <a:effectLst/>
                <a:latin typeface="inter-regular"/>
              </a:rPr>
            </a:br>
            <a:r>
              <a:rPr lang="en-US" b="0" i="0" dirty="0">
                <a:solidFill>
                  <a:srgbClr val="333333"/>
                </a:solidFill>
                <a:effectLst/>
                <a:latin typeface="inter-regular"/>
              </a:rPr>
              <a:t>In this question, the predicate is "</a:t>
            </a:r>
            <a:r>
              <a:rPr lang="en-US" b="1" i="0" dirty="0">
                <a:solidFill>
                  <a:srgbClr val="333333"/>
                </a:solidFill>
                <a:effectLst/>
                <a:latin typeface="inter-bold"/>
              </a:rPr>
              <a:t>failed(x, y)," where x= student, and y= subject</a:t>
            </a:r>
            <a:r>
              <a:rPr lang="en-US" b="0" i="0" dirty="0">
                <a:solidFill>
                  <a:srgbClr val="333333"/>
                </a:solidFill>
                <a:effectLst/>
                <a:latin typeface="inter-regular"/>
              </a:rPr>
              <a:t>.</a:t>
            </a:r>
          </a:p>
          <a:p>
            <a:br>
              <a:rPr lang="en-US" b="0" i="0" dirty="0">
                <a:solidFill>
                  <a:srgbClr val="333333"/>
                </a:solidFill>
                <a:effectLst/>
                <a:latin typeface="inter-regular"/>
              </a:rPr>
            </a:br>
            <a:r>
              <a:rPr lang="en-US" b="0" i="0" dirty="0">
                <a:solidFill>
                  <a:srgbClr val="333333"/>
                </a:solidFill>
                <a:effectLst/>
                <a:latin typeface="inter-regular"/>
              </a:rPr>
              <a:t>Since there is only one student who failed in Mathematics, so we will use following representation for this:</a:t>
            </a:r>
            <a:br>
              <a:rPr lang="en-US" b="0" i="0" dirty="0">
                <a:solidFill>
                  <a:srgbClr val="333333"/>
                </a:solidFill>
                <a:effectLst/>
                <a:latin typeface="inter-regular"/>
              </a:rPr>
            </a:br>
            <a:r>
              <a:rPr lang="en-US" b="0" i="0" dirty="0">
                <a:solidFill>
                  <a:srgbClr val="333333"/>
                </a:solidFill>
                <a:effectLst/>
                <a:latin typeface="inter-regular"/>
              </a:rPr>
              <a:t>              </a:t>
            </a:r>
            <a:r>
              <a:rPr lang="en-US" b="1" i="0" dirty="0">
                <a:solidFill>
                  <a:srgbClr val="333333"/>
                </a:solidFill>
                <a:effectLst/>
                <a:latin typeface="inter-bold"/>
              </a:rPr>
              <a:t>∃(x) [ student(x) → failed (x, Mathematics) ∧∀ (y) [¬(x==y) ∧ student(y) → ¬failed (x, Mathematics)]</a:t>
            </a:r>
            <a:r>
              <a:rPr lang="en-US" b="0" i="0" dirty="0">
                <a:solidFill>
                  <a:srgbClr val="333333"/>
                </a:solidFill>
                <a:effectLst/>
                <a:latin typeface="inter-regular"/>
              </a:rPr>
              <a:t>.</a:t>
            </a:r>
          </a:p>
        </p:txBody>
      </p:sp>
    </p:spTree>
    <p:extLst>
      <p:ext uri="{BB962C8B-B14F-4D97-AF65-F5344CB8AC3E}">
        <p14:creationId xmlns:p14="http://schemas.microsoft.com/office/powerpoint/2010/main" val="4180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961B0-7A15-AFE1-3D2C-3FB568C00820}"/>
              </a:ext>
            </a:extLst>
          </p:cNvPr>
          <p:cNvSpPr txBox="1"/>
          <p:nvPr/>
        </p:nvSpPr>
        <p:spPr>
          <a:xfrm>
            <a:off x="1259633" y="1222310"/>
            <a:ext cx="9703836" cy="2862322"/>
          </a:xfrm>
          <a:prstGeom prst="rect">
            <a:avLst/>
          </a:prstGeom>
          <a:noFill/>
        </p:spPr>
        <p:txBody>
          <a:bodyPr wrap="square">
            <a:spAutoFit/>
          </a:bodyPr>
          <a:lstStyle/>
          <a:p>
            <a:pPr algn="just"/>
            <a:r>
              <a:rPr lang="en-US" b="1" dirty="0"/>
              <a:t>7. Temporal Representation:</a:t>
            </a:r>
            <a:r>
              <a:rPr lang="en-US" dirty="0"/>
              <a:t> Representing time and temporal relationships is complex, especially when dealing with events that have durations, sequences, or dependencies.</a:t>
            </a:r>
          </a:p>
          <a:p>
            <a:pPr algn="just"/>
            <a:endParaRPr lang="en-US" dirty="0"/>
          </a:p>
          <a:p>
            <a:pPr algn="just"/>
            <a:r>
              <a:rPr lang="en-IN" b="1" dirty="0"/>
              <a:t>8. Knowledge Acquisition Bottleneck</a:t>
            </a:r>
            <a:r>
              <a:rPr lang="en-US" b="1" dirty="0"/>
              <a:t>:</a:t>
            </a:r>
            <a:r>
              <a:rPr lang="en-US" dirty="0"/>
              <a:t> Acquiring and encoding knowledge into a format that machines can process is a labor-intensive and time-consuming process, often referred to as the "knowledge acquisition bottleneck.“</a:t>
            </a:r>
          </a:p>
          <a:p>
            <a:pPr algn="just"/>
            <a:endParaRPr lang="en-US" b="1" dirty="0"/>
          </a:p>
          <a:p>
            <a:pPr algn="just"/>
            <a:r>
              <a:rPr lang="en-US" b="1" dirty="0"/>
              <a:t>9. Difficulty in Representing Common Sense Knowledge:</a:t>
            </a:r>
            <a:r>
              <a:rPr lang="en-US" dirty="0"/>
              <a:t> Common sense knowledge, which humans use effortlessly, is surprisingly difficult to formalize and encode in AI systems.</a:t>
            </a:r>
          </a:p>
          <a:p>
            <a:pPr algn="just"/>
            <a:endParaRPr lang="en-US" dirty="0"/>
          </a:p>
        </p:txBody>
      </p:sp>
    </p:spTree>
    <p:extLst>
      <p:ext uri="{BB962C8B-B14F-4D97-AF65-F5344CB8AC3E}">
        <p14:creationId xmlns:p14="http://schemas.microsoft.com/office/powerpoint/2010/main" val="95964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5E0-9950-6436-6CD7-3A1AB5431412}"/>
              </a:ext>
            </a:extLst>
          </p:cNvPr>
          <p:cNvSpPr>
            <a:spLocks noGrp="1"/>
          </p:cNvSpPr>
          <p:nvPr>
            <p:ph type="title"/>
          </p:nvPr>
        </p:nvSpPr>
        <p:spPr>
          <a:xfrm>
            <a:off x="838200" y="365125"/>
            <a:ext cx="9869424" cy="1015619"/>
          </a:xfrm>
        </p:spPr>
        <p:txBody>
          <a:bodyPr>
            <a:normAutofit fontScale="90000"/>
          </a:bodyPr>
          <a:lstStyle/>
          <a:p>
            <a:r>
              <a:rPr lang="en-US" b="0" i="0" dirty="0">
                <a:solidFill>
                  <a:srgbClr val="610B38"/>
                </a:solidFill>
                <a:effectLst/>
                <a:latin typeface="erdana"/>
              </a:rPr>
              <a:t>Techniques of knowledge representation</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D5FF2342-B6C1-C51F-930D-87E0DC671278}"/>
              </a:ext>
            </a:extLst>
          </p:cNvPr>
          <p:cNvSpPr txBox="1"/>
          <p:nvPr/>
        </p:nvSpPr>
        <p:spPr>
          <a:xfrm>
            <a:off x="1014984" y="1472184"/>
            <a:ext cx="8293608" cy="369332"/>
          </a:xfrm>
          <a:prstGeom prst="rect">
            <a:avLst/>
          </a:prstGeom>
          <a:noFill/>
        </p:spPr>
        <p:txBody>
          <a:bodyPr wrap="square">
            <a:spAutoFit/>
          </a:bodyPr>
          <a:lstStyle/>
          <a:p>
            <a:pPr algn="just"/>
            <a:r>
              <a:rPr lang="en-US" b="0" i="0" dirty="0">
                <a:solidFill>
                  <a:srgbClr val="333333"/>
                </a:solidFill>
                <a:effectLst/>
                <a:latin typeface="inter-regular"/>
              </a:rPr>
              <a:t>There are mainly four ways of knowledge representation which are given as follows:</a:t>
            </a:r>
          </a:p>
        </p:txBody>
      </p:sp>
      <p:pic>
        <p:nvPicPr>
          <p:cNvPr id="6" name="Picture 5">
            <a:extLst>
              <a:ext uri="{FF2B5EF4-FFF2-40B4-BE49-F238E27FC236}">
                <a16:creationId xmlns:a16="http://schemas.microsoft.com/office/drawing/2014/main" id="{0E771400-B553-78E5-D3E9-EAEBCC039449}"/>
              </a:ext>
            </a:extLst>
          </p:cNvPr>
          <p:cNvPicPr>
            <a:picLocks noChangeAspect="1"/>
          </p:cNvPicPr>
          <p:nvPr/>
        </p:nvPicPr>
        <p:blipFill>
          <a:blip r:embed="rId2"/>
          <a:stretch>
            <a:fillRect/>
          </a:stretch>
        </p:blipFill>
        <p:spPr>
          <a:xfrm>
            <a:off x="1965960" y="2232976"/>
            <a:ext cx="6038730" cy="3630602"/>
          </a:xfrm>
          <a:prstGeom prst="rect">
            <a:avLst/>
          </a:prstGeom>
        </p:spPr>
      </p:pic>
    </p:spTree>
    <p:extLst>
      <p:ext uri="{BB962C8B-B14F-4D97-AF65-F5344CB8AC3E}">
        <p14:creationId xmlns:p14="http://schemas.microsoft.com/office/powerpoint/2010/main" val="242334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D6FA-FE25-4195-AD71-0D9BC67E2872}"/>
              </a:ext>
            </a:extLst>
          </p:cNvPr>
          <p:cNvSpPr>
            <a:spLocks noGrp="1"/>
          </p:cNvSpPr>
          <p:nvPr>
            <p:ph type="title"/>
          </p:nvPr>
        </p:nvSpPr>
        <p:spPr>
          <a:xfrm>
            <a:off x="563880" y="347473"/>
            <a:ext cx="10789920" cy="1343216"/>
          </a:xfrm>
        </p:spPr>
        <p:txBody>
          <a:bodyPr/>
          <a:lstStyle/>
          <a:p>
            <a:r>
              <a:rPr lang="en-US" b="0" i="0" dirty="0">
                <a:solidFill>
                  <a:srgbClr val="610B38"/>
                </a:solidFill>
                <a:effectLst/>
                <a:latin typeface="erdana"/>
              </a:rPr>
              <a:t>1. Logical Representation</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15A3FB11-C0FD-E11B-9C5F-4F8B469F6B42}"/>
              </a:ext>
            </a:extLst>
          </p:cNvPr>
          <p:cNvSpPr txBox="1"/>
          <p:nvPr/>
        </p:nvSpPr>
        <p:spPr>
          <a:xfrm>
            <a:off x="704088" y="1444752"/>
            <a:ext cx="11097768" cy="3693319"/>
          </a:xfrm>
          <a:prstGeom prst="rect">
            <a:avLst/>
          </a:prstGeom>
          <a:noFill/>
        </p:spPr>
        <p:txBody>
          <a:bodyPr wrap="square">
            <a:spAutoFit/>
          </a:bodyPr>
          <a:lstStyle/>
          <a:p>
            <a:pPr algn="just"/>
            <a:r>
              <a:rPr lang="en-US" b="0" i="0" dirty="0">
                <a:solidFill>
                  <a:srgbClr val="333333"/>
                </a:solidFill>
                <a:effectLst/>
                <a:latin typeface="inter-regular"/>
              </a:rPr>
              <a:t>Logical representation is a language with some concrete rules which deals with propositions and has no ambiguity in representation. Logical representation means drawing a conclusion based on various conditions. This representation lays down some important communication rules. It consists of precisely defined syntax and semantics which supports the sound inference. Each sentence can be translated into logics using syntax and semantics.</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Syntax:</a:t>
            </a:r>
          </a:p>
          <a:p>
            <a:pPr algn="just">
              <a:buFont typeface="Arial" panose="020B0604020202020204" pitchFamily="34" charset="0"/>
              <a:buChar char="•"/>
            </a:pPr>
            <a:r>
              <a:rPr lang="en-US" b="0" i="0" dirty="0">
                <a:solidFill>
                  <a:srgbClr val="000000"/>
                </a:solidFill>
                <a:effectLst/>
                <a:latin typeface="inter-regular"/>
              </a:rPr>
              <a:t>Syntaxes are the rules that decide how to construct legal sentences in the logic.</a:t>
            </a:r>
          </a:p>
          <a:p>
            <a:pPr algn="just">
              <a:buFont typeface="Arial" panose="020B0604020202020204" pitchFamily="34" charset="0"/>
              <a:buChar char="•"/>
            </a:pPr>
            <a:r>
              <a:rPr lang="en-US" b="0" i="0" dirty="0">
                <a:solidFill>
                  <a:srgbClr val="000000"/>
                </a:solidFill>
                <a:effectLst/>
                <a:latin typeface="inter-regular"/>
              </a:rPr>
              <a:t>It determines which symbol we can use in knowledge representation.</a:t>
            </a:r>
          </a:p>
          <a:p>
            <a:pPr algn="just">
              <a:buFont typeface="Arial" panose="020B0604020202020204" pitchFamily="34" charset="0"/>
              <a:buChar char="•"/>
            </a:pPr>
            <a:r>
              <a:rPr lang="en-US" b="0" i="0" dirty="0">
                <a:solidFill>
                  <a:srgbClr val="000000"/>
                </a:solidFill>
                <a:effectLst/>
                <a:latin typeface="inter-regular"/>
              </a:rPr>
              <a:t>How to write those symbols.</a:t>
            </a:r>
          </a:p>
          <a:p>
            <a:pPr algn="just"/>
            <a:endParaRPr lang="en-US" b="0" i="0" dirty="0">
              <a:solidFill>
                <a:srgbClr val="610B4B"/>
              </a:solidFill>
              <a:effectLst/>
              <a:latin typeface="erdana"/>
            </a:endParaRPr>
          </a:p>
          <a:p>
            <a:pPr algn="just"/>
            <a:r>
              <a:rPr lang="en-US" b="0" i="0" dirty="0">
                <a:solidFill>
                  <a:srgbClr val="610B4B"/>
                </a:solidFill>
                <a:effectLst/>
                <a:latin typeface="erdana"/>
              </a:rPr>
              <a:t>Semantics:</a:t>
            </a:r>
          </a:p>
          <a:p>
            <a:pPr algn="just">
              <a:buFont typeface="Arial" panose="020B0604020202020204" pitchFamily="34" charset="0"/>
              <a:buChar char="•"/>
            </a:pPr>
            <a:r>
              <a:rPr lang="en-US" b="0" i="0" dirty="0">
                <a:solidFill>
                  <a:srgbClr val="000000"/>
                </a:solidFill>
                <a:effectLst/>
                <a:latin typeface="inter-regular"/>
              </a:rPr>
              <a:t>Semantics are the rules by which we can interpret the sentence in the logic.</a:t>
            </a:r>
          </a:p>
          <a:p>
            <a:pPr algn="just">
              <a:buFont typeface="Arial" panose="020B0604020202020204" pitchFamily="34" charset="0"/>
              <a:buChar char="•"/>
            </a:pPr>
            <a:r>
              <a:rPr lang="en-US" b="0" i="0" dirty="0">
                <a:solidFill>
                  <a:srgbClr val="000000"/>
                </a:solidFill>
                <a:effectLst/>
                <a:latin typeface="inter-regular"/>
              </a:rPr>
              <a:t>Semantic also involves assigning a meaning to each sentence.</a:t>
            </a:r>
          </a:p>
        </p:txBody>
      </p:sp>
    </p:spTree>
    <p:extLst>
      <p:ext uri="{BB962C8B-B14F-4D97-AF65-F5344CB8AC3E}">
        <p14:creationId xmlns:p14="http://schemas.microsoft.com/office/powerpoint/2010/main" val="410183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7F393-BC19-0BE5-42FB-21ABDF5B438C}"/>
              </a:ext>
            </a:extLst>
          </p:cNvPr>
          <p:cNvSpPr txBox="1"/>
          <p:nvPr/>
        </p:nvSpPr>
        <p:spPr>
          <a:xfrm>
            <a:off x="1005840" y="786384"/>
            <a:ext cx="8421624" cy="923330"/>
          </a:xfrm>
          <a:prstGeom prst="rect">
            <a:avLst/>
          </a:prstGeom>
          <a:noFill/>
        </p:spPr>
        <p:txBody>
          <a:bodyPr wrap="square">
            <a:spAutoFit/>
          </a:bodyPr>
          <a:lstStyle/>
          <a:p>
            <a:pPr algn="just"/>
            <a:r>
              <a:rPr lang="en-US" b="0" i="0" dirty="0">
                <a:solidFill>
                  <a:srgbClr val="333333"/>
                </a:solidFill>
                <a:effectLst/>
                <a:latin typeface="inter-regular"/>
              </a:rPr>
              <a:t>Logical representation can be </a:t>
            </a:r>
            <a:r>
              <a:rPr lang="en-US" b="0" i="0" dirty="0" err="1">
                <a:solidFill>
                  <a:srgbClr val="333333"/>
                </a:solidFill>
                <a:effectLst/>
                <a:latin typeface="inter-regular"/>
              </a:rPr>
              <a:t>categorised</a:t>
            </a:r>
            <a:r>
              <a:rPr lang="en-US" b="0" i="0" dirty="0">
                <a:solidFill>
                  <a:srgbClr val="333333"/>
                </a:solidFill>
                <a:effectLst/>
                <a:latin typeface="inter-regular"/>
              </a:rPr>
              <a:t> into mainly two logics:</a:t>
            </a:r>
          </a:p>
          <a:p>
            <a:pPr algn="just">
              <a:buFont typeface="+mj-lt"/>
              <a:buAutoNum type="arabicPeriod"/>
            </a:pPr>
            <a:r>
              <a:rPr lang="en-US" b="0" i="0" dirty="0">
                <a:solidFill>
                  <a:srgbClr val="000000"/>
                </a:solidFill>
                <a:effectLst/>
                <a:latin typeface="inter-regular"/>
              </a:rPr>
              <a:t>Propositional Logics</a:t>
            </a:r>
          </a:p>
          <a:p>
            <a:pPr algn="just">
              <a:buFont typeface="+mj-lt"/>
              <a:buAutoNum type="arabicPeriod"/>
            </a:pPr>
            <a:r>
              <a:rPr lang="en-US" b="0" i="0" dirty="0">
                <a:solidFill>
                  <a:srgbClr val="000000"/>
                </a:solidFill>
                <a:effectLst/>
                <a:latin typeface="inter-regular"/>
              </a:rPr>
              <a:t>Predicate logics</a:t>
            </a:r>
          </a:p>
        </p:txBody>
      </p:sp>
      <p:sp>
        <p:nvSpPr>
          <p:cNvPr id="6" name="TextBox 5">
            <a:extLst>
              <a:ext uri="{FF2B5EF4-FFF2-40B4-BE49-F238E27FC236}">
                <a16:creationId xmlns:a16="http://schemas.microsoft.com/office/drawing/2014/main" id="{C1EA8EC7-9978-666F-49FA-093E9641EB7C}"/>
              </a:ext>
            </a:extLst>
          </p:cNvPr>
          <p:cNvSpPr txBox="1"/>
          <p:nvPr/>
        </p:nvSpPr>
        <p:spPr>
          <a:xfrm>
            <a:off x="1133856" y="2039113"/>
            <a:ext cx="8119872" cy="2585323"/>
          </a:xfrm>
          <a:prstGeom prst="rect">
            <a:avLst/>
          </a:prstGeom>
          <a:noFill/>
        </p:spPr>
        <p:txBody>
          <a:bodyPr wrap="square">
            <a:spAutoFit/>
          </a:bodyPr>
          <a:lstStyle/>
          <a:p>
            <a:pPr algn="just"/>
            <a:r>
              <a:rPr lang="en-US" b="0" i="0" dirty="0">
                <a:solidFill>
                  <a:srgbClr val="610B4B"/>
                </a:solidFill>
                <a:effectLst/>
                <a:latin typeface="erdana"/>
              </a:rPr>
              <a:t>Advantages of logical representation:</a:t>
            </a:r>
          </a:p>
          <a:p>
            <a:pPr algn="just">
              <a:buFont typeface="+mj-lt"/>
              <a:buAutoNum type="arabicPeriod"/>
            </a:pPr>
            <a:r>
              <a:rPr lang="en-US" b="0" i="0" dirty="0">
                <a:solidFill>
                  <a:srgbClr val="000000"/>
                </a:solidFill>
                <a:effectLst/>
                <a:latin typeface="inter-regular"/>
              </a:rPr>
              <a:t>Logical representation enables us to do logical reasoning.</a:t>
            </a:r>
          </a:p>
          <a:p>
            <a:pPr algn="just">
              <a:buFont typeface="+mj-lt"/>
              <a:buAutoNum type="arabicPeriod"/>
            </a:pPr>
            <a:r>
              <a:rPr lang="en-US" b="0" i="0" dirty="0">
                <a:solidFill>
                  <a:srgbClr val="000000"/>
                </a:solidFill>
                <a:effectLst/>
                <a:latin typeface="inter-regular"/>
              </a:rPr>
              <a:t>Logical representation is the basis for the programming languages.</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pPr algn="just"/>
            <a:r>
              <a:rPr lang="en-US" b="0" i="0" dirty="0">
                <a:solidFill>
                  <a:srgbClr val="610B4B"/>
                </a:solidFill>
                <a:effectLst/>
                <a:latin typeface="erdana"/>
              </a:rPr>
              <a:t>Disadvantages of logical Representation:</a:t>
            </a:r>
          </a:p>
          <a:p>
            <a:pPr algn="just">
              <a:buFont typeface="+mj-lt"/>
              <a:buAutoNum type="arabicPeriod"/>
            </a:pPr>
            <a:r>
              <a:rPr lang="en-US" b="0" i="0" dirty="0">
                <a:solidFill>
                  <a:srgbClr val="000000"/>
                </a:solidFill>
                <a:effectLst/>
                <a:latin typeface="inter-regular"/>
              </a:rPr>
              <a:t>Logical representations have some restrictions and are challenging to work with.</a:t>
            </a:r>
          </a:p>
          <a:p>
            <a:pPr algn="just">
              <a:buFont typeface="+mj-lt"/>
              <a:buAutoNum type="arabicPeriod"/>
            </a:pPr>
            <a:r>
              <a:rPr lang="en-US" b="0" i="0" dirty="0">
                <a:solidFill>
                  <a:srgbClr val="000000"/>
                </a:solidFill>
                <a:effectLst/>
                <a:latin typeface="inter-regular"/>
              </a:rPr>
              <a:t>Logical representation technique may not be very natural, and inference may not be so efficient.</a:t>
            </a:r>
          </a:p>
        </p:txBody>
      </p:sp>
    </p:spTree>
    <p:extLst>
      <p:ext uri="{BB962C8B-B14F-4D97-AF65-F5344CB8AC3E}">
        <p14:creationId xmlns:p14="http://schemas.microsoft.com/office/powerpoint/2010/main" val="245659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4115-F69F-D96F-9DE0-C2EAEB933F8B}"/>
              </a:ext>
            </a:extLst>
          </p:cNvPr>
          <p:cNvSpPr>
            <a:spLocks noGrp="1"/>
          </p:cNvSpPr>
          <p:nvPr>
            <p:ph type="title"/>
          </p:nvPr>
        </p:nvSpPr>
        <p:spPr/>
        <p:txBody>
          <a:bodyPr/>
          <a:lstStyle/>
          <a:p>
            <a:r>
              <a:rPr lang="en-US" b="0" i="0" dirty="0">
                <a:solidFill>
                  <a:srgbClr val="610B38"/>
                </a:solidFill>
                <a:effectLst/>
                <a:latin typeface="erdana"/>
              </a:rPr>
              <a:t>2. Semantic Network Representation</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FF4C81B5-06DE-01E4-3645-B134BBD36BBD}"/>
              </a:ext>
            </a:extLst>
          </p:cNvPr>
          <p:cNvSpPr txBox="1"/>
          <p:nvPr/>
        </p:nvSpPr>
        <p:spPr>
          <a:xfrm>
            <a:off x="838200" y="1435608"/>
            <a:ext cx="9970008" cy="1477328"/>
          </a:xfrm>
          <a:prstGeom prst="rect">
            <a:avLst/>
          </a:prstGeom>
          <a:noFill/>
        </p:spPr>
        <p:txBody>
          <a:bodyPr wrap="square">
            <a:spAutoFit/>
          </a:bodyPr>
          <a:lstStyle/>
          <a:p>
            <a:pPr algn="just"/>
            <a:r>
              <a:rPr lang="en-US" b="0" i="0" dirty="0">
                <a:solidFill>
                  <a:srgbClr val="333333"/>
                </a:solidFill>
                <a:effectLst/>
                <a:latin typeface="inter-regular"/>
              </a:rPr>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a:t>
            </a:r>
          </a:p>
        </p:txBody>
      </p:sp>
      <p:sp>
        <p:nvSpPr>
          <p:cNvPr id="6" name="TextBox 5">
            <a:extLst>
              <a:ext uri="{FF2B5EF4-FFF2-40B4-BE49-F238E27FC236}">
                <a16:creationId xmlns:a16="http://schemas.microsoft.com/office/drawing/2014/main" id="{9D8C9A49-D4F3-8C04-EB21-A852A7C15CA5}"/>
              </a:ext>
            </a:extLst>
          </p:cNvPr>
          <p:cNvSpPr txBox="1"/>
          <p:nvPr/>
        </p:nvSpPr>
        <p:spPr>
          <a:xfrm>
            <a:off x="941832" y="3145534"/>
            <a:ext cx="9970008" cy="923330"/>
          </a:xfrm>
          <a:prstGeom prst="rect">
            <a:avLst/>
          </a:prstGeom>
          <a:noFill/>
        </p:spPr>
        <p:txBody>
          <a:bodyPr wrap="square">
            <a:spAutoFit/>
          </a:bodyPr>
          <a:lstStyle/>
          <a:p>
            <a:pPr algn="just"/>
            <a:r>
              <a:rPr lang="en-US" b="0" i="0" dirty="0">
                <a:solidFill>
                  <a:srgbClr val="333333"/>
                </a:solidFill>
                <a:effectLst/>
                <a:latin typeface="inter-regular"/>
              </a:rPr>
              <a:t>This representation consist of mainly two types of relations:</a:t>
            </a:r>
          </a:p>
          <a:p>
            <a:pPr algn="just">
              <a:buFont typeface="+mj-lt"/>
              <a:buAutoNum type="arabicPeriod"/>
            </a:pPr>
            <a:r>
              <a:rPr lang="en-US" b="0" i="0" dirty="0">
                <a:solidFill>
                  <a:srgbClr val="000000"/>
                </a:solidFill>
                <a:effectLst/>
                <a:latin typeface="inter-regular"/>
              </a:rPr>
              <a:t>IS-A relation (Inheritance)</a:t>
            </a:r>
          </a:p>
          <a:p>
            <a:pPr algn="just">
              <a:buFont typeface="+mj-lt"/>
              <a:buAutoNum type="arabicPeriod"/>
            </a:pPr>
            <a:r>
              <a:rPr lang="en-US" b="0" i="0" dirty="0">
                <a:solidFill>
                  <a:srgbClr val="000000"/>
                </a:solidFill>
                <a:effectLst/>
                <a:latin typeface="inter-regular"/>
              </a:rPr>
              <a:t>Kind-of-relation</a:t>
            </a:r>
          </a:p>
        </p:txBody>
      </p:sp>
    </p:spTree>
    <p:extLst>
      <p:ext uri="{BB962C8B-B14F-4D97-AF65-F5344CB8AC3E}">
        <p14:creationId xmlns:p14="http://schemas.microsoft.com/office/powerpoint/2010/main" val="6153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03F166-E221-5CE3-BE07-F8EBD801AF67}"/>
              </a:ext>
            </a:extLst>
          </p:cNvPr>
          <p:cNvSpPr txBox="1"/>
          <p:nvPr/>
        </p:nvSpPr>
        <p:spPr>
          <a:xfrm>
            <a:off x="841248" y="777240"/>
            <a:ext cx="8300466" cy="2585323"/>
          </a:xfrm>
          <a:prstGeom prst="rect">
            <a:avLst/>
          </a:prstGeom>
          <a:noFill/>
        </p:spPr>
        <p:txBody>
          <a:bodyPr wrap="square">
            <a:spAutoFit/>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Following are some statements which we need to represent in the form of nodes and arcs.</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Statements:</a:t>
            </a:r>
          </a:p>
          <a:p>
            <a:pPr algn="just">
              <a:buFont typeface="+mj-lt"/>
              <a:buAutoNum type="arabicPeriod"/>
            </a:pPr>
            <a:r>
              <a:rPr lang="en-US" b="0" i="0" dirty="0">
                <a:solidFill>
                  <a:srgbClr val="000000"/>
                </a:solidFill>
                <a:effectLst/>
                <a:latin typeface="inter-regular"/>
              </a:rPr>
              <a:t>Jerry is a cat.</a:t>
            </a:r>
          </a:p>
          <a:p>
            <a:pPr algn="just">
              <a:buFont typeface="+mj-lt"/>
              <a:buAutoNum type="arabicPeriod"/>
            </a:pPr>
            <a:r>
              <a:rPr lang="en-US" b="0" i="0" dirty="0">
                <a:solidFill>
                  <a:srgbClr val="000000"/>
                </a:solidFill>
                <a:effectLst/>
                <a:latin typeface="inter-regular"/>
              </a:rPr>
              <a:t>Jerry is a mammal</a:t>
            </a:r>
          </a:p>
          <a:p>
            <a:pPr algn="just">
              <a:buFont typeface="+mj-lt"/>
              <a:buAutoNum type="arabicPeriod"/>
            </a:pPr>
            <a:r>
              <a:rPr lang="en-US" b="0" i="0" dirty="0">
                <a:solidFill>
                  <a:srgbClr val="000000"/>
                </a:solidFill>
                <a:effectLst/>
                <a:latin typeface="inter-regular"/>
              </a:rPr>
              <a:t>Jerry is owned by Priya.</a:t>
            </a:r>
          </a:p>
          <a:p>
            <a:pPr algn="just">
              <a:buFont typeface="+mj-lt"/>
              <a:buAutoNum type="arabicPeriod"/>
            </a:pPr>
            <a:r>
              <a:rPr lang="en-US" b="0" i="0" dirty="0">
                <a:solidFill>
                  <a:srgbClr val="000000"/>
                </a:solidFill>
                <a:effectLst/>
                <a:latin typeface="inter-regular"/>
              </a:rPr>
              <a:t>Jerry is brown colored.</a:t>
            </a:r>
          </a:p>
          <a:p>
            <a:pPr algn="just">
              <a:buFont typeface="+mj-lt"/>
              <a:buAutoNum type="arabicPeriod"/>
            </a:pPr>
            <a:r>
              <a:rPr lang="en-US" b="0" i="0" dirty="0">
                <a:solidFill>
                  <a:srgbClr val="000000"/>
                </a:solidFill>
                <a:effectLst/>
                <a:latin typeface="inter-regular"/>
              </a:rPr>
              <a:t>All Mammals are animal.</a:t>
            </a:r>
          </a:p>
        </p:txBody>
      </p:sp>
      <p:pic>
        <p:nvPicPr>
          <p:cNvPr id="6" name="Picture 5">
            <a:extLst>
              <a:ext uri="{FF2B5EF4-FFF2-40B4-BE49-F238E27FC236}">
                <a16:creationId xmlns:a16="http://schemas.microsoft.com/office/drawing/2014/main" id="{31C7820B-3227-B7AB-82C7-1EE2A7951323}"/>
              </a:ext>
            </a:extLst>
          </p:cNvPr>
          <p:cNvPicPr>
            <a:picLocks noChangeAspect="1"/>
          </p:cNvPicPr>
          <p:nvPr/>
        </p:nvPicPr>
        <p:blipFill>
          <a:blip r:embed="rId2"/>
          <a:stretch>
            <a:fillRect/>
          </a:stretch>
        </p:blipFill>
        <p:spPr>
          <a:xfrm>
            <a:off x="4086086" y="2715991"/>
            <a:ext cx="6155194" cy="3269720"/>
          </a:xfrm>
          <a:prstGeom prst="rect">
            <a:avLst/>
          </a:prstGeom>
        </p:spPr>
      </p:pic>
    </p:spTree>
    <p:extLst>
      <p:ext uri="{BB962C8B-B14F-4D97-AF65-F5344CB8AC3E}">
        <p14:creationId xmlns:p14="http://schemas.microsoft.com/office/powerpoint/2010/main" val="1249748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3692</Words>
  <Application>Microsoft Office PowerPoint</Application>
  <PresentationFormat>Widescreen</PresentationFormat>
  <Paragraphs>330</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PowerPoint Presentation</vt:lpstr>
      <vt:lpstr>Techniques of knowledge representation </vt:lpstr>
      <vt:lpstr>1. Logical Representation </vt:lpstr>
      <vt:lpstr>PowerPoint Presentation</vt:lpstr>
      <vt:lpstr>2. Semantic Network Representation </vt:lpstr>
      <vt:lpstr>PowerPoint Presentation</vt:lpstr>
      <vt:lpstr>PowerPoint Presentation</vt:lpstr>
      <vt:lpstr>PowerPoint Presentation</vt:lpstr>
      <vt:lpstr>3. Frame Representation </vt:lpstr>
      <vt:lpstr>PowerPoint Presentation</vt:lpstr>
      <vt:lpstr>PowerPoint Presentation</vt:lpstr>
      <vt:lpstr>PowerPoint Presentation</vt:lpstr>
      <vt:lpstr>PowerPoint Presentation</vt:lpstr>
      <vt:lpstr>PowerPoint Presentation</vt:lpstr>
      <vt:lpstr>Propositional logic in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Predicate Logic/First-Order Logic in Artificial intelligence </vt:lpstr>
      <vt:lpstr>First-Order logic: </vt:lpstr>
      <vt:lpstr>PowerPoint Presentation</vt:lpstr>
      <vt:lpstr>Syntax of First-Order logic: </vt:lpstr>
      <vt:lpstr>PowerPoint Presentation</vt:lpstr>
      <vt:lpstr>PowerPoint Presentation</vt:lpstr>
      <vt:lpstr>Quantifiers in First-order logic: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 Chhabra</dc:creator>
  <cp:lastModifiedBy>Archana Chhabra</cp:lastModifiedBy>
  <cp:revision>42</cp:revision>
  <dcterms:created xsi:type="dcterms:W3CDTF">2024-09-10T05:35:18Z</dcterms:created>
  <dcterms:modified xsi:type="dcterms:W3CDTF">2024-09-10T07:03:41Z</dcterms:modified>
</cp:coreProperties>
</file>