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166F9-4310-D555-4E65-5A43F328D7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BAE173-5671-B65B-E138-8FAAE7D56E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0A399D-2148-63A6-F569-4849571CBE6D}"/>
              </a:ext>
            </a:extLst>
          </p:cNvPr>
          <p:cNvSpPr>
            <a:spLocks noGrp="1"/>
          </p:cNvSpPr>
          <p:nvPr>
            <p:ph type="dt" sz="half" idx="10"/>
          </p:nvPr>
        </p:nvSpPr>
        <p:spPr/>
        <p:txBody>
          <a:bodyPr/>
          <a:lstStyle/>
          <a:p>
            <a:fld id="{FF5C090C-4D6A-43FB-8EFE-C31154C18054}" type="datetimeFigureOut">
              <a:rPr lang="en-US" smtClean="0"/>
              <a:t>10-Sep-24</a:t>
            </a:fld>
            <a:endParaRPr lang="en-US"/>
          </a:p>
        </p:txBody>
      </p:sp>
      <p:sp>
        <p:nvSpPr>
          <p:cNvPr id="5" name="Footer Placeholder 4">
            <a:extLst>
              <a:ext uri="{FF2B5EF4-FFF2-40B4-BE49-F238E27FC236}">
                <a16:creationId xmlns:a16="http://schemas.microsoft.com/office/drawing/2014/main" id="{B873A2A0-C714-6653-A1CF-FAA33982E1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8D0911-BF5D-0175-7C35-73DB7614F463}"/>
              </a:ext>
            </a:extLst>
          </p:cNvPr>
          <p:cNvSpPr>
            <a:spLocks noGrp="1"/>
          </p:cNvSpPr>
          <p:nvPr>
            <p:ph type="sldNum" sz="quarter" idx="12"/>
          </p:nvPr>
        </p:nvSpPr>
        <p:spPr/>
        <p:txBody>
          <a:bodyPr/>
          <a:lstStyle/>
          <a:p>
            <a:fld id="{5935D7D6-69A3-4543-A658-EC46A161050C}" type="slidenum">
              <a:rPr lang="en-US" smtClean="0"/>
              <a:t>‹#›</a:t>
            </a:fld>
            <a:endParaRPr lang="en-US"/>
          </a:p>
        </p:txBody>
      </p:sp>
    </p:spTree>
    <p:extLst>
      <p:ext uri="{BB962C8B-B14F-4D97-AF65-F5344CB8AC3E}">
        <p14:creationId xmlns:p14="http://schemas.microsoft.com/office/powerpoint/2010/main" val="4220428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643B8-6DFF-C17B-40EE-42A376999A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1381F6-807F-9911-91F4-BEE01293A2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96C340-3DB3-69CF-F1ED-9BD141958365}"/>
              </a:ext>
            </a:extLst>
          </p:cNvPr>
          <p:cNvSpPr>
            <a:spLocks noGrp="1"/>
          </p:cNvSpPr>
          <p:nvPr>
            <p:ph type="dt" sz="half" idx="10"/>
          </p:nvPr>
        </p:nvSpPr>
        <p:spPr/>
        <p:txBody>
          <a:bodyPr/>
          <a:lstStyle/>
          <a:p>
            <a:fld id="{FF5C090C-4D6A-43FB-8EFE-C31154C18054}" type="datetimeFigureOut">
              <a:rPr lang="en-US" smtClean="0"/>
              <a:t>10-Sep-24</a:t>
            </a:fld>
            <a:endParaRPr lang="en-US"/>
          </a:p>
        </p:txBody>
      </p:sp>
      <p:sp>
        <p:nvSpPr>
          <p:cNvPr id="5" name="Footer Placeholder 4">
            <a:extLst>
              <a:ext uri="{FF2B5EF4-FFF2-40B4-BE49-F238E27FC236}">
                <a16:creationId xmlns:a16="http://schemas.microsoft.com/office/drawing/2014/main" id="{F19D88D9-F050-6415-8585-9BAC2887EE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CE3AAF-BB7B-53F2-4817-A4A7D9A6BA89}"/>
              </a:ext>
            </a:extLst>
          </p:cNvPr>
          <p:cNvSpPr>
            <a:spLocks noGrp="1"/>
          </p:cNvSpPr>
          <p:nvPr>
            <p:ph type="sldNum" sz="quarter" idx="12"/>
          </p:nvPr>
        </p:nvSpPr>
        <p:spPr/>
        <p:txBody>
          <a:bodyPr/>
          <a:lstStyle/>
          <a:p>
            <a:fld id="{5935D7D6-69A3-4543-A658-EC46A161050C}" type="slidenum">
              <a:rPr lang="en-US" smtClean="0"/>
              <a:t>‹#›</a:t>
            </a:fld>
            <a:endParaRPr lang="en-US"/>
          </a:p>
        </p:txBody>
      </p:sp>
    </p:spTree>
    <p:extLst>
      <p:ext uri="{BB962C8B-B14F-4D97-AF65-F5344CB8AC3E}">
        <p14:creationId xmlns:p14="http://schemas.microsoft.com/office/powerpoint/2010/main" val="876661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CF3A60-F718-CE72-B956-B91E93B223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87C172-0D99-4B4D-8BE8-8420746C72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AFD0D2-CAEE-BF72-0769-9112D8C960D4}"/>
              </a:ext>
            </a:extLst>
          </p:cNvPr>
          <p:cNvSpPr>
            <a:spLocks noGrp="1"/>
          </p:cNvSpPr>
          <p:nvPr>
            <p:ph type="dt" sz="half" idx="10"/>
          </p:nvPr>
        </p:nvSpPr>
        <p:spPr/>
        <p:txBody>
          <a:bodyPr/>
          <a:lstStyle/>
          <a:p>
            <a:fld id="{FF5C090C-4D6A-43FB-8EFE-C31154C18054}" type="datetimeFigureOut">
              <a:rPr lang="en-US" smtClean="0"/>
              <a:t>10-Sep-24</a:t>
            </a:fld>
            <a:endParaRPr lang="en-US"/>
          </a:p>
        </p:txBody>
      </p:sp>
      <p:sp>
        <p:nvSpPr>
          <p:cNvPr id="5" name="Footer Placeholder 4">
            <a:extLst>
              <a:ext uri="{FF2B5EF4-FFF2-40B4-BE49-F238E27FC236}">
                <a16:creationId xmlns:a16="http://schemas.microsoft.com/office/drawing/2014/main" id="{A474BD6D-7A4A-3EAE-65F4-CF24D68FF3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A581F-3C23-61C2-7FE8-64E3C626887D}"/>
              </a:ext>
            </a:extLst>
          </p:cNvPr>
          <p:cNvSpPr>
            <a:spLocks noGrp="1"/>
          </p:cNvSpPr>
          <p:nvPr>
            <p:ph type="sldNum" sz="quarter" idx="12"/>
          </p:nvPr>
        </p:nvSpPr>
        <p:spPr/>
        <p:txBody>
          <a:bodyPr/>
          <a:lstStyle/>
          <a:p>
            <a:fld id="{5935D7D6-69A3-4543-A658-EC46A161050C}" type="slidenum">
              <a:rPr lang="en-US" smtClean="0"/>
              <a:t>‹#›</a:t>
            </a:fld>
            <a:endParaRPr lang="en-US"/>
          </a:p>
        </p:txBody>
      </p:sp>
    </p:spTree>
    <p:extLst>
      <p:ext uri="{BB962C8B-B14F-4D97-AF65-F5344CB8AC3E}">
        <p14:creationId xmlns:p14="http://schemas.microsoft.com/office/powerpoint/2010/main" val="3630475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7F537-1E17-32BC-1228-F18A0B1AD7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C8A2E6-D3FE-8DA9-15B3-5D9469FADE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EB1A44-A6EB-3334-88F9-D9D4CD3B83C1}"/>
              </a:ext>
            </a:extLst>
          </p:cNvPr>
          <p:cNvSpPr>
            <a:spLocks noGrp="1"/>
          </p:cNvSpPr>
          <p:nvPr>
            <p:ph type="dt" sz="half" idx="10"/>
          </p:nvPr>
        </p:nvSpPr>
        <p:spPr/>
        <p:txBody>
          <a:bodyPr/>
          <a:lstStyle/>
          <a:p>
            <a:fld id="{FF5C090C-4D6A-43FB-8EFE-C31154C18054}" type="datetimeFigureOut">
              <a:rPr lang="en-US" smtClean="0"/>
              <a:t>10-Sep-24</a:t>
            </a:fld>
            <a:endParaRPr lang="en-US"/>
          </a:p>
        </p:txBody>
      </p:sp>
      <p:sp>
        <p:nvSpPr>
          <p:cNvPr id="5" name="Footer Placeholder 4">
            <a:extLst>
              <a:ext uri="{FF2B5EF4-FFF2-40B4-BE49-F238E27FC236}">
                <a16:creationId xmlns:a16="http://schemas.microsoft.com/office/drawing/2014/main" id="{4586DC13-7842-9FA7-D7F5-73E44EB59D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B9590A-2475-D468-4A5E-0588FCF09AC9}"/>
              </a:ext>
            </a:extLst>
          </p:cNvPr>
          <p:cNvSpPr>
            <a:spLocks noGrp="1"/>
          </p:cNvSpPr>
          <p:nvPr>
            <p:ph type="sldNum" sz="quarter" idx="12"/>
          </p:nvPr>
        </p:nvSpPr>
        <p:spPr/>
        <p:txBody>
          <a:bodyPr/>
          <a:lstStyle/>
          <a:p>
            <a:fld id="{5935D7D6-69A3-4543-A658-EC46A161050C}" type="slidenum">
              <a:rPr lang="en-US" smtClean="0"/>
              <a:t>‹#›</a:t>
            </a:fld>
            <a:endParaRPr lang="en-US"/>
          </a:p>
        </p:txBody>
      </p:sp>
    </p:spTree>
    <p:extLst>
      <p:ext uri="{BB962C8B-B14F-4D97-AF65-F5344CB8AC3E}">
        <p14:creationId xmlns:p14="http://schemas.microsoft.com/office/powerpoint/2010/main" val="3198675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2F326-A9C9-84C2-33EC-56662E0AA5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35C5C5-BE2F-5808-6115-090523965B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DB1221-DA07-8DFA-3C85-EF955A9E708C}"/>
              </a:ext>
            </a:extLst>
          </p:cNvPr>
          <p:cNvSpPr>
            <a:spLocks noGrp="1"/>
          </p:cNvSpPr>
          <p:nvPr>
            <p:ph type="dt" sz="half" idx="10"/>
          </p:nvPr>
        </p:nvSpPr>
        <p:spPr/>
        <p:txBody>
          <a:bodyPr/>
          <a:lstStyle/>
          <a:p>
            <a:fld id="{FF5C090C-4D6A-43FB-8EFE-C31154C18054}" type="datetimeFigureOut">
              <a:rPr lang="en-US" smtClean="0"/>
              <a:t>10-Sep-24</a:t>
            </a:fld>
            <a:endParaRPr lang="en-US"/>
          </a:p>
        </p:txBody>
      </p:sp>
      <p:sp>
        <p:nvSpPr>
          <p:cNvPr id="5" name="Footer Placeholder 4">
            <a:extLst>
              <a:ext uri="{FF2B5EF4-FFF2-40B4-BE49-F238E27FC236}">
                <a16:creationId xmlns:a16="http://schemas.microsoft.com/office/drawing/2014/main" id="{9048813D-666B-67F3-9234-212C0BEC81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F37919-4DCC-CCEE-EE66-0D0305B545C9}"/>
              </a:ext>
            </a:extLst>
          </p:cNvPr>
          <p:cNvSpPr>
            <a:spLocks noGrp="1"/>
          </p:cNvSpPr>
          <p:nvPr>
            <p:ph type="sldNum" sz="quarter" idx="12"/>
          </p:nvPr>
        </p:nvSpPr>
        <p:spPr/>
        <p:txBody>
          <a:bodyPr/>
          <a:lstStyle/>
          <a:p>
            <a:fld id="{5935D7D6-69A3-4543-A658-EC46A161050C}" type="slidenum">
              <a:rPr lang="en-US" smtClean="0"/>
              <a:t>‹#›</a:t>
            </a:fld>
            <a:endParaRPr lang="en-US"/>
          </a:p>
        </p:txBody>
      </p:sp>
    </p:spTree>
    <p:extLst>
      <p:ext uri="{BB962C8B-B14F-4D97-AF65-F5344CB8AC3E}">
        <p14:creationId xmlns:p14="http://schemas.microsoft.com/office/powerpoint/2010/main" val="2587943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BE064-8B05-7AB9-D323-C5CBF6ACBA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B8FE85-9E9D-55B6-A09D-DF6743B473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3A4C11-B520-EBA2-F26B-EB59CDE3A5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D31D24-DA16-029A-882A-1B0D4A63FF5B}"/>
              </a:ext>
            </a:extLst>
          </p:cNvPr>
          <p:cNvSpPr>
            <a:spLocks noGrp="1"/>
          </p:cNvSpPr>
          <p:nvPr>
            <p:ph type="dt" sz="half" idx="10"/>
          </p:nvPr>
        </p:nvSpPr>
        <p:spPr/>
        <p:txBody>
          <a:bodyPr/>
          <a:lstStyle/>
          <a:p>
            <a:fld id="{FF5C090C-4D6A-43FB-8EFE-C31154C18054}" type="datetimeFigureOut">
              <a:rPr lang="en-US" smtClean="0"/>
              <a:t>10-Sep-24</a:t>
            </a:fld>
            <a:endParaRPr lang="en-US"/>
          </a:p>
        </p:txBody>
      </p:sp>
      <p:sp>
        <p:nvSpPr>
          <p:cNvPr id="6" name="Footer Placeholder 5">
            <a:extLst>
              <a:ext uri="{FF2B5EF4-FFF2-40B4-BE49-F238E27FC236}">
                <a16:creationId xmlns:a16="http://schemas.microsoft.com/office/drawing/2014/main" id="{642449AE-1342-CF6E-B5A4-81E640AF1E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18A4BD-F84D-B920-9DB1-E4A7CE087AF3}"/>
              </a:ext>
            </a:extLst>
          </p:cNvPr>
          <p:cNvSpPr>
            <a:spLocks noGrp="1"/>
          </p:cNvSpPr>
          <p:nvPr>
            <p:ph type="sldNum" sz="quarter" idx="12"/>
          </p:nvPr>
        </p:nvSpPr>
        <p:spPr/>
        <p:txBody>
          <a:bodyPr/>
          <a:lstStyle/>
          <a:p>
            <a:fld id="{5935D7D6-69A3-4543-A658-EC46A161050C}" type="slidenum">
              <a:rPr lang="en-US" smtClean="0"/>
              <a:t>‹#›</a:t>
            </a:fld>
            <a:endParaRPr lang="en-US"/>
          </a:p>
        </p:txBody>
      </p:sp>
    </p:spTree>
    <p:extLst>
      <p:ext uri="{BB962C8B-B14F-4D97-AF65-F5344CB8AC3E}">
        <p14:creationId xmlns:p14="http://schemas.microsoft.com/office/powerpoint/2010/main" val="2301711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118DC-7CFD-7AA8-AB2A-C539CDE013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5BE270-A399-2498-CD2A-292DD64625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EF3CA4-D924-40AC-7D3F-8B77C4BBCF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33BDDC-9470-2C0B-7031-C1BFA1DEF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DE7EAC-3802-B4E1-6B5B-04A13FC867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315BB8-B138-094C-3F1C-6AFFEBF7E7AA}"/>
              </a:ext>
            </a:extLst>
          </p:cNvPr>
          <p:cNvSpPr>
            <a:spLocks noGrp="1"/>
          </p:cNvSpPr>
          <p:nvPr>
            <p:ph type="dt" sz="half" idx="10"/>
          </p:nvPr>
        </p:nvSpPr>
        <p:spPr/>
        <p:txBody>
          <a:bodyPr/>
          <a:lstStyle/>
          <a:p>
            <a:fld id="{FF5C090C-4D6A-43FB-8EFE-C31154C18054}" type="datetimeFigureOut">
              <a:rPr lang="en-US" smtClean="0"/>
              <a:t>10-Sep-24</a:t>
            </a:fld>
            <a:endParaRPr lang="en-US"/>
          </a:p>
        </p:txBody>
      </p:sp>
      <p:sp>
        <p:nvSpPr>
          <p:cNvPr id="8" name="Footer Placeholder 7">
            <a:extLst>
              <a:ext uri="{FF2B5EF4-FFF2-40B4-BE49-F238E27FC236}">
                <a16:creationId xmlns:a16="http://schemas.microsoft.com/office/drawing/2014/main" id="{09101876-007B-6DE9-E042-A81B0E49FD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7ECB1F-A812-5F6F-61BE-7783C672F3DA}"/>
              </a:ext>
            </a:extLst>
          </p:cNvPr>
          <p:cNvSpPr>
            <a:spLocks noGrp="1"/>
          </p:cNvSpPr>
          <p:nvPr>
            <p:ph type="sldNum" sz="quarter" idx="12"/>
          </p:nvPr>
        </p:nvSpPr>
        <p:spPr/>
        <p:txBody>
          <a:bodyPr/>
          <a:lstStyle/>
          <a:p>
            <a:fld id="{5935D7D6-69A3-4543-A658-EC46A161050C}" type="slidenum">
              <a:rPr lang="en-US" smtClean="0"/>
              <a:t>‹#›</a:t>
            </a:fld>
            <a:endParaRPr lang="en-US"/>
          </a:p>
        </p:txBody>
      </p:sp>
    </p:spTree>
    <p:extLst>
      <p:ext uri="{BB962C8B-B14F-4D97-AF65-F5344CB8AC3E}">
        <p14:creationId xmlns:p14="http://schemas.microsoft.com/office/powerpoint/2010/main" val="561233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2ADC6-FAA9-796A-4925-F0806A1FD3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581168-B7F0-BD4E-487B-6A72F9DFEFEB}"/>
              </a:ext>
            </a:extLst>
          </p:cNvPr>
          <p:cNvSpPr>
            <a:spLocks noGrp="1"/>
          </p:cNvSpPr>
          <p:nvPr>
            <p:ph type="dt" sz="half" idx="10"/>
          </p:nvPr>
        </p:nvSpPr>
        <p:spPr/>
        <p:txBody>
          <a:bodyPr/>
          <a:lstStyle/>
          <a:p>
            <a:fld id="{FF5C090C-4D6A-43FB-8EFE-C31154C18054}" type="datetimeFigureOut">
              <a:rPr lang="en-US" smtClean="0"/>
              <a:t>10-Sep-24</a:t>
            </a:fld>
            <a:endParaRPr lang="en-US"/>
          </a:p>
        </p:txBody>
      </p:sp>
      <p:sp>
        <p:nvSpPr>
          <p:cNvPr id="4" name="Footer Placeholder 3">
            <a:extLst>
              <a:ext uri="{FF2B5EF4-FFF2-40B4-BE49-F238E27FC236}">
                <a16:creationId xmlns:a16="http://schemas.microsoft.com/office/drawing/2014/main" id="{4CAA4F20-6098-81D4-B79A-85C3BF1178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2CBA2-382A-5577-E55F-EDF0CD9B014D}"/>
              </a:ext>
            </a:extLst>
          </p:cNvPr>
          <p:cNvSpPr>
            <a:spLocks noGrp="1"/>
          </p:cNvSpPr>
          <p:nvPr>
            <p:ph type="sldNum" sz="quarter" idx="12"/>
          </p:nvPr>
        </p:nvSpPr>
        <p:spPr/>
        <p:txBody>
          <a:bodyPr/>
          <a:lstStyle/>
          <a:p>
            <a:fld id="{5935D7D6-69A3-4543-A658-EC46A161050C}" type="slidenum">
              <a:rPr lang="en-US" smtClean="0"/>
              <a:t>‹#›</a:t>
            </a:fld>
            <a:endParaRPr lang="en-US"/>
          </a:p>
        </p:txBody>
      </p:sp>
    </p:spTree>
    <p:extLst>
      <p:ext uri="{BB962C8B-B14F-4D97-AF65-F5344CB8AC3E}">
        <p14:creationId xmlns:p14="http://schemas.microsoft.com/office/powerpoint/2010/main" val="1827887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E941CE-4313-000F-42A7-619089233F74}"/>
              </a:ext>
            </a:extLst>
          </p:cNvPr>
          <p:cNvSpPr>
            <a:spLocks noGrp="1"/>
          </p:cNvSpPr>
          <p:nvPr>
            <p:ph type="dt" sz="half" idx="10"/>
          </p:nvPr>
        </p:nvSpPr>
        <p:spPr/>
        <p:txBody>
          <a:bodyPr/>
          <a:lstStyle/>
          <a:p>
            <a:fld id="{FF5C090C-4D6A-43FB-8EFE-C31154C18054}" type="datetimeFigureOut">
              <a:rPr lang="en-US" smtClean="0"/>
              <a:t>10-Sep-24</a:t>
            </a:fld>
            <a:endParaRPr lang="en-US"/>
          </a:p>
        </p:txBody>
      </p:sp>
      <p:sp>
        <p:nvSpPr>
          <p:cNvPr id="3" name="Footer Placeholder 2">
            <a:extLst>
              <a:ext uri="{FF2B5EF4-FFF2-40B4-BE49-F238E27FC236}">
                <a16:creationId xmlns:a16="http://schemas.microsoft.com/office/drawing/2014/main" id="{1A3C0038-8934-FE4B-256C-13D5B0ABF1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3874AC-F789-AAE1-AABF-CC0375286E18}"/>
              </a:ext>
            </a:extLst>
          </p:cNvPr>
          <p:cNvSpPr>
            <a:spLocks noGrp="1"/>
          </p:cNvSpPr>
          <p:nvPr>
            <p:ph type="sldNum" sz="quarter" idx="12"/>
          </p:nvPr>
        </p:nvSpPr>
        <p:spPr/>
        <p:txBody>
          <a:bodyPr/>
          <a:lstStyle/>
          <a:p>
            <a:fld id="{5935D7D6-69A3-4543-A658-EC46A161050C}" type="slidenum">
              <a:rPr lang="en-US" smtClean="0"/>
              <a:t>‹#›</a:t>
            </a:fld>
            <a:endParaRPr lang="en-US"/>
          </a:p>
        </p:txBody>
      </p:sp>
    </p:spTree>
    <p:extLst>
      <p:ext uri="{BB962C8B-B14F-4D97-AF65-F5344CB8AC3E}">
        <p14:creationId xmlns:p14="http://schemas.microsoft.com/office/powerpoint/2010/main" val="3921463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157A4-E8BE-6DF4-307C-E8BCCF4A9A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200658-A1B2-008D-3D2F-379D1489B3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06F8C2-B2AA-A4A3-8485-80A6967E8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20C000-B1C5-A8E0-4DC1-EFA9A469D917}"/>
              </a:ext>
            </a:extLst>
          </p:cNvPr>
          <p:cNvSpPr>
            <a:spLocks noGrp="1"/>
          </p:cNvSpPr>
          <p:nvPr>
            <p:ph type="dt" sz="half" idx="10"/>
          </p:nvPr>
        </p:nvSpPr>
        <p:spPr/>
        <p:txBody>
          <a:bodyPr/>
          <a:lstStyle/>
          <a:p>
            <a:fld id="{FF5C090C-4D6A-43FB-8EFE-C31154C18054}" type="datetimeFigureOut">
              <a:rPr lang="en-US" smtClean="0"/>
              <a:t>10-Sep-24</a:t>
            </a:fld>
            <a:endParaRPr lang="en-US"/>
          </a:p>
        </p:txBody>
      </p:sp>
      <p:sp>
        <p:nvSpPr>
          <p:cNvPr id="6" name="Footer Placeholder 5">
            <a:extLst>
              <a:ext uri="{FF2B5EF4-FFF2-40B4-BE49-F238E27FC236}">
                <a16:creationId xmlns:a16="http://schemas.microsoft.com/office/drawing/2014/main" id="{EF5478A1-3800-3EC1-3C43-517F0F193B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FEB085-2AB4-1F5E-18C1-F0E6A221EA0A}"/>
              </a:ext>
            </a:extLst>
          </p:cNvPr>
          <p:cNvSpPr>
            <a:spLocks noGrp="1"/>
          </p:cNvSpPr>
          <p:nvPr>
            <p:ph type="sldNum" sz="quarter" idx="12"/>
          </p:nvPr>
        </p:nvSpPr>
        <p:spPr/>
        <p:txBody>
          <a:bodyPr/>
          <a:lstStyle/>
          <a:p>
            <a:fld id="{5935D7D6-69A3-4543-A658-EC46A161050C}" type="slidenum">
              <a:rPr lang="en-US" smtClean="0"/>
              <a:t>‹#›</a:t>
            </a:fld>
            <a:endParaRPr lang="en-US"/>
          </a:p>
        </p:txBody>
      </p:sp>
    </p:spTree>
    <p:extLst>
      <p:ext uri="{BB962C8B-B14F-4D97-AF65-F5344CB8AC3E}">
        <p14:creationId xmlns:p14="http://schemas.microsoft.com/office/powerpoint/2010/main" val="200199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398F8-F9A4-EA00-CC06-266EB47119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48AE61-2FE4-0D1D-99A7-5261682E64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5863E7-E7CA-92DD-0FDF-009D09D94B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73FF91-180E-5230-84C1-6CA8FBCC93C6}"/>
              </a:ext>
            </a:extLst>
          </p:cNvPr>
          <p:cNvSpPr>
            <a:spLocks noGrp="1"/>
          </p:cNvSpPr>
          <p:nvPr>
            <p:ph type="dt" sz="half" idx="10"/>
          </p:nvPr>
        </p:nvSpPr>
        <p:spPr/>
        <p:txBody>
          <a:bodyPr/>
          <a:lstStyle/>
          <a:p>
            <a:fld id="{FF5C090C-4D6A-43FB-8EFE-C31154C18054}" type="datetimeFigureOut">
              <a:rPr lang="en-US" smtClean="0"/>
              <a:t>10-Sep-24</a:t>
            </a:fld>
            <a:endParaRPr lang="en-US"/>
          </a:p>
        </p:txBody>
      </p:sp>
      <p:sp>
        <p:nvSpPr>
          <p:cNvPr id="6" name="Footer Placeholder 5">
            <a:extLst>
              <a:ext uri="{FF2B5EF4-FFF2-40B4-BE49-F238E27FC236}">
                <a16:creationId xmlns:a16="http://schemas.microsoft.com/office/drawing/2014/main" id="{ED9624D0-7170-3102-53DC-FECD36843B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73FA51-E4F5-45ED-2812-375310DFB246}"/>
              </a:ext>
            </a:extLst>
          </p:cNvPr>
          <p:cNvSpPr>
            <a:spLocks noGrp="1"/>
          </p:cNvSpPr>
          <p:nvPr>
            <p:ph type="sldNum" sz="quarter" idx="12"/>
          </p:nvPr>
        </p:nvSpPr>
        <p:spPr/>
        <p:txBody>
          <a:bodyPr/>
          <a:lstStyle/>
          <a:p>
            <a:fld id="{5935D7D6-69A3-4543-A658-EC46A161050C}" type="slidenum">
              <a:rPr lang="en-US" smtClean="0"/>
              <a:t>‹#›</a:t>
            </a:fld>
            <a:endParaRPr lang="en-US"/>
          </a:p>
        </p:txBody>
      </p:sp>
    </p:spTree>
    <p:extLst>
      <p:ext uri="{BB962C8B-B14F-4D97-AF65-F5344CB8AC3E}">
        <p14:creationId xmlns:p14="http://schemas.microsoft.com/office/powerpoint/2010/main" val="3392901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51C9A7-1B41-CC12-078B-6567558BEC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CBC0CF-4CE9-FFCC-2FC4-8103AAA8A4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F2B564-AC7B-A415-CD58-7623521379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5C090C-4D6A-43FB-8EFE-C31154C18054}" type="datetimeFigureOut">
              <a:rPr lang="en-US" smtClean="0"/>
              <a:t>10-Sep-24</a:t>
            </a:fld>
            <a:endParaRPr lang="en-US"/>
          </a:p>
        </p:txBody>
      </p:sp>
      <p:sp>
        <p:nvSpPr>
          <p:cNvPr id="5" name="Footer Placeholder 4">
            <a:extLst>
              <a:ext uri="{FF2B5EF4-FFF2-40B4-BE49-F238E27FC236}">
                <a16:creationId xmlns:a16="http://schemas.microsoft.com/office/drawing/2014/main" id="{00299675-59E2-43A0-D87F-9ADAC29E3E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13A324-426B-B7BE-ACD3-C69334484F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35D7D6-69A3-4543-A658-EC46A161050C}" type="slidenum">
              <a:rPr lang="en-US" smtClean="0"/>
              <a:t>‹#›</a:t>
            </a:fld>
            <a:endParaRPr lang="en-US"/>
          </a:p>
        </p:txBody>
      </p:sp>
    </p:spTree>
    <p:extLst>
      <p:ext uri="{BB962C8B-B14F-4D97-AF65-F5344CB8AC3E}">
        <p14:creationId xmlns:p14="http://schemas.microsoft.com/office/powerpoint/2010/main" val="4185422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6C8C7-8684-BA39-96F4-6E26481F82A8}"/>
              </a:ext>
            </a:extLst>
          </p:cNvPr>
          <p:cNvSpPr>
            <a:spLocks noGrp="1"/>
          </p:cNvSpPr>
          <p:nvPr>
            <p:ph type="title"/>
          </p:nvPr>
        </p:nvSpPr>
        <p:spPr/>
        <p:txBody>
          <a:bodyPr>
            <a:normAutofit/>
          </a:bodyPr>
          <a:lstStyle/>
          <a:p>
            <a:r>
              <a:rPr lang="en-US" b="0" i="0" dirty="0">
                <a:solidFill>
                  <a:srgbClr val="610B38"/>
                </a:solidFill>
                <a:effectLst/>
                <a:latin typeface="erdana"/>
              </a:rPr>
              <a:t>Types of knowledge</a:t>
            </a:r>
            <a:br>
              <a:rPr lang="en-US" b="0" i="0" dirty="0">
                <a:solidFill>
                  <a:srgbClr val="610B38"/>
                </a:solidFill>
                <a:effectLst/>
                <a:latin typeface="erdana"/>
              </a:rPr>
            </a:br>
            <a:endParaRPr lang="en-US" dirty="0"/>
          </a:p>
        </p:txBody>
      </p:sp>
      <p:sp>
        <p:nvSpPr>
          <p:cNvPr id="4" name="TextBox 3">
            <a:extLst>
              <a:ext uri="{FF2B5EF4-FFF2-40B4-BE49-F238E27FC236}">
                <a16:creationId xmlns:a16="http://schemas.microsoft.com/office/drawing/2014/main" id="{191ECFF7-2BDF-A3DE-460E-1B028A233951}"/>
              </a:ext>
            </a:extLst>
          </p:cNvPr>
          <p:cNvSpPr txBox="1"/>
          <p:nvPr/>
        </p:nvSpPr>
        <p:spPr>
          <a:xfrm>
            <a:off x="987552" y="1216153"/>
            <a:ext cx="10104120" cy="646331"/>
          </a:xfrm>
          <a:prstGeom prst="rect">
            <a:avLst/>
          </a:prstGeom>
          <a:noFill/>
        </p:spPr>
        <p:txBody>
          <a:bodyPr wrap="square">
            <a:spAutoFit/>
          </a:bodyPr>
          <a:lstStyle/>
          <a:p>
            <a:r>
              <a:rPr lang="en-US" b="0" i="0" dirty="0">
                <a:solidFill>
                  <a:srgbClr val="333333"/>
                </a:solidFill>
                <a:effectLst/>
                <a:latin typeface="inter-regular"/>
              </a:rPr>
              <a:t>Following are the various types of knowledge:</a:t>
            </a:r>
            <a:br>
              <a:rPr lang="en-US" b="0" i="0" dirty="0">
                <a:solidFill>
                  <a:srgbClr val="333333"/>
                </a:solidFill>
                <a:effectLst/>
                <a:latin typeface="inter-regular"/>
              </a:rPr>
            </a:br>
            <a:endParaRPr lang="en-US" dirty="0"/>
          </a:p>
        </p:txBody>
      </p:sp>
      <p:pic>
        <p:nvPicPr>
          <p:cNvPr id="6" name="Picture 5">
            <a:extLst>
              <a:ext uri="{FF2B5EF4-FFF2-40B4-BE49-F238E27FC236}">
                <a16:creationId xmlns:a16="http://schemas.microsoft.com/office/drawing/2014/main" id="{E47C1167-A87A-F09B-8D34-01ACC7DAB47F}"/>
              </a:ext>
            </a:extLst>
          </p:cNvPr>
          <p:cNvPicPr>
            <a:picLocks noChangeAspect="1"/>
          </p:cNvPicPr>
          <p:nvPr/>
        </p:nvPicPr>
        <p:blipFill>
          <a:blip r:embed="rId2"/>
          <a:stretch>
            <a:fillRect/>
          </a:stretch>
        </p:blipFill>
        <p:spPr>
          <a:xfrm>
            <a:off x="2229496" y="1862484"/>
            <a:ext cx="5140568" cy="4298328"/>
          </a:xfrm>
          <a:prstGeom prst="rect">
            <a:avLst/>
          </a:prstGeom>
        </p:spPr>
      </p:pic>
    </p:spTree>
    <p:extLst>
      <p:ext uri="{BB962C8B-B14F-4D97-AF65-F5344CB8AC3E}">
        <p14:creationId xmlns:p14="http://schemas.microsoft.com/office/powerpoint/2010/main" val="1721441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C00240-D190-C2A8-646A-1E324FAB8508}"/>
              </a:ext>
            </a:extLst>
          </p:cNvPr>
          <p:cNvPicPr>
            <a:picLocks noChangeAspect="1"/>
          </p:cNvPicPr>
          <p:nvPr/>
        </p:nvPicPr>
        <p:blipFill>
          <a:blip r:embed="rId2"/>
          <a:stretch>
            <a:fillRect/>
          </a:stretch>
        </p:blipFill>
        <p:spPr>
          <a:xfrm>
            <a:off x="1476871" y="245315"/>
            <a:ext cx="7255649" cy="2296717"/>
          </a:xfrm>
          <a:prstGeom prst="rect">
            <a:avLst/>
          </a:prstGeom>
        </p:spPr>
      </p:pic>
      <p:sp>
        <p:nvSpPr>
          <p:cNvPr id="6" name="TextBox 5">
            <a:extLst>
              <a:ext uri="{FF2B5EF4-FFF2-40B4-BE49-F238E27FC236}">
                <a16:creationId xmlns:a16="http://schemas.microsoft.com/office/drawing/2014/main" id="{F5D0DC00-7511-DDC5-2E8A-104587F2FF46}"/>
              </a:ext>
            </a:extLst>
          </p:cNvPr>
          <p:cNvSpPr txBox="1"/>
          <p:nvPr/>
        </p:nvSpPr>
        <p:spPr>
          <a:xfrm>
            <a:off x="834390" y="2779776"/>
            <a:ext cx="10476738" cy="2862322"/>
          </a:xfrm>
          <a:prstGeom prst="rect">
            <a:avLst/>
          </a:prstGeom>
          <a:noFill/>
        </p:spPr>
        <p:txBody>
          <a:bodyPr wrap="square">
            <a:spAutoFit/>
          </a:bodyPr>
          <a:lstStyle/>
          <a:p>
            <a:pPr algn="just"/>
            <a:r>
              <a:rPr lang="en-US" b="1" i="0" dirty="0">
                <a:solidFill>
                  <a:srgbClr val="333333"/>
                </a:solidFill>
                <a:effectLst/>
                <a:latin typeface="inter-bold"/>
              </a:rPr>
              <a:t>Event:</a:t>
            </a:r>
            <a:r>
              <a:rPr lang="en-US" b="0" i="0" dirty="0">
                <a:solidFill>
                  <a:srgbClr val="333333"/>
                </a:solidFill>
                <a:effectLst/>
                <a:latin typeface="inter-regular"/>
              </a:rPr>
              <a:t> Each possible outcome of a variable is called an event.</a:t>
            </a:r>
          </a:p>
          <a:p>
            <a:pPr algn="just"/>
            <a:endParaRPr lang="en-US" b="0" i="0" dirty="0">
              <a:solidFill>
                <a:srgbClr val="333333"/>
              </a:solidFill>
              <a:effectLst/>
              <a:latin typeface="inter-regular"/>
            </a:endParaRPr>
          </a:p>
          <a:p>
            <a:pPr algn="just"/>
            <a:r>
              <a:rPr lang="en-US" b="1" i="0" dirty="0">
                <a:solidFill>
                  <a:srgbClr val="333333"/>
                </a:solidFill>
                <a:effectLst/>
                <a:latin typeface="inter-bold"/>
              </a:rPr>
              <a:t>Sample space:</a:t>
            </a:r>
            <a:r>
              <a:rPr lang="en-US" b="0" i="0" dirty="0">
                <a:solidFill>
                  <a:srgbClr val="333333"/>
                </a:solidFill>
                <a:effectLst/>
                <a:latin typeface="inter-regular"/>
              </a:rPr>
              <a:t> The collection of all possible events is called sample space.</a:t>
            </a:r>
          </a:p>
          <a:p>
            <a:pPr algn="just"/>
            <a:endParaRPr lang="en-US" b="1" i="0" dirty="0">
              <a:solidFill>
                <a:srgbClr val="333333"/>
              </a:solidFill>
              <a:effectLst/>
              <a:latin typeface="inter-bold"/>
            </a:endParaRPr>
          </a:p>
          <a:p>
            <a:pPr algn="just"/>
            <a:r>
              <a:rPr lang="en-US" b="1" i="0" dirty="0">
                <a:solidFill>
                  <a:srgbClr val="333333"/>
                </a:solidFill>
                <a:effectLst/>
                <a:latin typeface="inter-bold"/>
              </a:rPr>
              <a:t>Random variables:</a:t>
            </a:r>
            <a:r>
              <a:rPr lang="en-US" b="0" i="0" dirty="0">
                <a:solidFill>
                  <a:srgbClr val="333333"/>
                </a:solidFill>
                <a:effectLst/>
                <a:latin typeface="inter-regular"/>
              </a:rPr>
              <a:t> Random variables are used to represent the events and objects in the real world.</a:t>
            </a:r>
          </a:p>
          <a:p>
            <a:pPr algn="just"/>
            <a:endParaRPr lang="en-US" b="1" i="0" dirty="0">
              <a:solidFill>
                <a:srgbClr val="333333"/>
              </a:solidFill>
              <a:effectLst/>
              <a:latin typeface="inter-bold"/>
            </a:endParaRPr>
          </a:p>
          <a:p>
            <a:pPr algn="just"/>
            <a:r>
              <a:rPr lang="en-US" b="1" i="0" dirty="0">
                <a:solidFill>
                  <a:srgbClr val="333333"/>
                </a:solidFill>
                <a:effectLst/>
                <a:latin typeface="inter-bold"/>
              </a:rPr>
              <a:t>Prior probability:</a:t>
            </a:r>
            <a:r>
              <a:rPr lang="en-US" b="0" i="0" dirty="0">
                <a:solidFill>
                  <a:srgbClr val="333333"/>
                </a:solidFill>
                <a:effectLst/>
                <a:latin typeface="inter-regular"/>
              </a:rPr>
              <a:t> The prior probability of an event is probability computed before observing new information.</a:t>
            </a:r>
          </a:p>
          <a:p>
            <a:pPr algn="just"/>
            <a:endParaRPr lang="en-US" b="1" i="0" dirty="0">
              <a:solidFill>
                <a:srgbClr val="333333"/>
              </a:solidFill>
              <a:effectLst/>
              <a:latin typeface="inter-bold"/>
            </a:endParaRPr>
          </a:p>
          <a:p>
            <a:pPr algn="just"/>
            <a:r>
              <a:rPr lang="en-US" b="1" i="0" dirty="0">
                <a:solidFill>
                  <a:srgbClr val="333333"/>
                </a:solidFill>
                <a:effectLst/>
                <a:latin typeface="inter-bold"/>
              </a:rPr>
              <a:t>Posterior Probability:</a:t>
            </a:r>
            <a:r>
              <a:rPr lang="en-US" b="0" i="0" dirty="0">
                <a:solidFill>
                  <a:srgbClr val="333333"/>
                </a:solidFill>
                <a:effectLst/>
                <a:latin typeface="inter-regular"/>
              </a:rPr>
              <a:t> The probability that is calculated after all evidence or information has taken into account. It is a combination of prior probability and new information.</a:t>
            </a:r>
          </a:p>
        </p:txBody>
      </p:sp>
    </p:spTree>
    <p:extLst>
      <p:ext uri="{BB962C8B-B14F-4D97-AF65-F5344CB8AC3E}">
        <p14:creationId xmlns:p14="http://schemas.microsoft.com/office/powerpoint/2010/main" val="2757700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E81BEF-99A8-538F-4A67-CA2B242829A7}"/>
              </a:ext>
            </a:extLst>
          </p:cNvPr>
          <p:cNvSpPr txBox="1"/>
          <p:nvPr/>
        </p:nvSpPr>
        <p:spPr>
          <a:xfrm>
            <a:off x="649224" y="512064"/>
            <a:ext cx="10744200" cy="646331"/>
          </a:xfrm>
          <a:prstGeom prst="rect">
            <a:avLst/>
          </a:prstGeom>
          <a:noFill/>
        </p:spPr>
        <p:txBody>
          <a:bodyPr wrap="square">
            <a:spAutoFit/>
          </a:bodyPr>
          <a:lstStyle/>
          <a:p>
            <a:pPr algn="just"/>
            <a:r>
              <a:rPr lang="en-US" b="0" i="0" dirty="0">
                <a:solidFill>
                  <a:srgbClr val="610B4B"/>
                </a:solidFill>
                <a:effectLst/>
                <a:latin typeface="erdana"/>
              </a:rPr>
              <a:t>Conditional probability:</a:t>
            </a:r>
          </a:p>
          <a:p>
            <a:pPr algn="just"/>
            <a:r>
              <a:rPr lang="en-US" b="0" i="0" dirty="0">
                <a:solidFill>
                  <a:srgbClr val="333333"/>
                </a:solidFill>
                <a:effectLst/>
                <a:latin typeface="inter-regular"/>
              </a:rPr>
              <a:t>Conditional probability is a probability of occurring an event when another event has already happened.</a:t>
            </a:r>
          </a:p>
        </p:txBody>
      </p:sp>
      <p:sp>
        <p:nvSpPr>
          <p:cNvPr id="6" name="TextBox 5">
            <a:extLst>
              <a:ext uri="{FF2B5EF4-FFF2-40B4-BE49-F238E27FC236}">
                <a16:creationId xmlns:a16="http://schemas.microsoft.com/office/drawing/2014/main" id="{33174121-8A8A-91B2-5AAA-9EADC87FC29B}"/>
              </a:ext>
            </a:extLst>
          </p:cNvPr>
          <p:cNvSpPr txBox="1"/>
          <p:nvPr/>
        </p:nvSpPr>
        <p:spPr>
          <a:xfrm>
            <a:off x="749808" y="1335024"/>
            <a:ext cx="10396728" cy="646331"/>
          </a:xfrm>
          <a:prstGeom prst="rect">
            <a:avLst/>
          </a:prstGeom>
          <a:noFill/>
        </p:spPr>
        <p:txBody>
          <a:bodyPr wrap="square">
            <a:spAutoFit/>
          </a:bodyPr>
          <a:lstStyle/>
          <a:p>
            <a:r>
              <a:rPr lang="en-US" b="0" i="0" dirty="0">
                <a:solidFill>
                  <a:srgbClr val="333333"/>
                </a:solidFill>
                <a:effectLst/>
                <a:latin typeface="inter-regular"/>
              </a:rPr>
              <a:t>Let's suppose, we want to calculate the event A when event B has already occurred, "the probability of A under the conditions of B", it can be written as:</a:t>
            </a:r>
            <a:endParaRPr lang="en-US" dirty="0"/>
          </a:p>
        </p:txBody>
      </p:sp>
      <p:pic>
        <p:nvPicPr>
          <p:cNvPr id="8" name="Picture 7">
            <a:extLst>
              <a:ext uri="{FF2B5EF4-FFF2-40B4-BE49-F238E27FC236}">
                <a16:creationId xmlns:a16="http://schemas.microsoft.com/office/drawing/2014/main" id="{14DAF159-70B8-4AAE-6AB8-FE05121C9A23}"/>
              </a:ext>
            </a:extLst>
          </p:cNvPr>
          <p:cNvPicPr>
            <a:picLocks noChangeAspect="1"/>
          </p:cNvPicPr>
          <p:nvPr/>
        </p:nvPicPr>
        <p:blipFill>
          <a:blip r:embed="rId2"/>
          <a:stretch>
            <a:fillRect/>
          </a:stretch>
        </p:blipFill>
        <p:spPr>
          <a:xfrm>
            <a:off x="1078992" y="2157984"/>
            <a:ext cx="4607136" cy="1554480"/>
          </a:xfrm>
          <a:prstGeom prst="rect">
            <a:avLst/>
          </a:prstGeom>
        </p:spPr>
      </p:pic>
      <p:pic>
        <p:nvPicPr>
          <p:cNvPr id="10" name="Picture 9">
            <a:extLst>
              <a:ext uri="{FF2B5EF4-FFF2-40B4-BE49-F238E27FC236}">
                <a16:creationId xmlns:a16="http://schemas.microsoft.com/office/drawing/2014/main" id="{2DD5053E-59F3-A228-5415-624075A0F657}"/>
              </a:ext>
            </a:extLst>
          </p:cNvPr>
          <p:cNvPicPr>
            <a:picLocks noChangeAspect="1"/>
          </p:cNvPicPr>
          <p:nvPr/>
        </p:nvPicPr>
        <p:blipFill>
          <a:blip r:embed="rId3"/>
          <a:stretch>
            <a:fillRect/>
          </a:stretch>
        </p:blipFill>
        <p:spPr>
          <a:xfrm>
            <a:off x="989164" y="4010636"/>
            <a:ext cx="8877212" cy="1290596"/>
          </a:xfrm>
          <a:prstGeom prst="rect">
            <a:avLst/>
          </a:prstGeom>
        </p:spPr>
      </p:pic>
    </p:spTree>
    <p:extLst>
      <p:ext uri="{BB962C8B-B14F-4D97-AF65-F5344CB8AC3E}">
        <p14:creationId xmlns:p14="http://schemas.microsoft.com/office/powerpoint/2010/main" val="2635505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5F80D8-0233-E7CE-1469-0063ABFF54B1}"/>
              </a:ext>
            </a:extLst>
          </p:cNvPr>
          <p:cNvPicPr>
            <a:picLocks noChangeAspect="1"/>
          </p:cNvPicPr>
          <p:nvPr/>
        </p:nvPicPr>
        <p:blipFill>
          <a:blip r:embed="rId2"/>
          <a:stretch>
            <a:fillRect/>
          </a:stretch>
        </p:blipFill>
        <p:spPr>
          <a:xfrm>
            <a:off x="941832" y="741872"/>
            <a:ext cx="9491472" cy="4631214"/>
          </a:xfrm>
          <a:prstGeom prst="rect">
            <a:avLst/>
          </a:prstGeom>
        </p:spPr>
      </p:pic>
    </p:spTree>
    <p:extLst>
      <p:ext uri="{BB962C8B-B14F-4D97-AF65-F5344CB8AC3E}">
        <p14:creationId xmlns:p14="http://schemas.microsoft.com/office/powerpoint/2010/main" val="1377770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2077D-45D8-FAFE-1866-CAC0167023A3}"/>
              </a:ext>
            </a:extLst>
          </p:cNvPr>
          <p:cNvSpPr>
            <a:spLocks noGrp="1"/>
          </p:cNvSpPr>
          <p:nvPr>
            <p:ph type="title"/>
          </p:nvPr>
        </p:nvSpPr>
        <p:spPr>
          <a:xfrm>
            <a:off x="838200" y="365125"/>
            <a:ext cx="10515600" cy="677291"/>
          </a:xfrm>
        </p:spPr>
        <p:txBody>
          <a:bodyPr>
            <a:normAutofit fontScale="90000"/>
          </a:bodyPr>
          <a:lstStyle/>
          <a:p>
            <a:r>
              <a:rPr lang="en-US" dirty="0"/>
              <a:t>Example</a:t>
            </a:r>
          </a:p>
        </p:txBody>
      </p:sp>
      <p:sp>
        <p:nvSpPr>
          <p:cNvPr id="4" name="TextBox 3">
            <a:extLst>
              <a:ext uri="{FF2B5EF4-FFF2-40B4-BE49-F238E27FC236}">
                <a16:creationId xmlns:a16="http://schemas.microsoft.com/office/drawing/2014/main" id="{52B1A276-FFF6-3A5D-0867-E04BDC83B810}"/>
              </a:ext>
            </a:extLst>
          </p:cNvPr>
          <p:cNvSpPr txBox="1"/>
          <p:nvPr/>
        </p:nvSpPr>
        <p:spPr>
          <a:xfrm>
            <a:off x="749808" y="1152144"/>
            <a:ext cx="10603992" cy="2585323"/>
          </a:xfrm>
          <a:prstGeom prst="rect">
            <a:avLst/>
          </a:prstGeom>
          <a:noFill/>
        </p:spPr>
        <p:txBody>
          <a:bodyPr wrap="square">
            <a:spAutoFit/>
          </a:bodyPr>
          <a:lstStyle/>
          <a:p>
            <a:pPr algn="just"/>
            <a:r>
              <a:rPr lang="en-US" b="0" i="0" dirty="0">
                <a:solidFill>
                  <a:srgbClr val="333333"/>
                </a:solidFill>
                <a:effectLst/>
                <a:latin typeface="inter-regular"/>
              </a:rPr>
              <a:t>In a class, there are 70% of the students who like English and 40% of the students who likes English and mathematics, and then what is the percentage of students </a:t>
            </a:r>
          </a:p>
          <a:p>
            <a:pPr algn="just"/>
            <a:endParaRPr lang="en-US" dirty="0">
              <a:solidFill>
                <a:srgbClr val="333333"/>
              </a:solidFill>
              <a:latin typeface="inter-regular"/>
            </a:endParaRPr>
          </a:p>
          <a:p>
            <a:pPr algn="just"/>
            <a:r>
              <a:rPr lang="en-US" b="1" i="0" dirty="0">
                <a:solidFill>
                  <a:srgbClr val="333333"/>
                </a:solidFill>
                <a:effectLst/>
                <a:latin typeface="inter-bold"/>
              </a:rPr>
              <a:t>Solution:</a:t>
            </a:r>
            <a:endParaRPr lang="en-US" b="0" i="0" dirty="0">
              <a:solidFill>
                <a:srgbClr val="333333"/>
              </a:solidFill>
              <a:effectLst/>
              <a:latin typeface="inter-regular"/>
            </a:endParaRP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Let, A is an event that a student likes Mathematics</a:t>
            </a:r>
          </a:p>
          <a:p>
            <a:pPr algn="just"/>
            <a:r>
              <a:rPr lang="en-US" b="0" i="0" dirty="0">
                <a:solidFill>
                  <a:srgbClr val="333333"/>
                </a:solidFill>
                <a:effectLst/>
                <a:latin typeface="inter-regular"/>
              </a:rPr>
              <a:t>B is an event that a student likes English.</a:t>
            </a:r>
          </a:p>
          <a:p>
            <a:endParaRPr lang="en-US" b="0" i="0" dirty="0">
              <a:solidFill>
                <a:srgbClr val="333333"/>
              </a:solidFill>
              <a:effectLst/>
              <a:latin typeface="inter-regular"/>
            </a:endParaRPr>
          </a:p>
          <a:p>
            <a:r>
              <a:rPr lang="en-US" b="0" i="0" dirty="0">
                <a:solidFill>
                  <a:srgbClr val="333333"/>
                </a:solidFill>
                <a:effectLst/>
                <a:latin typeface="inter-regular"/>
              </a:rPr>
              <a:t>who like English also like mathematics?</a:t>
            </a:r>
            <a:endParaRPr lang="en-US" dirty="0"/>
          </a:p>
        </p:txBody>
      </p:sp>
      <p:pic>
        <p:nvPicPr>
          <p:cNvPr id="6" name="Picture 5">
            <a:extLst>
              <a:ext uri="{FF2B5EF4-FFF2-40B4-BE49-F238E27FC236}">
                <a16:creationId xmlns:a16="http://schemas.microsoft.com/office/drawing/2014/main" id="{1B2966DF-579D-BCE3-B692-90FE205C5A1C}"/>
              </a:ext>
            </a:extLst>
          </p:cNvPr>
          <p:cNvPicPr>
            <a:picLocks noChangeAspect="1"/>
          </p:cNvPicPr>
          <p:nvPr/>
        </p:nvPicPr>
        <p:blipFill>
          <a:blip r:embed="rId2"/>
          <a:stretch>
            <a:fillRect/>
          </a:stretch>
        </p:blipFill>
        <p:spPr>
          <a:xfrm>
            <a:off x="1123694" y="4036160"/>
            <a:ext cx="7325362" cy="1524947"/>
          </a:xfrm>
          <a:prstGeom prst="rect">
            <a:avLst/>
          </a:prstGeom>
        </p:spPr>
      </p:pic>
    </p:spTree>
    <p:extLst>
      <p:ext uri="{BB962C8B-B14F-4D97-AF65-F5344CB8AC3E}">
        <p14:creationId xmlns:p14="http://schemas.microsoft.com/office/powerpoint/2010/main" val="1578697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1122B-7888-FC08-1864-9332914BD7F8}"/>
              </a:ext>
            </a:extLst>
          </p:cNvPr>
          <p:cNvSpPr>
            <a:spLocks noGrp="1"/>
          </p:cNvSpPr>
          <p:nvPr>
            <p:ph type="title"/>
          </p:nvPr>
        </p:nvSpPr>
        <p:spPr/>
        <p:txBody>
          <a:bodyPr/>
          <a:lstStyle/>
          <a:p>
            <a:r>
              <a:rPr lang="en-US" b="0" i="0" dirty="0">
                <a:solidFill>
                  <a:srgbClr val="610B38"/>
                </a:solidFill>
                <a:effectLst/>
                <a:latin typeface="erdana"/>
              </a:rPr>
              <a:t>Bayes' theorem:</a:t>
            </a:r>
            <a:br>
              <a:rPr lang="en-US" b="0" i="0" dirty="0">
                <a:solidFill>
                  <a:srgbClr val="610B38"/>
                </a:solidFill>
                <a:effectLst/>
                <a:latin typeface="erdana"/>
              </a:rPr>
            </a:br>
            <a:endParaRPr lang="en-US" dirty="0"/>
          </a:p>
        </p:txBody>
      </p:sp>
      <p:sp>
        <p:nvSpPr>
          <p:cNvPr id="6" name="TextBox 5">
            <a:extLst>
              <a:ext uri="{FF2B5EF4-FFF2-40B4-BE49-F238E27FC236}">
                <a16:creationId xmlns:a16="http://schemas.microsoft.com/office/drawing/2014/main" id="{F2E532DC-7B57-C9DA-CBA0-40070B12D539}"/>
              </a:ext>
            </a:extLst>
          </p:cNvPr>
          <p:cNvSpPr txBox="1"/>
          <p:nvPr/>
        </p:nvSpPr>
        <p:spPr>
          <a:xfrm>
            <a:off x="758952" y="1335024"/>
            <a:ext cx="10415016" cy="2308324"/>
          </a:xfrm>
          <a:prstGeom prst="rect">
            <a:avLst/>
          </a:prstGeom>
          <a:noFill/>
        </p:spPr>
        <p:txBody>
          <a:bodyPr wrap="square">
            <a:spAutoFit/>
          </a:bodyPr>
          <a:lstStyle/>
          <a:p>
            <a:pPr algn="just"/>
            <a:r>
              <a:rPr lang="en-US" b="0" i="0" dirty="0">
                <a:solidFill>
                  <a:srgbClr val="333333"/>
                </a:solidFill>
                <a:effectLst/>
                <a:latin typeface="inter-regular"/>
              </a:rPr>
              <a:t>Bayes' theorem is also known as </a:t>
            </a:r>
            <a:r>
              <a:rPr lang="en-US" b="1" i="0" dirty="0">
                <a:solidFill>
                  <a:srgbClr val="333333"/>
                </a:solidFill>
                <a:effectLst/>
                <a:latin typeface="inter-bold"/>
              </a:rPr>
              <a:t>Bayes' rule, Bayes' law</a:t>
            </a:r>
            <a:r>
              <a:rPr lang="en-US" b="0" i="0" dirty="0">
                <a:solidFill>
                  <a:srgbClr val="333333"/>
                </a:solidFill>
                <a:effectLst/>
                <a:latin typeface="inter-regular"/>
              </a:rPr>
              <a:t>, or </a:t>
            </a:r>
            <a:r>
              <a:rPr lang="en-US" b="1" i="0" dirty="0">
                <a:solidFill>
                  <a:srgbClr val="333333"/>
                </a:solidFill>
                <a:effectLst/>
                <a:latin typeface="inter-bold"/>
              </a:rPr>
              <a:t>Bayesian reasoning</a:t>
            </a:r>
            <a:r>
              <a:rPr lang="en-US" b="0" i="0" dirty="0">
                <a:solidFill>
                  <a:srgbClr val="333333"/>
                </a:solidFill>
                <a:effectLst/>
                <a:latin typeface="inter-regular"/>
              </a:rPr>
              <a:t>, which determines the probability of an event with uncertain knowledge.</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In probability theory, it relates the conditional probability and marginal probabilities of two random events.</a:t>
            </a:r>
          </a:p>
          <a:p>
            <a:pPr algn="just"/>
            <a:r>
              <a:rPr lang="en-US" b="0" i="0" dirty="0">
                <a:solidFill>
                  <a:srgbClr val="333333"/>
                </a:solidFill>
                <a:effectLst/>
                <a:latin typeface="inter-regular"/>
              </a:rPr>
              <a:t>Bayes' theorem was named after the British mathematician </a:t>
            </a:r>
            <a:r>
              <a:rPr lang="en-US" b="1" i="0" dirty="0">
                <a:solidFill>
                  <a:srgbClr val="333333"/>
                </a:solidFill>
                <a:effectLst/>
                <a:latin typeface="inter-bold"/>
              </a:rPr>
              <a:t>Thomas Bayes</a:t>
            </a:r>
            <a:r>
              <a:rPr lang="en-US" b="0" i="0" dirty="0">
                <a:solidFill>
                  <a:srgbClr val="333333"/>
                </a:solidFill>
                <a:effectLst/>
                <a:latin typeface="inter-regular"/>
              </a:rPr>
              <a:t>. The </a:t>
            </a:r>
            <a:r>
              <a:rPr lang="en-US" b="1" i="0" dirty="0">
                <a:solidFill>
                  <a:srgbClr val="333333"/>
                </a:solidFill>
                <a:effectLst/>
                <a:latin typeface="inter-bold"/>
              </a:rPr>
              <a:t>Bayesian inference</a:t>
            </a:r>
            <a:r>
              <a:rPr lang="en-US" b="0" i="0" dirty="0">
                <a:solidFill>
                  <a:srgbClr val="333333"/>
                </a:solidFill>
                <a:effectLst/>
                <a:latin typeface="inter-regular"/>
              </a:rPr>
              <a:t> is an application of Bayes' theorem, which is fundamental to Bayesian statistics.</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It is a way to calculate the value of </a:t>
            </a:r>
            <a:r>
              <a:rPr lang="en-US" b="1" i="0" dirty="0">
                <a:solidFill>
                  <a:srgbClr val="333333"/>
                </a:solidFill>
                <a:effectLst/>
                <a:latin typeface="inter-regular"/>
              </a:rPr>
              <a:t>P(B|A)</a:t>
            </a:r>
            <a:r>
              <a:rPr lang="en-US" b="0" i="0" dirty="0">
                <a:solidFill>
                  <a:srgbClr val="333333"/>
                </a:solidFill>
                <a:effectLst/>
                <a:latin typeface="inter-regular"/>
              </a:rPr>
              <a:t> with the knowledge of </a:t>
            </a:r>
            <a:r>
              <a:rPr lang="en-US" b="1" i="0" dirty="0">
                <a:solidFill>
                  <a:srgbClr val="333333"/>
                </a:solidFill>
                <a:effectLst/>
                <a:latin typeface="inter-regular"/>
              </a:rPr>
              <a:t>P(A|B).</a:t>
            </a:r>
          </a:p>
        </p:txBody>
      </p:sp>
      <p:sp>
        <p:nvSpPr>
          <p:cNvPr id="8" name="TextBox 7">
            <a:extLst>
              <a:ext uri="{FF2B5EF4-FFF2-40B4-BE49-F238E27FC236}">
                <a16:creationId xmlns:a16="http://schemas.microsoft.com/office/drawing/2014/main" id="{9216ECCC-4650-AB0E-066A-D1FE17F9B7D1}"/>
              </a:ext>
            </a:extLst>
          </p:cNvPr>
          <p:cNvSpPr txBox="1"/>
          <p:nvPr/>
        </p:nvSpPr>
        <p:spPr>
          <a:xfrm>
            <a:off x="758952" y="3758184"/>
            <a:ext cx="10415016" cy="646331"/>
          </a:xfrm>
          <a:prstGeom prst="rect">
            <a:avLst/>
          </a:prstGeom>
          <a:noFill/>
        </p:spPr>
        <p:txBody>
          <a:bodyPr wrap="square">
            <a:spAutoFit/>
          </a:bodyPr>
          <a:lstStyle/>
          <a:p>
            <a:r>
              <a:rPr lang="en-US" b="0" i="0" dirty="0">
                <a:solidFill>
                  <a:srgbClr val="333333"/>
                </a:solidFill>
                <a:effectLst/>
                <a:latin typeface="inter-regular"/>
              </a:rPr>
              <a:t>Bayes' theorem allows updating the probability prediction of an event by observing new information of the real world.</a:t>
            </a:r>
            <a:endParaRPr lang="en-US" dirty="0"/>
          </a:p>
        </p:txBody>
      </p:sp>
    </p:spTree>
    <p:extLst>
      <p:ext uri="{BB962C8B-B14F-4D97-AF65-F5344CB8AC3E}">
        <p14:creationId xmlns:p14="http://schemas.microsoft.com/office/powerpoint/2010/main" val="432863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ED6152-7D83-8DD1-A472-07C231DFCC8E}"/>
              </a:ext>
            </a:extLst>
          </p:cNvPr>
          <p:cNvSpPr txBox="1"/>
          <p:nvPr/>
        </p:nvSpPr>
        <p:spPr>
          <a:xfrm>
            <a:off x="795528" y="484632"/>
            <a:ext cx="10396728" cy="2031325"/>
          </a:xfrm>
          <a:prstGeom prst="rect">
            <a:avLst/>
          </a:prstGeom>
          <a:noFill/>
        </p:spPr>
        <p:txBody>
          <a:bodyPr wrap="square">
            <a:spAutoFit/>
          </a:bodyPr>
          <a:lstStyle/>
          <a:p>
            <a:pPr algn="just"/>
            <a:r>
              <a:rPr lang="en-US" b="1" i="0" dirty="0">
                <a:solidFill>
                  <a:srgbClr val="333333"/>
                </a:solidFill>
                <a:effectLst/>
                <a:latin typeface="inter-bold"/>
              </a:rPr>
              <a:t>Example</a:t>
            </a:r>
            <a:r>
              <a:rPr lang="en-US" b="0" i="0" dirty="0">
                <a:solidFill>
                  <a:srgbClr val="333333"/>
                </a:solidFill>
                <a:effectLst/>
                <a:latin typeface="inter-regular"/>
              </a:rPr>
              <a:t>: </a:t>
            </a:r>
          </a:p>
          <a:p>
            <a:pPr algn="just"/>
            <a:endParaRPr lang="en-US" dirty="0">
              <a:solidFill>
                <a:srgbClr val="333333"/>
              </a:solidFill>
              <a:latin typeface="inter-regular"/>
            </a:endParaRPr>
          </a:p>
          <a:p>
            <a:pPr algn="just"/>
            <a:r>
              <a:rPr lang="en-US" b="0" i="0" dirty="0">
                <a:solidFill>
                  <a:srgbClr val="333333"/>
                </a:solidFill>
                <a:effectLst/>
                <a:latin typeface="inter-regular"/>
              </a:rPr>
              <a:t>If cancer corresponds to one's age then by using Bayes' theorem, we can determine the probability of cancer more accurately with the help of age.</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Bayes' theorem can be derived using product rule and conditional probability of event A with known event B:</a:t>
            </a:r>
          </a:p>
          <a:p>
            <a:pPr algn="just"/>
            <a:r>
              <a:rPr lang="en-US" b="0" i="0" dirty="0">
                <a:solidFill>
                  <a:srgbClr val="333333"/>
                </a:solidFill>
                <a:effectLst/>
                <a:latin typeface="inter-regular"/>
              </a:rPr>
              <a:t>As from product rule we can write:</a:t>
            </a:r>
          </a:p>
        </p:txBody>
      </p:sp>
      <p:pic>
        <p:nvPicPr>
          <p:cNvPr id="6" name="Picture 5">
            <a:extLst>
              <a:ext uri="{FF2B5EF4-FFF2-40B4-BE49-F238E27FC236}">
                <a16:creationId xmlns:a16="http://schemas.microsoft.com/office/drawing/2014/main" id="{C5135232-06CF-B21F-101B-F4D24F3D1173}"/>
              </a:ext>
            </a:extLst>
          </p:cNvPr>
          <p:cNvPicPr>
            <a:picLocks noChangeAspect="1"/>
          </p:cNvPicPr>
          <p:nvPr/>
        </p:nvPicPr>
        <p:blipFill>
          <a:blip r:embed="rId2"/>
          <a:stretch>
            <a:fillRect/>
          </a:stretch>
        </p:blipFill>
        <p:spPr>
          <a:xfrm>
            <a:off x="1005221" y="2610042"/>
            <a:ext cx="5816203" cy="2387723"/>
          </a:xfrm>
          <a:prstGeom prst="rect">
            <a:avLst/>
          </a:prstGeom>
        </p:spPr>
      </p:pic>
      <p:pic>
        <p:nvPicPr>
          <p:cNvPr id="8" name="Picture 7">
            <a:extLst>
              <a:ext uri="{FF2B5EF4-FFF2-40B4-BE49-F238E27FC236}">
                <a16:creationId xmlns:a16="http://schemas.microsoft.com/office/drawing/2014/main" id="{C8780931-E654-CFFA-7FEC-5DC21A87DF43}"/>
              </a:ext>
            </a:extLst>
          </p:cNvPr>
          <p:cNvPicPr>
            <a:picLocks noChangeAspect="1"/>
          </p:cNvPicPr>
          <p:nvPr/>
        </p:nvPicPr>
        <p:blipFill>
          <a:blip r:embed="rId3"/>
          <a:stretch>
            <a:fillRect/>
          </a:stretch>
        </p:blipFill>
        <p:spPr>
          <a:xfrm>
            <a:off x="932010" y="5323298"/>
            <a:ext cx="8852069" cy="1295467"/>
          </a:xfrm>
          <a:prstGeom prst="rect">
            <a:avLst/>
          </a:prstGeom>
        </p:spPr>
      </p:pic>
    </p:spTree>
    <p:extLst>
      <p:ext uri="{BB962C8B-B14F-4D97-AF65-F5344CB8AC3E}">
        <p14:creationId xmlns:p14="http://schemas.microsoft.com/office/powerpoint/2010/main" val="3402327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84EBDB-A8E1-EB62-C960-D695FB15371A}"/>
              </a:ext>
            </a:extLst>
          </p:cNvPr>
          <p:cNvSpPr txBox="1"/>
          <p:nvPr/>
        </p:nvSpPr>
        <p:spPr>
          <a:xfrm>
            <a:off x="768096" y="347472"/>
            <a:ext cx="10451592" cy="3693319"/>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333333"/>
                </a:solidFill>
                <a:effectLst/>
                <a:latin typeface="inter-regular"/>
              </a:rPr>
              <a:t>The above equation (a) is called as </a:t>
            </a:r>
            <a:r>
              <a:rPr lang="en-US" b="1" i="0" dirty="0">
                <a:solidFill>
                  <a:srgbClr val="333333"/>
                </a:solidFill>
                <a:effectLst/>
                <a:latin typeface="inter-bold"/>
              </a:rPr>
              <a:t>Bayes' rule</a:t>
            </a:r>
            <a:r>
              <a:rPr lang="en-US" b="0" i="0" dirty="0">
                <a:solidFill>
                  <a:srgbClr val="333333"/>
                </a:solidFill>
                <a:effectLst/>
                <a:latin typeface="inter-regular"/>
              </a:rPr>
              <a:t> or</a:t>
            </a:r>
            <a:r>
              <a:rPr lang="en-US" b="1" i="0" dirty="0">
                <a:solidFill>
                  <a:srgbClr val="333333"/>
                </a:solidFill>
                <a:effectLst/>
                <a:latin typeface="inter-bold"/>
              </a:rPr>
              <a:t> Bayes' theorem</a:t>
            </a:r>
            <a:r>
              <a:rPr lang="en-US" b="0" i="0" dirty="0">
                <a:solidFill>
                  <a:srgbClr val="333333"/>
                </a:solidFill>
                <a:effectLst/>
                <a:latin typeface="inter-regular"/>
              </a:rPr>
              <a:t>. This equation is basic of most modern AI systems for </a:t>
            </a:r>
            <a:r>
              <a:rPr lang="en-US" b="1" i="0" dirty="0">
                <a:solidFill>
                  <a:srgbClr val="333333"/>
                </a:solidFill>
                <a:effectLst/>
                <a:latin typeface="inter-bold"/>
              </a:rPr>
              <a:t>probabilistic inference</a:t>
            </a:r>
            <a:r>
              <a:rPr lang="en-US" b="0" i="0" dirty="0">
                <a:solidFill>
                  <a:srgbClr val="333333"/>
                </a:solidFill>
                <a:effectLst/>
                <a:latin typeface="inter-regular"/>
              </a:rPr>
              <a:t>.</a:t>
            </a:r>
          </a:p>
          <a:p>
            <a:pPr marL="285750" indent="-285750" algn="just">
              <a:buFont typeface="Arial" panose="020B0604020202020204" pitchFamily="34" charset="0"/>
              <a:buChar char="•"/>
            </a:pPr>
            <a:endParaRPr lang="en-US" b="0" i="0" dirty="0">
              <a:solidFill>
                <a:srgbClr val="333333"/>
              </a:solidFill>
              <a:effectLst/>
              <a:latin typeface="inter-regular"/>
            </a:endParaRPr>
          </a:p>
          <a:p>
            <a:pPr marL="285750" indent="-285750" algn="just">
              <a:buFont typeface="Arial" panose="020B0604020202020204" pitchFamily="34" charset="0"/>
              <a:buChar char="•"/>
            </a:pPr>
            <a:r>
              <a:rPr lang="en-US" b="0" i="0" dirty="0">
                <a:solidFill>
                  <a:srgbClr val="333333"/>
                </a:solidFill>
                <a:effectLst/>
                <a:latin typeface="inter-regular"/>
              </a:rPr>
              <a:t>It shows the simple relationship between joint and conditional probabilities. Here,</a:t>
            </a:r>
          </a:p>
          <a:p>
            <a:pPr marL="285750" indent="-285750" algn="just">
              <a:buFont typeface="Arial" panose="020B0604020202020204" pitchFamily="34" charset="0"/>
              <a:buChar char="•"/>
            </a:pPr>
            <a:r>
              <a:rPr lang="en-US" b="0" i="0" dirty="0">
                <a:solidFill>
                  <a:srgbClr val="333333"/>
                </a:solidFill>
                <a:effectLst/>
                <a:latin typeface="inter-regular"/>
              </a:rPr>
              <a:t>P(A|B) is known as </a:t>
            </a:r>
            <a:r>
              <a:rPr lang="en-US" b="1" i="0" dirty="0">
                <a:solidFill>
                  <a:srgbClr val="333333"/>
                </a:solidFill>
                <a:effectLst/>
                <a:latin typeface="inter-bold"/>
              </a:rPr>
              <a:t>posterior</a:t>
            </a:r>
            <a:r>
              <a:rPr lang="en-US" b="0" i="0" dirty="0">
                <a:solidFill>
                  <a:srgbClr val="333333"/>
                </a:solidFill>
                <a:effectLst/>
                <a:latin typeface="inter-regular"/>
              </a:rPr>
              <a:t>, which we need to calculate, and it will be read as Probability of hypothesis A when we have occurred an evidence B.</a:t>
            </a:r>
          </a:p>
          <a:p>
            <a:pPr marL="285750" indent="-285750" algn="just">
              <a:buFont typeface="Arial" panose="020B0604020202020204" pitchFamily="34" charset="0"/>
              <a:buChar char="•"/>
            </a:pPr>
            <a:endParaRPr lang="en-US" b="0" i="0" dirty="0">
              <a:solidFill>
                <a:srgbClr val="333333"/>
              </a:solidFill>
              <a:effectLst/>
              <a:latin typeface="inter-regular"/>
            </a:endParaRPr>
          </a:p>
          <a:p>
            <a:pPr marL="285750" indent="-285750" algn="just">
              <a:buFont typeface="Arial" panose="020B0604020202020204" pitchFamily="34" charset="0"/>
              <a:buChar char="•"/>
            </a:pPr>
            <a:r>
              <a:rPr lang="en-US" b="0" i="0" dirty="0">
                <a:solidFill>
                  <a:srgbClr val="333333"/>
                </a:solidFill>
                <a:effectLst/>
                <a:latin typeface="inter-regular"/>
              </a:rPr>
              <a:t>P(B|A) is called the likelihood, in which we consider that hypothesis is true, then we calculate the probability of evidence.</a:t>
            </a:r>
          </a:p>
          <a:p>
            <a:pPr marL="285750" indent="-285750" algn="just">
              <a:buFont typeface="Arial" panose="020B0604020202020204" pitchFamily="34" charset="0"/>
              <a:buChar char="•"/>
            </a:pPr>
            <a:endParaRPr lang="en-US" b="0" i="0" dirty="0">
              <a:solidFill>
                <a:srgbClr val="333333"/>
              </a:solidFill>
              <a:effectLst/>
              <a:latin typeface="inter-regular"/>
            </a:endParaRPr>
          </a:p>
          <a:p>
            <a:pPr marL="285750" indent="-285750" algn="just">
              <a:buFont typeface="Arial" panose="020B0604020202020204" pitchFamily="34" charset="0"/>
              <a:buChar char="•"/>
            </a:pPr>
            <a:r>
              <a:rPr lang="en-US" b="0" i="0" dirty="0">
                <a:solidFill>
                  <a:srgbClr val="333333"/>
                </a:solidFill>
                <a:effectLst/>
                <a:latin typeface="inter-regular"/>
              </a:rPr>
              <a:t>P(A) is called the </a:t>
            </a:r>
            <a:r>
              <a:rPr lang="en-US" b="1" i="0" dirty="0">
                <a:solidFill>
                  <a:srgbClr val="333333"/>
                </a:solidFill>
                <a:effectLst/>
                <a:latin typeface="inter-bold"/>
              </a:rPr>
              <a:t>prior probability</a:t>
            </a:r>
            <a:r>
              <a:rPr lang="en-US" b="0" i="0" dirty="0">
                <a:solidFill>
                  <a:srgbClr val="333333"/>
                </a:solidFill>
                <a:effectLst/>
                <a:latin typeface="inter-regular"/>
              </a:rPr>
              <a:t>, probability of hypothesis before considering the evidence</a:t>
            </a:r>
          </a:p>
          <a:p>
            <a:pPr marL="285750" indent="-285750" algn="just">
              <a:buFont typeface="Arial" panose="020B0604020202020204" pitchFamily="34" charset="0"/>
              <a:buChar char="•"/>
            </a:pPr>
            <a:endParaRPr lang="en-US" b="0" i="0" dirty="0">
              <a:solidFill>
                <a:srgbClr val="333333"/>
              </a:solidFill>
              <a:effectLst/>
              <a:latin typeface="inter-regular"/>
            </a:endParaRPr>
          </a:p>
          <a:p>
            <a:pPr marL="285750" indent="-285750" algn="just">
              <a:buFont typeface="Arial" panose="020B0604020202020204" pitchFamily="34" charset="0"/>
              <a:buChar char="•"/>
            </a:pPr>
            <a:r>
              <a:rPr lang="en-US" b="0" i="0" dirty="0">
                <a:solidFill>
                  <a:srgbClr val="333333"/>
                </a:solidFill>
                <a:effectLst/>
                <a:latin typeface="inter-regular"/>
              </a:rPr>
              <a:t>P(B) is called </a:t>
            </a:r>
            <a:r>
              <a:rPr lang="en-US" b="1" i="0" dirty="0">
                <a:solidFill>
                  <a:srgbClr val="333333"/>
                </a:solidFill>
                <a:effectLst/>
                <a:latin typeface="inter-bold"/>
              </a:rPr>
              <a:t>marginal probability</a:t>
            </a:r>
            <a:r>
              <a:rPr lang="en-US" b="0" i="0" dirty="0">
                <a:solidFill>
                  <a:srgbClr val="333333"/>
                </a:solidFill>
                <a:effectLst/>
                <a:latin typeface="inter-regular"/>
              </a:rPr>
              <a:t>, pure probability of an evidence.</a:t>
            </a:r>
          </a:p>
        </p:txBody>
      </p:sp>
    </p:spTree>
    <p:extLst>
      <p:ext uri="{BB962C8B-B14F-4D97-AF65-F5344CB8AC3E}">
        <p14:creationId xmlns:p14="http://schemas.microsoft.com/office/powerpoint/2010/main" val="1604355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9864E7-8A6B-7E80-78D3-0487531116E5}"/>
              </a:ext>
            </a:extLst>
          </p:cNvPr>
          <p:cNvSpPr txBox="1"/>
          <p:nvPr/>
        </p:nvSpPr>
        <p:spPr>
          <a:xfrm>
            <a:off x="722376" y="475489"/>
            <a:ext cx="10844784" cy="369332"/>
          </a:xfrm>
          <a:prstGeom prst="rect">
            <a:avLst/>
          </a:prstGeom>
          <a:noFill/>
        </p:spPr>
        <p:txBody>
          <a:bodyPr wrap="square">
            <a:spAutoFit/>
          </a:bodyPr>
          <a:lstStyle/>
          <a:p>
            <a:r>
              <a:rPr lang="en-US" b="0" i="0" dirty="0">
                <a:solidFill>
                  <a:srgbClr val="333333"/>
                </a:solidFill>
                <a:effectLst/>
                <a:latin typeface="inter-regular"/>
              </a:rPr>
              <a:t>In the equation (a), in general, we can write P (B) = P(A)*P(</a:t>
            </a:r>
            <a:r>
              <a:rPr lang="en-US" b="0" i="0" dirty="0" err="1">
                <a:solidFill>
                  <a:srgbClr val="333333"/>
                </a:solidFill>
                <a:effectLst/>
                <a:latin typeface="inter-regular"/>
              </a:rPr>
              <a:t>B|Ai</a:t>
            </a:r>
            <a:r>
              <a:rPr lang="en-US" b="0" i="0" dirty="0">
                <a:solidFill>
                  <a:srgbClr val="333333"/>
                </a:solidFill>
                <a:effectLst/>
                <a:latin typeface="inter-regular"/>
              </a:rPr>
              <a:t>), hence the Bayes' rule can be written as:</a:t>
            </a:r>
            <a:endParaRPr lang="en-US" dirty="0"/>
          </a:p>
        </p:txBody>
      </p:sp>
      <p:pic>
        <p:nvPicPr>
          <p:cNvPr id="6" name="Picture 5">
            <a:extLst>
              <a:ext uri="{FF2B5EF4-FFF2-40B4-BE49-F238E27FC236}">
                <a16:creationId xmlns:a16="http://schemas.microsoft.com/office/drawing/2014/main" id="{28940E16-2EDE-45E5-FF01-FAB391EEA66C}"/>
              </a:ext>
            </a:extLst>
          </p:cNvPr>
          <p:cNvPicPr>
            <a:picLocks noChangeAspect="1"/>
          </p:cNvPicPr>
          <p:nvPr/>
        </p:nvPicPr>
        <p:blipFill>
          <a:blip r:embed="rId2"/>
          <a:stretch>
            <a:fillRect/>
          </a:stretch>
        </p:blipFill>
        <p:spPr>
          <a:xfrm>
            <a:off x="905256" y="1277101"/>
            <a:ext cx="9281159" cy="4864081"/>
          </a:xfrm>
          <a:prstGeom prst="rect">
            <a:avLst/>
          </a:prstGeom>
        </p:spPr>
      </p:pic>
    </p:spTree>
    <p:extLst>
      <p:ext uri="{BB962C8B-B14F-4D97-AF65-F5344CB8AC3E}">
        <p14:creationId xmlns:p14="http://schemas.microsoft.com/office/powerpoint/2010/main" val="287069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ADB47-87C9-1629-7445-26D7B0FA5649}"/>
              </a:ext>
            </a:extLst>
          </p:cNvPr>
          <p:cNvSpPr>
            <a:spLocks noGrp="1"/>
          </p:cNvSpPr>
          <p:nvPr>
            <p:ph type="title"/>
          </p:nvPr>
        </p:nvSpPr>
        <p:spPr>
          <a:xfrm>
            <a:off x="509016" y="154813"/>
            <a:ext cx="10515600" cy="759587"/>
          </a:xfrm>
        </p:spPr>
        <p:txBody>
          <a:bodyPr/>
          <a:lstStyle/>
          <a:p>
            <a:r>
              <a:rPr lang="en-US" dirty="0"/>
              <a:t>Example1:</a:t>
            </a:r>
          </a:p>
        </p:txBody>
      </p:sp>
      <p:sp>
        <p:nvSpPr>
          <p:cNvPr id="4" name="TextBox 3">
            <a:extLst>
              <a:ext uri="{FF2B5EF4-FFF2-40B4-BE49-F238E27FC236}">
                <a16:creationId xmlns:a16="http://schemas.microsoft.com/office/drawing/2014/main" id="{8AE325D0-670D-AAE4-08DF-B16733D2AEAF}"/>
              </a:ext>
            </a:extLst>
          </p:cNvPr>
          <p:cNvSpPr txBox="1"/>
          <p:nvPr/>
        </p:nvSpPr>
        <p:spPr>
          <a:xfrm>
            <a:off x="509016" y="1024129"/>
            <a:ext cx="10811256" cy="1200329"/>
          </a:xfrm>
          <a:prstGeom prst="rect">
            <a:avLst/>
          </a:prstGeom>
          <a:noFill/>
        </p:spPr>
        <p:txBody>
          <a:bodyPr wrap="square">
            <a:spAutoFit/>
          </a:bodyPr>
          <a:lstStyle/>
          <a:p>
            <a:pPr algn="just"/>
            <a:r>
              <a:rPr lang="en-US" b="1" i="0" dirty="0">
                <a:solidFill>
                  <a:srgbClr val="333333"/>
                </a:solidFill>
                <a:effectLst/>
                <a:latin typeface="inter-bold"/>
              </a:rPr>
              <a:t>Question: what is the probability that a patient has diseases meningitis with a stiff neck?</a:t>
            </a:r>
            <a:endParaRPr lang="en-US" b="0" i="0" dirty="0">
              <a:solidFill>
                <a:srgbClr val="333333"/>
              </a:solidFill>
              <a:effectLst/>
              <a:latin typeface="inter-regular"/>
            </a:endParaRPr>
          </a:p>
          <a:p>
            <a:pPr algn="just"/>
            <a:r>
              <a:rPr lang="en-US" b="1" i="0" dirty="0">
                <a:solidFill>
                  <a:srgbClr val="333333"/>
                </a:solidFill>
                <a:effectLst/>
                <a:latin typeface="inter-bold"/>
              </a:rPr>
              <a:t>Given Data:</a:t>
            </a:r>
            <a:endParaRPr lang="en-US" b="0" i="0" dirty="0">
              <a:solidFill>
                <a:srgbClr val="333333"/>
              </a:solidFill>
              <a:effectLst/>
              <a:latin typeface="inter-regular"/>
            </a:endParaRPr>
          </a:p>
          <a:p>
            <a:pPr algn="just"/>
            <a:r>
              <a:rPr lang="en-US" b="0" i="0" dirty="0">
                <a:solidFill>
                  <a:srgbClr val="333333"/>
                </a:solidFill>
                <a:effectLst/>
                <a:latin typeface="inter-regular"/>
              </a:rPr>
              <a:t>A doctor is aware that disease meningitis causes a patient to have a stiff neck, and it occurs 80% of the time. He is also aware of some more facts, which are given as follows:</a:t>
            </a:r>
          </a:p>
        </p:txBody>
      </p:sp>
      <p:pic>
        <p:nvPicPr>
          <p:cNvPr id="6" name="Picture 5">
            <a:extLst>
              <a:ext uri="{FF2B5EF4-FFF2-40B4-BE49-F238E27FC236}">
                <a16:creationId xmlns:a16="http://schemas.microsoft.com/office/drawing/2014/main" id="{13C4849A-CA05-BBFD-7292-A2C1BCFC85DE}"/>
              </a:ext>
            </a:extLst>
          </p:cNvPr>
          <p:cNvPicPr>
            <a:picLocks noChangeAspect="1"/>
          </p:cNvPicPr>
          <p:nvPr/>
        </p:nvPicPr>
        <p:blipFill>
          <a:blip r:embed="rId2"/>
          <a:stretch>
            <a:fillRect/>
          </a:stretch>
        </p:blipFill>
        <p:spPr>
          <a:xfrm>
            <a:off x="686008" y="2426364"/>
            <a:ext cx="9646711" cy="3797495"/>
          </a:xfrm>
          <a:prstGeom prst="rect">
            <a:avLst/>
          </a:prstGeom>
        </p:spPr>
      </p:pic>
    </p:spTree>
    <p:extLst>
      <p:ext uri="{BB962C8B-B14F-4D97-AF65-F5344CB8AC3E}">
        <p14:creationId xmlns:p14="http://schemas.microsoft.com/office/powerpoint/2010/main" val="3766182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86793-F61B-A9A8-09D8-EC0708B69A4F}"/>
              </a:ext>
            </a:extLst>
          </p:cNvPr>
          <p:cNvSpPr>
            <a:spLocks noGrp="1"/>
          </p:cNvSpPr>
          <p:nvPr>
            <p:ph type="title"/>
          </p:nvPr>
        </p:nvSpPr>
        <p:spPr>
          <a:xfrm>
            <a:off x="445008" y="200533"/>
            <a:ext cx="10515600" cy="521843"/>
          </a:xfrm>
        </p:spPr>
        <p:txBody>
          <a:bodyPr>
            <a:normAutofit fontScale="90000"/>
          </a:bodyPr>
          <a:lstStyle/>
          <a:p>
            <a:r>
              <a:rPr lang="en-US" dirty="0"/>
              <a:t>Example 2:</a:t>
            </a:r>
          </a:p>
        </p:txBody>
      </p:sp>
      <p:sp>
        <p:nvSpPr>
          <p:cNvPr id="4" name="TextBox 3">
            <a:extLst>
              <a:ext uri="{FF2B5EF4-FFF2-40B4-BE49-F238E27FC236}">
                <a16:creationId xmlns:a16="http://schemas.microsoft.com/office/drawing/2014/main" id="{2B6F87F2-A5F8-2DAC-E25D-B66D04477208}"/>
              </a:ext>
            </a:extLst>
          </p:cNvPr>
          <p:cNvSpPr txBox="1"/>
          <p:nvPr/>
        </p:nvSpPr>
        <p:spPr>
          <a:xfrm>
            <a:off x="521208" y="896112"/>
            <a:ext cx="10616184" cy="646331"/>
          </a:xfrm>
          <a:prstGeom prst="rect">
            <a:avLst/>
          </a:prstGeom>
          <a:noFill/>
        </p:spPr>
        <p:txBody>
          <a:bodyPr wrap="square">
            <a:spAutoFit/>
          </a:bodyPr>
          <a:lstStyle/>
          <a:p>
            <a:r>
              <a:rPr lang="en-US" b="1" i="0" dirty="0">
                <a:solidFill>
                  <a:srgbClr val="333333"/>
                </a:solidFill>
                <a:effectLst/>
                <a:latin typeface="inter-bold"/>
              </a:rPr>
              <a:t>Question: From a standard deck of playing cards, a single card is drawn. The probability that the card is king is 4/52, then calculate posterior probability P(</a:t>
            </a:r>
            <a:r>
              <a:rPr lang="en-US" b="1" i="0" dirty="0" err="1">
                <a:solidFill>
                  <a:srgbClr val="333333"/>
                </a:solidFill>
                <a:effectLst/>
                <a:latin typeface="inter-bold"/>
              </a:rPr>
              <a:t>King|Face</a:t>
            </a:r>
            <a:r>
              <a:rPr lang="en-US" b="1" i="0" dirty="0">
                <a:solidFill>
                  <a:srgbClr val="333333"/>
                </a:solidFill>
                <a:effectLst/>
                <a:latin typeface="inter-bold"/>
              </a:rPr>
              <a:t>), which means the drawn face card is a king card.</a:t>
            </a:r>
            <a:endParaRPr lang="en-US" dirty="0"/>
          </a:p>
        </p:txBody>
      </p:sp>
      <p:pic>
        <p:nvPicPr>
          <p:cNvPr id="6" name="Picture 5">
            <a:extLst>
              <a:ext uri="{FF2B5EF4-FFF2-40B4-BE49-F238E27FC236}">
                <a16:creationId xmlns:a16="http://schemas.microsoft.com/office/drawing/2014/main" id="{87F54816-8EE2-890F-6E13-07D1EEFEEE3E}"/>
              </a:ext>
            </a:extLst>
          </p:cNvPr>
          <p:cNvPicPr>
            <a:picLocks noChangeAspect="1"/>
          </p:cNvPicPr>
          <p:nvPr/>
        </p:nvPicPr>
        <p:blipFill>
          <a:blip r:embed="rId2"/>
          <a:stretch>
            <a:fillRect/>
          </a:stretch>
        </p:blipFill>
        <p:spPr>
          <a:xfrm>
            <a:off x="521208" y="1542443"/>
            <a:ext cx="9409176" cy="3678781"/>
          </a:xfrm>
          <a:prstGeom prst="rect">
            <a:avLst/>
          </a:prstGeom>
        </p:spPr>
      </p:pic>
      <p:pic>
        <p:nvPicPr>
          <p:cNvPr id="8" name="Picture 7">
            <a:extLst>
              <a:ext uri="{FF2B5EF4-FFF2-40B4-BE49-F238E27FC236}">
                <a16:creationId xmlns:a16="http://schemas.microsoft.com/office/drawing/2014/main" id="{4C3DD5AF-4824-783F-576E-60CC858361A7}"/>
              </a:ext>
            </a:extLst>
          </p:cNvPr>
          <p:cNvPicPr>
            <a:picLocks noChangeAspect="1"/>
          </p:cNvPicPr>
          <p:nvPr/>
        </p:nvPicPr>
        <p:blipFill>
          <a:blip r:embed="rId3"/>
          <a:stretch>
            <a:fillRect/>
          </a:stretch>
        </p:blipFill>
        <p:spPr>
          <a:xfrm>
            <a:off x="564879" y="5457958"/>
            <a:ext cx="9656308" cy="887977"/>
          </a:xfrm>
          <a:prstGeom prst="rect">
            <a:avLst/>
          </a:prstGeom>
        </p:spPr>
      </p:pic>
    </p:spTree>
    <p:extLst>
      <p:ext uri="{BB962C8B-B14F-4D97-AF65-F5344CB8AC3E}">
        <p14:creationId xmlns:p14="http://schemas.microsoft.com/office/powerpoint/2010/main" val="2949419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B37EFF-F2CC-651A-EC22-F2AD58E56979}"/>
              </a:ext>
            </a:extLst>
          </p:cNvPr>
          <p:cNvSpPr txBox="1"/>
          <p:nvPr/>
        </p:nvSpPr>
        <p:spPr>
          <a:xfrm>
            <a:off x="740664" y="310896"/>
            <a:ext cx="10506456" cy="5909310"/>
          </a:xfrm>
          <a:prstGeom prst="rect">
            <a:avLst/>
          </a:prstGeom>
          <a:noFill/>
        </p:spPr>
        <p:txBody>
          <a:bodyPr wrap="square">
            <a:spAutoFit/>
          </a:bodyPr>
          <a:lstStyle/>
          <a:p>
            <a:pPr marL="342900" indent="-342900" algn="just">
              <a:buAutoNum type="arabicPeriod"/>
            </a:pPr>
            <a:r>
              <a:rPr lang="en-US" b="1" i="0" dirty="0">
                <a:solidFill>
                  <a:srgbClr val="333333"/>
                </a:solidFill>
                <a:effectLst/>
                <a:latin typeface="inter-bold"/>
              </a:rPr>
              <a:t>Declarative Knowledge:</a:t>
            </a:r>
          </a:p>
          <a:p>
            <a:pPr marL="342900" indent="-342900" algn="just">
              <a:buAutoNum type="arabicPeriod"/>
            </a:pPr>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Declarative knowledge is to know about something.</a:t>
            </a:r>
          </a:p>
          <a:p>
            <a:pPr algn="just">
              <a:buFont typeface="Arial" panose="020B0604020202020204" pitchFamily="34" charset="0"/>
              <a:buChar char="•"/>
            </a:pPr>
            <a:r>
              <a:rPr lang="en-US" b="0" i="0" dirty="0">
                <a:solidFill>
                  <a:srgbClr val="000000"/>
                </a:solidFill>
                <a:effectLst/>
                <a:latin typeface="inter-regular"/>
              </a:rPr>
              <a:t>It includes concepts, facts, and objects.</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It is also called descriptive knowledge and expressed in declarative sentences.</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It is simpler than procedural language.</a:t>
            </a:r>
          </a:p>
          <a:p>
            <a:pPr algn="just">
              <a:buFont typeface="Arial" panose="020B0604020202020204" pitchFamily="34" charset="0"/>
              <a:buChar char="•"/>
            </a:pPr>
            <a:endParaRPr lang="en-US" dirty="0">
              <a:solidFill>
                <a:srgbClr val="000000"/>
              </a:solidFill>
              <a:latin typeface="inter-regular"/>
            </a:endParaRPr>
          </a:p>
          <a:p>
            <a:pPr algn="just">
              <a:buFont typeface="Arial" panose="020B0604020202020204" pitchFamily="34" charset="0"/>
              <a:buChar char="•"/>
            </a:pPr>
            <a:endParaRPr lang="en-US" b="0" i="0" dirty="0">
              <a:solidFill>
                <a:srgbClr val="000000"/>
              </a:solidFill>
              <a:effectLst/>
              <a:latin typeface="inter-regular"/>
            </a:endParaRPr>
          </a:p>
          <a:p>
            <a:pPr algn="just"/>
            <a:r>
              <a:rPr lang="en-US" b="1" i="0" dirty="0">
                <a:solidFill>
                  <a:srgbClr val="333333"/>
                </a:solidFill>
                <a:effectLst/>
                <a:latin typeface="inter-bold"/>
              </a:rPr>
              <a:t>2. Procedural Knowledge</a:t>
            </a:r>
          </a:p>
          <a:p>
            <a:pPr algn="just"/>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It is also known as imperative knowledge.</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Procedural knowledge is a type of knowledge which is responsible for knowing how to do something.</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It can be directly applied to any task.</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It includes rules, strategies, procedures, agendas, etc.</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Procedural knowledge depends on the task on which it can be applied.</a:t>
            </a:r>
          </a:p>
        </p:txBody>
      </p:sp>
    </p:spTree>
    <p:extLst>
      <p:ext uri="{BB962C8B-B14F-4D97-AF65-F5344CB8AC3E}">
        <p14:creationId xmlns:p14="http://schemas.microsoft.com/office/powerpoint/2010/main" val="1874388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CF72F-A4DE-4ED8-D277-0A2D53335E9F}"/>
              </a:ext>
            </a:extLst>
          </p:cNvPr>
          <p:cNvSpPr>
            <a:spLocks noGrp="1"/>
          </p:cNvSpPr>
          <p:nvPr>
            <p:ph type="title"/>
          </p:nvPr>
        </p:nvSpPr>
        <p:spPr>
          <a:xfrm>
            <a:off x="573024" y="310261"/>
            <a:ext cx="10515600" cy="704723"/>
          </a:xfrm>
        </p:spPr>
        <p:txBody>
          <a:bodyPr/>
          <a:lstStyle/>
          <a:p>
            <a:r>
              <a:rPr lang="en-US" dirty="0"/>
              <a:t>Applications of Bayes’ theorem</a:t>
            </a:r>
          </a:p>
        </p:txBody>
      </p:sp>
      <p:sp>
        <p:nvSpPr>
          <p:cNvPr id="4" name="TextBox 3">
            <a:extLst>
              <a:ext uri="{FF2B5EF4-FFF2-40B4-BE49-F238E27FC236}">
                <a16:creationId xmlns:a16="http://schemas.microsoft.com/office/drawing/2014/main" id="{1AC72E15-D0FD-7207-92C7-864D17532AC5}"/>
              </a:ext>
            </a:extLst>
          </p:cNvPr>
          <p:cNvSpPr txBox="1"/>
          <p:nvPr/>
        </p:nvSpPr>
        <p:spPr>
          <a:xfrm>
            <a:off x="795528" y="1554480"/>
            <a:ext cx="10607040" cy="2031325"/>
          </a:xfrm>
          <a:prstGeom prst="rect">
            <a:avLst/>
          </a:prstGeom>
          <a:noFill/>
        </p:spPr>
        <p:txBody>
          <a:bodyPr wrap="square">
            <a:spAutoFit/>
          </a:bodyPr>
          <a:lstStyle/>
          <a:p>
            <a:pPr algn="just"/>
            <a:r>
              <a:rPr lang="en-US" b="1" i="0" dirty="0">
                <a:solidFill>
                  <a:srgbClr val="333333"/>
                </a:solidFill>
                <a:effectLst/>
                <a:latin typeface="inter-bold"/>
              </a:rPr>
              <a:t>Following are some applications of Bayes' theorem:</a:t>
            </a:r>
          </a:p>
          <a:p>
            <a:pPr algn="just"/>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It is used to calculate the next step of the robot when the already executed step is given.</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Bayes' theorem is helpful in weather forecasting.</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It can solve the Monty Hall problem.</a:t>
            </a:r>
          </a:p>
        </p:txBody>
      </p:sp>
    </p:spTree>
    <p:extLst>
      <p:ext uri="{BB962C8B-B14F-4D97-AF65-F5344CB8AC3E}">
        <p14:creationId xmlns:p14="http://schemas.microsoft.com/office/powerpoint/2010/main" val="2732631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3CAE29-C16E-C253-EFD1-3B1C6947FA19}"/>
              </a:ext>
            </a:extLst>
          </p:cNvPr>
          <p:cNvSpPr txBox="1"/>
          <p:nvPr/>
        </p:nvSpPr>
        <p:spPr>
          <a:xfrm>
            <a:off x="612648" y="576072"/>
            <a:ext cx="10131552" cy="4247317"/>
          </a:xfrm>
          <a:prstGeom prst="rect">
            <a:avLst/>
          </a:prstGeom>
          <a:noFill/>
        </p:spPr>
        <p:txBody>
          <a:bodyPr wrap="square">
            <a:spAutoFit/>
          </a:bodyPr>
          <a:lstStyle/>
          <a:p>
            <a:pPr algn="just"/>
            <a:r>
              <a:rPr lang="en-US" b="1" i="0" dirty="0">
                <a:solidFill>
                  <a:srgbClr val="333333"/>
                </a:solidFill>
                <a:effectLst/>
                <a:latin typeface="inter-bold"/>
              </a:rPr>
              <a:t>3. Meta-knowledge:</a:t>
            </a:r>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Knowledge about the other types of knowledge is called Meta-knowledge.</a:t>
            </a:r>
          </a:p>
          <a:p>
            <a:pPr algn="just">
              <a:buFont typeface="Arial" panose="020B0604020202020204" pitchFamily="34" charset="0"/>
              <a:buChar char="•"/>
            </a:pPr>
            <a:endParaRPr lang="en-US" b="0" i="0" dirty="0">
              <a:solidFill>
                <a:srgbClr val="000000"/>
              </a:solidFill>
              <a:effectLst/>
              <a:latin typeface="inter-regular"/>
            </a:endParaRPr>
          </a:p>
          <a:p>
            <a:pPr algn="just"/>
            <a:r>
              <a:rPr lang="en-US" b="1" i="0" dirty="0">
                <a:solidFill>
                  <a:srgbClr val="333333"/>
                </a:solidFill>
                <a:effectLst/>
                <a:latin typeface="inter-bold"/>
              </a:rPr>
              <a:t>4. Heuristic knowledge:</a:t>
            </a:r>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Heuristic knowledge is representing knowledge of some experts in a filed or subject.</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Heuristic knowledge is rules of thumb based on previous experiences, awareness of approaches, and which are good to work but not guaranteed.</a:t>
            </a:r>
          </a:p>
          <a:p>
            <a:pPr algn="just">
              <a:buFont typeface="Arial" panose="020B0604020202020204" pitchFamily="34" charset="0"/>
              <a:buChar char="•"/>
            </a:pPr>
            <a:endParaRPr lang="en-US" b="0" i="0" dirty="0">
              <a:solidFill>
                <a:srgbClr val="000000"/>
              </a:solidFill>
              <a:effectLst/>
              <a:latin typeface="inter-regular"/>
            </a:endParaRPr>
          </a:p>
          <a:p>
            <a:pPr algn="just"/>
            <a:r>
              <a:rPr lang="en-US" b="1" i="0" dirty="0">
                <a:solidFill>
                  <a:srgbClr val="333333"/>
                </a:solidFill>
                <a:effectLst/>
                <a:latin typeface="inter-bold"/>
              </a:rPr>
              <a:t>5. Structural knowledge:</a:t>
            </a:r>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Structural knowledge is basic knowledge to problem-solving.</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It describes relationships between various concepts such as kind of, part of, and grouping of something.</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It describes the relationship that exists between concepts or objects.</a:t>
            </a:r>
          </a:p>
        </p:txBody>
      </p:sp>
    </p:spTree>
    <p:extLst>
      <p:ext uri="{BB962C8B-B14F-4D97-AF65-F5344CB8AC3E}">
        <p14:creationId xmlns:p14="http://schemas.microsoft.com/office/powerpoint/2010/main" val="3726371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5DFBD-F82A-28CC-D18B-E02975253780}"/>
              </a:ext>
            </a:extLst>
          </p:cNvPr>
          <p:cNvSpPr>
            <a:spLocks noGrp="1"/>
          </p:cNvSpPr>
          <p:nvPr>
            <p:ph type="title"/>
          </p:nvPr>
        </p:nvSpPr>
        <p:spPr/>
        <p:txBody>
          <a:bodyPr>
            <a:normAutofit fontScale="90000"/>
          </a:bodyPr>
          <a:lstStyle/>
          <a:p>
            <a:r>
              <a:rPr lang="en-US" b="0" i="0" dirty="0">
                <a:solidFill>
                  <a:srgbClr val="000000"/>
                </a:solidFill>
                <a:effectLst/>
                <a:latin typeface="var(--ff-lato)"/>
              </a:rPr>
              <a:t>Difference between Forward and Backward Reasoning in AI</a:t>
            </a:r>
            <a:br>
              <a:rPr lang="en-US" b="0" i="0" dirty="0">
                <a:solidFill>
                  <a:srgbClr val="000000"/>
                </a:solidFill>
                <a:effectLst/>
                <a:latin typeface="var(--ff-lato)"/>
              </a:rPr>
            </a:br>
            <a:endParaRPr lang="en-US" dirty="0"/>
          </a:p>
        </p:txBody>
      </p:sp>
      <p:pic>
        <p:nvPicPr>
          <p:cNvPr id="7" name="Picture 6">
            <a:extLst>
              <a:ext uri="{FF2B5EF4-FFF2-40B4-BE49-F238E27FC236}">
                <a16:creationId xmlns:a16="http://schemas.microsoft.com/office/drawing/2014/main" id="{44C52258-24CA-5808-1624-7C5C85208C76}"/>
              </a:ext>
            </a:extLst>
          </p:cNvPr>
          <p:cNvPicPr>
            <a:picLocks noChangeAspect="1"/>
          </p:cNvPicPr>
          <p:nvPr/>
        </p:nvPicPr>
        <p:blipFill>
          <a:blip r:embed="rId2"/>
          <a:stretch>
            <a:fillRect/>
          </a:stretch>
        </p:blipFill>
        <p:spPr>
          <a:xfrm>
            <a:off x="1213209" y="1350886"/>
            <a:ext cx="6924951" cy="5141989"/>
          </a:xfrm>
          <a:prstGeom prst="rect">
            <a:avLst/>
          </a:prstGeom>
        </p:spPr>
      </p:pic>
    </p:spTree>
    <p:extLst>
      <p:ext uri="{BB962C8B-B14F-4D97-AF65-F5344CB8AC3E}">
        <p14:creationId xmlns:p14="http://schemas.microsoft.com/office/powerpoint/2010/main" val="2077987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AB3376-00E2-CD00-BD4D-60E8D0B27BDA}"/>
              </a:ext>
            </a:extLst>
          </p:cNvPr>
          <p:cNvPicPr>
            <a:picLocks noChangeAspect="1"/>
          </p:cNvPicPr>
          <p:nvPr/>
        </p:nvPicPr>
        <p:blipFill>
          <a:blip r:embed="rId2"/>
          <a:stretch>
            <a:fillRect/>
          </a:stretch>
        </p:blipFill>
        <p:spPr>
          <a:xfrm>
            <a:off x="2525121" y="795011"/>
            <a:ext cx="7447240" cy="430285"/>
          </a:xfrm>
          <a:prstGeom prst="rect">
            <a:avLst/>
          </a:prstGeom>
        </p:spPr>
      </p:pic>
      <p:pic>
        <p:nvPicPr>
          <p:cNvPr id="6" name="Picture 5">
            <a:extLst>
              <a:ext uri="{FF2B5EF4-FFF2-40B4-BE49-F238E27FC236}">
                <a16:creationId xmlns:a16="http://schemas.microsoft.com/office/drawing/2014/main" id="{29149606-923F-200B-D62A-6D1A626B35D7}"/>
              </a:ext>
            </a:extLst>
          </p:cNvPr>
          <p:cNvPicPr>
            <a:picLocks noChangeAspect="1"/>
          </p:cNvPicPr>
          <p:nvPr/>
        </p:nvPicPr>
        <p:blipFill>
          <a:blip r:embed="rId3"/>
          <a:stretch>
            <a:fillRect/>
          </a:stretch>
        </p:blipFill>
        <p:spPr>
          <a:xfrm>
            <a:off x="2525121" y="1225296"/>
            <a:ext cx="7447240" cy="5556660"/>
          </a:xfrm>
          <a:prstGeom prst="rect">
            <a:avLst/>
          </a:prstGeom>
        </p:spPr>
      </p:pic>
    </p:spTree>
    <p:extLst>
      <p:ext uri="{BB962C8B-B14F-4D97-AF65-F5344CB8AC3E}">
        <p14:creationId xmlns:p14="http://schemas.microsoft.com/office/powerpoint/2010/main" val="3131685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0DAC9-51D7-87F3-C515-79B4B0B6A58D}"/>
              </a:ext>
            </a:extLst>
          </p:cNvPr>
          <p:cNvSpPr>
            <a:spLocks noGrp="1"/>
          </p:cNvSpPr>
          <p:nvPr>
            <p:ph type="title"/>
          </p:nvPr>
        </p:nvSpPr>
        <p:spPr>
          <a:xfrm>
            <a:off x="1505712" y="1663573"/>
            <a:ext cx="10515600" cy="1325563"/>
          </a:xfrm>
        </p:spPr>
        <p:txBody>
          <a:bodyPr/>
          <a:lstStyle/>
          <a:p>
            <a:r>
              <a:rPr lang="en-US" dirty="0"/>
              <a:t>Statistical Reasoning</a:t>
            </a:r>
          </a:p>
        </p:txBody>
      </p:sp>
    </p:spTree>
    <p:extLst>
      <p:ext uri="{BB962C8B-B14F-4D97-AF65-F5344CB8AC3E}">
        <p14:creationId xmlns:p14="http://schemas.microsoft.com/office/powerpoint/2010/main" val="4161585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6652F-F897-FA74-0F31-8284B7336DF5}"/>
              </a:ext>
            </a:extLst>
          </p:cNvPr>
          <p:cNvSpPr>
            <a:spLocks noGrp="1"/>
          </p:cNvSpPr>
          <p:nvPr>
            <p:ph type="title"/>
          </p:nvPr>
        </p:nvSpPr>
        <p:spPr/>
        <p:txBody>
          <a:bodyPr>
            <a:normAutofit fontScale="90000"/>
          </a:bodyPr>
          <a:lstStyle/>
          <a:p>
            <a:r>
              <a:rPr lang="en-US" b="0" i="0" dirty="0">
                <a:solidFill>
                  <a:srgbClr val="610B38"/>
                </a:solidFill>
                <a:effectLst/>
                <a:latin typeface="erdana"/>
              </a:rPr>
              <a:t>Probabilistic reasoning in Artificial intelligence</a:t>
            </a:r>
            <a:br>
              <a:rPr lang="en-US" b="0" i="0" dirty="0">
                <a:solidFill>
                  <a:srgbClr val="610B38"/>
                </a:solidFill>
                <a:effectLst/>
                <a:latin typeface="erdana"/>
              </a:rPr>
            </a:br>
            <a:endParaRPr lang="en-US" dirty="0"/>
          </a:p>
        </p:txBody>
      </p:sp>
      <p:sp>
        <p:nvSpPr>
          <p:cNvPr id="4" name="TextBox 3">
            <a:extLst>
              <a:ext uri="{FF2B5EF4-FFF2-40B4-BE49-F238E27FC236}">
                <a16:creationId xmlns:a16="http://schemas.microsoft.com/office/drawing/2014/main" id="{ACB8466B-D04A-4013-768E-6D99D69E3754}"/>
              </a:ext>
            </a:extLst>
          </p:cNvPr>
          <p:cNvSpPr txBox="1"/>
          <p:nvPr/>
        </p:nvSpPr>
        <p:spPr>
          <a:xfrm>
            <a:off x="838200" y="1225296"/>
            <a:ext cx="10052304" cy="2308324"/>
          </a:xfrm>
          <a:prstGeom prst="rect">
            <a:avLst/>
          </a:prstGeom>
          <a:noFill/>
        </p:spPr>
        <p:txBody>
          <a:bodyPr wrap="square">
            <a:spAutoFit/>
          </a:bodyPr>
          <a:lstStyle/>
          <a:p>
            <a:pPr algn="just"/>
            <a:r>
              <a:rPr lang="en-US" b="0" i="0" dirty="0">
                <a:solidFill>
                  <a:srgbClr val="610B38"/>
                </a:solidFill>
                <a:effectLst/>
                <a:latin typeface="erdana"/>
              </a:rPr>
              <a:t>Uncertainty:</a:t>
            </a:r>
          </a:p>
          <a:p>
            <a:pPr algn="just"/>
            <a:r>
              <a:rPr lang="en-US" b="0" i="0" dirty="0">
                <a:solidFill>
                  <a:srgbClr val="333333"/>
                </a:solidFill>
                <a:effectLst/>
                <a:latin typeface="inter-regular"/>
              </a:rPr>
              <a:t>Till now, we have learned knowledge representation using first-order logic and propositional logic with certainty, which means we were sure about the predicates. With this knowledge representation, we might write A→B, which means if A is true then B is true, but consider a situation where we are not sure about whether A is true or not then we cannot express this statement, this situation is called uncertainty.</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So to represent uncertain knowledge, where we are not sure about the predicates, we need uncertain reasoning or probabilistic reasoning.</a:t>
            </a:r>
          </a:p>
        </p:txBody>
      </p:sp>
      <p:sp>
        <p:nvSpPr>
          <p:cNvPr id="6" name="TextBox 5">
            <a:extLst>
              <a:ext uri="{FF2B5EF4-FFF2-40B4-BE49-F238E27FC236}">
                <a16:creationId xmlns:a16="http://schemas.microsoft.com/office/drawing/2014/main" id="{C01CE4E8-553D-062D-D246-2BC349B360F7}"/>
              </a:ext>
            </a:extLst>
          </p:cNvPr>
          <p:cNvSpPr txBox="1"/>
          <p:nvPr/>
        </p:nvSpPr>
        <p:spPr>
          <a:xfrm>
            <a:off x="923544" y="3666744"/>
            <a:ext cx="9966960" cy="2308324"/>
          </a:xfrm>
          <a:prstGeom prst="rect">
            <a:avLst/>
          </a:prstGeom>
          <a:noFill/>
        </p:spPr>
        <p:txBody>
          <a:bodyPr wrap="square">
            <a:spAutoFit/>
          </a:bodyPr>
          <a:lstStyle/>
          <a:p>
            <a:pPr algn="just"/>
            <a:r>
              <a:rPr lang="en-US" b="0" i="0" dirty="0">
                <a:solidFill>
                  <a:srgbClr val="610B4B"/>
                </a:solidFill>
                <a:effectLst/>
                <a:latin typeface="erdana"/>
              </a:rPr>
              <a:t>Causes of uncertainty:</a:t>
            </a:r>
          </a:p>
          <a:p>
            <a:pPr algn="just"/>
            <a:r>
              <a:rPr lang="en-US" b="0" i="0" dirty="0">
                <a:solidFill>
                  <a:srgbClr val="333333"/>
                </a:solidFill>
                <a:effectLst/>
                <a:latin typeface="inter-regular"/>
              </a:rPr>
              <a:t>Following are some leading causes of uncertainty to occur in the real world.</a:t>
            </a:r>
          </a:p>
          <a:p>
            <a:pPr algn="just"/>
            <a:endParaRPr lang="en-US" b="0" i="0" dirty="0">
              <a:solidFill>
                <a:srgbClr val="333333"/>
              </a:solidFill>
              <a:effectLst/>
              <a:latin typeface="inter-regular"/>
            </a:endParaRPr>
          </a:p>
          <a:p>
            <a:pPr algn="just">
              <a:buFont typeface="+mj-lt"/>
              <a:buAutoNum type="arabicPeriod"/>
            </a:pPr>
            <a:r>
              <a:rPr lang="en-US" b="0" i="0" dirty="0">
                <a:solidFill>
                  <a:srgbClr val="000000"/>
                </a:solidFill>
                <a:effectLst/>
                <a:latin typeface="inter-regular"/>
              </a:rPr>
              <a:t>Information occurred from unreliable sources.</a:t>
            </a:r>
          </a:p>
          <a:p>
            <a:pPr algn="just">
              <a:buFont typeface="+mj-lt"/>
              <a:buAutoNum type="arabicPeriod"/>
            </a:pPr>
            <a:r>
              <a:rPr lang="en-US" b="0" i="0" dirty="0">
                <a:solidFill>
                  <a:srgbClr val="000000"/>
                </a:solidFill>
                <a:effectLst/>
                <a:latin typeface="inter-regular"/>
              </a:rPr>
              <a:t>Experimental Errors</a:t>
            </a:r>
          </a:p>
          <a:p>
            <a:pPr algn="just">
              <a:buFont typeface="+mj-lt"/>
              <a:buAutoNum type="arabicPeriod"/>
            </a:pPr>
            <a:r>
              <a:rPr lang="en-US" b="0" i="0" dirty="0">
                <a:solidFill>
                  <a:srgbClr val="000000"/>
                </a:solidFill>
                <a:effectLst/>
                <a:latin typeface="inter-regular"/>
              </a:rPr>
              <a:t>Equipment fault</a:t>
            </a:r>
          </a:p>
          <a:p>
            <a:pPr algn="just">
              <a:buFont typeface="+mj-lt"/>
              <a:buAutoNum type="arabicPeriod"/>
            </a:pPr>
            <a:r>
              <a:rPr lang="en-US" b="0" i="0" dirty="0">
                <a:solidFill>
                  <a:srgbClr val="000000"/>
                </a:solidFill>
                <a:effectLst/>
                <a:latin typeface="inter-regular"/>
              </a:rPr>
              <a:t>Temperature variation</a:t>
            </a:r>
          </a:p>
          <a:p>
            <a:pPr algn="just">
              <a:buFont typeface="+mj-lt"/>
              <a:buAutoNum type="arabicPeriod"/>
            </a:pPr>
            <a:r>
              <a:rPr lang="en-US" b="0" i="0" dirty="0">
                <a:solidFill>
                  <a:srgbClr val="000000"/>
                </a:solidFill>
                <a:effectLst/>
                <a:latin typeface="inter-regular"/>
              </a:rPr>
              <a:t>Climate change.</a:t>
            </a:r>
          </a:p>
        </p:txBody>
      </p:sp>
    </p:spTree>
    <p:extLst>
      <p:ext uri="{BB962C8B-B14F-4D97-AF65-F5344CB8AC3E}">
        <p14:creationId xmlns:p14="http://schemas.microsoft.com/office/powerpoint/2010/main" val="2823627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19CD1E-22DD-1845-E450-B5D68671AF4A}"/>
              </a:ext>
            </a:extLst>
          </p:cNvPr>
          <p:cNvSpPr txBox="1"/>
          <p:nvPr/>
        </p:nvSpPr>
        <p:spPr>
          <a:xfrm>
            <a:off x="676656" y="548641"/>
            <a:ext cx="10652760" cy="1200329"/>
          </a:xfrm>
          <a:prstGeom prst="rect">
            <a:avLst/>
          </a:prstGeom>
          <a:noFill/>
        </p:spPr>
        <p:txBody>
          <a:bodyPr wrap="square">
            <a:spAutoFit/>
          </a:bodyPr>
          <a:lstStyle/>
          <a:p>
            <a:pPr algn="just"/>
            <a:r>
              <a:rPr lang="en-US" b="0" i="0" dirty="0">
                <a:solidFill>
                  <a:srgbClr val="610B38"/>
                </a:solidFill>
                <a:effectLst/>
                <a:latin typeface="erdana"/>
              </a:rPr>
              <a:t>Probabilistic reasoning:</a:t>
            </a:r>
          </a:p>
          <a:p>
            <a:pPr algn="just"/>
            <a:r>
              <a:rPr lang="en-US" b="0" i="0" dirty="0">
                <a:solidFill>
                  <a:srgbClr val="333333"/>
                </a:solidFill>
                <a:effectLst/>
                <a:latin typeface="inter-regular"/>
              </a:rPr>
              <a:t>Probabilistic reasoning is a way of knowledge representation where we apply the concept of probability to indicate the uncertainty in knowledge. In probabilistic reasoning, we combine probability theory with logic to handle the uncertainty.</a:t>
            </a:r>
          </a:p>
        </p:txBody>
      </p:sp>
      <p:sp>
        <p:nvSpPr>
          <p:cNvPr id="6" name="TextBox 5">
            <a:extLst>
              <a:ext uri="{FF2B5EF4-FFF2-40B4-BE49-F238E27FC236}">
                <a16:creationId xmlns:a16="http://schemas.microsoft.com/office/drawing/2014/main" id="{3D0B0003-A604-8431-4576-7B12EAA020BF}"/>
              </a:ext>
            </a:extLst>
          </p:cNvPr>
          <p:cNvSpPr txBox="1"/>
          <p:nvPr/>
        </p:nvSpPr>
        <p:spPr>
          <a:xfrm>
            <a:off x="749808" y="1956817"/>
            <a:ext cx="10579608" cy="1754326"/>
          </a:xfrm>
          <a:prstGeom prst="rect">
            <a:avLst/>
          </a:prstGeom>
          <a:noFill/>
        </p:spPr>
        <p:txBody>
          <a:bodyPr wrap="square">
            <a:spAutoFit/>
          </a:bodyPr>
          <a:lstStyle/>
          <a:p>
            <a:pPr algn="just"/>
            <a:r>
              <a:rPr lang="en-US" b="0" i="0" dirty="0">
                <a:solidFill>
                  <a:srgbClr val="333333"/>
                </a:solidFill>
                <a:effectLst/>
                <a:latin typeface="inter-regular"/>
              </a:rPr>
              <a:t>We use probability in probabilistic reasoning because it provides a way to handle the uncertainty that is the result of someone's laziness and ignorance.</a:t>
            </a:r>
          </a:p>
          <a:p>
            <a:pPr algn="just"/>
            <a:r>
              <a:rPr lang="en-US" b="0" i="0" dirty="0">
                <a:solidFill>
                  <a:srgbClr val="333333"/>
                </a:solidFill>
                <a:effectLst/>
                <a:latin typeface="inter-regular"/>
              </a:rPr>
              <a:t>In the real world, there are lots of scenarios, where the certainty of something is not confirmed, such as "It will rain today," "behavior of someone for some situations," "A match between two teams or two players." These are probable sentences for which we can assume that it will happen but not sure about it, so here we use probabilistic reasoning.</a:t>
            </a:r>
          </a:p>
        </p:txBody>
      </p:sp>
      <p:sp>
        <p:nvSpPr>
          <p:cNvPr id="8" name="TextBox 7">
            <a:extLst>
              <a:ext uri="{FF2B5EF4-FFF2-40B4-BE49-F238E27FC236}">
                <a16:creationId xmlns:a16="http://schemas.microsoft.com/office/drawing/2014/main" id="{20733E1D-04D0-F4B2-4596-19E01AB64B6D}"/>
              </a:ext>
            </a:extLst>
          </p:cNvPr>
          <p:cNvSpPr txBox="1"/>
          <p:nvPr/>
        </p:nvSpPr>
        <p:spPr>
          <a:xfrm>
            <a:off x="749808" y="3918990"/>
            <a:ext cx="10652760" cy="2031325"/>
          </a:xfrm>
          <a:prstGeom prst="rect">
            <a:avLst/>
          </a:prstGeom>
          <a:noFill/>
        </p:spPr>
        <p:txBody>
          <a:bodyPr wrap="square">
            <a:spAutoFit/>
          </a:bodyPr>
          <a:lstStyle/>
          <a:p>
            <a:pPr algn="just"/>
            <a:r>
              <a:rPr lang="en-US" b="1" i="0" dirty="0">
                <a:solidFill>
                  <a:srgbClr val="333333"/>
                </a:solidFill>
                <a:effectLst/>
                <a:latin typeface="inter-bold"/>
              </a:rPr>
              <a:t>Need for probabilistic reasoning in AI:</a:t>
            </a:r>
          </a:p>
          <a:p>
            <a:pPr algn="just"/>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When there are unpredictable outcomes.</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When specifications or possibilities of predicates become too large to handle.</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When an unknown error occurs during an experiment.</a:t>
            </a:r>
          </a:p>
        </p:txBody>
      </p:sp>
    </p:spTree>
    <p:extLst>
      <p:ext uri="{BB962C8B-B14F-4D97-AF65-F5344CB8AC3E}">
        <p14:creationId xmlns:p14="http://schemas.microsoft.com/office/powerpoint/2010/main" val="2198102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A67DBB-4224-9DB9-7A8A-F11E66C2DFF2}"/>
              </a:ext>
            </a:extLst>
          </p:cNvPr>
          <p:cNvSpPr txBox="1"/>
          <p:nvPr/>
        </p:nvSpPr>
        <p:spPr>
          <a:xfrm>
            <a:off x="697230" y="853733"/>
            <a:ext cx="10330434" cy="923330"/>
          </a:xfrm>
          <a:prstGeom prst="rect">
            <a:avLst/>
          </a:prstGeom>
          <a:noFill/>
        </p:spPr>
        <p:txBody>
          <a:bodyPr wrap="square">
            <a:spAutoFit/>
          </a:bodyPr>
          <a:lstStyle/>
          <a:p>
            <a:pPr algn="just"/>
            <a:r>
              <a:rPr lang="en-US" b="0" i="0" dirty="0">
                <a:solidFill>
                  <a:srgbClr val="333333"/>
                </a:solidFill>
                <a:effectLst/>
                <a:latin typeface="inter-regular"/>
              </a:rPr>
              <a:t>In probabilistic reasoning, there are two ways to solve problems with uncertain knowledge:</a:t>
            </a:r>
          </a:p>
          <a:p>
            <a:pPr algn="just">
              <a:buFont typeface="Arial" panose="020B0604020202020204" pitchFamily="34" charset="0"/>
              <a:buChar char="•"/>
            </a:pPr>
            <a:r>
              <a:rPr lang="en-US" b="1" i="0" dirty="0">
                <a:solidFill>
                  <a:srgbClr val="000000"/>
                </a:solidFill>
                <a:effectLst/>
                <a:latin typeface="inter-bold"/>
              </a:rPr>
              <a:t>Bayes' rule</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Bayesian Statistics</a:t>
            </a:r>
            <a:endParaRPr lang="en-US" b="0" i="0" dirty="0">
              <a:solidFill>
                <a:srgbClr val="000000"/>
              </a:solidFill>
              <a:effectLst/>
              <a:latin typeface="inter-regular"/>
            </a:endParaRPr>
          </a:p>
        </p:txBody>
      </p:sp>
      <p:sp>
        <p:nvSpPr>
          <p:cNvPr id="6" name="TextBox 5">
            <a:extLst>
              <a:ext uri="{FF2B5EF4-FFF2-40B4-BE49-F238E27FC236}">
                <a16:creationId xmlns:a16="http://schemas.microsoft.com/office/drawing/2014/main" id="{F4332941-D8F2-ABEC-9722-9E1DB0BFA6C7}"/>
              </a:ext>
            </a:extLst>
          </p:cNvPr>
          <p:cNvSpPr txBox="1"/>
          <p:nvPr/>
        </p:nvSpPr>
        <p:spPr>
          <a:xfrm>
            <a:off x="697230" y="2011680"/>
            <a:ext cx="10394442" cy="1754326"/>
          </a:xfrm>
          <a:prstGeom prst="rect">
            <a:avLst/>
          </a:prstGeom>
          <a:noFill/>
        </p:spPr>
        <p:txBody>
          <a:bodyPr wrap="square">
            <a:spAutoFit/>
          </a:bodyPr>
          <a:lstStyle/>
          <a:p>
            <a:pPr algn="just"/>
            <a:r>
              <a:rPr lang="en-US" b="0" i="0" dirty="0">
                <a:solidFill>
                  <a:srgbClr val="333333"/>
                </a:solidFill>
                <a:effectLst/>
                <a:latin typeface="inter-regular"/>
              </a:rPr>
              <a:t>As probabilistic reasoning uses probability and related terms, so before understanding probabilistic reasoning, let's understand some common terms:</a:t>
            </a:r>
          </a:p>
          <a:p>
            <a:pPr algn="just"/>
            <a:endParaRPr lang="en-US" b="0" i="0" dirty="0">
              <a:solidFill>
                <a:srgbClr val="333333"/>
              </a:solidFill>
              <a:effectLst/>
              <a:latin typeface="inter-regular"/>
            </a:endParaRPr>
          </a:p>
          <a:p>
            <a:pPr algn="just"/>
            <a:r>
              <a:rPr lang="en-US" b="1" i="0" dirty="0">
                <a:solidFill>
                  <a:srgbClr val="333333"/>
                </a:solidFill>
                <a:effectLst/>
                <a:latin typeface="inter-bold"/>
              </a:rPr>
              <a:t>Probability:</a:t>
            </a:r>
            <a:r>
              <a:rPr lang="en-US" b="0" i="0" dirty="0">
                <a:solidFill>
                  <a:srgbClr val="333333"/>
                </a:solidFill>
                <a:effectLst/>
                <a:latin typeface="inter-regular"/>
              </a:rPr>
              <a:t> Probability can be defined as a chance that an uncertain event will occur. It is the numerical measure of the likelihood that an event will occur. The value of probability always remains between 0 and 1 that represent ideal uncertainties.</a:t>
            </a:r>
          </a:p>
        </p:txBody>
      </p:sp>
      <p:pic>
        <p:nvPicPr>
          <p:cNvPr id="8" name="Picture 7">
            <a:extLst>
              <a:ext uri="{FF2B5EF4-FFF2-40B4-BE49-F238E27FC236}">
                <a16:creationId xmlns:a16="http://schemas.microsoft.com/office/drawing/2014/main" id="{BC32CE0D-97A0-48D8-5199-67975580C45D}"/>
              </a:ext>
            </a:extLst>
          </p:cNvPr>
          <p:cNvPicPr>
            <a:picLocks noChangeAspect="1"/>
          </p:cNvPicPr>
          <p:nvPr/>
        </p:nvPicPr>
        <p:blipFill>
          <a:blip r:embed="rId2"/>
          <a:stretch>
            <a:fillRect/>
          </a:stretch>
        </p:blipFill>
        <p:spPr>
          <a:xfrm>
            <a:off x="697230" y="3924243"/>
            <a:ext cx="6755130" cy="2193093"/>
          </a:xfrm>
          <a:prstGeom prst="rect">
            <a:avLst/>
          </a:prstGeom>
        </p:spPr>
      </p:pic>
    </p:spTree>
    <p:extLst>
      <p:ext uri="{BB962C8B-B14F-4D97-AF65-F5344CB8AC3E}">
        <p14:creationId xmlns:p14="http://schemas.microsoft.com/office/powerpoint/2010/main" val="2902378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1358</Words>
  <Application>Microsoft Office PowerPoint</Application>
  <PresentationFormat>Widescreen</PresentationFormat>
  <Paragraphs>129</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erdana</vt:lpstr>
      <vt:lpstr>inter-bold</vt:lpstr>
      <vt:lpstr>inter-regular</vt:lpstr>
      <vt:lpstr>var(--ff-lato)</vt:lpstr>
      <vt:lpstr>Office Theme</vt:lpstr>
      <vt:lpstr>Types of knowledge </vt:lpstr>
      <vt:lpstr>PowerPoint Presentation</vt:lpstr>
      <vt:lpstr>PowerPoint Presentation</vt:lpstr>
      <vt:lpstr>Difference between Forward and Backward Reasoning in AI </vt:lpstr>
      <vt:lpstr>PowerPoint Presentation</vt:lpstr>
      <vt:lpstr>Statistical Reasoning</vt:lpstr>
      <vt:lpstr>Probabilistic reasoning in Artificial intelligence </vt:lpstr>
      <vt:lpstr>PowerPoint Presentation</vt:lpstr>
      <vt:lpstr>PowerPoint Presentation</vt:lpstr>
      <vt:lpstr>PowerPoint Presentation</vt:lpstr>
      <vt:lpstr>PowerPoint Presentation</vt:lpstr>
      <vt:lpstr>PowerPoint Presentation</vt:lpstr>
      <vt:lpstr>Example</vt:lpstr>
      <vt:lpstr>Bayes' theorem: </vt:lpstr>
      <vt:lpstr>PowerPoint Presentation</vt:lpstr>
      <vt:lpstr>PowerPoint Presentation</vt:lpstr>
      <vt:lpstr>PowerPoint Presentation</vt:lpstr>
      <vt:lpstr>Example1:</vt:lpstr>
      <vt:lpstr>Example 2:</vt:lpstr>
      <vt:lpstr>Applications of Bayes’ theorem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Archana Chhabra</dc:creator>
  <cp:lastModifiedBy>Archana Chhabra</cp:lastModifiedBy>
  <cp:revision>37</cp:revision>
  <dcterms:created xsi:type="dcterms:W3CDTF">2024-09-10T07:08:06Z</dcterms:created>
  <dcterms:modified xsi:type="dcterms:W3CDTF">2024-09-10T08:14:26Z</dcterms:modified>
</cp:coreProperties>
</file>