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99" r:id="rId12"/>
    <p:sldId id="302" r:id="rId13"/>
    <p:sldId id="303" r:id="rId14"/>
    <p:sldId id="304" r:id="rId15"/>
    <p:sldId id="310" r:id="rId16"/>
    <p:sldId id="311" r:id="rId17"/>
    <p:sldId id="312" r:id="rId18"/>
    <p:sldId id="305" r:id="rId19"/>
    <p:sldId id="306" r:id="rId20"/>
    <p:sldId id="307" r:id="rId21"/>
    <p:sldId id="308" r:id="rId22"/>
    <p:sldId id="309" r:id="rId23"/>
    <p:sldId id="31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300" r:id="rId45"/>
    <p:sldId id="301" r:id="rId46"/>
    <p:sldId id="295" r:id="rId47"/>
    <p:sldId id="296" r:id="rId48"/>
    <p:sldId id="297" r:id="rId49"/>
    <p:sldId id="29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B4BB327-5AAF-40B2-A14C-51739B0D4F80}"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247235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4BB327-5AAF-40B2-A14C-51739B0D4F80}"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205442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4BB327-5AAF-40B2-A14C-51739B0D4F80}"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187383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B4BB327-5AAF-40B2-A14C-51739B0D4F80}"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2835844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4BB327-5AAF-40B2-A14C-51739B0D4F80}"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199027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B4BB327-5AAF-40B2-A14C-51739B0D4F80}"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2182665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B4BB327-5AAF-40B2-A14C-51739B0D4F80}" type="datetimeFigureOut">
              <a:rPr lang="en-IN" smtClean="0"/>
              <a:t>04-11-2024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4197211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B4BB327-5AAF-40B2-A14C-51739B0D4F80}" type="datetimeFigureOut">
              <a:rPr lang="en-IN" smtClean="0"/>
              <a:t>04-11-2024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689145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BB327-5AAF-40B2-A14C-51739B0D4F80}" type="datetimeFigureOut">
              <a:rPr lang="en-IN" smtClean="0"/>
              <a:t>04-11-2024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2856281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4BB327-5AAF-40B2-A14C-51739B0D4F80}"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1226138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4BB327-5AAF-40B2-A14C-51739B0D4F80}"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3E0AF-EF86-42FA-87AB-BC1598FD0BA5}" type="slidenum">
              <a:rPr lang="en-IN" smtClean="0"/>
              <a:t>‹#›</a:t>
            </a:fld>
            <a:endParaRPr lang="en-IN"/>
          </a:p>
        </p:txBody>
      </p:sp>
    </p:spTree>
    <p:extLst>
      <p:ext uri="{BB962C8B-B14F-4D97-AF65-F5344CB8AC3E}">
        <p14:creationId xmlns:p14="http://schemas.microsoft.com/office/powerpoint/2010/main" val="1106464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4BB327-5AAF-40B2-A14C-51739B0D4F80}" type="datetimeFigureOut">
              <a:rPr lang="en-IN" smtClean="0"/>
              <a:t>04-11-2024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53E0AF-EF86-42FA-87AB-BC1598FD0BA5}" type="slidenum">
              <a:rPr lang="en-IN" smtClean="0"/>
              <a:t>‹#›</a:t>
            </a:fld>
            <a:endParaRPr lang="en-IN"/>
          </a:p>
        </p:txBody>
      </p:sp>
    </p:spTree>
    <p:extLst>
      <p:ext uri="{BB962C8B-B14F-4D97-AF65-F5344CB8AC3E}">
        <p14:creationId xmlns:p14="http://schemas.microsoft.com/office/powerpoint/2010/main" val="2227565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builtin.com/data-science/collaborative-filtering-recommender-syste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56992"/>
            <a:ext cx="7772400" cy="1470025"/>
          </a:xfrm>
        </p:spPr>
        <p:txBody>
          <a:bodyPr/>
          <a:lstStyle/>
          <a:p>
            <a:r>
              <a:rPr lang="en-US" dirty="0"/>
              <a:t>Recommender System</a:t>
            </a:r>
            <a:endParaRPr lang="en-IN" dirty="0"/>
          </a:p>
        </p:txBody>
      </p:sp>
      <p:sp>
        <p:nvSpPr>
          <p:cNvPr id="3" name="Subtitle 2"/>
          <p:cNvSpPr>
            <a:spLocks noGrp="1"/>
          </p:cNvSpPr>
          <p:nvPr>
            <p:ph type="subTitle" idx="1"/>
          </p:nvPr>
        </p:nvSpPr>
        <p:spPr>
          <a:xfrm>
            <a:off x="1259632" y="908720"/>
            <a:ext cx="6400800" cy="1752600"/>
          </a:xfrm>
        </p:spPr>
        <p:txBody>
          <a:bodyPr/>
          <a:lstStyle/>
          <a:p>
            <a:r>
              <a:rPr lang="en-IN" dirty="0"/>
              <a:t>UNIT-6</a:t>
            </a:r>
          </a:p>
        </p:txBody>
      </p:sp>
    </p:spTree>
    <p:extLst>
      <p:ext uri="{BB962C8B-B14F-4D97-AF65-F5344CB8AC3E}">
        <p14:creationId xmlns:p14="http://schemas.microsoft.com/office/powerpoint/2010/main" val="1266674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a:bodyPr>
          <a:lstStyle/>
          <a:p>
            <a:pPr algn="just"/>
            <a:r>
              <a:rPr lang="en-IN" sz="2400" dirty="0"/>
              <a:t>One shortcoming of user similarity, however, is that it requires all the user data to suggest products. </a:t>
            </a:r>
          </a:p>
          <a:p>
            <a:pPr algn="just"/>
            <a:r>
              <a:rPr lang="en-IN" sz="2400" dirty="0"/>
              <a:t>It’s called a </a:t>
            </a:r>
            <a:r>
              <a:rPr lang="en-IN" sz="2400" b="1" dirty="0"/>
              <a:t>cold start problem</a:t>
            </a:r>
            <a:r>
              <a:rPr lang="en-IN" sz="2400" dirty="0"/>
              <a:t> because beginning the recommendation process requires previous data from users. </a:t>
            </a:r>
          </a:p>
          <a:p>
            <a:pPr algn="just"/>
            <a:r>
              <a:rPr lang="en-IN" sz="2400" dirty="0"/>
              <a:t>A newly launched e-commerce website, for example, suffers from the cold start problem because it doesn't have a large number of users.</a:t>
            </a:r>
          </a:p>
          <a:p>
            <a:pPr algn="just"/>
            <a:r>
              <a:rPr lang="en-IN" sz="2400" dirty="0"/>
              <a:t>Product similarity doesn’t have this problem because it just requires product information and the user’s preference. </a:t>
            </a:r>
          </a:p>
          <a:p>
            <a:pPr algn="just"/>
            <a:r>
              <a:rPr lang="en-IN" sz="2400" dirty="0"/>
              <a:t>Netflix, for example, avoids this issue by asking users their likes when starting a new subscription.</a:t>
            </a:r>
          </a:p>
        </p:txBody>
      </p:sp>
    </p:spTree>
    <p:extLst>
      <p:ext uri="{BB962C8B-B14F-4D97-AF65-F5344CB8AC3E}">
        <p14:creationId xmlns:p14="http://schemas.microsoft.com/office/powerpoint/2010/main" val="2258503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691EE9-686A-3994-CEF4-CFC6CF6A692B}"/>
              </a:ext>
            </a:extLst>
          </p:cNvPr>
          <p:cNvPicPr>
            <a:picLocks noChangeAspect="1"/>
          </p:cNvPicPr>
          <p:nvPr/>
        </p:nvPicPr>
        <p:blipFill>
          <a:blip r:embed="rId2"/>
          <a:stretch>
            <a:fillRect/>
          </a:stretch>
        </p:blipFill>
        <p:spPr>
          <a:xfrm>
            <a:off x="539552" y="1052736"/>
            <a:ext cx="8064896" cy="4156510"/>
          </a:xfrm>
          <a:prstGeom prst="rect">
            <a:avLst/>
          </a:prstGeom>
        </p:spPr>
      </p:pic>
    </p:spTree>
    <p:extLst>
      <p:ext uri="{BB962C8B-B14F-4D97-AF65-F5344CB8AC3E}">
        <p14:creationId xmlns:p14="http://schemas.microsoft.com/office/powerpoint/2010/main" val="2001529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B5E25-03FE-2869-A2DB-F5A997A67009}"/>
              </a:ext>
            </a:extLst>
          </p:cNvPr>
          <p:cNvPicPr>
            <a:picLocks noChangeAspect="1"/>
          </p:cNvPicPr>
          <p:nvPr/>
        </p:nvPicPr>
        <p:blipFill>
          <a:blip r:embed="rId2"/>
          <a:stretch>
            <a:fillRect/>
          </a:stretch>
        </p:blipFill>
        <p:spPr>
          <a:xfrm>
            <a:off x="1015817" y="1196752"/>
            <a:ext cx="7112366" cy="2232248"/>
          </a:xfrm>
          <a:prstGeom prst="rect">
            <a:avLst/>
          </a:prstGeom>
        </p:spPr>
      </p:pic>
      <p:pic>
        <p:nvPicPr>
          <p:cNvPr id="5" name="Picture 4">
            <a:extLst>
              <a:ext uri="{FF2B5EF4-FFF2-40B4-BE49-F238E27FC236}">
                <a16:creationId xmlns:a16="http://schemas.microsoft.com/office/drawing/2014/main" id="{638FC2E0-A9F1-4EF5-496B-77D8E46336D4}"/>
              </a:ext>
            </a:extLst>
          </p:cNvPr>
          <p:cNvPicPr>
            <a:picLocks noChangeAspect="1"/>
          </p:cNvPicPr>
          <p:nvPr/>
        </p:nvPicPr>
        <p:blipFill>
          <a:blip r:embed="rId3"/>
          <a:stretch>
            <a:fillRect/>
          </a:stretch>
        </p:blipFill>
        <p:spPr>
          <a:xfrm>
            <a:off x="1092021" y="3576196"/>
            <a:ext cx="7036162" cy="2232248"/>
          </a:xfrm>
          <a:prstGeom prst="rect">
            <a:avLst/>
          </a:prstGeom>
        </p:spPr>
      </p:pic>
    </p:spTree>
    <p:extLst>
      <p:ext uri="{BB962C8B-B14F-4D97-AF65-F5344CB8AC3E}">
        <p14:creationId xmlns:p14="http://schemas.microsoft.com/office/powerpoint/2010/main" val="2918053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84982F-1860-1520-57EF-F75918521728}"/>
              </a:ext>
            </a:extLst>
          </p:cNvPr>
          <p:cNvPicPr>
            <a:picLocks noChangeAspect="1"/>
          </p:cNvPicPr>
          <p:nvPr/>
        </p:nvPicPr>
        <p:blipFill>
          <a:blip r:embed="rId2"/>
          <a:stretch>
            <a:fillRect/>
          </a:stretch>
        </p:blipFill>
        <p:spPr>
          <a:xfrm>
            <a:off x="1142824" y="1628801"/>
            <a:ext cx="6858352" cy="2898806"/>
          </a:xfrm>
          <a:prstGeom prst="rect">
            <a:avLst/>
          </a:prstGeom>
        </p:spPr>
      </p:pic>
    </p:spTree>
    <p:extLst>
      <p:ext uri="{BB962C8B-B14F-4D97-AF65-F5344CB8AC3E}">
        <p14:creationId xmlns:p14="http://schemas.microsoft.com/office/powerpoint/2010/main" val="957480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614F5B-EBD6-E499-7EAD-0D58B43CD7C6}"/>
              </a:ext>
            </a:extLst>
          </p:cNvPr>
          <p:cNvPicPr>
            <a:picLocks noChangeAspect="1"/>
          </p:cNvPicPr>
          <p:nvPr/>
        </p:nvPicPr>
        <p:blipFill>
          <a:blip r:embed="rId2"/>
          <a:stretch>
            <a:fillRect/>
          </a:stretch>
        </p:blipFill>
        <p:spPr>
          <a:xfrm>
            <a:off x="1114247" y="1268760"/>
            <a:ext cx="6915505" cy="3649391"/>
          </a:xfrm>
          <a:prstGeom prst="rect">
            <a:avLst/>
          </a:prstGeom>
        </p:spPr>
      </p:pic>
    </p:spTree>
    <p:extLst>
      <p:ext uri="{BB962C8B-B14F-4D97-AF65-F5344CB8AC3E}">
        <p14:creationId xmlns:p14="http://schemas.microsoft.com/office/powerpoint/2010/main" val="4274633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9531A6-CC01-78BC-8CE7-6693C6418185}"/>
              </a:ext>
            </a:extLst>
          </p:cNvPr>
          <p:cNvPicPr>
            <a:picLocks noChangeAspect="1"/>
          </p:cNvPicPr>
          <p:nvPr/>
        </p:nvPicPr>
        <p:blipFill>
          <a:blip r:embed="rId2"/>
          <a:stretch>
            <a:fillRect/>
          </a:stretch>
        </p:blipFill>
        <p:spPr>
          <a:xfrm>
            <a:off x="911037" y="1412777"/>
            <a:ext cx="7321926" cy="3464098"/>
          </a:xfrm>
          <a:prstGeom prst="rect">
            <a:avLst/>
          </a:prstGeom>
        </p:spPr>
      </p:pic>
    </p:spTree>
    <p:extLst>
      <p:ext uri="{BB962C8B-B14F-4D97-AF65-F5344CB8AC3E}">
        <p14:creationId xmlns:p14="http://schemas.microsoft.com/office/powerpoint/2010/main" val="3280124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8A238D-C595-4AB1-270A-4BC642F6D994}"/>
              </a:ext>
            </a:extLst>
          </p:cNvPr>
          <p:cNvPicPr>
            <a:picLocks noChangeAspect="1"/>
          </p:cNvPicPr>
          <p:nvPr/>
        </p:nvPicPr>
        <p:blipFill>
          <a:blip r:embed="rId2"/>
          <a:stretch>
            <a:fillRect/>
          </a:stretch>
        </p:blipFill>
        <p:spPr>
          <a:xfrm>
            <a:off x="1234903" y="1556792"/>
            <a:ext cx="6674193" cy="3066069"/>
          </a:xfrm>
          <a:prstGeom prst="rect">
            <a:avLst/>
          </a:prstGeom>
        </p:spPr>
      </p:pic>
    </p:spTree>
    <p:extLst>
      <p:ext uri="{BB962C8B-B14F-4D97-AF65-F5344CB8AC3E}">
        <p14:creationId xmlns:p14="http://schemas.microsoft.com/office/powerpoint/2010/main" val="853068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8D12C1-B44C-2AB9-BBB2-15EC9A58729A}"/>
              </a:ext>
            </a:extLst>
          </p:cNvPr>
          <p:cNvPicPr>
            <a:picLocks noChangeAspect="1"/>
          </p:cNvPicPr>
          <p:nvPr/>
        </p:nvPicPr>
        <p:blipFill>
          <a:blip r:embed="rId2"/>
          <a:stretch>
            <a:fillRect/>
          </a:stretch>
        </p:blipFill>
        <p:spPr>
          <a:xfrm>
            <a:off x="980890" y="1484784"/>
            <a:ext cx="7182219" cy="3357163"/>
          </a:xfrm>
          <a:prstGeom prst="rect">
            <a:avLst/>
          </a:prstGeom>
        </p:spPr>
      </p:pic>
    </p:spTree>
    <p:extLst>
      <p:ext uri="{BB962C8B-B14F-4D97-AF65-F5344CB8AC3E}">
        <p14:creationId xmlns:p14="http://schemas.microsoft.com/office/powerpoint/2010/main" val="3622144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A28CF8-86F6-BEAB-3B2D-CD1A34A9B99F}"/>
              </a:ext>
            </a:extLst>
          </p:cNvPr>
          <p:cNvPicPr>
            <a:picLocks noChangeAspect="1"/>
          </p:cNvPicPr>
          <p:nvPr/>
        </p:nvPicPr>
        <p:blipFill>
          <a:blip r:embed="rId2"/>
          <a:stretch>
            <a:fillRect/>
          </a:stretch>
        </p:blipFill>
        <p:spPr>
          <a:xfrm>
            <a:off x="1266655" y="1700808"/>
            <a:ext cx="6610690" cy="2569610"/>
          </a:xfrm>
          <a:prstGeom prst="rect">
            <a:avLst/>
          </a:prstGeom>
        </p:spPr>
      </p:pic>
    </p:spTree>
    <p:extLst>
      <p:ext uri="{BB962C8B-B14F-4D97-AF65-F5344CB8AC3E}">
        <p14:creationId xmlns:p14="http://schemas.microsoft.com/office/powerpoint/2010/main" val="1477648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560DD1-D0EC-5C00-C41A-E7D2AF476289}"/>
              </a:ext>
            </a:extLst>
          </p:cNvPr>
          <p:cNvPicPr>
            <a:picLocks noChangeAspect="1"/>
          </p:cNvPicPr>
          <p:nvPr/>
        </p:nvPicPr>
        <p:blipFill>
          <a:blip r:embed="rId2"/>
          <a:stretch>
            <a:fillRect/>
          </a:stretch>
        </p:blipFill>
        <p:spPr>
          <a:xfrm>
            <a:off x="1057094" y="1268761"/>
            <a:ext cx="7029811" cy="3592238"/>
          </a:xfrm>
          <a:prstGeom prst="rect">
            <a:avLst/>
          </a:prstGeom>
        </p:spPr>
      </p:pic>
    </p:spTree>
    <p:extLst>
      <p:ext uri="{BB962C8B-B14F-4D97-AF65-F5344CB8AC3E}">
        <p14:creationId xmlns:p14="http://schemas.microsoft.com/office/powerpoint/2010/main" val="3051389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06090"/>
          </a:xfrm>
        </p:spPr>
        <p:txBody>
          <a:bodyPr>
            <a:normAutofit fontScale="90000"/>
          </a:bodyPr>
          <a:lstStyle/>
          <a:p>
            <a:r>
              <a:rPr lang="en-US" b="1" dirty="0"/>
              <a:t>Introduction</a:t>
            </a:r>
            <a:endParaRPr lang="en-IN" b="1" dirty="0"/>
          </a:p>
        </p:txBody>
      </p:sp>
      <p:sp>
        <p:nvSpPr>
          <p:cNvPr id="3" name="Content Placeholder 2"/>
          <p:cNvSpPr>
            <a:spLocks noGrp="1"/>
          </p:cNvSpPr>
          <p:nvPr>
            <p:ph idx="1"/>
          </p:nvPr>
        </p:nvSpPr>
        <p:spPr>
          <a:xfrm>
            <a:off x="457200" y="764704"/>
            <a:ext cx="8507288" cy="5361459"/>
          </a:xfrm>
        </p:spPr>
        <p:txBody>
          <a:bodyPr>
            <a:normAutofit/>
          </a:bodyPr>
          <a:lstStyle/>
          <a:p>
            <a:pPr algn="just"/>
            <a:r>
              <a:rPr lang="en-IN" sz="2400" dirty="0"/>
              <a:t>Recommender systems are software tools and algorithms designed to suggest relevant items or content to users based on their preferences, </a:t>
            </a:r>
            <a:r>
              <a:rPr lang="en-IN" sz="2400" dirty="0" err="1"/>
              <a:t>behavior</a:t>
            </a:r>
            <a:r>
              <a:rPr lang="en-IN" sz="2400" dirty="0"/>
              <a:t>, and interactions with a platform. </a:t>
            </a:r>
          </a:p>
          <a:p>
            <a:pPr algn="just"/>
            <a:r>
              <a:rPr lang="en-IN" sz="2400" dirty="0"/>
              <a:t>A recommendation system is a subset of machine learning that uses data to help users find products and content.</a:t>
            </a:r>
          </a:p>
          <a:p>
            <a:pPr algn="just"/>
            <a:r>
              <a:rPr lang="en-IN" sz="2400" dirty="0"/>
              <a:t>Websites and streaming services use recommender systems to generate “for you” or “you might also like” pages and content.</a:t>
            </a:r>
          </a:p>
          <a:p>
            <a:pPr algn="just"/>
            <a:r>
              <a:rPr lang="en-IN" sz="2400" dirty="0"/>
              <a:t>Recommender systems are an essential feature in our digital world, as users are often overwhelmed by choice and need help finding what they're looking for. </a:t>
            </a:r>
          </a:p>
          <a:p>
            <a:pPr algn="just"/>
            <a:r>
              <a:rPr lang="en-IN" sz="2400" dirty="0"/>
              <a:t>This leads to happier customers and, of course, more sales. </a:t>
            </a:r>
          </a:p>
          <a:p>
            <a:pPr algn="just"/>
            <a:r>
              <a:rPr lang="en-IN" sz="2400" dirty="0"/>
              <a:t>Recommender systems are like salesmen who know, based on your history and preferences, what you like.</a:t>
            </a:r>
          </a:p>
        </p:txBody>
      </p:sp>
    </p:spTree>
    <p:extLst>
      <p:ext uri="{BB962C8B-B14F-4D97-AF65-F5344CB8AC3E}">
        <p14:creationId xmlns:p14="http://schemas.microsoft.com/office/powerpoint/2010/main" val="3880087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B52AF2-010B-8233-BE2D-F08D7F9E2591}"/>
              </a:ext>
            </a:extLst>
          </p:cNvPr>
          <p:cNvPicPr>
            <a:picLocks noChangeAspect="1"/>
          </p:cNvPicPr>
          <p:nvPr/>
        </p:nvPicPr>
        <p:blipFill>
          <a:blip r:embed="rId2"/>
          <a:stretch>
            <a:fillRect/>
          </a:stretch>
        </p:blipFill>
        <p:spPr>
          <a:xfrm>
            <a:off x="1153739" y="1340768"/>
            <a:ext cx="6658621" cy="4067783"/>
          </a:xfrm>
          <a:prstGeom prst="rect">
            <a:avLst/>
          </a:prstGeom>
        </p:spPr>
      </p:pic>
    </p:spTree>
    <p:extLst>
      <p:ext uri="{BB962C8B-B14F-4D97-AF65-F5344CB8AC3E}">
        <p14:creationId xmlns:p14="http://schemas.microsoft.com/office/powerpoint/2010/main" val="2891270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6D5E0C-B835-C1A5-7F2B-DF1FC7FFB301}"/>
              </a:ext>
            </a:extLst>
          </p:cNvPr>
          <p:cNvPicPr>
            <a:picLocks noChangeAspect="1"/>
          </p:cNvPicPr>
          <p:nvPr/>
        </p:nvPicPr>
        <p:blipFill>
          <a:blip r:embed="rId2"/>
          <a:stretch>
            <a:fillRect/>
          </a:stretch>
        </p:blipFill>
        <p:spPr>
          <a:xfrm>
            <a:off x="952314" y="1701711"/>
            <a:ext cx="7239372" cy="3454578"/>
          </a:xfrm>
          <a:prstGeom prst="rect">
            <a:avLst/>
          </a:prstGeom>
        </p:spPr>
      </p:pic>
    </p:spTree>
    <p:extLst>
      <p:ext uri="{BB962C8B-B14F-4D97-AF65-F5344CB8AC3E}">
        <p14:creationId xmlns:p14="http://schemas.microsoft.com/office/powerpoint/2010/main" val="1368475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D05AFC-3013-7687-E089-F48883416970}"/>
              </a:ext>
            </a:extLst>
          </p:cNvPr>
          <p:cNvPicPr>
            <a:picLocks noChangeAspect="1"/>
          </p:cNvPicPr>
          <p:nvPr/>
        </p:nvPicPr>
        <p:blipFill>
          <a:blip r:embed="rId2"/>
          <a:stretch>
            <a:fillRect/>
          </a:stretch>
        </p:blipFill>
        <p:spPr>
          <a:xfrm>
            <a:off x="1139648" y="1196753"/>
            <a:ext cx="6864703" cy="3854756"/>
          </a:xfrm>
          <a:prstGeom prst="rect">
            <a:avLst/>
          </a:prstGeom>
        </p:spPr>
      </p:pic>
    </p:spTree>
    <p:extLst>
      <p:ext uri="{BB962C8B-B14F-4D97-AF65-F5344CB8AC3E}">
        <p14:creationId xmlns:p14="http://schemas.microsoft.com/office/powerpoint/2010/main" val="707158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5ED70A-50FA-D1E5-67BE-40F1F3DA647D}"/>
              </a:ext>
            </a:extLst>
          </p:cNvPr>
          <p:cNvPicPr>
            <a:picLocks noChangeAspect="1"/>
          </p:cNvPicPr>
          <p:nvPr/>
        </p:nvPicPr>
        <p:blipFill>
          <a:blip r:embed="rId2"/>
          <a:stretch>
            <a:fillRect/>
          </a:stretch>
        </p:blipFill>
        <p:spPr>
          <a:xfrm>
            <a:off x="1025342" y="1412776"/>
            <a:ext cx="7093315" cy="3102130"/>
          </a:xfrm>
          <a:prstGeom prst="rect">
            <a:avLst/>
          </a:prstGeom>
        </p:spPr>
      </p:pic>
    </p:spTree>
    <p:extLst>
      <p:ext uri="{BB962C8B-B14F-4D97-AF65-F5344CB8AC3E}">
        <p14:creationId xmlns:p14="http://schemas.microsoft.com/office/powerpoint/2010/main" val="2339385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850106"/>
          </a:xfrm>
        </p:spPr>
        <p:txBody>
          <a:bodyPr/>
          <a:lstStyle/>
          <a:p>
            <a:r>
              <a:rPr lang="en-US" b="1" dirty="0"/>
              <a:t>Types of Recommender Systems</a:t>
            </a:r>
            <a:endParaRPr lang="en-IN" b="1" dirty="0"/>
          </a:p>
        </p:txBody>
      </p:sp>
      <p:sp>
        <p:nvSpPr>
          <p:cNvPr id="4" name="AutoShape 2" descr="https://miro.medium.com/v2/resize:fit:1250/1*rCK9VjrPgpHUvSNYw7qcuQ@2x.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14" y="1844824"/>
            <a:ext cx="8610600" cy="330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765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IN" sz="3600" b="1" dirty="0"/>
              <a:t>Content-Based Recommender Systems</a:t>
            </a:r>
            <a:br>
              <a:rPr lang="en-IN" sz="3600" b="1" dirty="0"/>
            </a:br>
            <a:endParaRPr lang="en-IN" sz="3600" dirty="0"/>
          </a:p>
        </p:txBody>
      </p:sp>
      <p:pic>
        <p:nvPicPr>
          <p:cNvPr id="7" name="Picture 6">
            <a:extLst>
              <a:ext uri="{FF2B5EF4-FFF2-40B4-BE49-F238E27FC236}">
                <a16:creationId xmlns:a16="http://schemas.microsoft.com/office/drawing/2014/main" id="{412D6DB9-8E91-F005-85B8-F5A0713E396B}"/>
              </a:ext>
            </a:extLst>
          </p:cNvPr>
          <p:cNvPicPr>
            <a:picLocks noChangeAspect="1"/>
          </p:cNvPicPr>
          <p:nvPr/>
        </p:nvPicPr>
        <p:blipFill>
          <a:blip r:embed="rId2"/>
          <a:stretch>
            <a:fillRect/>
          </a:stretch>
        </p:blipFill>
        <p:spPr>
          <a:xfrm>
            <a:off x="990416" y="1501676"/>
            <a:ext cx="7163168" cy="3854648"/>
          </a:xfrm>
          <a:prstGeom prst="rect">
            <a:avLst/>
          </a:prstGeom>
        </p:spPr>
      </p:pic>
    </p:spTree>
    <p:extLst>
      <p:ext uri="{BB962C8B-B14F-4D97-AF65-F5344CB8AC3E}">
        <p14:creationId xmlns:p14="http://schemas.microsoft.com/office/powerpoint/2010/main" val="4112015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634082"/>
          </a:xfrm>
        </p:spPr>
        <p:txBody>
          <a:bodyPr>
            <a:noAutofit/>
          </a:bodyPr>
          <a:lstStyle/>
          <a:p>
            <a:r>
              <a:rPr lang="en-IN" sz="2400" b="1" cap="all" dirty="0"/>
              <a:t>APPROACH 1: USING RATED CONTENT TO RECOMMEND</a:t>
            </a:r>
            <a:br>
              <a:rPr lang="en-IN" sz="2400" b="1" cap="all" dirty="0"/>
            </a:br>
            <a:endParaRPr lang="en-IN" sz="2400" dirty="0"/>
          </a:p>
        </p:txBody>
      </p:sp>
      <p:sp>
        <p:nvSpPr>
          <p:cNvPr id="3" name="Content Placeholder 2"/>
          <p:cNvSpPr>
            <a:spLocks noGrp="1"/>
          </p:cNvSpPr>
          <p:nvPr>
            <p:ph idx="1"/>
          </p:nvPr>
        </p:nvSpPr>
        <p:spPr>
          <a:xfrm>
            <a:off x="457200" y="548680"/>
            <a:ext cx="8229600" cy="5976664"/>
          </a:xfrm>
        </p:spPr>
        <p:txBody>
          <a:bodyPr>
            <a:normAutofit fontScale="92500"/>
          </a:bodyPr>
          <a:lstStyle/>
          <a:p>
            <a:pPr algn="just"/>
            <a:r>
              <a:rPr lang="en-IN" sz="2400" dirty="0"/>
              <a:t>In this approach contents of the product are already rated and based on the user’s preference, then a rating is predicted for a similar product. </a:t>
            </a:r>
          </a:p>
          <a:p>
            <a:pPr algn="just"/>
            <a:r>
              <a:rPr lang="en-IN" sz="2400" dirty="0"/>
              <a:t>We'll use movie recommendations as an example. </a:t>
            </a:r>
          </a:p>
          <a:p>
            <a:pPr algn="just"/>
            <a:r>
              <a:rPr lang="en-IN" sz="2400" b="1" dirty="0"/>
              <a:t>User Ratings</a:t>
            </a:r>
          </a:p>
          <a:p>
            <a:pPr algn="just"/>
            <a:endParaRPr lang="en-US" sz="2400" b="1" dirty="0"/>
          </a:p>
          <a:p>
            <a:pPr algn="just"/>
            <a:endParaRPr lang="en-US" sz="2400" b="1" dirty="0"/>
          </a:p>
          <a:p>
            <a:pPr algn="just"/>
            <a:endParaRPr lang="en-US" sz="2400" b="1" dirty="0"/>
          </a:p>
          <a:p>
            <a:pPr algn="just"/>
            <a:endParaRPr lang="en-US" sz="2400" b="1" dirty="0"/>
          </a:p>
          <a:p>
            <a:pPr algn="just"/>
            <a:endParaRPr lang="en-US" sz="2400" b="1" dirty="0"/>
          </a:p>
          <a:p>
            <a:pPr algn="just"/>
            <a:r>
              <a:rPr lang="en-IN" sz="2400" dirty="0"/>
              <a:t>In the example above, Clark and Bruce have given five-star ratings to the movies </a:t>
            </a:r>
            <a:r>
              <a:rPr lang="en-IN" sz="2400" i="1" dirty="0"/>
              <a:t>Interstellar</a:t>
            </a:r>
            <a:r>
              <a:rPr lang="en-IN" sz="2400" dirty="0"/>
              <a:t> and </a:t>
            </a:r>
            <a:r>
              <a:rPr lang="en-IN" sz="2400" i="1" dirty="0"/>
              <a:t>The Shining</a:t>
            </a:r>
            <a:r>
              <a:rPr lang="en-IN" sz="2400" dirty="0"/>
              <a:t>, clearly indicating a preference for these films. </a:t>
            </a:r>
          </a:p>
          <a:p>
            <a:pPr algn="just"/>
            <a:r>
              <a:rPr lang="en-IN" sz="2400" dirty="0"/>
              <a:t>For Tony, who has rated nothing, and Steve who has provided only low ratings, it's more difficult to discern their preferences. </a:t>
            </a:r>
            <a:endParaRPr lang="en-IN" sz="2400" b="1" dirty="0"/>
          </a:p>
          <a:p>
            <a:pPr algn="just"/>
            <a:endParaRPr lang="en-IN"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345" y="2420888"/>
            <a:ext cx="68199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216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r>
              <a:rPr lang="en-IN" sz="2400" b="1" dirty="0"/>
              <a:t>Movie Attributes</a:t>
            </a:r>
          </a:p>
          <a:p>
            <a:endParaRPr lang="en-US" sz="2400" b="1" dirty="0"/>
          </a:p>
          <a:p>
            <a:endParaRPr lang="en-US" sz="2400" b="1" dirty="0"/>
          </a:p>
          <a:p>
            <a:endParaRPr lang="en-US" sz="2400" b="1" dirty="0"/>
          </a:p>
          <a:p>
            <a:endParaRPr lang="en-US" sz="2400" b="1" dirty="0"/>
          </a:p>
          <a:p>
            <a:endParaRPr lang="en-US" sz="2400" b="1" dirty="0"/>
          </a:p>
          <a:p>
            <a:endParaRPr lang="en-US" sz="2400" b="1" dirty="0"/>
          </a:p>
          <a:p>
            <a:pPr lvl="1"/>
            <a:r>
              <a:rPr lang="en-IN" sz="2000" dirty="0"/>
              <a:t>In the table above, note that </a:t>
            </a:r>
            <a:r>
              <a:rPr lang="en-IN" sz="2000" i="1" dirty="0"/>
              <a:t>Interstellar</a:t>
            </a:r>
            <a:r>
              <a:rPr lang="en-IN" sz="2000" dirty="0"/>
              <a:t> and </a:t>
            </a:r>
            <a:r>
              <a:rPr lang="en-IN" sz="2000" i="1" dirty="0"/>
              <a:t>Inception</a:t>
            </a:r>
            <a:r>
              <a:rPr lang="en-IN" sz="2000" dirty="0"/>
              <a:t> received 5s in the science category, whereas </a:t>
            </a:r>
            <a:r>
              <a:rPr lang="en-IN" sz="2000" i="1" dirty="0"/>
              <a:t>The Shining</a:t>
            </a:r>
            <a:r>
              <a:rPr lang="en-IN" sz="2000" dirty="0"/>
              <a:t> and </a:t>
            </a:r>
            <a:r>
              <a:rPr lang="en-IN" sz="2000" i="1" dirty="0"/>
              <a:t>Alien</a:t>
            </a:r>
            <a:r>
              <a:rPr lang="en-IN" sz="2000" dirty="0"/>
              <a:t> get the highest marks under the horror genre</a:t>
            </a:r>
            <a:endParaRPr lang="en-IN" sz="2000" b="1" dirty="0"/>
          </a:p>
          <a:p>
            <a:pPr marL="457200" lvl="1" indent="0">
              <a:buNone/>
            </a:pPr>
            <a:br>
              <a:rPr lang="en-IN" sz="2000" dirty="0"/>
            </a:br>
            <a:endParaRPr lang="en-IN" sz="2000" dirty="0"/>
          </a:p>
        </p:txBody>
      </p:sp>
      <p:sp>
        <p:nvSpPr>
          <p:cNvPr id="4" name="AutoShape 2" descr="movie attribut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836712"/>
            <a:ext cx="806767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9195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507288" cy="6336704"/>
          </a:xfrm>
        </p:spPr>
        <p:txBody>
          <a:bodyPr>
            <a:normAutofit lnSpcReduction="10000"/>
          </a:bodyPr>
          <a:lstStyle/>
          <a:p>
            <a:pPr algn="just"/>
            <a:r>
              <a:rPr lang="en-IN" sz="2400" b="1" dirty="0"/>
              <a:t>Predicted User Rating</a:t>
            </a:r>
          </a:p>
          <a:p>
            <a:pPr algn="just"/>
            <a:endParaRPr lang="en-US" sz="2400" b="1" dirty="0"/>
          </a:p>
          <a:p>
            <a:pPr algn="just"/>
            <a:endParaRPr lang="en-US" sz="2400" b="1" dirty="0"/>
          </a:p>
          <a:p>
            <a:pPr algn="just"/>
            <a:endParaRPr lang="en-US" sz="2400" b="1" dirty="0"/>
          </a:p>
          <a:p>
            <a:pPr algn="just"/>
            <a:endParaRPr lang="en-US" sz="2400" b="1" dirty="0"/>
          </a:p>
          <a:p>
            <a:pPr algn="just"/>
            <a:endParaRPr lang="en-US" sz="2400" b="1" dirty="0"/>
          </a:p>
          <a:p>
            <a:pPr algn="just"/>
            <a:endParaRPr lang="en-US" sz="2400" b="1" dirty="0"/>
          </a:p>
          <a:p>
            <a:pPr algn="just"/>
            <a:r>
              <a:rPr lang="en-IN" sz="2400" i="1" dirty="0"/>
              <a:t>Inception</a:t>
            </a:r>
            <a:r>
              <a:rPr lang="en-IN" sz="2400" dirty="0"/>
              <a:t> is suggested for Clark because he liked </a:t>
            </a:r>
            <a:r>
              <a:rPr lang="en-IN" sz="2400" i="1" dirty="0"/>
              <a:t>Interstellar</a:t>
            </a:r>
            <a:r>
              <a:rPr lang="en-IN" sz="2400" dirty="0"/>
              <a:t> and the movies share similar attributes. </a:t>
            </a:r>
          </a:p>
          <a:p>
            <a:pPr algn="just"/>
            <a:r>
              <a:rPr lang="en-IN" sz="2400" i="1" dirty="0"/>
              <a:t>Alien</a:t>
            </a:r>
            <a:r>
              <a:rPr lang="en-IN" sz="2400" dirty="0"/>
              <a:t> is suggested to Bruce because he liked </a:t>
            </a:r>
            <a:r>
              <a:rPr lang="en-IN" sz="2400" i="1" dirty="0"/>
              <a:t>The Shining</a:t>
            </a:r>
            <a:r>
              <a:rPr lang="en-IN" sz="2400" dirty="0"/>
              <a:t>, which is in the horror genre. </a:t>
            </a:r>
          </a:p>
          <a:p>
            <a:pPr algn="just"/>
            <a:r>
              <a:rPr lang="en-IN" sz="2400" b="1" dirty="0"/>
              <a:t>Advantages:</a:t>
            </a:r>
            <a:r>
              <a:rPr lang="en-IN" sz="2400" dirty="0"/>
              <a:t> Works even when a product has no user reviews.</a:t>
            </a:r>
          </a:p>
          <a:p>
            <a:pPr algn="just"/>
            <a:r>
              <a:rPr lang="en-IN" sz="2400" b="1" dirty="0"/>
              <a:t>Disadvantages:</a:t>
            </a:r>
            <a:r>
              <a:rPr lang="en-IN" sz="2400" dirty="0"/>
              <a:t> Requires descriptive data of all content to recommend, which is time consuming. It's also difficult to implement on large product databases as user’s have different opinions about each item.</a:t>
            </a:r>
            <a:endParaRPr lang="en-IN" sz="2400" b="1" dirty="0"/>
          </a:p>
          <a:p>
            <a:pPr algn="just"/>
            <a:endParaRPr lang="en-IN" sz="24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92696"/>
            <a:ext cx="806767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7495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Autofit/>
          </a:bodyPr>
          <a:lstStyle/>
          <a:p>
            <a:r>
              <a:rPr lang="en-IN" sz="3200" b="1" cap="all" dirty="0"/>
              <a:t>APPROACH 2: RECOMMENDATION THROUGH DESCRIPTION OF THE CONTENT</a:t>
            </a:r>
            <a:br>
              <a:rPr lang="en-IN" sz="3200" b="1" cap="all" dirty="0"/>
            </a:br>
            <a:endParaRPr lang="en-IN" sz="3200" dirty="0"/>
          </a:p>
        </p:txBody>
      </p:sp>
      <p:sp>
        <p:nvSpPr>
          <p:cNvPr id="3" name="Content Placeholder 2"/>
          <p:cNvSpPr>
            <a:spLocks noGrp="1"/>
          </p:cNvSpPr>
          <p:nvPr>
            <p:ph idx="1"/>
          </p:nvPr>
        </p:nvSpPr>
        <p:spPr>
          <a:xfrm>
            <a:off x="457200" y="980728"/>
            <a:ext cx="8229600" cy="5145435"/>
          </a:xfrm>
        </p:spPr>
        <p:txBody>
          <a:bodyPr>
            <a:normAutofit/>
          </a:bodyPr>
          <a:lstStyle/>
          <a:p>
            <a:pPr algn="just"/>
            <a:r>
              <a:rPr lang="en-IN" sz="2400" dirty="0"/>
              <a:t>This approach uses the description of the item to make recommendations. </a:t>
            </a:r>
          </a:p>
          <a:p>
            <a:pPr algn="just"/>
            <a:r>
              <a:rPr lang="en-IN" sz="2400" dirty="0"/>
              <a:t>The description goes deeper into the product details, like title, summary, tag lines, genre, etc., and it provides much more information about the item. </a:t>
            </a:r>
          </a:p>
          <a:p>
            <a:pPr algn="just"/>
            <a:r>
              <a:rPr lang="en-IN" sz="2400" dirty="0"/>
              <a:t>The format of these details are in text format(string) and it's important to convert this into numbers to easily calculate for similarity.</a:t>
            </a:r>
          </a:p>
          <a:p>
            <a:pPr algn="just"/>
            <a:endParaRPr lang="en-IN" sz="2400" dirty="0"/>
          </a:p>
        </p:txBody>
      </p:sp>
    </p:spTree>
    <p:extLst>
      <p:ext uri="{BB962C8B-B14F-4D97-AF65-F5344CB8AC3E}">
        <p14:creationId xmlns:p14="http://schemas.microsoft.com/office/powerpoint/2010/main" val="2495334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507288" cy="5793507"/>
          </a:xfrm>
        </p:spPr>
        <p:txBody>
          <a:bodyPr>
            <a:normAutofit/>
          </a:bodyPr>
          <a:lstStyle/>
          <a:p>
            <a:pPr algn="just"/>
            <a:r>
              <a:rPr lang="en-IN" sz="2400" dirty="0"/>
              <a:t>Recommender systems are so commonplace now that many of us use them without even knowing it. </a:t>
            </a:r>
          </a:p>
          <a:p>
            <a:pPr algn="just"/>
            <a:r>
              <a:rPr lang="en-IN" sz="2400" dirty="0"/>
              <a:t>Because we can't possibly look through all the products or content on a website, a recommendation system plays an important role in helping us have a better user experience, while also exposing us to more inventory we might not discover otherwise. </a:t>
            </a:r>
          </a:p>
          <a:p>
            <a:r>
              <a:rPr lang="en-IN" sz="2400" dirty="0"/>
              <a:t>Some examples of recommender systems in action include product recommendations on Amazon, Netflix suggestions for movies and TV shows in your feed, recommended videos on YouTube, music on </a:t>
            </a:r>
            <a:r>
              <a:rPr lang="en-IN" sz="2400" dirty="0" err="1"/>
              <a:t>Spotify</a:t>
            </a:r>
            <a:r>
              <a:rPr lang="en-IN" sz="2400" dirty="0"/>
              <a:t>, the Facebook newsfeed and Google Ads.</a:t>
            </a:r>
          </a:p>
          <a:p>
            <a:br>
              <a:rPr lang="en-IN" sz="2400" dirty="0"/>
            </a:br>
            <a:endParaRPr lang="en-IN" sz="2400" dirty="0"/>
          </a:p>
        </p:txBody>
      </p:sp>
      <p:pic>
        <p:nvPicPr>
          <p:cNvPr id="1026" name="Picture 2" descr="Recommender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779030"/>
            <a:ext cx="5976664" cy="1962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765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noAutofit/>
          </a:bodyPr>
          <a:lstStyle/>
          <a:p>
            <a:r>
              <a:rPr lang="en-IN" sz="3200" b="1" dirty="0"/>
              <a:t>Term Frequency-Inverse Document Frequency (TF-IDF)</a:t>
            </a:r>
            <a:br>
              <a:rPr lang="en-IN" sz="3200" b="1" dirty="0"/>
            </a:br>
            <a:endParaRPr lang="en-IN" sz="3200" dirty="0"/>
          </a:p>
        </p:txBody>
      </p:sp>
      <p:sp>
        <p:nvSpPr>
          <p:cNvPr id="3" name="Content Placeholder 2"/>
          <p:cNvSpPr>
            <a:spLocks noGrp="1"/>
          </p:cNvSpPr>
          <p:nvPr>
            <p:ph idx="1"/>
          </p:nvPr>
        </p:nvSpPr>
        <p:spPr>
          <a:xfrm>
            <a:off x="457200" y="908720"/>
            <a:ext cx="8507288" cy="5832648"/>
          </a:xfrm>
        </p:spPr>
        <p:txBody>
          <a:bodyPr>
            <a:normAutofit lnSpcReduction="10000"/>
          </a:bodyPr>
          <a:lstStyle/>
          <a:p>
            <a:pPr algn="just"/>
            <a:r>
              <a:rPr lang="en-IN" sz="2400" dirty="0"/>
              <a:t>TF-IDF is used in information retrieval for feature extraction purposes and it is a sub-area of natural language processing (NLP).</a:t>
            </a:r>
          </a:p>
          <a:p>
            <a:pPr algn="just"/>
            <a:r>
              <a:rPr lang="en-IN" sz="2400" b="1" dirty="0"/>
              <a:t>Term Frequency: </a:t>
            </a:r>
            <a:r>
              <a:rPr lang="en-IN" sz="2400" dirty="0"/>
              <a:t>Frequency of the word in the current document to the total number of words in the document. </a:t>
            </a:r>
          </a:p>
          <a:p>
            <a:pPr algn="just"/>
            <a:r>
              <a:rPr lang="en-IN" sz="2400" dirty="0"/>
              <a:t>It signifies the occurrence of the word in a document and gives higher weight when the frequency is more, so it is divided by document length to normalize.</a:t>
            </a:r>
          </a:p>
          <a:p>
            <a:pPr algn="just"/>
            <a:endParaRPr lang="en-US" sz="2400" dirty="0"/>
          </a:p>
          <a:p>
            <a:pPr algn="just"/>
            <a:endParaRPr lang="en-US" sz="2400" dirty="0"/>
          </a:p>
          <a:p>
            <a:pPr algn="just"/>
            <a:r>
              <a:rPr lang="en-IN" sz="2400" b="1" dirty="0"/>
              <a:t>Inverse Document Frequency: </a:t>
            </a:r>
            <a:r>
              <a:rPr lang="en-IN" sz="2400" dirty="0"/>
              <a:t>Total number of documents to the frequency occurrence of documents containing the word. </a:t>
            </a:r>
          </a:p>
          <a:p>
            <a:pPr algn="just"/>
            <a:r>
              <a:rPr lang="en-IN" sz="2400" dirty="0"/>
              <a:t>It signifies the rarity of the word — the less the word occurs in the document, the IDF increases. </a:t>
            </a:r>
          </a:p>
          <a:p>
            <a:pPr algn="just"/>
            <a:r>
              <a:rPr lang="en-IN" sz="2400" dirty="0"/>
              <a:t>It helps in giving a higher score to rare terms in the documents.</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7209" y="3717032"/>
            <a:ext cx="51054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6202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AutoShape 2" descr="tf-id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tf-idf"/>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6" y="314325"/>
            <a:ext cx="8288088" cy="622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3953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a:bodyPr>
          <a:lstStyle/>
          <a:p>
            <a:pPr algn="just"/>
            <a:r>
              <a:rPr lang="en-IN" sz="2400" dirty="0"/>
              <a:t>In the end, TF-IDF is a measure used to evaluate how important a word is to a document in a document corpus. T</a:t>
            </a:r>
          </a:p>
          <a:p>
            <a:pPr algn="just"/>
            <a:r>
              <a:rPr lang="en-IN" sz="2400" dirty="0"/>
              <a:t>he importance of the word increases proportionally to the number of times a word appears in the document but is offset by the frequency of the word in the corpus.</a:t>
            </a:r>
          </a:p>
          <a:p>
            <a:pPr algn="just"/>
            <a:r>
              <a:rPr lang="en-IN" sz="2400" b="1" dirty="0"/>
              <a:t>Example for TF-IDF</a:t>
            </a:r>
            <a:r>
              <a:rPr lang="en-IN" sz="2400" dirty="0"/>
              <a:t>: Consider a document containing 100 words wherein the word "odyssey" appears three times. The term frequency for odyssey is then (3 / 100) = 0.03. Now, assume we have 10 lakh documents and the word "odyssey" appears in 1,000 of these. The inverse document frequency is calculated as log(10,00,000 / 1,000) = 3. Thus, the TF-IDF weight for Odyssey is 0.03 * 3= 0.09.</a:t>
            </a:r>
          </a:p>
        </p:txBody>
      </p:sp>
    </p:spTree>
    <p:extLst>
      <p:ext uri="{BB962C8B-B14F-4D97-AF65-F5344CB8AC3E}">
        <p14:creationId xmlns:p14="http://schemas.microsoft.com/office/powerpoint/2010/main" val="517202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384"/>
            <a:ext cx="8686800" cy="1143000"/>
          </a:xfrm>
        </p:spPr>
        <p:txBody>
          <a:bodyPr>
            <a:noAutofit/>
          </a:bodyPr>
          <a:lstStyle/>
          <a:p>
            <a:r>
              <a:rPr lang="en-IN" sz="3200" b="1" dirty="0"/>
              <a:t>Collaborative Filtering Recommender Systems</a:t>
            </a:r>
            <a:br>
              <a:rPr lang="en-IN" sz="3200" b="1" dirty="0"/>
            </a:br>
            <a:endParaRPr lang="en-IN" sz="3200" dirty="0"/>
          </a:p>
        </p:txBody>
      </p:sp>
      <p:sp>
        <p:nvSpPr>
          <p:cNvPr id="3" name="Content Placeholder 2"/>
          <p:cNvSpPr>
            <a:spLocks noGrp="1"/>
          </p:cNvSpPr>
          <p:nvPr>
            <p:ph idx="1"/>
          </p:nvPr>
        </p:nvSpPr>
        <p:spPr>
          <a:xfrm>
            <a:off x="457200" y="548680"/>
            <a:ext cx="8579296" cy="5976664"/>
          </a:xfrm>
        </p:spPr>
        <p:txBody>
          <a:bodyPr>
            <a:normAutofit/>
          </a:bodyPr>
          <a:lstStyle/>
          <a:p>
            <a:pPr algn="just"/>
            <a:r>
              <a:rPr lang="en-IN" sz="2400" dirty="0">
                <a:hlinkClick r:id="rId2"/>
              </a:rPr>
              <a:t>Collaborative filtering</a:t>
            </a:r>
            <a:r>
              <a:rPr lang="en-IN" sz="2400" dirty="0"/>
              <a:t> recommenders make suggestions based on how users rated in the past and not based on the product themselves. </a:t>
            </a:r>
          </a:p>
          <a:p>
            <a:pPr algn="just"/>
            <a:r>
              <a:rPr lang="en-IN" sz="2400" dirty="0"/>
              <a:t>It only knows how other customers rated the product. “Similarity” is measured against the similarity of users.</a:t>
            </a:r>
          </a:p>
        </p:txBody>
      </p:sp>
      <p:pic>
        <p:nvPicPr>
          <p:cNvPr id="17410" name="Picture 2" descr="Collaborative Filtering Recomme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636912"/>
            <a:ext cx="7239000" cy="4010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057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579296" cy="5721499"/>
          </a:xfrm>
        </p:spPr>
        <p:txBody>
          <a:bodyPr>
            <a:normAutofit/>
          </a:bodyPr>
          <a:lstStyle/>
          <a:p>
            <a:pPr algn="just"/>
            <a:r>
              <a:rPr lang="en-IN" sz="2400" b="1" cap="all" dirty="0"/>
              <a:t>USER RATING</a:t>
            </a:r>
          </a:p>
          <a:p>
            <a:pPr algn="just"/>
            <a:endParaRPr lang="en-US" sz="2400" b="1" cap="all" dirty="0"/>
          </a:p>
          <a:p>
            <a:pPr algn="just"/>
            <a:endParaRPr lang="en-US" sz="2400" b="1" cap="all" dirty="0"/>
          </a:p>
          <a:p>
            <a:pPr algn="just"/>
            <a:endParaRPr lang="en-US" sz="2400" b="1" cap="all" dirty="0"/>
          </a:p>
          <a:p>
            <a:pPr algn="just"/>
            <a:endParaRPr lang="en-US" sz="2400" b="1" cap="all" dirty="0"/>
          </a:p>
          <a:p>
            <a:pPr algn="just"/>
            <a:endParaRPr lang="en-US" sz="2400" b="1" cap="all" dirty="0"/>
          </a:p>
          <a:p>
            <a:pPr algn="just"/>
            <a:r>
              <a:rPr lang="en-IN" sz="2400" dirty="0"/>
              <a:t>As we can see from above Clark and Tony have similar tastes as they rated movies similarly. </a:t>
            </a:r>
            <a:endParaRPr lang="en-IN" sz="2400" b="1" cap="all" dirty="0"/>
          </a:p>
          <a:p>
            <a:pPr algn="just"/>
            <a:endParaRPr lang="en-IN" sz="24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08720"/>
            <a:ext cx="806767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4364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en-IN" sz="2400" b="1" cap="all" dirty="0"/>
              <a:t>PREDICTED USER RATING</a:t>
            </a:r>
          </a:p>
          <a:p>
            <a:endParaRPr lang="en-US" sz="2400" b="1" cap="all" dirty="0"/>
          </a:p>
          <a:p>
            <a:endParaRPr lang="en-US" sz="2400" b="1" cap="all" dirty="0"/>
          </a:p>
          <a:p>
            <a:endParaRPr lang="en-US" sz="2400" b="1" cap="all" dirty="0"/>
          </a:p>
          <a:p>
            <a:endParaRPr lang="en-US" sz="2400" b="1" cap="all" dirty="0"/>
          </a:p>
          <a:p>
            <a:endParaRPr lang="en-US" sz="2400" b="1" cap="all" dirty="0"/>
          </a:p>
          <a:p>
            <a:r>
              <a:rPr lang="en-IN" sz="2400" dirty="0"/>
              <a:t>Clark is recommended "Alien" from Tony because of their similarity in rating. </a:t>
            </a:r>
          </a:p>
          <a:p>
            <a:r>
              <a:rPr lang="en-IN" sz="2400" dirty="0"/>
              <a:t>Bruce was suggested "The Shining" because Steve rated it highly.</a:t>
            </a:r>
          </a:p>
          <a:p>
            <a:r>
              <a:rPr lang="en-IN" sz="2400" b="1" dirty="0"/>
              <a:t>Advantages:</a:t>
            </a:r>
            <a:endParaRPr lang="en-IN" sz="2400" dirty="0"/>
          </a:p>
          <a:p>
            <a:r>
              <a:rPr lang="en-IN" sz="2400" dirty="0"/>
              <a:t>No requirement for product descriptions.</a:t>
            </a:r>
          </a:p>
          <a:p>
            <a:endParaRPr lang="en-IN" sz="2400" b="1" cap="all" dirty="0"/>
          </a:p>
          <a:p>
            <a:endParaRPr lang="en-IN" sz="2400" b="1" cap="all"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764704"/>
            <a:ext cx="65817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767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algn="just"/>
            <a:r>
              <a:rPr lang="en-IN" sz="2400" b="1" dirty="0"/>
              <a:t>Disadvantages:</a:t>
            </a:r>
          </a:p>
          <a:p>
            <a:pPr lvl="1"/>
            <a:r>
              <a:rPr lang="en-IN" sz="2400" dirty="0"/>
              <a:t>Can’t recommend items if no user reviews exist (suffers from the cold start problem).</a:t>
            </a:r>
          </a:p>
          <a:p>
            <a:pPr lvl="1"/>
            <a:r>
              <a:rPr lang="en-IN" sz="2400" dirty="0"/>
              <a:t>Difficult to recommend new users and is inclined to </a:t>
            </a:r>
            <a:r>
              <a:rPr lang="en-IN" sz="2400" dirty="0" err="1"/>
              <a:t>favor</a:t>
            </a:r>
            <a:r>
              <a:rPr lang="en-IN" sz="2400" dirty="0"/>
              <a:t> popular products with lots of reviews.</a:t>
            </a:r>
          </a:p>
          <a:p>
            <a:pPr lvl="1"/>
            <a:r>
              <a:rPr lang="en-IN" sz="2400" dirty="0"/>
              <a:t>Suffers from a </a:t>
            </a:r>
            <a:r>
              <a:rPr lang="en-IN" sz="2400" dirty="0" err="1"/>
              <a:t>sparsity</a:t>
            </a:r>
            <a:r>
              <a:rPr lang="en-IN" sz="2400" dirty="0"/>
              <a:t> problem as the user will review only selected items.</a:t>
            </a:r>
          </a:p>
          <a:p>
            <a:pPr lvl="1"/>
            <a:r>
              <a:rPr lang="en-IN" sz="2400" dirty="0"/>
              <a:t>Faces the "</a:t>
            </a:r>
            <a:r>
              <a:rPr lang="en-IN" sz="2400" dirty="0" err="1"/>
              <a:t>gray</a:t>
            </a:r>
            <a:r>
              <a:rPr lang="en-IN" sz="2400" dirty="0"/>
              <a:t> sheep problem" (i.e., useful predictions cannot be made due to </a:t>
            </a:r>
            <a:r>
              <a:rPr lang="en-IN" sz="2400" dirty="0" err="1"/>
              <a:t>sparsity</a:t>
            </a:r>
            <a:r>
              <a:rPr lang="en-IN" sz="2400" dirty="0"/>
              <a:t>).</a:t>
            </a:r>
          </a:p>
          <a:p>
            <a:pPr lvl="1"/>
            <a:r>
              <a:rPr lang="en-IN" sz="2400" dirty="0"/>
              <a:t>Difficult to recommend new releases since they have less reviews.</a:t>
            </a:r>
          </a:p>
          <a:p>
            <a:pPr lvl="1" algn="just"/>
            <a:endParaRPr lang="en-IN" sz="2000" dirty="0"/>
          </a:p>
        </p:txBody>
      </p:sp>
    </p:spTree>
    <p:extLst>
      <p:ext uri="{BB962C8B-B14F-4D97-AF65-F5344CB8AC3E}">
        <p14:creationId xmlns:p14="http://schemas.microsoft.com/office/powerpoint/2010/main" val="847465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43408"/>
            <a:ext cx="8928992" cy="1143000"/>
          </a:xfrm>
        </p:spPr>
        <p:txBody>
          <a:bodyPr>
            <a:normAutofit fontScale="90000"/>
          </a:bodyPr>
          <a:lstStyle/>
          <a:p>
            <a:r>
              <a:rPr lang="en-US" b="1" dirty="0"/>
              <a:t>Memory Based Recommender System</a:t>
            </a:r>
            <a:endParaRPr lang="en-IN" b="1" dirty="0"/>
          </a:p>
        </p:txBody>
      </p:sp>
      <p:sp>
        <p:nvSpPr>
          <p:cNvPr id="3" name="Content Placeholder 2"/>
          <p:cNvSpPr>
            <a:spLocks noGrp="1"/>
          </p:cNvSpPr>
          <p:nvPr>
            <p:ph idx="1"/>
          </p:nvPr>
        </p:nvSpPr>
        <p:spPr>
          <a:xfrm>
            <a:off x="457200" y="692696"/>
            <a:ext cx="8229600" cy="5433467"/>
          </a:xfrm>
        </p:spPr>
        <p:txBody>
          <a:bodyPr>
            <a:normAutofit/>
          </a:bodyPr>
          <a:lstStyle/>
          <a:p>
            <a:pPr algn="just"/>
            <a:r>
              <a:rPr lang="en-IN" sz="2400" dirty="0"/>
              <a:t>Memory-based recommender systems, also known as </a:t>
            </a:r>
            <a:r>
              <a:rPr lang="en-IN" sz="2400" dirty="0" err="1"/>
              <a:t>neighborhood</a:t>
            </a:r>
            <a:r>
              <a:rPr lang="en-IN" sz="2400" dirty="0"/>
              <a:t>-based recommender systems, rely on the idea of finding similar users or items to generate recommendations. </a:t>
            </a:r>
          </a:p>
          <a:p>
            <a:pPr algn="just"/>
            <a:r>
              <a:rPr lang="en-IN" sz="2400" dirty="0"/>
              <a:t>These systems make predictions based on the preferences or interactions of users or items without employing any complex mathematical models.</a:t>
            </a:r>
          </a:p>
          <a:p>
            <a:pPr algn="just"/>
            <a:r>
              <a:rPr lang="en-IN" sz="2400" dirty="0"/>
              <a:t>There are two main types of memory-based recommender systems:</a:t>
            </a:r>
          </a:p>
          <a:p>
            <a:pPr lvl="1" algn="just"/>
            <a:r>
              <a:rPr lang="en-IN" sz="2000" b="1" dirty="0"/>
              <a:t>User-Based Collaborative Filtering</a:t>
            </a:r>
          </a:p>
          <a:p>
            <a:pPr lvl="1" algn="just"/>
            <a:r>
              <a:rPr lang="en-IN" sz="2000" b="1" dirty="0"/>
              <a:t>Item-Based Collaborative Filtering</a:t>
            </a:r>
            <a:endParaRPr lang="en-IN" sz="2000" dirty="0"/>
          </a:p>
        </p:txBody>
      </p:sp>
    </p:spTree>
    <p:extLst>
      <p:ext uri="{BB962C8B-B14F-4D97-AF65-F5344CB8AC3E}">
        <p14:creationId xmlns:p14="http://schemas.microsoft.com/office/powerpoint/2010/main" val="3746830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lstStyle/>
          <a:p>
            <a:r>
              <a:rPr lang="en-IN" b="1" dirty="0"/>
              <a:t>User-Based Collaborative Filtering</a:t>
            </a:r>
            <a:endParaRPr lang="en-IN" dirty="0"/>
          </a:p>
        </p:txBody>
      </p:sp>
      <p:sp>
        <p:nvSpPr>
          <p:cNvPr id="3" name="Content Placeholder 2"/>
          <p:cNvSpPr>
            <a:spLocks noGrp="1"/>
          </p:cNvSpPr>
          <p:nvPr>
            <p:ph idx="1"/>
          </p:nvPr>
        </p:nvSpPr>
        <p:spPr>
          <a:xfrm>
            <a:off x="457200" y="620688"/>
            <a:ext cx="8229600" cy="5505475"/>
          </a:xfrm>
        </p:spPr>
        <p:txBody>
          <a:bodyPr>
            <a:normAutofit/>
          </a:bodyPr>
          <a:lstStyle/>
          <a:p>
            <a:pPr algn="just"/>
            <a:r>
              <a:rPr lang="en-IN" sz="2400" dirty="0"/>
              <a:t>User-Based Collaborative Filtering (UBCF) is a popular approach in recommender systems where recommendations are generated based on the </a:t>
            </a:r>
            <a:r>
              <a:rPr lang="en-IN" sz="2400" dirty="0" err="1"/>
              <a:t>behaviors</a:t>
            </a:r>
            <a:r>
              <a:rPr lang="en-IN" sz="2400" dirty="0"/>
              <a:t> and preferences of similar users. </a:t>
            </a:r>
          </a:p>
          <a:p>
            <a:pPr algn="just"/>
            <a:r>
              <a:rPr lang="en-IN" sz="2400" dirty="0"/>
              <a:t>The basic idea is to find users who are similar to the target user and recommend items liked or rated highly by those similar users. </a:t>
            </a:r>
          </a:p>
          <a:p>
            <a:pPr algn="just"/>
            <a:r>
              <a:rPr lang="en-IN" sz="2400" dirty="0"/>
              <a:t>UBCF relies on the assumption that users who have similar preferences in the past will have similar preferences in the future.</a:t>
            </a:r>
          </a:p>
          <a:p>
            <a:pPr algn="just"/>
            <a:endParaRPr lang="en-IN" sz="2400" dirty="0"/>
          </a:p>
        </p:txBody>
      </p:sp>
    </p:spTree>
    <p:extLst>
      <p:ext uri="{BB962C8B-B14F-4D97-AF65-F5344CB8AC3E}">
        <p14:creationId xmlns:p14="http://schemas.microsoft.com/office/powerpoint/2010/main" val="2781224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60648"/>
            <a:ext cx="8856984" cy="6408712"/>
          </a:xfrm>
        </p:spPr>
        <p:txBody>
          <a:bodyPr>
            <a:normAutofit/>
          </a:bodyPr>
          <a:lstStyle/>
          <a:p>
            <a:pPr algn="just"/>
            <a:r>
              <a:rPr lang="en-IN" sz="2000" b="1" dirty="0"/>
              <a:t>Here's a step-by-step explanation of how to implement a simple User-Based Collaborative Filtering recommendation system:</a:t>
            </a:r>
          </a:p>
          <a:p>
            <a:r>
              <a:rPr lang="en-IN" sz="2000" b="1" dirty="0"/>
              <a:t>User-Item Interaction Matrix:</a:t>
            </a:r>
            <a:endParaRPr lang="en-IN" sz="2000" dirty="0"/>
          </a:p>
          <a:p>
            <a:pPr lvl="1"/>
            <a:r>
              <a:rPr lang="en-IN" sz="2000" dirty="0"/>
              <a:t>Represent the user-item interactions in a matrix where rows represent users, columns represent items, and the values represent user interactions (e.g., ratings, likes, purchase history).</a:t>
            </a:r>
          </a:p>
          <a:p>
            <a:r>
              <a:rPr lang="en-IN" sz="2000" b="1" dirty="0"/>
              <a:t>Similarity Calculation:</a:t>
            </a:r>
            <a:endParaRPr lang="en-IN" sz="2000" dirty="0"/>
          </a:p>
          <a:p>
            <a:pPr lvl="1"/>
            <a:r>
              <a:rPr lang="en-IN" sz="2000" dirty="0"/>
              <a:t>Compute similarity between users based on their interactions using a similarity metric such as cosine similarity or Pearson correlation.</a:t>
            </a:r>
          </a:p>
          <a:p>
            <a:r>
              <a:rPr lang="en-IN" sz="2000" b="1" dirty="0"/>
              <a:t>Identify Similar Users:</a:t>
            </a:r>
            <a:endParaRPr lang="en-IN" sz="2000" dirty="0"/>
          </a:p>
          <a:p>
            <a:pPr lvl="1"/>
            <a:r>
              <a:rPr lang="en-IN" sz="2000" dirty="0"/>
              <a:t>Identify the most similar users to the target user based on the computed similarity scores.</a:t>
            </a:r>
          </a:p>
          <a:p>
            <a:r>
              <a:rPr lang="en-IN" sz="2000" b="1" dirty="0"/>
              <a:t>Generate Recommendations:</a:t>
            </a:r>
            <a:endParaRPr lang="en-IN" sz="2000" dirty="0"/>
          </a:p>
          <a:p>
            <a:pPr lvl="1"/>
            <a:r>
              <a:rPr lang="en-IN" sz="2000" dirty="0"/>
              <a:t>Recommend items that the target user has not interacted with, based on the interactions of similar users. Sort the recommended items by their predicted ratings or interactions.</a:t>
            </a:r>
          </a:p>
          <a:p>
            <a:r>
              <a:rPr lang="en-IN" sz="2000" b="1" dirty="0"/>
              <a:t>Present Recommendations:</a:t>
            </a:r>
            <a:endParaRPr lang="en-IN" sz="2000" dirty="0"/>
          </a:p>
          <a:p>
            <a:pPr lvl="1"/>
            <a:r>
              <a:rPr lang="en-IN" sz="2000" dirty="0"/>
              <a:t>Present the top-N recommended items to the target user.</a:t>
            </a:r>
          </a:p>
          <a:p>
            <a:endParaRPr lang="en-IN" sz="2000" dirty="0"/>
          </a:p>
          <a:p>
            <a:endParaRPr lang="en-IN" sz="2000" dirty="0"/>
          </a:p>
          <a:p>
            <a:endParaRPr lang="en-IN" sz="2000" dirty="0"/>
          </a:p>
          <a:p>
            <a:pPr algn="just"/>
            <a:endParaRPr lang="en-IN" sz="2000" b="1" dirty="0"/>
          </a:p>
        </p:txBody>
      </p:sp>
    </p:spTree>
    <p:extLst>
      <p:ext uri="{BB962C8B-B14F-4D97-AF65-F5344CB8AC3E}">
        <p14:creationId xmlns:p14="http://schemas.microsoft.com/office/powerpoint/2010/main" val="3441984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algn="just"/>
            <a:r>
              <a:rPr lang="en-IN" sz="2400" dirty="0"/>
              <a:t>An important component of any of these systems is the recommender function, which takes information about the user and predicts the rating that user might assign to a product, for example. </a:t>
            </a:r>
          </a:p>
          <a:p>
            <a:pPr algn="just"/>
            <a:r>
              <a:rPr lang="en-IN" sz="2400" dirty="0"/>
              <a:t>Predicting user ratings, even before the user has actually provided one, makes recommender systems a powerful tool. </a:t>
            </a:r>
          </a:p>
        </p:txBody>
      </p:sp>
    </p:spTree>
    <p:extLst>
      <p:ext uri="{BB962C8B-B14F-4D97-AF65-F5344CB8AC3E}">
        <p14:creationId xmlns:p14="http://schemas.microsoft.com/office/powerpoint/2010/main" val="981444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IN" b="1" dirty="0"/>
              <a:t>Item based collaborative filtering</a:t>
            </a:r>
          </a:p>
        </p:txBody>
      </p:sp>
      <p:sp>
        <p:nvSpPr>
          <p:cNvPr id="3" name="Content Placeholder 2"/>
          <p:cNvSpPr>
            <a:spLocks noGrp="1"/>
          </p:cNvSpPr>
          <p:nvPr>
            <p:ph idx="1"/>
          </p:nvPr>
        </p:nvSpPr>
        <p:spPr>
          <a:xfrm>
            <a:off x="457200" y="692696"/>
            <a:ext cx="8507288" cy="5433467"/>
          </a:xfrm>
        </p:spPr>
        <p:txBody>
          <a:bodyPr>
            <a:normAutofit/>
          </a:bodyPr>
          <a:lstStyle/>
          <a:p>
            <a:pPr algn="just"/>
            <a:r>
              <a:rPr lang="en-IN" sz="2400" dirty="0"/>
              <a:t>Item-Based Collaborative Filtering (IBCF) is a popular technique used in recommender systems to provide recommendations based on similarities between items rather than users. </a:t>
            </a:r>
          </a:p>
          <a:p>
            <a:pPr algn="just"/>
            <a:r>
              <a:rPr lang="en-IN" sz="2400" dirty="0"/>
              <a:t>It recommends items to a user based on their interactions with similar items. </a:t>
            </a:r>
          </a:p>
          <a:p>
            <a:pPr algn="just"/>
            <a:r>
              <a:rPr lang="en-IN" sz="2400" dirty="0"/>
              <a:t>The core idea is that if a user likes or interacts with a certain item, they are likely to like other items that are similar to it.</a:t>
            </a:r>
          </a:p>
        </p:txBody>
      </p:sp>
    </p:spTree>
    <p:extLst>
      <p:ext uri="{BB962C8B-B14F-4D97-AF65-F5344CB8AC3E}">
        <p14:creationId xmlns:p14="http://schemas.microsoft.com/office/powerpoint/2010/main" val="4287782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normAutofit fontScale="90000"/>
          </a:bodyPr>
          <a:lstStyle/>
          <a:p>
            <a:r>
              <a:rPr lang="en-US" b="1" dirty="0"/>
              <a:t>Model Based Collaborative Filtering</a:t>
            </a:r>
            <a:endParaRPr lang="en-IN" b="1" dirty="0"/>
          </a:p>
        </p:txBody>
      </p:sp>
      <p:sp>
        <p:nvSpPr>
          <p:cNvPr id="3" name="Content Placeholder 2"/>
          <p:cNvSpPr>
            <a:spLocks noGrp="1"/>
          </p:cNvSpPr>
          <p:nvPr>
            <p:ph idx="1"/>
          </p:nvPr>
        </p:nvSpPr>
        <p:spPr>
          <a:xfrm>
            <a:off x="457200" y="764704"/>
            <a:ext cx="8579296" cy="5361459"/>
          </a:xfrm>
        </p:spPr>
        <p:txBody>
          <a:bodyPr>
            <a:normAutofit/>
          </a:bodyPr>
          <a:lstStyle/>
          <a:p>
            <a:pPr algn="just"/>
            <a:r>
              <a:rPr lang="en-IN" sz="2400" dirty="0"/>
              <a:t>Model-Based Collaborative Filtering is an approach used in recommender systems that involves building predictive models based on the user-item interaction data to make recommendations. </a:t>
            </a:r>
          </a:p>
          <a:p>
            <a:pPr algn="just"/>
            <a:r>
              <a:rPr lang="en-IN" sz="2400" dirty="0"/>
              <a:t>These models use machine learning or matrix factorization techniques to learn patterns, preferences, and relationships from the data to generate personalized recommendations.</a:t>
            </a:r>
          </a:p>
        </p:txBody>
      </p:sp>
    </p:spTree>
    <p:extLst>
      <p:ext uri="{BB962C8B-B14F-4D97-AF65-F5344CB8AC3E}">
        <p14:creationId xmlns:p14="http://schemas.microsoft.com/office/powerpoint/2010/main" val="3989210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507288" cy="6552728"/>
          </a:xfrm>
        </p:spPr>
        <p:txBody>
          <a:bodyPr>
            <a:normAutofit lnSpcReduction="10000"/>
          </a:bodyPr>
          <a:lstStyle/>
          <a:p>
            <a:pPr algn="just"/>
            <a:r>
              <a:rPr lang="en-IN" sz="2400" b="1" dirty="0"/>
              <a:t>Here's an overview of the steps to implement Model-Based Collaborative Filtering:</a:t>
            </a:r>
          </a:p>
          <a:p>
            <a:pPr algn="just"/>
            <a:r>
              <a:rPr lang="en-IN" sz="2400" b="1" dirty="0"/>
              <a:t>User-Item Interaction Matrix:</a:t>
            </a:r>
            <a:endParaRPr lang="en-IN" sz="2400" dirty="0"/>
          </a:p>
          <a:p>
            <a:pPr lvl="1" algn="just"/>
            <a:r>
              <a:rPr lang="en-IN" sz="2000" dirty="0"/>
              <a:t>Create a matrix where rows represent users, columns represent items, and the values represent user interactions (e.g., ratings, likes, purchase history).</a:t>
            </a:r>
          </a:p>
          <a:p>
            <a:pPr algn="just"/>
            <a:r>
              <a:rPr lang="en-IN" sz="2400" b="1" dirty="0"/>
              <a:t>Model Training:</a:t>
            </a:r>
            <a:endParaRPr lang="en-IN" sz="2400" dirty="0"/>
          </a:p>
          <a:p>
            <a:pPr lvl="1" algn="just"/>
            <a:r>
              <a:rPr lang="en-IN" sz="2000" dirty="0"/>
              <a:t>Train a machine learning model (e.g., matrix factorization, neural networks) on the interaction data to learn the underlying patterns and preferences.</a:t>
            </a:r>
          </a:p>
          <a:p>
            <a:r>
              <a:rPr lang="en-IN" sz="2400" b="1" dirty="0"/>
              <a:t>Model Evaluation:</a:t>
            </a:r>
            <a:endParaRPr lang="en-IN" sz="2400" dirty="0"/>
          </a:p>
          <a:p>
            <a:pPr lvl="1"/>
            <a:r>
              <a:rPr lang="en-IN" sz="2000" dirty="0"/>
              <a:t>Evaluate the model's performance using appropriate evaluation metrics (e.g., mean squared error, accuracy, etc.).</a:t>
            </a:r>
          </a:p>
          <a:p>
            <a:r>
              <a:rPr lang="en-IN" sz="2400" b="1" dirty="0"/>
              <a:t>Generate Recommendations:</a:t>
            </a:r>
            <a:endParaRPr lang="en-IN" sz="2400" dirty="0"/>
          </a:p>
          <a:p>
            <a:pPr lvl="1"/>
            <a:r>
              <a:rPr lang="en-IN" sz="2000" dirty="0"/>
              <a:t>Use the trained model to generate recommendations for each user based on their interactions and predicted preferences.</a:t>
            </a:r>
          </a:p>
          <a:p>
            <a:r>
              <a:rPr lang="en-IN" sz="2400" b="1" dirty="0"/>
              <a:t>Present Recommendations:</a:t>
            </a:r>
            <a:endParaRPr lang="en-IN" sz="2400" dirty="0"/>
          </a:p>
          <a:p>
            <a:pPr lvl="1"/>
            <a:r>
              <a:rPr lang="en-IN" sz="2000" dirty="0"/>
              <a:t>Present the top-N recommended items to the users.</a:t>
            </a:r>
          </a:p>
          <a:p>
            <a:endParaRPr lang="en-IN" sz="2400" dirty="0"/>
          </a:p>
          <a:p>
            <a:endParaRPr lang="en-IN" sz="2400" dirty="0"/>
          </a:p>
          <a:p>
            <a:pPr algn="just"/>
            <a:endParaRPr lang="en-IN" sz="2400" dirty="0"/>
          </a:p>
          <a:p>
            <a:pPr algn="just"/>
            <a:endParaRPr lang="en-IN" sz="2400" dirty="0"/>
          </a:p>
          <a:p>
            <a:pPr algn="just"/>
            <a:endParaRPr lang="en-IN" sz="2400" b="1" dirty="0"/>
          </a:p>
        </p:txBody>
      </p:sp>
    </p:spTree>
    <p:extLst>
      <p:ext uri="{BB962C8B-B14F-4D97-AF65-F5344CB8AC3E}">
        <p14:creationId xmlns:p14="http://schemas.microsoft.com/office/powerpoint/2010/main" val="1153955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algn="just"/>
            <a:r>
              <a:rPr lang="en-IN" sz="2400" dirty="0"/>
              <a:t>Matrix factorization methods like Singular Value Decomposition (SVD), Alternating Least Squares (ALS), and deep learning-based approaches like neural collaborative filtering (NCF) are commonly used in model-based collaborative filtering.</a:t>
            </a:r>
          </a:p>
        </p:txBody>
      </p:sp>
    </p:spTree>
    <p:extLst>
      <p:ext uri="{BB962C8B-B14F-4D97-AF65-F5344CB8AC3E}">
        <p14:creationId xmlns:p14="http://schemas.microsoft.com/office/powerpoint/2010/main" val="30525666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CB466F-35FA-B0D1-3206-B8A50BA16AAC}"/>
              </a:ext>
            </a:extLst>
          </p:cNvPr>
          <p:cNvPicPr>
            <a:picLocks noChangeAspect="1"/>
          </p:cNvPicPr>
          <p:nvPr/>
        </p:nvPicPr>
        <p:blipFill>
          <a:blip r:embed="rId2"/>
          <a:stretch>
            <a:fillRect/>
          </a:stretch>
        </p:blipFill>
        <p:spPr>
          <a:xfrm>
            <a:off x="1301582" y="1484785"/>
            <a:ext cx="6540836" cy="3087274"/>
          </a:xfrm>
          <a:prstGeom prst="rect">
            <a:avLst/>
          </a:prstGeom>
        </p:spPr>
      </p:pic>
    </p:spTree>
    <p:extLst>
      <p:ext uri="{BB962C8B-B14F-4D97-AF65-F5344CB8AC3E}">
        <p14:creationId xmlns:p14="http://schemas.microsoft.com/office/powerpoint/2010/main" val="34069318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B90E8D-A1C3-824F-3197-CC1A411C9175}"/>
              </a:ext>
            </a:extLst>
          </p:cNvPr>
          <p:cNvPicPr>
            <a:picLocks noChangeAspect="1"/>
          </p:cNvPicPr>
          <p:nvPr/>
        </p:nvPicPr>
        <p:blipFill>
          <a:blip r:embed="rId2"/>
          <a:stretch>
            <a:fillRect/>
          </a:stretch>
        </p:blipFill>
        <p:spPr>
          <a:xfrm>
            <a:off x="755576" y="1567790"/>
            <a:ext cx="7747474" cy="3722420"/>
          </a:xfrm>
          <a:prstGeom prst="rect">
            <a:avLst/>
          </a:prstGeom>
        </p:spPr>
      </p:pic>
    </p:spTree>
    <p:extLst>
      <p:ext uri="{BB962C8B-B14F-4D97-AF65-F5344CB8AC3E}">
        <p14:creationId xmlns:p14="http://schemas.microsoft.com/office/powerpoint/2010/main" val="3762651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normAutofit fontScale="90000"/>
          </a:bodyPr>
          <a:lstStyle/>
          <a:p>
            <a:r>
              <a:rPr lang="en-US" b="1" dirty="0"/>
              <a:t>Ethical Use of Recommender System</a:t>
            </a:r>
            <a:endParaRPr lang="en-IN" b="1" dirty="0"/>
          </a:p>
        </p:txBody>
      </p:sp>
      <p:sp>
        <p:nvSpPr>
          <p:cNvPr id="3" name="Content Placeholder 2"/>
          <p:cNvSpPr>
            <a:spLocks noGrp="1"/>
          </p:cNvSpPr>
          <p:nvPr>
            <p:ph idx="1"/>
          </p:nvPr>
        </p:nvSpPr>
        <p:spPr>
          <a:xfrm>
            <a:off x="457200" y="620688"/>
            <a:ext cx="8229600" cy="5976664"/>
          </a:xfrm>
        </p:spPr>
        <p:txBody>
          <a:bodyPr>
            <a:noAutofit/>
          </a:bodyPr>
          <a:lstStyle/>
          <a:p>
            <a:pPr algn="just"/>
            <a:r>
              <a:rPr lang="en-IN" sz="1800" dirty="0"/>
              <a:t>The ethical use of recommender systems is of paramount importance to ensure that users are provided with fair, transparent, and helpful recommendations while respecting their privacy and well-being.</a:t>
            </a:r>
          </a:p>
          <a:p>
            <a:r>
              <a:rPr lang="en-IN" sz="1800" b="1" dirty="0"/>
              <a:t>Transparency and Explanation:</a:t>
            </a:r>
            <a:endParaRPr lang="en-IN" sz="1800" dirty="0"/>
          </a:p>
          <a:p>
            <a:pPr lvl="1"/>
            <a:r>
              <a:rPr lang="en-IN" sz="1800" dirty="0"/>
              <a:t>Provide clear explanations of how the recommender system works, what data is used, and how recommendations are generated. Users should understand why certain recommendations are being made.</a:t>
            </a:r>
          </a:p>
          <a:p>
            <a:r>
              <a:rPr lang="en-IN" sz="1800" b="1" dirty="0"/>
              <a:t>User Control and Customization:</a:t>
            </a:r>
            <a:endParaRPr lang="en-IN" sz="1800" dirty="0"/>
          </a:p>
          <a:p>
            <a:pPr lvl="1"/>
            <a:r>
              <a:rPr lang="en-IN" sz="1800" dirty="0"/>
              <a:t>Allow users to have control over the recommendations they receive. Offer options for customization, preferences, and the ability to filter or adjust recommendations according to their needs and preferences.</a:t>
            </a:r>
          </a:p>
          <a:p>
            <a:r>
              <a:rPr lang="en-IN" sz="1800" b="1" dirty="0"/>
              <a:t>Avoid Discrimination and Bias:</a:t>
            </a:r>
            <a:endParaRPr lang="en-IN" sz="1800" dirty="0"/>
          </a:p>
          <a:p>
            <a:pPr lvl="1"/>
            <a:r>
              <a:rPr lang="en-IN" sz="1800" dirty="0"/>
              <a:t>Strive to eliminate biases related to race, gender, age, ethnicity, or any other characteristic. Ensure that the recommender system provides fair and unbiased recommendations to all users.</a:t>
            </a:r>
          </a:p>
          <a:p>
            <a:r>
              <a:rPr lang="en-IN" sz="1800" b="1" dirty="0"/>
              <a:t>Diversity and Serendipity:</a:t>
            </a:r>
            <a:endParaRPr lang="en-IN" sz="1800" dirty="0"/>
          </a:p>
          <a:p>
            <a:pPr lvl="1"/>
            <a:r>
              <a:rPr lang="en-IN" sz="1800" dirty="0"/>
              <a:t>Aim to offer a diverse set of recommendations, avoiding filter bubbles where users are only exposed to content similar to their previous choices. Encourage users to explore a variety of content.</a:t>
            </a:r>
            <a:br>
              <a:rPr lang="en-IN" sz="1800" dirty="0"/>
            </a:br>
            <a:endParaRPr lang="en-IN" sz="1800" dirty="0"/>
          </a:p>
        </p:txBody>
      </p:sp>
    </p:spTree>
    <p:extLst>
      <p:ext uri="{BB962C8B-B14F-4D97-AF65-F5344CB8AC3E}">
        <p14:creationId xmlns:p14="http://schemas.microsoft.com/office/powerpoint/2010/main" val="5568139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r>
              <a:rPr lang="en-IN" sz="2400" b="1" dirty="0"/>
              <a:t>Informed Consent and Privacy:</a:t>
            </a:r>
            <a:endParaRPr lang="en-IN" sz="2400" dirty="0"/>
          </a:p>
          <a:p>
            <a:pPr lvl="1"/>
            <a:r>
              <a:rPr lang="en-IN" sz="2000" dirty="0"/>
              <a:t>Obtain informed consent from users regarding data collection, usage, and sharing. Clearly explain the privacy policy and how user data is handled, stored, and protected.</a:t>
            </a:r>
          </a:p>
          <a:p>
            <a:r>
              <a:rPr lang="en-IN" sz="2400" b="1" dirty="0"/>
              <a:t>Data Collection and Storage:</a:t>
            </a:r>
            <a:endParaRPr lang="en-IN" sz="2400" dirty="0"/>
          </a:p>
          <a:p>
            <a:pPr lvl="1"/>
            <a:r>
              <a:rPr lang="en-IN" sz="2000" dirty="0"/>
              <a:t>Collect and store only the necessary data for providing recommendations. Implement strong security measures to protect user data from unauthorized access or misuse.</a:t>
            </a:r>
          </a:p>
          <a:p>
            <a:r>
              <a:rPr lang="en-IN" sz="2400" b="1" dirty="0"/>
              <a:t>Prevent Over-Personalization:</a:t>
            </a:r>
            <a:endParaRPr lang="en-IN" sz="2400" dirty="0"/>
          </a:p>
          <a:p>
            <a:pPr lvl="1"/>
            <a:r>
              <a:rPr lang="en-IN" sz="2000" dirty="0"/>
              <a:t>Avoid excessive personalization that may lead to a "creepy" feeling for users. Strive for a balance between personalization and maintaining user privacy.</a:t>
            </a:r>
          </a:p>
          <a:p>
            <a:r>
              <a:rPr lang="en-IN" sz="2400" b="1" dirty="0"/>
              <a:t>Avoid Manipulation and Exploitation:</a:t>
            </a:r>
            <a:endParaRPr lang="en-IN" sz="2400" dirty="0"/>
          </a:p>
          <a:p>
            <a:pPr lvl="1"/>
            <a:r>
              <a:rPr lang="en-IN" sz="2000" dirty="0"/>
              <a:t>Do not manipulate users or exploit their vulnerabilities to increase engagement or interactions. Prioritize the user's best interests and well-being.</a:t>
            </a:r>
          </a:p>
          <a:p>
            <a:endParaRPr lang="en-IN" sz="2400" dirty="0"/>
          </a:p>
          <a:p>
            <a:endParaRPr lang="en-IN" sz="2400" dirty="0"/>
          </a:p>
          <a:p>
            <a:endParaRPr lang="en-IN" sz="2400" dirty="0"/>
          </a:p>
          <a:p>
            <a:pPr algn="just"/>
            <a:endParaRPr lang="en-IN" sz="2400" dirty="0"/>
          </a:p>
        </p:txBody>
      </p:sp>
    </p:spTree>
    <p:extLst>
      <p:ext uri="{BB962C8B-B14F-4D97-AF65-F5344CB8AC3E}">
        <p14:creationId xmlns:p14="http://schemas.microsoft.com/office/powerpoint/2010/main" val="38957263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579296" cy="5721499"/>
          </a:xfrm>
        </p:spPr>
        <p:txBody>
          <a:bodyPr>
            <a:normAutofit/>
          </a:bodyPr>
          <a:lstStyle/>
          <a:p>
            <a:r>
              <a:rPr lang="en-IN" sz="2400" b="1" dirty="0"/>
              <a:t>Feedback Mechanism:</a:t>
            </a:r>
            <a:endParaRPr lang="en-IN" sz="2400" dirty="0"/>
          </a:p>
          <a:p>
            <a:pPr lvl="1"/>
            <a:r>
              <a:rPr lang="en-IN" sz="2000" dirty="0"/>
              <a:t>Implement a feedback mechanism where users can report issues, biases, or concerns related to recommendations. Use this feedback to improve the recommender system.</a:t>
            </a:r>
          </a:p>
          <a:p>
            <a:r>
              <a:rPr lang="en-IN" sz="2400" b="1" dirty="0"/>
              <a:t>Regular Audits and Assessments:</a:t>
            </a:r>
            <a:endParaRPr lang="en-IN" sz="2400" dirty="0"/>
          </a:p>
          <a:p>
            <a:pPr lvl="1"/>
            <a:r>
              <a:rPr lang="en-IN" sz="2000" dirty="0"/>
              <a:t>Conduct regular audits and assessments of the recommender system to ensure compliance with ethical guidelines and standards. Address any identified issues promptly.</a:t>
            </a:r>
          </a:p>
          <a:p>
            <a:r>
              <a:rPr lang="en-IN" sz="2400" b="1" dirty="0"/>
              <a:t>Stakeholder Involvement:</a:t>
            </a:r>
            <a:endParaRPr lang="en-IN" sz="2400" dirty="0"/>
          </a:p>
          <a:p>
            <a:pPr lvl="1"/>
            <a:r>
              <a:rPr lang="en-IN" sz="2000" dirty="0"/>
              <a:t>Involve relevant stakeholders, including users, domain experts, ethicists, and diverse communities, in the design, development, and evaluation of the recommender system to incorporate different perspectives.</a:t>
            </a:r>
          </a:p>
          <a:p>
            <a:r>
              <a:rPr lang="en-IN" sz="2400" b="1" dirty="0"/>
              <a:t>Education and Awareness:</a:t>
            </a:r>
            <a:endParaRPr lang="en-IN" sz="2400" dirty="0"/>
          </a:p>
          <a:p>
            <a:pPr lvl="1"/>
            <a:r>
              <a:rPr lang="en-IN" sz="2000" dirty="0"/>
              <a:t>Educate users about how recommender systems function and their ethical implications. Promote digital literacy and awareness regarding online content and recommendations.</a:t>
            </a:r>
          </a:p>
          <a:p>
            <a:endParaRPr lang="en-IN" sz="2400" dirty="0"/>
          </a:p>
          <a:p>
            <a:endParaRPr lang="en-IN" sz="2400" dirty="0"/>
          </a:p>
          <a:p>
            <a:endParaRPr lang="en-IN" sz="2400" dirty="0"/>
          </a:p>
          <a:p>
            <a:pPr algn="just"/>
            <a:endParaRPr lang="en-IN" sz="2400" dirty="0"/>
          </a:p>
        </p:txBody>
      </p:sp>
    </p:spTree>
    <p:extLst>
      <p:ext uri="{BB962C8B-B14F-4D97-AF65-F5344CB8AC3E}">
        <p14:creationId xmlns:p14="http://schemas.microsoft.com/office/powerpoint/2010/main" val="33266609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3464645" y="2967335"/>
            <a:ext cx="2214710" cy="923330"/>
          </a:xfrm>
          <a:prstGeom prst="rect">
            <a:avLst/>
          </a:prstGeom>
          <a:noFill/>
        </p:spPr>
        <p:txBody>
          <a:bodyPr wrap="none" lIns="91440" tIns="45720" rIns="91440" bIns="45720">
            <a:spAutoFit/>
          </a:bodyPr>
          <a:lstStyle/>
          <a:p>
            <a:pPr algn="ctr"/>
            <a:r>
              <a:rPr lang="en-US" sz="5400" b="1" cap="none" spc="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Thanks</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3109121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IN" sz="3600" b="1" dirty="0"/>
              <a:t>How Do Recommender Systems Work?</a:t>
            </a:r>
            <a:br>
              <a:rPr lang="en-IN" sz="3600" b="1" dirty="0"/>
            </a:br>
            <a:endParaRPr lang="en-IN" sz="3600" dirty="0"/>
          </a:p>
        </p:txBody>
      </p:sp>
      <p:sp>
        <p:nvSpPr>
          <p:cNvPr id="3" name="Content Placeholder 2"/>
          <p:cNvSpPr>
            <a:spLocks noGrp="1"/>
          </p:cNvSpPr>
          <p:nvPr>
            <p:ph idx="1"/>
          </p:nvPr>
        </p:nvSpPr>
        <p:spPr>
          <a:xfrm>
            <a:off x="457200" y="620688"/>
            <a:ext cx="8579296" cy="6237312"/>
          </a:xfrm>
        </p:spPr>
        <p:txBody>
          <a:bodyPr>
            <a:normAutofit/>
          </a:bodyPr>
          <a:lstStyle/>
          <a:p>
            <a:pPr algn="just"/>
            <a:r>
              <a:rPr lang="en-IN" sz="2400" b="1" cap="all" dirty="0"/>
              <a:t>UNDERSTANDING RELATIONSHIPS</a:t>
            </a:r>
          </a:p>
          <a:p>
            <a:pPr lvl="1" algn="just"/>
            <a:r>
              <a:rPr lang="en-IN" sz="2000" dirty="0"/>
              <a:t>Relationships provide recommender systems with tremendous insight, as well as an understanding of customers. There are three main types that occur:</a:t>
            </a:r>
          </a:p>
          <a:p>
            <a:pPr lvl="1" algn="just"/>
            <a:r>
              <a:rPr lang="en-IN" sz="2000" b="1" dirty="0"/>
              <a:t>User-Product Relationship</a:t>
            </a:r>
          </a:p>
          <a:p>
            <a:pPr lvl="1" algn="just"/>
            <a:r>
              <a:rPr lang="en-IN" sz="2000" dirty="0"/>
              <a:t>The user-product relationship occurs when some users have an affinity or preference towards specific products that they need. For example, a cricket player might have a preference for cricket-related items, thus the e-commerce website will build a user-product relation of player-&gt;cricket.</a:t>
            </a:r>
          </a:p>
          <a:p>
            <a:pPr lvl="1" algn="just"/>
            <a:r>
              <a:rPr lang="en-IN" sz="2000" b="1" dirty="0"/>
              <a:t>Product-Product Relationship</a:t>
            </a:r>
          </a:p>
          <a:p>
            <a:pPr lvl="1" algn="just"/>
            <a:r>
              <a:rPr lang="en-IN" sz="2000" dirty="0"/>
              <a:t>Product-product relationships occur when items are similar in nature, either by appearance or description. Some examples include books or music of the same genre, dishes from the same cuisine, or news articles from a particular event.</a:t>
            </a:r>
          </a:p>
          <a:p>
            <a:pPr lvl="1" algn="just"/>
            <a:r>
              <a:rPr lang="en-IN" sz="2000" b="1" dirty="0"/>
              <a:t>User-User Relationship</a:t>
            </a:r>
          </a:p>
          <a:p>
            <a:pPr lvl="1" algn="just"/>
            <a:r>
              <a:rPr lang="en-IN" sz="2000" dirty="0"/>
              <a:t>User-user relationships occur when some customers have similar taste with respect to a particular product or service. Examples include mutual friends, similar backgrounds, similar age, etc.</a:t>
            </a:r>
          </a:p>
        </p:txBody>
      </p:sp>
    </p:spTree>
    <p:extLst>
      <p:ext uri="{BB962C8B-B14F-4D97-AF65-F5344CB8AC3E}">
        <p14:creationId xmlns:p14="http://schemas.microsoft.com/office/powerpoint/2010/main" val="360198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06090"/>
          </a:xfrm>
        </p:spPr>
        <p:txBody>
          <a:bodyPr>
            <a:normAutofit/>
          </a:bodyPr>
          <a:lstStyle/>
          <a:p>
            <a:r>
              <a:rPr lang="en-IN" sz="4000" b="1" cap="all" dirty="0"/>
              <a:t>DATA &amp; RECOMMENDER SYSTEMS</a:t>
            </a:r>
            <a:endParaRPr lang="en-IN" sz="4000" dirty="0"/>
          </a:p>
        </p:txBody>
      </p:sp>
      <p:sp>
        <p:nvSpPr>
          <p:cNvPr id="3" name="Content Placeholder 2"/>
          <p:cNvSpPr>
            <a:spLocks noGrp="1"/>
          </p:cNvSpPr>
          <p:nvPr>
            <p:ph idx="1"/>
          </p:nvPr>
        </p:nvSpPr>
        <p:spPr>
          <a:xfrm>
            <a:off x="457200" y="692696"/>
            <a:ext cx="8507288" cy="5433467"/>
          </a:xfrm>
        </p:spPr>
        <p:txBody>
          <a:bodyPr>
            <a:normAutofit/>
          </a:bodyPr>
          <a:lstStyle/>
          <a:p>
            <a:r>
              <a:rPr lang="en-IN" sz="2400" b="1" dirty="0"/>
              <a:t>User </a:t>
            </a:r>
            <a:r>
              <a:rPr lang="en-IN" sz="2400" b="1" dirty="0" err="1"/>
              <a:t>Behavior</a:t>
            </a:r>
            <a:r>
              <a:rPr lang="en-IN" sz="2400" b="1" dirty="0"/>
              <a:t> Data</a:t>
            </a:r>
          </a:p>
          <a:p>
            <a:pPr lvl="1"/>
            <a:r>
              <a:rPr lang="en-IN" sz="2000" dirty="0"/>
              <a:t>Users </a:t>
            </a:r>
            <a:r>
              <a:rPr lang="en-IN" sz="2000" dirty="0" err="1"/>
              <a:t>behavior</a:t>
            </a:r>
            <a:r>
              <a:rPr lang="en-IN" sz="2000" dirty="0"/>
              <a:t> data is useful information about the engagement of the user on the product. It can be collected from ratings, clicks and purchase history.</a:t>
            </a:r>
          </a:p>
          <a:p>
            <a:r>
              <a:rPr lang="en-IN" sz="2400" b="1" dirty="0"/>
              <a:t>User Demographic Data</a:t>
            </a:r>
          </a:p>
          <a:p>
            <a:pPr lvl="1"/>
            <a:r>
              <a:rPr lang="en-IN" sz="2000" dirty="0"/>
              <a:t>User demographic information is related to the user’s personal information such as age, education, income and location.</a:t>
            </a:r>
          </a:p>
          <a:p>
            <a:r>
              <a:rPr lang="en-IN" sz="2400" b="1" dirty="0"/>
              <a:t>Product Attribute Data</a:t>
            </a:r>
          </a:p>
          <a:p>
            <a:pPr lvl="1"/>
            <a:r>
              <a:rPr lang="en-IN" sz="2000" dirty="0"/>
              <a:t>Product attribute data is information related to the product itself such as genre in case of books, cast in case of movies, cuisine in case of food.</a:t>
            </a:r>
          </a:p>
        </p:txBody>
      </p:sp>
    </p:spTree>
    <p:extLst>
      <p:ext uri="{BB962C8B-B14F-4D97-AF65-F5344CB8AC3E}">
        <p14:creationId xmlns:p14="http://schemas.microsoft.com/office/powerpoint/2010/main" val="1015935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Autofit/>
          </a:bodyPr>
          <a:lstStyle/>
          <a:p>
            <a:r>
              <a:rPr lang="en-IN" sz="3600" b="1" cap="all" dirty="0"/>
              <a:t>HOW DO WE PROVIDE DATA FOR RECOMMENDER SYSTEMS?</a:t>
            </a:r>
            <a:br>
              <a:rPr lang="en-IN" sz="3600" b="1" cap="all" dirty="0"/>
            </a:br>
            <a:endParaRPr lang="en-IN" sz="3600" dirty="0"/>
          </a:p>
        </p:txBody>
      </p:sp>
      <p:sp>
        <p:nvSpPr>
          <p:cNvPr id="3" name="Content Placeholder 2"/>
          <p:cNvSpPr>
            <a:spLocks noGrp="1"/>
          </p:cNvSpPr>
          <p:nvPr>
            <p:ph idx="1"/>
          </p:nvPr>
        </p:nvSpPr>
        <p:spPr>
          <a:xfrm>
            <a:off x="457200" y="980728"/>
            <a:ext cx="8579296" cy="5544616"/>
          </a:xfrm>
        </p:spPr>
        <p:txBody>
          <a:bodyPr>
            <a:normAutofit/>
          </a:bodyPr>
          <a:lstStyle/>
          <a:p>
            <a:pPr algn="just"/>
            <a:r>
              <a:rPr lang="en-IN" sz="2400" dirty="0"/>
              <a:t>Data can be provided in a variety of ways. There are two particularly important methods, explicit and implicit rating.</a:t>
            </a:r>
          </a:p>
          <a:p>
            <a:pPr algn="just"/>
            <a:r>
              <a:rPr lang="en-IN" sz="2400" b="1" dirty="0"/>
              <a:t>Explicit Ratings</a:t>
            </a:r>
          </a:p>
          <a:p>
            <a:pPr lvl="1" algn="just"/>
            <a:r>
              <a:rPr lang="en-IN" sz="2000" dirty="0"/>
              <a:t>Explicit ratings are provided by the user. </a:t>
            </a:r>
          </a:p>
          <a:p>
            <a:pPr lvl="1" algn="just"/>
            <a:r>
              <a:rPr lang="en-IN" sz="2000" dirty="0"/>
              <a:t>They infer the user’s preference. </a:t>
            </a:r>
          </a:p>
          <a:p>
            <a:pPr lvl="1" algn="just"/>
            <a:r>
              <a:rPr lang="en-IN" sz="2000" dirty="0"/>
              <a:t>Examples include star ratings, reviews, feedback, likes and following. </a:t>
            </a:r>
          </a:p>
          <a:p>
            <a:pPr lvl="1" algn="just"/>
            <a:r>
              <a:rPr lang="en-IN" sz="2000" dirty="0"/>
              <a:t>Since users don't always rate products, explicit ratings can be hard to get.</a:t>
            </a:r>
          </a:p>
          <a:p>
            <a:pPr algn="just"/>
            <a:r>
              <a:rPr lang="en-IN" sz="2400" b="1" dirty="0"/>
              <a:t>Implicit Ratings</a:t>
            </a:r>
          </a:p>
          <a:p>
            <a:pPr lvl="1" algn="just"/>
            <a:r>
              <a:rPr lang="en-IN" sz="2000" dirty="0"/>
              <a:t>Implicit ratings are provided when users interact with the item. </a:t>
            </a:r>
          </a:p>
          <a:p>
            <a:pPr lvl="1" algn="just"/>
            <a:r>
              <a:rPr lang="en-IN" sz="2000" dirty="0"/>
              <a:t>They infer a user’s </a:t>
            </a:r>
            <a:r>
              <a:rPr lang="en-IN" sz="2000" dirty="0" err="1"/>
              <a:t>behavior</a:t>
            </a:r>
            <a:r>
              <a:rPr lang="en-IN" sz="2000" dirty="0"/>
              <a:t> and are easy to get as users are subconsciously clicking. </a:t>
            </a:r>
          </a:p>
          <a:p>
            <a:pPr lvl="1" algn="just"/>
            <a:r>
              <a:rPr lang="en-IN" sz="2000" dirty="0"/>
              <a:t>Examples include clicks, views and purchases. (Note: Views and purchases can be a better entity to recommend as users will have spent time and money on what is most crucial for them.)</a:t>
            </a:r>
          </a:p>
        </p:txBody>
      </p:sp>
    </p:spTree>
    <p:extLst>
      <p:ext uri="{BB962C8B-B14F-4D97-AF65-F5344CB8AC3E}">
        <p14:creationId xmlns:p14="http://schemas.microsoft.com/office/powerpoint/2010/main" val="165724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06090"/>
          </a:xfrm>
        </p:spPr>
        <p:txBody>
          <a:bodyPr>
            <a:noAutofit/>
          </a:bodyPr>
          <a:lstStyle/>
          <a:p>
            <a:r>
              <a:rPr lang="en-IN" sz="3600" b="1" dirty="0"/>
              <a:t>Product Similarity (Item-Item Filtering)</a:t>
            </a:r>
            <a:br>
              <a:rPr lang="en-IN" sz="3600" b="1" dirty="0"/>
            </a:br>
            <a:endParaRPr lang="en-IN" sz="3600" dirty="0"/>
          </a:p>
        </p:txBody>
      </p:sp>
      <p:sp>
        <p:nvSpPr>
          <p:cNvPr id="3" name="Content Placeholder 2"/>
          <p:cNvSpPr>
            <a:spLocks noGrp="1"/>
          </p:cNvSpPr>
          <p:nvPr>
            <p:ph idx="1"/>
          </p:nvPr>
        </p:nvSpPr>
        <p:spPr>
          <a:xfrm>
            <a:off x="457200" y="620688"/>
            <a:ext cx="8579296" cy="5505475"/>
          </a:xfrm>
        </p:spPr>
        <p:txBody>
          <a:bodyPr>
            <a:normAutofit/>
          </a:bodyPr>
          <a:lstStyle/>
          <a:p>
            <a:pPr algn="just"/>
            <a:r>
              <a:rPr lang="en-IN" sz="2400" dirty="0"/>
              <a:t>Product similarity is the most useful system for suggesting products based on how much the user would like the product. </a:t>
            </a:r>
          </a:p>
          <a:p>
            <a:pPr algn="just"/>
            <a:r>
              <a:rPr lang="en-IN" sz="2400" dirty="0"/>
              <a:t>If the user is browsing or searching for a particular product, they can be shown similar products. </a:t>
            </a:r>
          </a:p>
          <a:p>
            <a:pPr algn="just"/>
            <a:r>
              <a:rPr lang="en-IN" sz="2400" dirty="0"/>
              <a:t>Users often expect to find products they want quickly and move on if they have a hard time finding the relevant product. </a:t>
            </a:r>
          </a:p>
          <a:p>
            <a:pPr algn="just"/>
            <a:r>
              <a:rPr lang="en-IN" sz="2400" dirty="0"/>
              <a:t>When the user clicks on one product we can show another similar product, or if the user buys the product we can email the user advertisements or coupons based on a similar product. </a:t>
            </a:r>
          </a:p>
          <a:p>
            <a:pPr algn="just"/>
            <a:r>
              <a:rPr lang="en-IN" sz="2400" dirty="0"/>
              <a:t>Product similarity is particularly useful when we don’t know much about the user yet, but we do know what products they're viewing. </a:t>
            </a:r>
          </a:p>
        </p:txBody>
      </p:sp>
      <p:pic>
        <p:nvPicPr>
          <p:cNvPr id="2050" name="Picture 2" descr="recommendation-system-machine-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49" y="5373216"/>
            <a:ext cx="7620000" cy="1342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605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78098"/>
          </a:xfrm>
        </p:spPr>
        <p:txBody>
          <a:bodyPr>
            <a:normAutofit fontScale="90000"/>
          </a:bodyPr>
          <a:lstStyle/>
          <a:p>
            <a:r>
              <a:rPr lang="en-IN" b="1" dirty="0"/>
              <a:t>User Similarity (User-User Filtering)</a:t>
            </a:r>
            <a:endParaRPr lang="en-IN" dirty="0"/>
          </a:p>
        </p:txBody>
      </p:sp>
      <p:sp>
        <p:nvSpPr>
          <p:cNvPr id="3" name="Content Placeholder 2"/>
          <p:cNvSpPr>
            <a:spLocks noGrp="1"/>
          </p:cNvSpPr>
          <p:nvPr>
            <p:ph idx="1"/>
          </p:nvPr>
        </p:nvSpPr>
        <p:spPr>
          <a:xfrm>
            <a:off x="457200" y="836712"/>
            <a:ext cx="8229600" cy="5289451"/>
          </a:xfrm>
        </p:spPr>
        <p:txBody>
          <a:bodyPr>
            <a:normAutofit/>
          </a:bodyPr>
          <a:lstStyle/>
          <a:p>
            <a:pPr algn="just"/>
            <a:r>
              <a:rPr lang="en-IN" sz="2400" dirty="0"/>
              <a:t>User similarity is for checking the difference between the similarity of two users. </a:t>
            </a:r>
          </a:p>
          <a:p>
            <a:pPr algn="just"/>
            <a:r>
              <a:rPr lang="en-IN" sz="2400" dirty="0"/>
              <a:t>If two users have similar preferences for a product we can assume they have similar interests. </a:t>
            </a:r>
          </a:p>
          <a:p>
            <a:pPr algn="just"/>
            <a:r>
              <a:rPr lang="en-IN" sz="2400" dirty="0"/>
              <a:t>It’s like a friend recommending a product.</a:t>
            </a:r>
          </a:p>
        </p:txBody>
      </p:sp>
      <p:pic>
        <p:nvPicPr>
          <p:cNvPr id="3074" name="Picture 2" descr="recommendation-system-machine-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068960"/>
            <a:ext cx="7620000" cy="3235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024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2733</Words>
  <Application>Microsoft Office PowerPoint</Application>
  <PresentationFormat>On-screen Show (4:3)</PresentationFormat>
  <Paragraphs>208</Paragraphs>
  <Slides>49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49</vt:i4>
      </vt:variant>
    </vt:vector>
  </HeadingPairs>
  <TitlesOfParts>
    <vt:vector size="52" baseType="lpstr">
      <vt:lpstr>Arial</vt:lpstr>
      <vt:lpstr>Calibri</vt:lpstr>
      <vt:lpstr>Office Theme</vt:lpstr>
      <vt:lpstr>Recommender System</vt:lpstr>
      <vt:lpstr>Introduction</vt:lpstr>
      <vt:lpstr>PowerPoint Presentation</vt:lpstr>
      <vt:lpstr>PowerPoint Presentation</vt:lpstr>
      <vt:lpstr>How Do Recommender Systems Work? </vt:lpstr>
      <vt:lpstr>DATA &amp; RECOMMENDER SYSTEMS</vt:lpstr>
      <vt:lpstr>HOW DO WE PROVIDE DATA FOR RECOMMENDER SYSTEMS? </vt:lpstr>
      <vt:lpstr>Product Similarity (Item-Item Filtering) </vt:lpstr>
      <vt:lpstr>User Similarity (User-User Filtering)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Recommender Systems</vt:lpstr>
      <vt:lpstr>Content-Based Recommender Systems </vt:lpstr>
      <vt:lpstr>APPROACH 1: USING RATED CONTENT TO RECOMMEND </vt:lpstr>
      <vt:lpstr>PowerPoint Presentation</vt:lpstr>
      <vt:lpstr>PowerPoint Presentation</vt:lpstr>
      <vt:lpstr>APPROACH 2: RECOMMENDATION THROUGH DESCRIPTION OF THE CONTENT </vt:lpstr>
      <vt:lpstr>Term Frequency-Inverse Document Frequency (TF-IDF) </vt:lpstr>
      <vt:lpstr>PowerPoint Presentation</vt:lpstr>
      <vt:lpstr>PowerPoint Presentation</vt:lpstr>
      <vt:lpstr>Collaborative Filtering Recommender Systems </vt:lpstr>
      <vt:lpstr>PowerPoint Presentation</vt:lpstr>
      <vt:lpstr>PowerPoint Presentation</vt:lpstr>
      <vt:lpstr>PowerPoint Presentation</vt:lpstr>
      <vt:lpstr>Memory Based Recommender System</vt:lpstr>
      <vt:lpstr>User-Based Collaborative Filtering</vt:lpstr>
      <vt:lpstr>PowerPoint Presentation</vt:lpstr>
      <vt:lpstr>Item based collaborative filtering</vt:lpstr>
      <vt:lpstr>Model Based Collaborative Filtering</vt:lpstr>
      <vt:lpstr>PowerPoint Presentation</vt:lpstr>
      <vt:lpstr>PowerPoint Presentation</vt:lpstr>
      <vt:lpstr>PowerPoint Presentation</vt:lpstr>
      <vt:lpstr>PowerPoint Presentation</vt:lpstr>
      <vt:lpstr>Ethical Use of Recommender System</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dc:title>
  <dc:creator>ismail - [2010]</dc:creator>
  <cp:lastModifiedBy>Archana Chhabra</cp:lastModifiedBy>
  <cp:revision>24</cp:revision>
  <dcterms:created xsi:type="dcterms:W3CDTF">2023-10-16T08:25:37Z</dcterms:created>
  <dcterms:modified xsi:type="dcterms:W3CDTF">2024-11-04T07:10:47Z</dcterms:modified>
</cp:coreProperties>
</file>