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6395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186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443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805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295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516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9851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971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976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3898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1356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27453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mage-classifier-gsoerbzztebg7bzbqlvzpi.streamlit.ap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osaic of colorful geometric shapes">
            <a:extLst>
              <a:ext uri="{FF2B5EF4-FFF2-40B4-BE49-F238E27FC236}">
                <a16:creationId xmlns:a16="http://schemas.microsoft.com/office/drawing/2014/main" id="{E93A0081-9D3B-F207-DA2E-33476DAC005D}"/>
              </a:ext>
            </a:extLst>
          </p:cNvPr>
          <p:cNvPicPr>
            <a:picLocks noChangeAspect="1"/>
          </p:cNvPicPr>
          <p:nvPr/>
        </p:nvPicPr>
        <p:blipFill rotWithShape="1">
          <a:blip r:embed="rId2"/>
          <a:srcRect t="18023" b="3306"/>
          <a:stretch/>
        </p:blipFill>
        <p:spPr>
          <a:xfrm>
            <a:off x="-1" y="10"/>
            <a:ext cx="12191999" cy="6857990"/>
          </a:xfrm>
          <a:prstGeom prst="rect">
            <a:avLst/>
          </a:prstGeom>
        </p:spPr>
      </p:pic>
      <p:sp>
        <p:nvSpPr>
          <p:cNvPr id="11" name="Rectangle 1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C17371-5F32-087C-563C-52597D9208DF}"/>
              </a:ext>
            </a:extLst>
          </p:cNvPr>
          <p:cNvSpPr>
            <a:spLocks noGrp="1"/>
          </p:cNvSpPr>
          <p:nvPr>
            <p:ph type="ctrTitle"/>
          </p:nvPr>
        </p:nvSpPr>
        <p:spPr>
          <a:xfrm>
            <a:off x="735791" y="3331444"/>
            <a:ext cx="6470692" cy="1116729"/>
          </a:xfrm>
        </p:spPr>
        <p:txBody>
          <a:bodyPr>
            <a:normAutofit fontScale="90000"/>
          </a:bodyPr>
          <a:lstStyle/>
          <a:p>
            <a:r>
              <a:rPr lang="en-IN" sz="5400">
                <a:solidFill>
                  <a:schemeClr val="tx1"/>
                </a:solidFill>
              </a:rPr>
              <a:t>Image Classification using Neural Networks</a:t>
            </a:r>
            <a:endParaRPr lang="en-IN" sz="5400" dirty="0">
              <a:solidFill>
                <a:schemeClr val="tx1"/>
              </a:solidFill>
            </a:endParaRPr>
          </a:p>
        </p:txBody>
      </p:sp>
      <p:sp>
        <p:nvSpPr>
          <p:cNvPr id="3" name="Subtitle 2">
            <a:extLst>
              <a:ext uri="{FF2B5EF4-FFF2-40B4-BE49-F238E27FC236}">
                <a16:creationId xmlns:a16="http://schemas.microsoft.com/office/drawing/2014/main" id="{00E5FEEA-7983-096B-6CA1-3D6A35AECECA}"/>
              </a:ext>
            </a:extLst>
          </p:cNvPr>
          <p:cNvSpPr>
            <a:spLocks noGrp="1"/>
          </p:cNvSpPr>
          <p:nvPr>
            <p:ph type="subTitle" idx="1"/>
          </p:nvPr>
        </p:nvSpPr>
        <p:spPr>
          <a:xfrm>
            <a:off x="735791" y="4554408"/>
            <a:ext cx="6470693" cy="921007"/>
          </a:xfrm>
        </p:spPr>
        <p:txBody>
          <a:bodyPr>
            <a:normAutofit fontScale="92500" lnSpcReduction="20000"/>
          </a:bodyPr>
          <a:lstStyle/>
          <a:p>
            <a:r>
              <a:rPr lang="en-IN"/>
              <a:t>By: Joel Jacob john</a:t>
            </a:r>
          </a:p>
          <a:p>
            <a:r>
              <a:rPr lang="en-IN"/>
              <a:t>ID: STB03-T0003</a:t>
            </a:r>
          </a:p>
          <a:p>
            <a:endParaRPr lang="en-IN" dirty="0"/>
          </a:p>
        </p:txBody>
      </p:sp>
      <p:cxnSp>
        <p:nvCxnSpPr>
          <p:cNvPr id="13" name="Straight Connector 1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6" name="Picture 5">
            <a:extLst>
              <a:ext uri="{FF2B5EF4-FFF2-40B4-BE49-F238E27FC236}">
                <a16:creationId xmlns:a16="http://schemas.microsoft.com/office/drawing/2014/main" id="{E594BFCF-0FD7-7A13-C5AF-7CE8C5271CE0}"/>
              </a:ext>
            </a:extLst>
          </p:cNvPr>
          <p:cNvPicPr>
            <a:picLocks noChangeAspect="1"/>
          </p:cNvPicPr>
          <p:nvPr/>
        </p:nvPicPr>
        <p:blipFill>
          <a:blip r:embed="rId3"/>
          <a:stretch>
            <a:fillRect/>
          </a:stretch>
        </p:blipFill>
        <p:spPr>
          <a:xfrm>
            <a:off x="8448675" y="2824279"/>
            <a:ext cx="2861652" cy="2876014"/>
          </a:xfrm>
          <a:prstGeom prst="rect">
            <a:avLst/>
          </a:prstGeom>
        </p:spPr>
      </p:pic>
    </p:spTree>
    <p:extLst>
      <p:ext uri="{BB962C8B-B14F-4D97-AF65-F5344CB8AC3E}">
        <p14:creationId xmlns:p14="http://schemas.microsoft.com/office/powerpoint/2010/main" val="5790694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BD71-0F5A-EA10-6335-2B4AE0F2E217}"/>
              </a:ext>
            </a:extLst>
          </p:cNvPr>
          <p:cNvSpPr>
            <a:spLocks noGrp="1"/>
          </p:cNvSpPr>
          <p:nvPr>
            <p:ph type="title"/>
          </p:nvPr>
        </p:nvSpPr>
        <p:spPr/>
        <p:txBody>
          <a:bodyPr/>
          <a:lstStyle/>
          <a:p>
            <a:r>
              <a:rPr lang="en-IN" dirty="0"/>
              <a:t>Model Implementation(Continued)</a:t>
            </a:r>
          </a:p>
        </p:txBody>
      </p:sp>
      <p:sp>
        <p:nvSpPr>
          <p:cNvPr id="3" name="Content Placeholder 2">
            <a:extLst>
              <a:ext uri="{FF2B5EF4-FFF2-40B4-BE49-F238E27FC236}">
                <a16:creationId xmlns:a16="http://schemas.microsoft.com/office/drawing/2014/main" id="{DB403FD4-7448-EFE8-6A29-0307F478192A}"/>
              </a:ext>
            </a:extLst>
          </p:cNvPr>
          <p:cNvSpPr>
            <a:spLocks noGrp="1"/>
          </p:cNvSpPr>
          <p:nvPr>
            <p:ph idx="1"/>
          </p:nvPr>
        </p:nvSpPr>
        <p:spPr/>
        <p:txBody>
          <a:bodyPr>
            <a:noAutofit/>
          </a:bodyPr>
          <a:lstStyle/>
          <a:p>
            <a:pPr marL="457200" indent="-457200">
              <a:buFont typeface="+mj-lt"/>
              <a:buAutoNum type="arabicPeriod" startAt="2"/>
            </a:pPr>
            <a:r>
              <a:rPr lang="en-US" sz="1800" dirty="0"/>
              <a:t>Fully Connected Dense Layers:</a:t>
            </a:r>
          </a:p>
          <a:p>
            <a:pPr marL="749808" lvl="1" indent="-457200">
              <a:buFont typeface="+mj-lt"/>
              <a:buAutoNum type="alphaLcParenR"/>
            </a:pPr>
            <a:r>
              <a:rPr lang="en-US" sz="1800" dirty="0"/>
              <a:t> After the convolutional layers, the model includes two fully connected dense layers (Dense) responsible for classification based on the extracted features. </a:t>
            </a:r>
          </a:p>
          <a:p>
            <a:pPr marL="749808" lvl="1" indent="-457200">
              <a:buFont typeface="+mj-lt"/>
              <a:buAutoNum type="alphaLcParenR"/>
            </a:pPr>
            <a:r>
              <a:rPr lang="en-US" sz="1800" dirty="0"/>
              <a:t>Flatten Layer: </a:t>
            </a:r>
          </a:p>
          <a:p>
            <a:pPr lvl="2">
              <a:buFont typeface="Arial" panose="020B0604020202020204" pitchFamily="34" charset="0"/>
              <a:buChar char="•"/>
            </a:pPr>
            <a:r>
              <a:rPr lang="en-US" sz="1800" dirty="0"/>
              <a:t>Purpose: Flattens the output from the previous layer into a 1D array. </a:t>
            </a:r>
          </a:p>
          <a:p>
            <a:pPr lvl="2">
              <a:buFont typeface="Arial" panose="020B0604020202020204" pitchFamily="34" charset="0"/>
              <a:buChar char="•"/>
            </a:pPr>
            <a:r>
              <a:rPr lang="en-US" sz="1800" dirty="0"/>
              <a:t>Explanation: This layer converts the multi-dimensional feature maps into a one-dimensional array for input to the dense layers.</a:t>
            </a:r>
          </a:p>
          <a:p>
            <a:pPr marL="726948" lvl="2" indent="-342900">
              <a:buFont typeface="+mj-lt"/>
              <a:buAutoNum type="alphaLcParenR" startAt="3"/>
            </a:pPr>
            <a:r>
              <a:rPr lang="en-US" sz="1800" dirty="0"/>
              <a:t> First Dense Layer: </a:t>
            </a:r>
          </a:p>
          <a:p>
            <a:pPr lvl="3">
              <a:buFont typeface="Arial" panose="020B0604020202020204" pitchFamily="34" charset="0"/>
              <a:buChar char="•"/>
            </a:pPr>
            <a:r>
              <a:rPr lang="en-US" sz="1800" dirty="0"/>
              <a:t>Units: 64 </a:t>
            </a:r>
          </a:p>
          <a:p>
            <a:pPr lvl="3">
              <a:buFont typeface="Arial" panose="020B0604020202020204" pitchFamily="34" charset="0"/>
              <a:buChar char="•"/>
            </a:pPr>
            <a:r>
              <a:rPr lang="en-US" sz="1800" dirty="0"/>
              <a:t>Activation Function: </a:t>
            </a:r>
            <a:r>
              <a:rPr lang="en-US" sz="1800" dirty="0" err="1"/>
              <a:t>ReLU</a:t>
            </a:r>
            <a:r>
              <a:rPr lang="en-US" sz="1800" dirty="0"/>
              <a:t> </a:t>
            </a:r>
          </a:p>
          <a:p>
            <a:pPr lvl="3">
              <a:buFont typeface="Arial" panose="020B0604020202020204" pitchFamily="34" charset="0"/>
              <a:buChar char="•"/>
            </a:pPr>
            <a:r>
              <a:rPr lang="en-US" sz="1800" dirty="0"/>
              <a:t>Explanation: This layer consists of 64 neurons with a </a:t>
            </a:r>
            <a:r>
              <a:rPr lang="en-US" sz="1800" dirty="0" err="1"/>
              <a:t>ReLU</a:t>
            </a:r>
            <a:r>
              <a:rPr lang="en-US" sz="1800" dirty="0"/>
              <a:t> activation function for feature transformation.</a:t>
            </a:r>
            <a:endParaRPr lang="en-IN" sz="1800" dirty="0"/>
          </a:p>
        </p:txBody>
      </p:sp>
    </p:spTree>
    <p:extLst>
      <p:ext uri="{BB962C8B-B14F-4D97-AF65-F5344CB8AC3E}">
        <p14:creationId xmlns:p14="http://schemas.microsoft.com/office/powerpoint/2010/main" val="2445511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D652-D46D-D444-73F5-8FE1DCE06E7D}"/>
              </a:ext>
            </a:extLst>
          </p:cNvPr>
          <p:cNvSpPr>
            <a:spLocks noGrp="1"/>
          </p:cNvSpPr>
          <p:nvPr>
            <p:ph type="title"/>
          </p:nvPr>
        </p:nvSpPr>
        <p:spPr/>
        <p:txBody>
          <a:bodyPr>
            <a:normAutofit/>
          </a:bodyPr>
          <a:lstStyle/>
          <a:p>
            <a:r>
              <a:rPr lang="en-IN" dirty="0"/>
              <a:t>Model Implementation(Continued)</a:t>
            </a:r>
          </a:p>
        </p:txBody>
      </p:sp>
      <p:sp>
        <p:nvSpPr>
          <p:cNvPr id="3" name="Content Placeholder 2">
            <a:extLst>
              <a:ext uri="{FF2B5EF4-FFF2-40B4-BE49-F238E27FC236}">
                <a16:creationId xmlns:a16="http://schemas.microsoft.com/office/drawing/2014/main" id="{45BB43EE-4FC5-6DF5-5194-63A20971D545}"/>
              </a:ext>
            </a:extLst>
          </p:cNvPr>
          <p:cNvSpPr>
            <a:spLocks noGrp="1"/>
          </p:cNvSpPr>
          <p:nvPr>
            <p:ph idx="1"/>
          </p:nvPr>
        </p:nvSpPr>
        <p:spPr/>
        <p:txBody>
          <a:bodyPr/>
          <a:lstStyle/>
          <a:p>
            <a:pPr marL="749808" lvl="1" indent="-457200">
              <a:buFont typeface="+mj-lt"/>
              <a:buAutoNum type="alphaLcParenR" startAt="4"/>
            </a:pPr>
            <a:r>
              <a:rPr lang="en-US" dirty="0"/>
              <a:t>Second Dense Layer (Output Layer): </a:t>
            </a:r>
          </a:p>
          <a:p>
            <a:pPr lvl="2">
              <a:buFont typeface="Arial" panose="020B0604020202020204" pitchFamily="34" charset="0"/>
              <a:buChar char="•"/>
            </a:pPr>
            <a:r>
              <a:rPr lang="en-US" dirty="0"/>
              <a:t>Units: 10 (Number of classes in CIFAR-10) </a:t>
            </a:r>
          </a:p>
          <a:p>
            <a:pPr lvl="2">
              <a:buFont typeface="Arial" panose="020B0604020202020204" pitchFamily="34" charset="0"/>
              <a:buChar char="•"/>
            </a:pPr>
            <a:r>
              <a:rPr lang="en-US" dirty="0"/>
              <a:t>Activation Function: </a:t>
            </a:r>
            <a:r>
              <a:rPr lang="en-US" dirty="0" err="1"/>
              <a:t>Softmax</a:t>
            </a:r>
            <a:r>
              <a:rPr lang="en-US" dirty="0"/>
              <a:t> </a:t>
            </a:r>
          </a:p>
          <a:p>
            <a:pPr lvl="2">
              <a:buFont typeface="Arial" panose="020B0604020202020204" pitchFamily="34" charset="0"/>
              <a:buChar char="•"/>
            </a:pPr>
            <a:r>
              <a:rPr lang="en-US" dirty="0"/>
              <a:t>Explanation: The final dense layer consists of 10 neurons, one for each class in CIFAR-10, with a </a:t>
            </a:r>
            <a:r>
              <a:rPr lang="en-US" dirty="0" err="1"/>
              <a:t>softmax</a:t>
            </a:r>
            <a:r>
              <a:rPr lang="en-US" dirty="0"/>
              <a:t> activation function for probability distribution over classes.</a:t>
            </a:r>
            <a:endParaRPr lang="en-IN" dirty="0"/>
          </a:p>
        </p:txBody>
      </p:sp>
    </p:spTree>
    <p:extLst>
      <p:ext uri="{BB962C8B-B14F-4D97-AF65-F5344CB8AC3E}">
        <p14:creationId xmlns:p14="http://schemas.microsoft.com/office/powerpoint/2010/main" val="92677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A287-EBF8-6925-B986-62FA00E6C34B}"/>
              </a:ext>
            </a:extLst>
          </p:cNvPr>
          <p:cNvSpPr>
            <a:spLocks noGrp="1"/>
          </p:cNvSpPr>
          <p:nvPr>
            <p:ph type="title"/>
          </p:nvPr>
        </p:nvSpPr>
        <p:spPr/>
        <p:txBody>
          <a:bodyPr/>
          <a:lstStyle/>
          <a:p>
            <a:r>
              <a:rPr lang="en-IN" dirty="0"/>
              <a:t>Model Implementation(Continued)</a:t>
            </a:r>
          </a:p>
        </p:txBody>
      </p:sp>
      <p:sp>
        <p:nvSpPr>
          <p:cNvPr id="3" name="Content Placeholder 2">
            <a:extLst>
              <a:ext uri="{FF2B5EF4-FFF2-40B4-BE49-F238E27FC236}">
                <a16:creationId xmlns:a16="http://schemas.microsoft.com/office/drawing/2014/main" id="{74540F0F-25C4-7C35-151F-84D170A4B62C}"/>
              </a:ext>
            </a:extLst>
          </p:cNvPr>
          <p:cNvSpPr>
            <a:spLocks noGrp="1"/>
          </p:cNvSpPr>
          <p:nvPr>
            <p:ph idx="1"/>
          </p:nvPr>
        </p:nvSpPr>
        <p:spPr/>
        <p:txBody>
          <a:bodyPr>
            <a:normAutofit fontScale="92500"/>
          </a:bodyPr>
          <a:lstStyle/>
          <a:p>
            <a:pPr marL="457200" indent="-457200">
              <a:buFont typeface="+mj-lt"/>
              <a:buAutoNum type="arabicPeriod" startAt="3"/>
            </a:pPr>
            <a:r>
              <a:rPr lang="en-US" dirty="0"/>
              <a:t>Optimizer: The model uses the Adam optimizer (optimizer='</a:t>
            </a:r>
            <a:r>
              <a:rPr lang="en-US" dirty="0" err="1"/>
              <a:t>adam</a:t>
            </a:r>
            <a:r>
              <a:rPr lang="en-US" dirty="0"/>
              <a:t>') for updating the weights of the neural network during training. Adam is an adaptive learning rate optimization algorithm that combines the advantages of </a:t>
            </a:r>
            <a:r>
              <a:rPr lang="en-US" dirty="0" err="1"/>
              <a:t>AdaGrad</a:t>
            </a:r>
            <a:r>
              <a:rPr lang="en-US" dirty="0"/>
              <a:t> and </a:t>
            </a:r>
            <a:r>
              <a:rPr lang="en-US" dirty="0" err="1"/>
              <a:t>RMSProp</a:t>
            </a:r>
            <a:r>
              <a:rPr lang="en-US" dirty="0"/>
              <a:t>. </a:t>
            </a:r>
          </a:p>
          <a:p>
            <a:pPr marL="457200" indent="-457200">
              <a:buFont typeface="+mj-lt"/>
              <a:buAutoNum type="arabicPeriod" startAt="3"/>
            </a:pPr>
            <a:r>
              <a:rPr lang="en-US" dirty="0"/>
              <a:t>Loss Function: The model uses Sparse Categorical </a:t>
            </a:r>
            <a:r>
              <a:rPr lang="en-US" dirty="0" err="1"/>
              <a:t>Crossentropy</a:t>
            </a:r>
            <a:r>
              <a:rPr lang="en-US" dirty="0"/>
              <a:t> (loss='</a:t>
            </a:r>
            <a:r>
              <a:rPr lang="en-US" dirty="0" err="1"/>
              <a:t>sparse_categorical_crossentropy</a:t>
            </a:r>
            <a:r>
              <a:rPr lang="en-US" dirty="0"/>
              <a:t>') as the loss function. Sparse Categorical </a:t>
            </a:r>
            <a:r>
              <a:rPr lang="en-US" dirty="0" err="1"/>
              <a:t>Crossentropy</a:t>
            </a:r>
            <a:r>
              <a:rPr lang="en-US" dirty="0"/>
              <a:t> is suitable for multi-class classification tasks with integer labels. </a:t>
            </a:r>
          </a:p>
          <a:p>
            <a:pPr marL="457200" indent="-457200">
              <a:buFont typeface="+mj-lt"/>
              <a:buAutoNum type="arabicPeriod" startAt="3"/>
            </a:pPr>
            <a:r>
              <a:rPr lang="en-US" dirty="0"/>
              <a:t>Metrics: The model is evaluated based on the accuracy metric (metrics=['accuracy']), which measures the proportion of correctly classified images out of the total number of images during training and evaluation.</a:t>
            </a:r>
            <a:endParaRPr lang="en-IN" dirty="0"/>
          </a:p>
        </p:txBody>
      </p:sp>
    </p:spTree>
    <p:extLst>
      <p:ext uri="{BB962C8B-B14F-4D97-AF65-F5344CB8AC3E}">
        <p14:creationId xmlns:p14="http://schemas.microsoft.com/office/powerpoint/2010/main" val="210531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D47BD-D294-AC1D-550F-43A7D3B60FA3}"/>
              </a:ext>
            </a:extLst>
          </p:cNvPr>
          <p:cNvSpPr>
            <a:spLocks noGrp="1"/>
          </p:cNvSpPr>
          <p:nvPr>
            <p:ph type="title"/>
          </p:nvPr>
        </p:nvSpPr>
        <p:spPr/>
        <p:txBody>
          <a:bodyPr/>
          <a:lstStyle/>
          <a:p>
            <a:r>
              <a:rPr lang="en-IN" dirty="0"/>
              <a:t>Model Performance</a:t>
            </a:r>
          </a:p>
        </p:txBody>
      </p:sp>
      <p:sp>
        <p:nvSpPr>
          <p:cNvPr id="3" name="Content Placeholder 2">
            <a:extLst>
              <a:ext uri="{FF2B5EF4-FFF2-40B4-BE49-F238E27FC236}">
                <a16:creationId xmlns:a16="http://schemas.microsoft.com/office/drawing/2014/main" id="{3FB97E00-1964-E923-1711-798BD2E6F915}"/>
              </a:ext>
            </a:extLst>
          </p:cNvPr>
          <p:cNvSpPr>
            <a:spLocks noGrp="1"/>
          </p:cNvSpPr>
          <p:nvPr>
            <p:ph idx="1"/>
          </p:nvPr>
        </p:nvSpPr>
        <p:spPr/>
        <p:txBody>
          <a:bodyPr>
            <a:normAutofit fontScale="92500" lnSpcReduction="10000"/>
          </a:bodyPr>
          <a:lstStyle/>
          <a:p>
            <a:r>
              <a:rPr lang="en-US" dirty="0"/>
              <a:t>The `</a:t>
            </a:r>
            <a:r>
              <a:rPr lang="en-US" dirty="0" err="1"/>
              <a:t>model.evaluate</a:t>
            </a:r>
            <a:r>
              <a:rPr lang="en-US" dirty="0"/>
              <a:t>(</a:t>
            </a:r>
            <a:r>
              <a:rPr lang="en-US" dirty="0" err="1"/>
              <a:t>X_test</a:t>
            </a:r>
            <a:r>
              <a:rPr lang="en-US" dirty="0"/>
              <a:t>, </a:t>
            </a:r>
            <a:r>
              <a:rPr lang="en-US" dirty="0" err="1"/>
              <a:t>y_test</a:t>
            </a:r>
            <a:r>
              <a:rPr lang="en-US" dirty="0"/>
              <a:t>)` function evaluates the performance of the CNN model on the test dataset. The output shows two metrics: loss and accuracy.</a:t>
            </a:r>
          </a:p>
          <a:p>
            <a:pPr lvl="1">
              <a:buFont typeface="Arial" panose="020B0604020202020204" pitchFamily="34" charset="0"/>
              <a:buChar char="•"/>
            </a:pPr>
            <a:r>
              <a:rPr lang="en-US" dirty="0"/>
              <a:t> Loss: The loss value, 0.9648, represents the average loss computed during the evaluation process. It indicates how well the model is performing in terms of minimizing errors between the predicted and actual labels. A lower loss value indicates better performance.</a:t>
            </a:r>
          </a:p>
          <a:p>
            <a:pPr lvl="1">
              <a:buFont typeface="Arial" panose="020B0604020202020204" pitchFamily="34" charset="0"/>
              <a:buChar char="•"/>
            </a:pPr>
            <a:r>
              <a:rPr lang="en-US" dirty="0"/>
              <a:t>Accuracy: The accuracy value, 0.6922, represents the proportion of correctly classified images out of the total number of images in the test dataset. It measures the overall performance of the model in terms of correct predictions. An accuracy of 0.6922 means that the model correctly classified approximately 69.22% of the images in the test dataset.</a:t>
            </a:r>
          </a:p>
          <a:p>
            <a:pPr marL="0" indent="0">
              <a:buNone/>
            </a:pPr>
            <a:r>
              <a:rPr lang="en-US" dirty="0"/>
              <a:t>In summary, the model achieved an accuracy of approximately 69.22% on the test dataset, indicating its performance in correctly classifying images from the CIFAR-10 dataset.</a:t>
            </a:r>
            <a:endParaRPr lang="en-IN" dirty="0"/>
          </a:p>
        </p:txBody>
      </p:sp>
    </p:spTree>
    <p:extLst>
      <p:ext uri="{BB962C8B-B14F-4D97-AF65-F5344CB8AC3E}">
        <p14:creationId xmlns:p14="http://schemas.microsoft.com/office/powerpoint/2010/main" val="3639931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E2E7-E32F-57C1-FD1B-10C7CA0338ED}"/>
              </a:ext>
            </a:extLst>
          </p:cNvPr>
          <p:cNvSpPr>
            <a:spLocks noGrp="1"/>
          </p:cNvSpPr>
          <p:nvPr>
            <p:ph type="title"/>
          </p:nvPr>
        </p:nvSpPr>
        <p:spPr/>
        <p:txBody>
          <a:bodyPr>
            <a:normAutofit/>
          </a:bodyPr>
          <a:lstStyle/>
          <a:p>
            <a:r>
              <a:rPr lang="en-IN" dirty="0" err="1"/>
              <a:t>Streamlit</a:t>
            </a:r>
            <a:r>
              <a:rPr lang="en-IN" dirty="0"/>
              <a:t> App(</a:t>
            </a:r>
            <a:r>
              <a:rPr lang="en-IN" dirty="0">
                <a:hlinkClick r:id="rId2"/>
              </a:rPr>
              <a:t>Deployed </a:t>
            </a:r>
            <a:r>
              <a:rPr lang="en-IN" dirty="0" err="1">
                <a:hlinkClick r:id="rId2"/>
              </a:rPr>
              <a:t>Websiite</a:t>
            </a:r>
            <a:r>
              <a:rPr lang="en-IN" dirty="0"/>
              <a:t>)</a:t>
            </a:r>
          </a:p>
        </p:txBody>
      </p:sp>
      <p:sp>
        <p:nvSpPr>
          <p:cNvPr id="3" name="Content Placeholder 2">
            <a:extLst>
              <a:ext uri="{FF2B5EF4-FFF2-40B4-BE49-F238E27FC236}">
                <a16:creationId xmlns:a16="http://schemas.microsoft.com/office/drawing/2014/main" id="{575E3FE8-A78E-9B2A-9208-87A406A3A3D6}"/>
              </a:ext>
            </a:extLst>
          </p:cNvPr>
          <p:cNvSpPr>
            <a:spLocks noGrp="1"/>
          </p:cNvSpPr>
          <p:nvPr>
            <p:ph idx="1"/>
          </p:nvPr>
        </p:nvSpPr>
        <p:spPr/>
        <p:txBody>
          <a:bodyPr>
            <a:normAutofit lnSpcReduction="10000"/>
          </a:bodyPr>
          <a:lstStyle/>
          <a:p>
            <a:r>
              <a:rPr lang="en-US" dirty="0"/>
              <a:t>The </a:t>
            </a:r>
            <a:r>
              <a:rPr lang="en-US" dirty="0" err="1"/>
              <a:t>Streamlit</a:t>
            </a:r>
            <a:r>
              <a:rPr lang="en-US" dirty="0"/>
              <a:t> application serves as an interactive web interface for users to interact with the image classification model. It provides a user-friendly way to upload images, classify them using the trained model, and visualize the results. Here's an overview of the key components and functionalities of the </a:t>
            </a:r>
            <a:r>
              <a:rPr lang="en-US" dirty="0" err="1"/>
              <a:t>Streamlit</a:t>
            </a:r>
            <a:r>
              <a:rPr lang="en-US" dirty="0"/>
              <a:t> app:</a:t>
            </a:r>
          </a:p>
          <a:p>
            <a:pPr marL="749808" lvl="1" indent="-457200">
              <a:buFont typeface="+mj-lt"/>
              <a:buAutoNum type="arabicPeriod"/>
            </a:pPr>
            <a:r>
              <a:rPr lang="en-US" dirty="0"/>
              <a:t>User Interface: The </a:t>
            </a:r>
            <a:r>
              <a:rPr lang="en-US" dirty="0" err="1"/>
              <a:t>Streamlit</a:t>
            </a:r>
            <a:r>
              <a:rPr lang="en-US" dirty="0"/>
              <a:t> app presents a clean and intuitive user interface with multiple pages accessible via the sidebar navigation. Each page is dedicated to a specific aspect of </a:t>
            </a:r>
            <a:r>
              <a:rPr lang="en-US" dirty="0" err="1"/>
              <a:t>theproject</a:t>
            </a:r>
            <a:r>
              <a:rPr lang="en-US" dirty="0"/>
              <a:t>, including Overview, Dataset, Model, and Execution.</a:t>
            </a:r>
          </a:p>
          <a:p>
            <a:pPr marL="749808" lvl="1" indent="-457200">
              <a:buFont typeface="+mj-lt"/>
              <a:buAutoNum type="arabicPeriod"/>
            </a:pPr>
            <a:r>
              <a:rPr lang="en-US" dirty="0"/>
              <a:t> Navigation: The sidebar navigation allows users to navigate between different pages of the application, such as Overview, Dataset, Model, and Execution. Users can click on the desired page in the sidebar to access relevant information or functionalities.</a:t>
            </a:r>
            <a:endParaRPr lang="en-IN" dirty="0"/>
          </a:p>
        </p:txBody>
      </p:sp>
    </p:spTree>
    <p:extLst>
      <p:ext uri="{BB962C8B-B14F-4D97-AF65-F5344CB8AC3E}">
        <p14:creationId xmlns:p14="http://schemas.microsoft.com/office/powerpoint/2010/main" val="426846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5281-96B1-CAC8-768B-A0C6FC8B61ED}"/>
              </a:ext>
            </a:extLst>
          </p:cNvPr>
          <p:cNvSpPr>
            <a:spLocks noGrp="1"/>
          </p:cNvSpPr>
          <p:nvPr>
            <p:ph type="title"/>
          </p:nvPr>
        </p:nvSpPr>
        <p:spPr/>
        <p:txBody>
          <a:bodyPr/>
          <a:lstStyle/>
          <a:p>
            <a:r>
              <a:rPr lang="en-IN" dirty="0" err="1"/>
              <a:t>Streamlit</a:t>
            </a:r>
            <a:r>
              <a:rPr lang="en-IN" dirty="0"/>
              <a:t> App(Continued)</a:t>
            </a:r>
          </a:p>
        </p:txBody>
      </p:sp>
      <p:sp>
        <p:nvSpPr>
          <p:cNvPr id="3" name="Content Placeholder 2">
            <a:extLst>
              <a:ext uri="{FF2B5EF4-FFF2-40B4-BE49-F238E27FC236}">
                <a16:creationId xmlns:a16="http://schemas.microsoft.com/office/drawing/2014/main" id="{2C39BF3E-E7C4-6DFB-4EDC-1989B41F0D23}"/>
              </a:ext>
            </a:extLst>
          </p:cNvPr>
          <p:cNvSpPr>
            <a:spLocks noGrp="1"/>
          </p:cNvSpPr>
          <p:nvPr>
            <p:ph idx="1"/>
          </p:nvPr>
        </p:nvSpPr>
        <p:spPr/>
        <p:txBody>
          <a:bodyPr>
            <a:noAutofit/>
          </a:bodyPr>
          <a:lstStyle/>
          <a:p>
            <a:pPr marL="749808" lvl="1" indent="-457200">
              <a:buFont typeface="+mj-lt"/>
              <a:buAutoNum type="arabicPeriod" startAt="3"/>
            </a:pPr>
            <a:r>
              <a:rPr lang="en-US" sz="1700" dirty="0"/>
              <a:t>Overview Page: Provides an overview of the project, including its objective, dataset description, model architecture, execution instructions, technology stack, and references. Offers a high-level summary of the project's goals, dataset characteristics, model architecture, and the technology stack used. </a:t>
            </a:r>
          </a:p>
          <a:p>
            <a:pPr marL="749808" lvl="1" indent="-457200">
              <a:buFont typeface="+mj-lt"/>
              <a:buAutoNum type="arabicPeriod" startAt="3"/>
            </a:pPr>
            <a:r>
              <a:rPr lang="en-US" sz="1700" dirty="0"/>
              <a:t>Dataset Page: Describes the dataset used in the project, which in this case is the CIFAR-10 dataset. Provides information about the dataset's size, classes, and a brief description of its contents. </a:t>
            </a:r>
          </a:p>
          <a:p>
            <a:pPr marL="749808" lvl="1" indent="-457200">
              <a:buFont typeface="+mj-lt"/>
              <a:buAutoNum type="arabicPeriod" startAt="3"/>
            </a:pPr>
            <a:r>
              <a:rPr lang="en-US" sz="1700" dirty="0"/>
              <a:t>Model Page: Details the architecture of the convolutional neural network (CNN) model used for image classification. Describes each layer of the CNN model, including convolutional layers, max-pooling layers, and fully connected dense layers. Explains the optimizer (Adam), loss function (Sparse Categorical </a:t>
            </a:r>
            <a:r>
              <a:rPr lang="en-US" sz="1700" dirty="0" err="1"/>
              <a:t>Crossentropy</a:t>
            </a:r>
            <a:r>
              <a:rPr lang="en-US" sz="1700" dirty="0"/>
              <a:t>), and metrics (Accuracy) used for model training and evaluation. </a:t>
            </a:r>
          </a:p>
          <a:p>
            <a:pPr marL="749808" lvl="1" indent="-457200">
              <a:buFont typeface="+mj-lt"/>
              <a:buAutoNum type="arabicPeriod" startAt="3"/>
            </a:pPr>
            <a:r>
              <a:rPr lang="en-US" sz="1700" dirty="0"/>
              <a:t>Execution Page: Allows users to upload an image using the file uploader. Displays the uploaded image and provides a button to trigger the image classification process. Upon clicking the "Predict" button, the model classifies the uploaded image and displays the predicted class along with the confidence score.</a:t>
            </a:r>
            <a:endParaRPr lang="en-IN" sz="1700" dirty="0"/>
          </a:p>
        </p:txBody>
      </p:sp>
    </p:spTree>
    <p:extLst>
      <p:ext uri="{BB962C8B-B14F-4D97-AF65-F5344CB8AC3E}">
        <p14:creationId xmlns:p14="http://schemas.microsoft.com/office/powerpoint/2010/main" val="4145322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F8A64-4F3B-AEF4-257D-A4B26EFA5423}"/>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188796D8-C95A-4A07-85B7-8549D7DAC377}"/>
              </a:ext>
            </a:extLst>
          </p:cNvPr>
          <p:cNvSpPr>
            <a:spLocks noGrp="1"/>
          </p:cNvSpPr>
          <p:nvPr>
            <p:ph idx="1"/>
          </p:nvPr>
        </p:nvSpPr>
        <p:spPr/>
        <p:txBody>
          <a:bodyPr>
            <a:normAutofit fontScale="85000" lnSpcReduction="10000"/>
          </a:bodyPr>
          <a:lstStyle/>
          <a:p>
            <a:pPr marL="457200" indent="-457200">
              <a:buFont typeface="+mj-lt"/>
              <a:buAutoNum type="arabicPeriod"/>
            </a:pPr>
            <a:r>
              <a:rPr lang="en-US" dirty="0"/>
              <a:t>Achievements: </a:t>
            </a:r>
          </a:p>
          <a:p>
            <a:pPr lvl="1">
              <a:buFont typeface="Arial" panose="020B0604020202020204" pitchFamily="34" charset="0"/>
              <a:buChar char="•"/>
            </a:pPr>
            <a:r>
              <a:rPr lang="en-US" dirty="0"/>
              <a:t>Model Accuracy: The CNN model achieved an accuracy of approximately 69.22% on the test dataset, demonstrating its ability to effectively classify images into the correct categories. </a:t>
            </a:r>
          </a:p>
          <a:p>
            <a:pPr lvl="1">
              <a:buFont typeface="Arial" panose="020B0604020202020204" pitchFamily="34" charset="0"/>
              <a:buChar char="•"/>
            </a:pPr>
            <a:r>
              <a:rPr lang="en-US" dirty="0" err="1"/>
              <a:t>Streamlit</a:t>
            </a:r>
            <a:r>
              <a:rPr lang="en-US" dirty="0"/>
              <a:t> Application: The deployment of the </a:t>
            </a:r>
            <a:r>
              <a:rPr lang="en-US" dirty="0" err="1"/>
              <a:t>Streamlit</a:t>
            </a:r>
            <a:r>
              <a:rPr lang="en-US" dirty="0"/>
              <a:t> application provided a user-friendly interface for uploading images and obtaining predictions from the trained model, enhancing accessibility and usability. </a:t>
            </a:r>
          </a:p>
          <a:p>
            <a:pPr marL="457200" indent="-457200">
              <a:buFont typeface="+mj-lt"/>
              <a:buAutoNum type="arabicPeriod"/>
            </a:pPr>
            <a:r>
              <a:rPr lang="en-US" dirty="0"/>
              <a:t>Lessons Learned: </a:t>
            </a:r>
          </a:p>
          <a:p>
            <a:pPr lvl="1">
              <a:buFont typeface="Arial" panose="020B0604020202020204" pitchFamily="34" charset="0"/>
              <a:buChar char="•"/>
            </a:pPr>
            <a:r>
              <a:rPr lang="en-US" dirty="0"/>
              <a:t>Data Preparation: Handling and preprocessing the CIFAR-10 dataset provided valuable insights into data normalization, reshaping, and visualization techniques required for training deep learning models. </a:t>
            </a:r>
          </a:p>
          <a:p>
            <a:pPr lvl="1">
              <a:buFont typeface="Arial" panose="020B0604020202020204" pitchFamily="34" charset="0"/>
              <a:buChar char="•"/>
            </a:pPr>
            <a:r>
              <a:rPr lang="en-US" dirty="0"/>
              <a:t>Model Development: Implementing and fine-tuning the CNN architecture taught us about the importance of layer selection, activation functions (</a:t>
            </a:r>
            <a:r>
              <a:rPr lang="en-US" dirty="0" err="1"/>
              <a:t>ReLU</a:t>
            </a:r>
            <a:r>
              <a:rPr lang="en-US" dirty="0"/>
              <a:t> and </a:t>
            </a:r>
            <a:r>
              <a:rPr lang="en-US" dirty="0" err="1"/>
              <a:t>Softmax</a:t>
            </a:r>
            <a:r>
              <a:rPr lang="en-US" dirty="0"/>
              <a:t>), optimizer choices (Adam), and loss functions (Sparse Categorical </a:t>
            </a:r>
            <a:r>
              <a:rPr lang="en-US" dirty="0" err="1"/>
              <a:t>Crossentropy</a:t>
            </a:r>
            <a:r>
              <a:rPr lang="en-US" dirty="0"/>
              <a:t>) in achieving optimal model performance.</a:t>
            </a:r>
            <a:endParaRPr lang="en-IN" dirty="0"/>
          </a:p>
        </p:txBody>
      </p:sp>
    </p:spTree>
    <p:extLst>
      <p:ext uri="{BB962C8B-B14F-4D97-AF65-F5344CB8AC3E}">
        <p14:creationId xmlns:p14="http://schemas.microsoft.com/office/powerpoint/2010/main" val="3901970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2A0B-8A78-4BDE-B436-B617D8D7D2C9}"/>
              </a:ext>
            </a:extLst>
          </p:cNvPr>
          <p:cNvSpPr>
            <a:spLocks noGrp="1"/>
          </p:cNvSpPr>
          <p:nvPr>
            <p:ph type="title"/>
          </p:nvPr>
        </p:nvSpPr>
        <p:spPr>
          <a:xfrm>
            <a:off x="1066800" y="115173"/>
            <a:ext cx="10058400" cy="2189488"/>
          </a:xfrm>
        </p:spPr>
        <p:txBody>
          <a:bodyPr>
            <a:normAutofit/>
          </a:bodyPr>
          <a:lstStyle/>
          <a:p>
            <a:pPr algn="ctr"/>
            <a:r>
              <a:rPr lang="en-IN" sz="11500" dirty="0"/>
              <a:t>Thank You</a:t>
            </a:r>
          </a:p>
        </p:txBody>
      </p:sp>
      <p:sp>
        <p:nvSpPr>
          <p:cNvPr id="3" name="Content Placeholder 2">
            <a:extLst>
              <a:ext uri="{FF2B5EF4-FFF2-40B4-BE49-F238E27FC236}">
                <a16:creationId xmlns:a16="http://schemas.microsoft.com/office/drawing/2014/main" id="{D8850A85-DE15-D795-7B07-7D875480C3CA}"/>
              </a:ext>
            </a:extLst>
          </p:cNvPr>
          <p:cNvSpPr>
            <a:spLocks noGrp="1"/>
          </p:cNvSpPr>
          <p:nvPr>
            <p:ph idx="1"/>
          </p:nvPr>
        </p:nvSpPr>
        <p:spPr>
          <a:xfrm>
            <a:off x="1097280" y="5215812"/>
            <a:ext cx="10058400" cy="653280"/>
          </a:xfrm>
        </p:spPr>
        <p:txBody>
          <a:bodyPr/>
          <a:lstStyle/>
          <a:p>
            <a:endParaRPr lang="en-IN" dirty="0"/>
          </a:p>
        </p:txBody>
      </p:sp>
    </p:spTree>
    <p:extLst>
      <p:ext uri="{BB962C8B-B14F-4D97-AF65-F5344CB8AC3E}">
        <p14:creationId xmlns:p14="http://schemas.microsoft.com/office/powerpoint/2010/main" val="63733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1678-E956-2438-F23A-27CDA6903B5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ADE5138-A0C7-1A31-B039-09AF2C4B6BF9}"/>
              </a:ext>
            </a:extLst>
          </p:cNvPr>
          <p:cNvSpPr>
            <a:spLocks noGrp="1"/>
          </p:cNvSpPr>
          <p:nvPr>
            <p:ph idx="1"/>
          </p:nvPr>
        </p:nvSpPr>
        <p:spPr/>
        <p:txBody>
          <a:bodyPr>
            <a:normAutofit/>
          </a:bodyPr>
          <a:lstStyle/>
          <a:p>
            <a:pPr marL="0" indent="0">
              <a:buNone/>
            </a:pPr>
            <a:r>
              <a:rPr lang="en-US" b="0" i="0" dirty="0">
                <a:solidFill>
                  <a:schemeClr val="tx1"/>
                </a:solidFill>
                <a:effectLst/>
                <a:latin typeface="Söhne"/>
              </a:rPr>
              <a:t> Develop an image classification application using the CIFAR-10 dataset and a convolutional neural network (CNN) model. The objective is to accurately classify images into one of the ten categories present in the CIFAR-10 dataset, namely: airplane, automobile, bird, cat, deer, dog, frog, horse, ship, and truck. The application should provide a user-friendly interface for users to upload images, predict their classes, and visualize the model's confidence in its predictions. Additionally, the project aims to showcase the integration of a trained CNN model into an interactive web application using </a:t>
            </a:r>
            <a:r>
              <a:rPr lang="en-US" b="0" i="0" dirty="0" err="1">
                <a:solidFill>
                  <a:schemeClr val="tx1"/>
                </a:solidFill>
                <a:effectLst/>
                <a:latin typeface="Söhne"/>
              </a:rPr>
              <a:t>Streamlit</a:t>
            </a:r>
            <a:r>
              <a:rPr lang="en-US" b="0" i="0" dirty="0">
                <a:solidFill>
                  <a:schemeClr val="tx1"/>
                </a:solidFill>
                <a:effectLst/>
                <a:latin typeface="Söhne"/>
              </a:rPr>
              <a:t>, enabling users to explore and understand the process of image classification using deep learning techniques.</a:t>
            </a:r>
            <a:endParaRPr lang="en-IN" dirty="0">
              <a:solidFill>
                <a:schemeClr val="tx1"/>
              </a:solidFill>
            </a:endParaRPr>
          </a:p>
        </p:txBody>
      </p:sp>
    </p:spTree>
    <p:extLst>
      <p:ext uri="{BB962C8B-B14F-4D97-AF65-F5344CB8AC3E}">
        <p14:creationId xmlns:p14="http://schemas.microsoft.com/office/powerpoint/2010/main" val="1597148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AE74-2589-7FF0-BBF7-C2216CBB7DFA}"/>
              </a:ext>
            </a:extLst>
          </p:cNvPr>
          <p:cNvSpPr>
            <a:spLocks noGrp="1"/>
          </p:cNvSpPr>
          <p:nvPr>
            <p:ph type="title"/>
          </p:nvPr>
        </p:nvSpPr>
        <p:spPr/>
        <p:txBody>
          <a:bodyPr/>
          <a:lstStyle/>
          <a:p>
            <a:r>
              <a:rPr lang="en-US" dirty="0"/>
              <a:t>Tech Stacks</a:t>
            </a:r>
            <a:endParaRPr lang="en-IN" dirty="0"/>
          </a:p>
        </p:txBody>
      </p:sp>
      <p:sp>
        <p:nvSpPr>
          <p:cNvPr id="3" name="Content Placeholder 2">
            <a:extLst>
              <a:ext uri="{FF2B5EF4-FFF2-40B4-BE49-F238E27FC236}">
                <a16:creationId xmlns:a16="http://schemas.microsoft.com/office/drawing/2014/main" id="{BC4F1BFF-7EBF-5C08-8316-F91E21166EEF}"/>
              </a:ext>
            </a:extLst>
          </p:cNvPr>
          <p:cNvSpPr>
            <a:spLocks noGrp="1"/>
          </p:cNvSpPr>
          <p:nvPr>
            <p:ph idx="1"/>
          </p:nvPr>
        </p:nvSpPr>
        <p:spPr>
          <a:xfrm>
            <a:off x="1097280" y="1930919"/>
            <a:ext cx="10058400" cy="3760891"/>
          </a:xfrm>
        </p:spPr>
        <p:txBody>
          <a:bodyPr>
            <a:noAutofit/>
          </a:bodyPr>
          <a:lstStyle/>
          <a:p>
            <a:pPr>
              <a:buFont typeface="Wingdings" panose="05000000000000000000" pitchFamily="2" charset="2"/>
              <a:buChar char="v"/>
            </a:pPr>
            <a:r>
              <a:rPr lang="en-US" sz="1350" dirty="0">
                <a:solidFill>
                  <a:schemeClr val="tx1"/>
                </a:solidFill>
              </a:rPr>
              <a:t>    Python: Python is a widely-used programming language known for its simplicity and readability. It is the primary language used for developing the project.</a:t>
            </a:r>
          </a:p>
          <a:p>
            <a:pPr>
              <a:buFont typeface="Wingdings" panose="05000000000000000000" pitchFamily="2" charset="2"/>
              <a:buChar char="v"/>
            </a:pPr>
            <a:r>
              <a:rPr lang="en-US" sz="1350" dirty="0">
                <a:solidFill>
                  <a:schemeClr val="tx1"/>
                </a:solidFill>
              </a:rPr>
              <a:t>   TensorFlow: TensorFlow is an open-source machine learning framework developed by Google. It provides tools and libraries for building and training deep learning models, including convolutional neural networks (CNNs), which are used in this project for image classification tasks.</a:t>
            </a:r>
          </a:p>
          <a:p>
            <a:pPr>
              <a:buFont typeface="Wingdings" panose="05000000000000000000" pitchFamily="2" charset="2"/>
              <a:buChar char="v"/>
            </a:pPr>
            <a:r>
              <a:rPr lang="en-US" sz="1350" dirty="0">
                <a:solidFill>
                  <a:schemeClr val="tx1"/>
                </a:solidFill>
              </a:rPr>
              <a:t>    </a:t>
            </a:r>
            <a:r>
              <a:rPr lang="en-US" sz="1350" dirty="0" err="1">
                <a:solidFill>
                  <a:schemeClr val="tx1"/>
                </a:solidFill>
              </a:rPr>
              <a:t>Streamlit</a:t>
            </a:r>
            <a:r>
              <a:rPr lang="en-US" sz="1350" dirty="0">
                <a:solidFill>
                  <a:schemeClr val="tx1"/>
                </a:solidFill>
              </a:rPr>
              <a:t>: </a:t>
            </a:r>
            <a:r>
              <a:rPr lang="en-US" sz="1350" dirty="0" err="1">
                <a:solidFill>
                  <a:schemeClr val="tx1"/>
                </a:solidFill>
              </a:rPr>
              <a:t>Streamlit</a:t>
            </a:r>
            <a:r>
              <a:rPr lang="en-US" sz="1350" dirty="0">
                <a:solidFill>
                  <a:schemeClr val="tx1"/>
                </a:solidFill>
              </a:rPr>
              <a:t> is an open-source Python library used for creating interactive web applications for machine learning and data science projects. It allows you to easily build custom web interfaces for the machine learning models, making it suitable for showcasing the CNN model for image classification in this project.</a:t>
            </a:r>
          </a:p>
          <a:p>
            <a:pPr>
              <a:buFont typeface="Wingdings" panose="05000000000000000000" pitchFamily="2" charset="2"/>
              <a:buChar char="v"/>
            </a:pPr>
            <a:r>
              <a:rPr lang="en-US" sz="1350" dirty="0">
                <a:solidFill>
                  <a:schemeClr val="tx1"/>
                </a:solidFill>
              </a:rPr>
              <a:t>    NumPy: NumPy is a fundamental package for scientific computing with Python. It provides support for multidimensional arrays and matrices, along with a collection of mathematical functions to operate on these arrays efficiently. NumPy is used for numerical computations in the project.</a:t>
            </a:r>
          </a:p>
          <a:p>
            <a:pPr>
              <a:buFont typeface="Wingdings" panose="05000000000000000000" pitchFamily="2" charset="2"/>
              <a:buChar char="v"/>
            </a:pPr>
            <a:r>
              <a:rPr lang="en-US" sz="1350" dirty="0">
                <a:solidFill>
                  <a:schemeClr val="tx1"/>
                </a:solidFill>
              </a:rPr>
              <a:t>   PIL (Python Imaging Library): PIL is a library in Python that adds support for opening, manipulating, and saving many different image file formats. It is used for image processing tasks such as resizing and preprocessing the input images before feeding them into the CNN model.</a:t>
            </a:r>
          </a:p>
          <a:p>
            <a:pPr>
              <a:buFont typeface="Wingdings" panose="05000000000000000000" pitchFamily="2" charset="2"/>
              <a:buChar char="v"/>
            </a:pPr>
            <a:r>
              <a:rPr lang="en-US" sz="1350" dirty="0">
                <a:solidFill>
                  <a:schemeClr val="tx1"/>
                </a:solidFill>
              </a:rPr>
              <a:t>   Matplotlib: Matplotlib is a comprehensive library for creating static, interactive, and animated visualizations in Python. It is used in the project for data visualization tasks, such as plotting sample images from the CIFAR-10 dataset.</a:t>
            </a:r>
          </a:p>
        </p:txBody>
      </p:sp>
    </p:spTree>
    <p:extLst>
      <p:ext uri="{BB962C8B-B14F-4D97-AF65-F5344CB8AC3E}">
        <p14:creationId xmlns:p14="http://schemas.microsoft.com/office/powerpoint/2010/main" val="249708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178B-C499-4557-E884-FBBFF8E20D2B}"/>
              </a:ext>
            </a:extLst>
          </p:cNvPr>
          <p:cNvSpPr>
            <a:spLocks noGrp="1"/>
          </p:cNvSpPr>
          <p:nvPr>
            <p:ph type="title"/>
          </p:nvPr>
        </p:nvSpPr>
        <p:spPr/>
        <p:txBody>
          <a:bodyPr/>
          <a:lstStyle/>
          <a:p>
            <a:r>
              <a:rPr lang="en-IN" dirty="0"/>
              <a:t>About the Dataset</a:t>
            </a:r>
          </a:p>
        </p:txBody>
      </p:sp>
      <p:sp>
        <p:nvSpPr>
          <p:cNvPr id="3" name="Content Placeholder 2">
            <a:extLst>
              <a:ext uri="{FF2B5EF4-FFF2-40B4-BE49-F238E27FC236}">
                <a16:creationId xmlns:a16="http://schemas.microsoft.com/office/drawing/2014/main" id="{F2EA4B46-F40F-1AE0-8C06-4ABC0BDCABFA}"/>
              </a:ext>
            </a:extLst>
          </p:cNvPr>
          <p:cNvSpPr>
            <a:spLocks noGrp="1"/>
          </p:cNvSpPr>
          <p:nvPr>
            <p:ph idx="1"/>
          </p:nvPr>
        </p:nvSpPr>
        <p:spPr/>
        <p:txBody>
          <a:bodyPr>
            <a:normAutofit fontScale="92500"/>
          </a:bodyPr>
          <a:lstStyle/>
          <a:p>
            <a:pPr algn="l"/>
            <a:r>
              <a:rPr lang="en-US" b="0" i="0" dirty="0">
                <a:solidFill>
                  <a:schemeClr val="tx1"/>
                </a:solidFill>
                <a:effectLst/>
                <a:latin typeface="Söhne"/>
              </a:rPr>
              <a:t>The CIFAR-10 dataset is a widely used benchmark dataset for image classification tasks in computer vision and machine learning. It consists of 60,000 32x32 color images in 10 classes, with 6,000 images per class. The dataset is divided into 50,000 training images and 10,000 testing images.</a:t>
            </a:r>
          </a:p>
          <a:p>
            <a:pPr algn="l"/>
            <a:r>
              <a:rPr lang="en-US" b="0" i="0" dirty="0">
                <a:solidFill>
                  <a:schemeClr val="tx1"/>
                </a:solidFill>
                <a:effectLst/>
                <a:latin typeface="Söhne"/>
              </a:rPr>
              <a:t>Here are some key points about the CIFAR-10 dataset:</a:t>
            </a:r>
          </a:p>
          <a:p>
            <a:pPr marL="457200" indent="-457200" algn="l">
              <a:buFont typeface="+mj-lt"/>
              <a:buAutoNum type="arabicPeriod"/>
            </a:pPr>
            <a:r>
              <a:rPr lang="en-US" b="1" i="0" dirty="0">
                <a:solidFill>
                  <a:schemeClr val="tx1"/>
                </a:solidFill>
                <a:effectLst/>
                <a:latin typeface="Söhne"/>
              </a:rPr>
              <a:t>Image Size</a:t>
            </a:r>
            <a:r>
              <a:rPr lang="en-US" b="0" i="0" dirty="0">
                <a:solidFill>
                  <a:schemeClr val="tx1"/>
                </a:solidFill>
                <a:effectLst/>
                <a:latin typeface="Söhne"/>
              </a:rPr>
              <a:t>: Each image in the CIFAR-10 dataset has a fixed size of 32x32 pixels.</a:t>
            </a:r>
          </a:p>
          <a:p>
            <a:pPr marL="457200" indent="-457200" algn="l">
              <a:buFont typeface="+mj-lt"/>
              <a:buAutoNum type="arabicPeriod"/>
            </a:pPr>
            <a:r>
              <a:rPr lang="en-US" b="1" i="0" dirty="0">
                <a:solidFill>
                  <a:schemeClr val="tx1"/>
                </a:solidFill>
                <a:effectLst/>
                <a:latin typeface="Söhne"/>
              </a:rPr>
              <a:t>Color Images</a:t>
            </a:r>
            <a:r>
              <a:rPr lang="en-US" b="0" i="0" dirty="0">
                <a:solidFill>
                  <a:schemeClr val="tx1"/>
                </a:solidFill>
                <a:effectLst/>
                <a:latin typeface="Söhne"/>
              </a:rPr>
              <a:t>: The dataset contains color images, with each pixel represented by three channels (red, green, and blue), resulting in a total of 3 channels or RGB channels.</a:t>
            </a:r>
          </a:p>
          <a:p>
            <a:endParaRPr lang="en-IN" dirty="0"/>
          </a:p>
        </p:txBody>
      </p:sp>
    </p:spTree>
    <p:extLst>
      <p:ext uri="{BB962C8B-B14F-4D97-AF65-F5344CB8AC3E}">
        <p14:creationId xmlns:p14="http://schemas.microsoft.com/office/powerpoint/2010/main" val="233182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747B-2C4D-0055-5C10-BCFF08FD7AC5}"/>
              </a:ext>
            </a:extLst>
          </p:cNvPr>
          <p:cNvSpPr>
            <a:spLocks noGrp="1"/>
          </p:cNvSpPr>
          <p:nvPr>
            <p:ph type="title"/>
          </p:nvPr>
        </p:nvSpPr>
        <p:spPr/>
        <p:txBody>
          <a:bodyPr/>
          <a:lstStyle/>
          <a:p>
            <a:r>
              <a:rPr lang="en-IN" dirty="0"/>
              <a:t>About the dataset(continued)</a:t>
            </a:r>
          </a:p>
        </p:txBody>
      </p:sp>
      <p:sp>
        <p:nvSpPr>
          <p:cNvPr id="3" name="Content Placeholder 2">
            <a:extLst>
              <a:ext uri="{FF2B5EF4-FFF2-40B4-BE49-F238E27FC236}">
                <a16:creationId xmlns:a16="http://schemas.microsoft.com/office/drawing/2014/main" id="{6849F719-E28B-55C2-5468-2B0BED747636}"/>
              </a:ext>
            </a:extLst>
          </p:cNvPr>
          <p:cNvSpPr>
            <a:spLocks noGrp="1"/>
          </p:cNvSpPr>
          <p:nvPr>
            <p:ph idx="1"/>
          </p:nvPr>
        </p:nvSpPr>
        <p:spPr/>
        <p:txBody>
          <a:bodyPr>
            <a:normAutofit fontScale="40000" lnSpcReduction="20000"/>
          </a:bodyPr>
          <a:lstStyle/>
          <a:p>
            <a:pPr marL="514350" indent="-514350" algn="l">
              <a:buFont typeface="+mj-lt"/>
              <a:buAutoNum type="arabicPeriod" startAt="3"/>
            </a:pPr>
            <a:r>
              <a:rPr lang="en-US" sz="2900" b="1" i="0" dirty="0">
                <a:solidFill>
                  <a:schemeClr val="tx1"/>
                </a:solidFill>
                <a:effectLst/>
                <a:latin typeface="Söhne"/>
              </a:rPr>
              <a:t>Classes</a:t>
            </a:r>
            <a:r>
              <a:rPr lang="en-US" sz="2900" b="0" i="0" dirty="0">
                <a:solidFill>
                  <a:schemeClr val="tx1"/>
                </a:solidFill>
                <a:effectLst/>
                <a:latin typeface="Söhne"/>
              </a:rPr>
              <a:t>: The dataset is divided into 10 classes, each representing a specific object or category. The classes are as follows:</a:t>
            </a:r>
          </a:p>
          <a:p>
            <a:pPr algn="l">
              <a:buFont typeface="Arial" panose="020B0604020202020204" pitchFamily="34" charset="0"/>
              <a:buChar char="•"/>
            </a:pPr>
            <a:r>
              <a:rPr lang="en-US" sz="2900" b="0" i="0" dirty="0">
                <a:solidFill>
                  <a:schemeClr val="tx1"/>
                </a:solidFill>
                <a:effectLst/>
                <a:latin typeface="Söhne"/>
              </a:rPr>
              <a:t>Airplane </a:t>
            </a:r>
          </a:p>
          <a:p>
            <a:pPr algn="l">
              <a:buFont typeface="Arial" panose="020B0604020202020204" pitchFamily="34" charset="0"/>
              <a:buChar char="•"/>
            </a:pPr>
            <a:r>
              <a:rPr lang="en-US" sz="2900" b="0" i="0" dirty="0">
                <a:solidFill>
                  <a:schemeClr val="tx1"/>
                </a:solidFill>
                <a:effectLst/>
                <a:latin typeface="Söhne"/>
              </a:rPr>
              <a:t>Automobile</a:t>
            </a:r>
          </a:p>
          <a:p>
            <a:pPr algn="l">
              <a:buFont typeface="Arial" panose="020B0604020202020204" pitchFamily="34" charset="0"/>
              <a:buChar char="•"/>
            </a:pPr>
            <a:r>
              <a:rPr lang="en-US" sz="2900" b="0" i="0" dirty="0">
                <a:solidFill>
                  <a:schemeClr val="tx1"/>
                </a:solidFill>
                <a:effectLst/>
                <a:latin typeface="Söhne"/>
              </a:rPr>
              <a:t>Bird</a:t>
            </a:r>
          </a:p>
          <a:p>
            <a:pPr algn="l">
              <a:buFont typeface="Arial" panose="020B0604020202020204" pitchFamily="34" charset="0"/>
              <a:buChar char="•"/>
            </a:pPr>
            <a:r>
              <a:rPr lang="en-US" sz="2900" b="0" i="0" dirty="0">
                <a:solidFill>
                  <a:schemeClr val="tx1"/>
                </a:solidFill>
                <a:effectLst/>
                <a:latin typeface="Söhne"/>
              </a:rPr>
              <a:t>Cat</a:t>
            </a:r>
          </a:p>
          <a:p>
            <a:pPr algn="l">
              <a:buFont typeface="Arial" panose="020B0604020202020204" pitchFamily="34" charset="0"/>
              <a:buChar char="•"/>
            </a:pPr>
            <a:r>
              <a:rPr lang="en-US" sz="2900" b="0" i="0" dirty="0">
                <a:solidFill>
                  <a:schemeClr val="tx1"/>
                </a:solidFill>
                <a:effectLst/>
                <a:latin typeface="Söhne"/>
              </a:rPr>
              <a:t>Deer</a:t>
            </a:r>
          </a:p>
          <a:p>
            <a:pPr algn="l">
              <a:buFont typeface="Arial" panose="020B0604020202020204" pitchFamily="34" charset="0"/>
              <a:buChar char="•"/>
            </a:pPr>
            <a:r>
              <a:rPr lang="en-US" sz="2900" b="0" i="0" dirty="0">
                <a:solidFill>
                  <a:schemeClr val="tx1"/>
                </a:solidFill>
                <a:effectLst/>
                <a:latin typeface="Söhne"/>
              </a:rPr>
              <a:t>Dog</a:t>
            </a:r>
          </a:p>
          <a:p>
            <a:pPr algn="l">
              <a:buFont typeface="Arial" panose="020B0604020202020204" pitchFamily="34" charset="0"/>
              <a:buChar char="•"/>
            </a:pPr>
            <a:r>
              <a:rPr lang="en-US" sz="2900" b="0" i="0" dirty="0">
                <a:solidFill>
                  <a:schemeClr val="tx1"/>
                </a:solidFill>
                <a:effectLst/>
                <a:latin typeface="Söhne"/>
              </a:rPr>
              <a:t>Frog</a:t>
            </a:r>
          </a:p>
          <a:p>
            <a:pPr algn="l">
              <a:buFont typeface="Arial" panose="020B0604020202020204" pitchFamily="34" charset="0"/>
              <a:buChar char="•"/>
            </a:pPr>
            <a:r>
              <a:rPr lang="en-US" sz="2900" b="0" i="0" dirty="0">
                <a:solidFill>
                  <a:schemeClr val="tx1"/>
                </a:solidFill>
                <a:effectLst/>
                <a:latin typeface="Söhne"/>
              </a:rPr>
              <a:t>Horse</a:t>
            </a:r>
          </a:p>
          <a:p>
            <a:pPr algn="l">
              <a:buFont typeface="Arial" panose="020B0604020202020204" pitchFamily="34" charset="0"/>
              <a:buChar char="•"/>
            </a:pPr>
            <a:r>
              <a:rPr lang="en-US" sz="2900" b="0" i="0" dirty="0">
                <a:solidFill>
                  <a:schemeClr val="tx1"/>
                </a:solidFill>
                <a:effectLst/>
                <a:latin typeface="Söhne"/>
              </a:rPr>
              <a:t>Ship</a:t>
            </a:r>
          </a:p>
          <a:p>
            <a:pPr algn="l">
              <a:buFont typeface="Arial" panose="020B0604020202020204" pitchFamily="34" charset="0"/>
              <a:buChar char="•"/>
            </a:pPr>
            <a:r>
              <a:rPr lang="en-US" sz="2900" b="0" i="0" dirty="0">
                <a:solidFill>
                  <a:schemeClr val="tx1"/>
                </a:solidFill>
                <a:effectLst/>
                <a:latin typeface="Söhne"/>
              </a:rPr>
              <a:t>Truck</a:t>
            </a:r>
          </a:p>
          <a:p>
            <a:endParaRPr lang="en-IN" dirty="0"/>
          </a:p>
        </p:txBody>
      </p:sp>
    </p:spTree>
    <p:extLst>
      <p:ext uri="{BB962C8B-B14F-4D97-AF65-F5344CB8AC3E}">
        <p14:creationId xmlns:p14="http://schemas.microsoft.com/office/powerpoint/2010/main" val="320977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7B8C-5026-0266-5801-067BC6003BED}"/>
              </a:ext>
            </a:extLst>
          </p:cNvPr>
          <p:cNvSpPr>
            <a:spLocks noGrp="1"/>
          </p:cNvSpPr>
          <p:nvPr>
            <p:ph type="title"/>
          </p:nvPr>
        </p:nvSpPr>
        <p:spPr/>
        <p:txBody>
          <a:bodyPr/>
          <a:lstStyle/>
          <a:p>
            <a:r>
              <a:rPr lang="en-IN" dirty="0"/>
              <a:t>About the dataset(continued)</a:t>
            </a:r>
          </a:p>
        </p:txBody>
      </p:sp>
      <p:sp>
        <p:nvSpPr>
          <p:cNvPr id="3" name="Content Placeholder 2">
            <a:extLst>
              <a:ext uri="{FF2B5EF4-FFF2-40B4-BE49-F238E27FC236}">
                <a16:creationId xmlns:a16="http://schemas.microsoft.com/office/drawing/2014/main" id="{99B08FD9-ADE0-DE7D-8EF2-508EFBB166F2}"/>
              </a:ext>
            </a:extLst>
          </p:cNvPr>
          <p:cNvSpPr>
            <a:spLocks noGrp="1"/>
          </p:cNvSpPr>
          <p:nvPr>
            <p:ph idx="1"/>
          </p:nvPr>
        </p:nvSpPr>
        <p:spPr/>
        <p:txBody>
          <a:bodyPr>
            <a:normAutofit fontScale="77500" lnSpcReduction="20000"/>
          </a:bodyPr>
          <a:lstStyle/>
          <a:p>
            <a:pPr marL="457200" indent="-457200" algn="l">
              <a:buFont typeface="+mj-lt"/>
              <a:buAutoNum type="arabicPeriod" startAt="4"/>
            </a:pPr>
            <a:r>
              <a:rPr lang="en-US" b="1" i="0" dirty="0">
                <a:solidFill>
                  <a:schemeClr val="tx1"/>
                </a:solidFill>
                <a:effectLst/>
                <a:latin typeface="Söhne"/>
              </a:rPr>
              <a:t>Training and Testing Split</a:t>
            </a:r>
            <a:r>
              <a:rPr lang="en-US" b="0" i="0" dirty="0">
                <a:solidFill>
                  <a:schemeClr val="tx1"/>
                </a:solidFill>
                <a:effectLst/>
                <a:latin typeface="Söhne"/>
              </a:rPr>
              <a:t>: The dataset is split into two subsets: a training set and a testing set. The training set contains 50,000 images, while the testing set contains 10,000 images. This split ensures that the model is trained on a separate set of data from the one used for evaluation, helping to assess its generalization performance.</a:t>
            </a:r>
          </a:p>
          <a:p>
            <a:pPr marL="457200" indent="-457200" algn="l">
              <a:buFont typeface="+mj-lt"/>
              <a:buAutoNum type="arabicPeriod" startAt="4"/>
            </a:pPr>
            <a:r>
              <a:rPr lang="en-US" b="1" i="0" dirty="0">
                <a:solidFill>
                  <a:schemeClr val="tx1"/>
                </a:solidFill>
                <a:effectLst/>
                <a:latin typeface="Söhne"/>
              </a:rPr>
              <a:t>Balanced Classes</a:t>
            </a:r>
            <a:r>
              <a:rPr lang="en-US" b="0" i="0" dirty="0">
                <a:solidFill>
                  <a:schemeClr val="tx1"/>
                </a:solidFill>
                <a:effectLst/>
                <a:latin typeface="Söhne"/>
              </a:rPr>
              <a:t>: Each class in the CIFAR-10 dataset contains an equal number of images (6,000 images per class). This balanced distribution of classes ensures that the model is exposed to a diverse range of examples during training, preventing bias towards any particular class.</a:t>
            </a:r>
          </a:p>
          <a:p>
            <a:pPr marL="457200" indent="-457200" algn="l">
              <a:buFont typeface="+mj-lt"/>
              <a:buAutoNum type="arabicPeriod" startAt="4"/>
            </a:pPr>
            <a:r>
              <a:rPr lang="en-US" b="1" i="0" dirty="0">
                <a:solidFill>
                  <a:schemeClr val="tx1"/>
                </a:solidFill>
                <a:effectLst/>
                <a:latin typeface="Söhne"/>
              </a:rPr>
              <a:t>Challenging Dataset</a:t>
            </a:r>
            <a:r>
              <a:rPr lang="en-US" b="0" i="0" dirty="0">
                <a:solidFill>
                  <a:schemeClr val="tx1"/>
                </a:solidFill>
                <a:effectLst/>
                <a:latin typeface="Söhne"/>
              </a:rPr>
              <a:t>: Despite its small image size and relatively low resolution, the CIFAR-10 dataset is considered challenging due to the presence of cluttered backgrounds, occlusions, and variations in object poses and lighting conditions. As a result, models trained on CIFAR-10 need to learn robust features to accurately classify images across different classes.</a:t>
            </a:r>
          </a:p>
          <a:p>
            <a:endParaRPr lang="en-IN" dirty="0"/>
          </a:p>
        </p:txBody>
      </p:sp>
    </p:spTree>
    <p:extLst>
      <p:ext uri="{BB962C8B-B14F-4D97-AF65-F5344CB8AC3E}">
        <p14:creationId xmlns:p14="http://schemas.microsoft.com/office/powerpoint/2010/main" val="389872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F8E3-9418-E49A-601A-23159B91D05A}"/>
              </a:ext>
            </a:extLst>
          </p:cNvPr>
          <p:cNvSpPr>
            <a:spLocks noGrp="1"/>
          </p:cNvSpPr>
          <p:nvPr>
            <p:ph type="title"/>
          </p:nvPr>
        </p:nvSpPr>
        <p:spPr/>
        <p:txBody>
          <a:bodyPr/>
          <a:lstStyle/>
          <a:p>
            <a:r>
              <a:rPr lang="en-IN" dirty="0"/>
              <a:t>Data Preparation and Cleaning</a:t>
            </a:r>
          </a:p>
        </p:txBody>
      </p:sp>
      <p:sp>
        <p:nvSpPr>
          <p:cNvPr id="3" name="Content Placeholder 2">
            <a:extLst>
              <a:ext uri="{FF2B5EF4-FFF2-40B4-BE49-F238E27FC236}">
                <a16:creationId xmlns:a16="http://schemas.microsoft.com/office/drawing/2014/main" id="{6822798B-0B4C-17F4-7520-9FAD3F6006E2}"/>
              </a:ext>
            </a:extLst>
          </p:cNvPr>
          <p:cNvSpPr>
            <a:spLocks noGrp="1"/>
          </p:cNvSpPr>
          <p:nvPr>
            <p:ph idx="1"/>
          </p:nvPr>
        </p:nvSpPr>
        <p:spPr/>
        <p:txBody>
          <a:bodyPr>
            <a:normAutofit fontScale="70000" lnSpcReduction="20000"/>
          </a:bodyPr>
          <a:lstStyle/>
          <a:p>
            <a:pPr marL="457200" indent="-457200">
              <a:buFont typeface="+mj-lt"/>
              <a:buAutoNum type="arabicPeriod"/>
            </a:pPr>
            <a:r>
              <a:rPr lang="en-US" dirty="0"/>
              <a:t>Normalization: In the code, the pixel values of the images in both the training and testing datasets are normalized to a range between 0 and 1 by dividing each pixel value by 255.0. This normalization ensures that all pixel values fall within the same range, making it easier for the model to learn and converge efficiently.</a:t>
            </a:r>
          </a:p>
          <a:p>
            <a:pPr marL="457200" indent="-457200">
              <a:buFont typeface="+mj-lt"/>
              <a:buAutoNum type="arabicPeriod"/>
            </a:pPr>
            <a:endParaRPr lang="en-US" dirty="0"/>
          </a:p>
          <a:p>
            <a:pPr marL="457200" indent="-457200">
              <a:buFont typeface="+mj-lt"/>
              <a:buAutoNum type="arabicPeriod"/>
            </a:pPr>
            <a:r>
              <a:rPr lang="en-US" dirty="0"/>
              <a:t> Reshaping: The input images in the CIFAR-10 dataset have dimensions of 32x32 pixels and 3 color channels (RGB). Before training the convolutional neural network (CNN) model, the input data is reshaped to the required format using `</a:t>
            </a:r>
            <a:r>
              <a:rPr lang="en-US" dirty="0" err="1"/>
              <a:t>input_shape</a:t>
            </a:r>
            <a:r>
              <a:rPr lang="en-US" dirty="0"/>
              <a:t>=(32, 32, 3)` in the first convolutional layer. This reshaping ensures that the model receives input data in the correct format expected by the layers.</a:t>
            </a:r>
          </a:p>
          <a:p>
            <a:pPr marL="457200" indent="-457200">
              <a:buFont typeface="+mj-lt"/>
              <a:buAutoNum type="arabicPeriod"/>
            </a:pPr>
            <a:endParaRPr lang="en-US" dirty="0"/>
          </a:p>
          <a:p>
            <a:pPr marL="457200" indent="-457200">
              <a:buFont typeface="+mj-lt"/>
              <a:buAutoNum type="arabicPeriod"/>
            </a:pPr>
            <a:r>
              <a:rPr lang="en-US" dirty="0"/>
              <a:t> Handling Labels: The labels (</a:t>
            </a:r>
            <a:r>
              <a:rPr lang="en-US" dirty="0" err="1"/>
              <a:t>y_train</a:t>
            </a:r>
            <a:r>
              <a:rPr lang="en-US" dirty="0"/>
              <a:t> and </a:t>
            </a:r>
            <a:r>
              <a:rPr lang="en-US" dirty="0" err="1"/>
              <a:t>y_test</a:t>
            </a:r>
            <a:r>
              <a:rPr lang="en-US" dirty="0"/>
              <a:t>) initially have a shape of (N, 1) where N is the number of samples. To ensure compatibility with the model's output layer and loss function, the labels are reshaped to a one-dimensional array using `reshape(-1,)`. This transformation converts the labels into a flat array containing the class indices for each sample.</a:t>
            </a:r>
          </a:p>
          <a:p>
            <a:endParaRPr lang="en-US" dirty="0"/>
          </a:p>
        </p:txBody>
      </p:sp>
    </p:spTree>
    <p:extLst>
      <p:ext uri="{BB962C8B-B14F-4D97-AF65-F5344CB8AC3E}">
        <p14:creationId xmlns:p14="http://schemas.microsoft.com/office/powerpoint/2010/main" val="15741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DE581-F97C-6867-B569-3502540A219D}"/>
              </a:ext>
            </a:extLst>
          </p:cNvPr>
          <p:cNvSpPr>
            <a:spLocks noGrp="1"/>
          </p:cNvSpPr>
          <p:nvPr>
            <p:ph type="title"/>
          </p:nvPr>
        </p:nvSpPr>
        <p:spPr/>
        <p:txBody>
          <a:bodyPr/>
          <a:lstStyle/>
          <a:p>
            <a:r>
              <a:rPr lang="en-IN" dirty="0"/>
              <a:t>Model Implementation</a:t>
            </a:r>
          </a:p>
        </p:txBody>
      </p:sp>
      <p:sp>
        <p:nvSpPr>
          <p:cNvPr id="3" name="Content Placeholder 2">
            <a:extLst>
              <a:ext uri="{FF2B5EF4-FFF2-40B4-BE49-F238E27FC236}">
                <a16:creationId xmlns:a16="http://schemas.microsoft.com/office/drawing/2014/main" id="{FB6ED299-37F7-0480-5DEF-46A4E88A3BA7}"/>
              </a:ext>
            </a:extLst>
          </p:cNvPr>
          <p:cNvSpPr>
            <a:spLocks noGrp="1"/>
          </p:cNvSpPr>
          <p:nvPr>
            <p:ph idx="1"/>
          </p:nvPr>
        </p:nvSpPr>
        <p:spPr/>
        <p:txBody>
          <a:bodyPr>
            <a:noAutofit/>
          </a:bodyPr>
          <a:lstStyle/>
          <a:p>
            <a:pPr marL="457200" indent="-457200">
              <a:buFont typeface="+mj-lt"/>
              <a:buAutoNum type="arabicPeriod"/>
            </a:pPr>
            <a:r>
              <a:rPr lang="en-US" sz="1800" dirty="0"/>
              <a:t>Convolutional Layers: The model consists of two convolutional layers (Conv2D) followed by max-pooling layers (MaxPooling2D). These layers are responsible for feature extraction from the input images.</a:t>
            </a:r>
          </a:p>
          <a:p>
            <a:pPr marL="749808" lvl="1" indent="-457200">
              <a:buFont typeface="+mj-lt"/>
              <a:buAutoNum type="alphaLcParenR"/>
            </a:pPr>
            <a:r>
              <a:rPr lang="en-US" sz="1800" dirty="0"/>
              <a:t> First Convolutional Layer: </a:t>
            </a:r>
          </a:p>
          <a:p>
            <a:pPr lvl="2">
              <a:buFont typeface="Arial" panose="020B0604020202020204" pitchFamily="34" charset="0"/>
              <a:buChar char="•"/>
            </a:pPr>
            <a:r>
              <a:rPr lang="en-US" sz="1800" dirty="0"/>
              <a:t>Filters: 32 </a:t>
            </a:r>
          </a:p>
          <a:p>
            <a:pPr lvl="2">
              <a:buFont typeface="Arial" panose="020B0604020202020204" pitchFamily="34" charset="0"/>
              <a:buChar char="•"/>
            </a:pPr>
            <a:r>
              <a:rPr lang="en-US" sz="1800" dirty="0"/>
              <a:t>Kernel Size: 3x3 Activation Function: </a:t>
            </a:r>
          </a:p>
          <a:p>
            <a:pPr lvl="2">
              <a:buFont typeface="Arial" panose="020B0604020202020204" pitchFamily="34" charset="0"/>
              <a:buChar char="•"/>
            </a:pPr>
            <a:r>
              <a:rPr lang="en-US" sz="1800" dirty="0" err="1"/>
              <a:t>ReLU</a:t>
            </a:r>
            <a:r>
              <a:rPr lang="en-US" sz="1800" dirty="0"/>
              <a:t> Input Shape: 32x32x3 (RGB images) </a:t>
            </a:r>
          </a:p>
          <a:p>
            <a:pPr lvl="2">
              <a:buFont typeface="Arial" panose="020B0604020202020204" pitchFamily="34" charset="0"/>
              <a:buChar char="•"/>
            </a:pPr>
            <a:r>
              <a:rPr lang="en-US" sz="1800" dirty="0"/>
              <a:t>Explanation: This layer applies 32 filters to the input image, each filter detecting specific features. The </a:t>
            </a:r>
            <a:r>
              <a:rPr lang="en-US" sz="1800" dirty="0" err="1"/>
              <a:t>ReLU</a:t>
            </a:r>
            <a:r>
              <a:rPr lang="en-US" sz="1800" dirty="0"/>
              <a:t> activation function introduces non-linearity to the model. </a:t>
            </a:r>
          </a:p>
          <a:p>
            <a:pPr marL="749808" lvl="1" indent="-457200">
              <a:buFont typeface="+mj-lt"/>
              <a:buAutoNum type="alphaLcParenR"/>
            </a:pPr>
            <a:r>
              <a:rPr lang="en-US" sz="1800" dirty="0"/>
              <a:t>First Max-Pooling Layer: </a:t>
            </a:r>
          </a:p>
          <a:p>
            <a:pPr marL="818388" lvl="2" indent="-342900">
              <a:buFont typeface="Arial" panose="020B0604020202020204" pitchFamily="34" charset="0"/>
              <a:buChar char="•"/>
            </a:pPr>
            <a:r>
              <a:rPr lang="en-US" sz="1800" dirty="0"/>
              <a:t>Pool Size: 2x2 </a:t>
            </a:r>
          </a:p>
          <a:p>
            <a:pPr marL="818388" lvl="2" indent="-342900">
              <a:buFont typeface="Arial" panose="020B0604020202020204" pitchFamily="34" charset="0"/>
              <a:buChar char="•"/>
            </a:pPr>
            <a:r>
              <a:rPr lang="en-US" sz="1800" dirty="0"/>
              <a:t>Purpose: Reduces spatial dimensions while retaining important features. </a:t>
            </a:r>
            <a:endParaRPr lang="en-IN" sz="1800" dirty="0"/>
          </a:p>
        </p:txBody>
      </p:sp>
    </p:spTree>
    <p:extLst>
      <p:ext uri="{BB962C8B-B14F-4D97-AF65-F5344CB8AC3E}">
        <p14:creationId xmlns:p14="http://schemas.microsoft.com/office/powerpoint/2010/main" val="316812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6EA7-F11A-58BA-60B7-949C3D4BFE1B}"/>
              </a:ext>
            </a:extLst>
          </p:cNvPr>
          <p:cNvSpPr>
            <a:spLocks noGrp="1"/>
          </p:cNvSpPr>
          <p:nvPr>
            <p:ph type="title"/>
          </p:nvPr>
        </p:nvSpPr>
        <p:spPr/>
        <p:txBody>
          <a:bodyPr/>
          <a:lstStyle/>
          <a:p>
            <a:r>
              <a:rPr lang="en-IN" dirty="0"/>
              <a:t>Model Implementation(Continued)</a:t>
            </a:r>
          </a:p>
        </p:txBody>
      </p:sp>
      <p:sp>
        <p:nvSpPr>
          <p:cNvPr id="3" name="Content Placeholder 2">
            <a:extLst>
              <a:ext uri="{FF2B5EF4-FFF2-40B4-BE49-F238E27FC236}">
                <a16:creationId xmlns:a16="http://schemas.microsoft.com/office/drawing/2014/main" id="{8C3CFBF4-E237-6D28-279E-CDC8AE13893C}"/>
              </a:ext>
            </a:extLst>
          </p:cNvPr>
          <p:cNvSpPr>
            <a:spLocks noGrp="1"/>
          </p:cNvSpPr>
          <p:nvPr>
            <p:ph idx="1"/>
          </p:nvPr>
        </p:nvSpPr>
        <p:spPr/>
        <p:txBody>
          <a:bodyPr>
            <a:normAutofit/>
          </a:bodyPr>
          <a:lstStyle/>
          <a:p>
            <a:pPr marL="749808" lvl="1" indent="-457200">
              <a:buFont typeface="+mj-lt"/>
              <a:buAutoNum type="alphaLcParenR" startAt="3"/>
            </a:pPr>
            <a:r>
              <a:rPr lang="en-US" sz="1800" dirty="0"/>
              <a:t>Second Convolutional Layer: </a:t>
            </a:r>
          </a:p>
          <a:p>
            <a:pPr lvl="2">
              <a:buFont typeface="Arial" panose="020B0604020202020204" pitchFamily="34" charset="0"/>
              <a:buChar char="•"/>
            </a:pPr>
            <a:r>
              <a:rPr lang="en-US" sz="1800" dirty="0"/>
              <a:t>Filters: 64</a:t>
            </a:r>
          </a:p>
          <a:p>
            <a:pPr lvl="2">
              <a:buFont typeface="Arial" panose="020B0604020202020204" pitchFamily="34" charset="0"/>
              <a:buChar char="•"/>
            </a:pPr>
            <a:r>
              <a:rPr lang="en-US" sz="1800" dirty="0"/>
              <a:t> Kernel Size: 3x3</a:t>
            </a:r>
          </a:p>
          <a:p>
            <a:pPr lvl="2">
              <a:buFont typeface="Arial" panose="020B0604020202020204" pitchFamily="34" charset="0"/>
              <a:buChar char="•"/>
            </a:pPr>
            <a:r>
              <a:rPr lang="en-US" sz="1800" dirty="0"/>
              <a:t> Activation Function: </a:t>
            </a:r>
            <a:r>
              <a:rPr lang="en-US" sz="1800" dirty="0" err="1"/>
              <a:t>ReLU</a:t>
            </a:r>
            <a:r>
              <a:rPr lang="en-US" sz="1800" dirty="0"/>
              <a:t> </a:t>
            </a:r>
          </a:p>
          <a:p>
            <a:pPr lvl="2">
              <a:buFont typeface="Arial" panose="020B0604020202020204" pitchFamily="34" charset="0"/>
              <a:buChar char="•"/>
            </a:pPr>
            <a:r>
              <a:rPr lang="en-US" sz="1800" dirty="0"/>
              <a:t>Explanation: This layer further extracts features using 64 filters applied to the feature maps from the previous layer. Second Max-Pooling Layer: Pool Size: 2x2 Explanation: Similar to the first max-pooling layer, this layer further reduces spatial dimensions.</a:t>
            </a:r>
            <a:endParaRPr lang="en-IN" sz="1800" dirty="0"/>
          </a:p>
          <a:p>
            <a:pPr marL="726948" lvl="2" indent="-342900">
              <a:buFont typeface="+mj-lt"/>
              <a:buAutoNum type="alphaLcParenR" startAt="4"/>
            </a:pPr>
            <a:r>
              <a:rPr lang="en-US" sz="1800" dirty="0"/>
              <a:t>Second Max-Pooling Layer: </a:t>
            </a:r>
          </a:p>
          <a:p>
            <a:pPr lvl="2">
              <a:buFont typeface="Arial" panose="020B0604020202020204" pitchFamily="34" charset="0"/>
              <a:buChar char="•"/>
            </a:pPr>
            <a:r>
              <a:rPr lang="en-US" sz="1800" dirty="0"/>
              <a:t>Pool Size: 2x2 </a:t>
            </a:r>
          </a:p>
          <a:p>
            <a:pPr lvl="2">
              <a:buFont typeface="Arial" panose="020B0604020202020204" pitchFamily="34" charset="0"/>
              <a:buChar char="•"/>
            </a:pPr>
            <a:r>
              <a:rPr lang="en-US" sz="1800" dirty="0"/>
              <a:t>Explanation: Similar to the first max-pooling layer, this layer further reduces spatial dimensions.</a:t>
            </a:r>
          </a:p>
        </p:txBody>
      </p:sp>
    </p:spTree>
    <p:extLst>
      <p:ext uri="{BB962C8B-B14F-4D97-AF65-F5344CB8AC3E}">
        <p14:creationId xmlns:p14="http://schemas.microsoft.com/office/powerpoint/2010/main" val="1071029786"/>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160</TotalTime>
  <Words>2104</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Söhne</vt:lpstr>
      <vt:lpstr>Tw Cen MT</vt:lpstr>
      <vt:lpstr>Wingdings</vt:lpstr>
      <vt:lpstr>RetrospectVTI</vt:lpstr>
      <vt:lpstr>Image Classification using Neural Networks</vt:lpstr>
      <vt:lpstr>Problem Statement</vt:lpstr>
      <vt:lpstr>Tech Stacks</vt:lpstr>
      <vt:lpstr>About the Dataset</vt:lpstr>
      <vt:lpstr>About the dataset(continued)</vt:lpstr>
      <vt:lpstr>About the dataset(continued)</vt:lpstr>
      <vt:lpstr>Data Preparation and Cleaning</vt:lpstr>
      <vt:lpstr>Model Implementation</vt:lpstr>
      <vt:lpstr>Model Implementation(Continued)</vt:lpstr>
      <vt:lpstr>Model Implementation(Continued)</vt:lpstr>
      <vt:lpstr>Model Implementation(Continued)</vt:lpstr>
      <vt:lpstr>Model Implementation(Continued)</vt:lpstr>
      <vt:lpstr>Model Performance</vt:lpstr>
      <vt:lpstr>Streamlit App(Deployed Websiite)</vt:lpstr>
      <vt:lpstr>Streamlit App(Continued)</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using Neural Networks</dc:title>
  <dc:creator>joel jacob</dc:creator>
  <cp:lastModifiedBy>joel jacob</cp:lastModifiedBy>
  <cp:revision>2</cp:revision>
  <dcterms:created xsi:type="dcterms:W3CDTF">2024-02-05T11:59:48Z</dcterms:created>
  <dcterms:modified xsi:type="dcterms:W3CDTF">2024-02-05T18:57:06Z</dcterms:modified>
</cp:coreProperties>
</file>