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Work Sans"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8cd9806b0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8cd9806b0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Recurrent Neural Network</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By: Joel Jacob John</a:t>
            </a:r>
            <a:endParaRPr/>
          </a:p>
          <a:p>
            <a:pPr marL="0" lvl="0" indent="0" algn="l" rtl="0">
              <a:spcBef>
                <a:spcPts val="0"/>
              </a:spcBef>
              <a:spcAft>
                <a:spcPts val="0"/>
              </a:spcAft>
              <a:buNone/>
            </a:pPr>
            <a:r>
              <a:rPr lang="en-GB"/>
              <a:t>ID: STB03-T0003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95DC6C-75E0-BBFC-E90C-36D0786EDA00}"/>
              </a:ext>
            </a:extLst>
          </p:cNvPr>
          <p:cNvSpPr>
            <a:spLocks noGrp="1"/>
          </p:cNvSpPr>
          <p:nvPr>
            <p:ph type="body" idx="1"/>
          </p:nvPr>
        </p:nvSpPr>
        <p:spPr/>
        <p:txBody>
          <a:bodyPr>
            <a:normAutofit/>
          </a:bodyPr>
          <a:lstStyle/>
          <a:p>
            <a:pPr marL="146050" indent="0">
              <a:buNone/>
            </a:pPr>
            <a:r>
              <a:rPr lang="en-IN" sz="8800" dirty="0">
                <a:latin typeface="Montserrat" panose="00000500000000000000" pitchFamily="2" charset="0"/>
              </a:rPr>
              <a:t>Thank You</a:t>
            </a:r>
          </a:p>
        </p:txBody>
      </p:sp>
    </p:spTree>
    <p:extLst>
      <p:ext uri="{BB962C8B-B14F-4D97-AF65-F5344CB8AC3E}">
        <p14:creationId xmlns:p14="http://schemas.microsoft.com/office/powerpoint/2010/main" val="144839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cs typeface="PT Bold Arch" panose="02010400000000000000" pitchFamily="2" charset="-78"/>
              </a:rPr>
              <a:t>What is Recurrent Neural Network?</a:t>
            </a:r>
            <a:endParaRPr dirty="0">
              <a:cs typeface="PT Bold Arch" panose="02010400000000000000" pitchFamily="2" charset="-78"/>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285750" indent="-285750">
              <a:spcAft>
                <a:spcPts val="1200"/>
              </a:spcAft>
            </a:pPr>
            <a:r>
              <a:rPr lang="en-GB" dirty="0">
                <a:latin typeface="Montserrat" panose="00000500000000000000" pitchFamily="2" charset="0"/>
              </a:rPr>
              <a:t>Recurrent Neural Network(RNN) is a type of Neural Network where the output from the previous step is fed as input to the current step.</a:t>
            </a:r>
          </a:p>
          <a:p>
            <a:pPr marL="285750" indent="-285750">
              <a:spcAft>
                <a:spcPts val="1200"/>
              </a:spcAft>
            </a:pPr>
            <a:r>
              <a:rPr lang="en-US" b="0" i="0" dirty="0">
                <a:solidFill>
                  <a:schemeClr val="bg1"/>
                </a:solidFill>
                <a:effectLst/>
                <a:latin typeface="Montserrat" panose="00000500000000000000" pitchFamily="2" charset="0"/>
              </a:rPr>
              <a:t>RNN has a concept of </a:t>
            </a:r>
            <a:r>
              <a:rPr lang="en-US" b="1" i="0" dirty="0">
                <a:solidFill>
                  <a:schemeClr val="bg1"/>
                </a:solidFill>
                <a:effectLst/>
                <a:latin typeface="Montserrat" panose="00000500000000000000" pitchFamily="2" charset="0"/>
              </a:rPr>
              <a:t>“memory”</a:t>
            </a:r>
            <a:r>
              <a:rPr lang="en-US" b="0" i="0" dirty="0">
                <a:solidFill>
                  <a:schemeClr val="bg1"/>
                </a:solidFill>
                <a:effectLst/>
                <a:latin typeface="Montserrat" panose="00000500000000000000" pitchFamily="2" charset="0"/>
              </a:rPr>
              <a:t> which remembers all information about what has been calculated till time step t. RNNs are called recurrent because they perform the same task for every element of a sequence, with the output being depended on the previous computations.</a:t>
            </a:r>
          </a:p>
          <a:p>
            <a:pPr marL="285750" indent="-285750">
              <a:spcAft>
                <a:spcPts val="1200"/>
              </a:spcAft>
            </a:pPr>
            <a:r>
              <a:rPr lang="en-US" b="0" i="0" dirty="0">
                <a:solidFill>
                  <a:schemeClr val="bg1"/>
                </a:solidFill>
                <a:effectLst/>
                <a:latin typeface="Montserrat" panose="00000500000000000000" pitchFamily="2" charset="0"/>
              </a:rPr>
              <a:t>Use Cases: Natural Language Processing (NLP), Speech Recognition</a:t>
            </a:r>
            <a:endParaRPr dirty="0">
              <a:solidFill>
                <a:schemeClr val="bg1"/>
              </a:solidFill>
              <a:latin typeface="Montserrat"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3C8B-D50C-A988-93CB-24C6FCFBB3DB}"/>
              </a:ext>
            </a:extLst>
          </p:cNvPr>
          <p:cNvSpPr>
            <a:spLocks noGrp="1"/>
          </p:cNvSpPr>
          <p:nvPr>
            <p:ph type="title"/>
          </p:nvPr>
        </p:nvSpPr>
        <p:spPr/>
        <p:txBody>
          <a:bodyPr>
            <a:normAutofit fontScale="90000"/>
          </a:bodyPr>
          <a:lstStyle/>
          <a:p>
            <a:r>
              <a:rPr lang="en-US" b="1" i="0" dirty="0">
                <a:solidFill>
                  <a:schemeClr val="bg1"/>
                </a:solidFill>
                <a:effectLst/>
                <a:latin typeface="Montserrat" panose="00000500000000000000" pitchFamily="2" charset="0"/>
              </a:rPr>
              <a:t>Why Recurrent Neural Network (RNN)</a:t>
            </a:r>
            <a:br>
              <a:rPr lang="en-US" b="0" i="0" dirty="0">
                <a:solidFill>
                  <a:schemeClr val="bg1"/>
                </a:solidFill>
                <a:effectLst/>
                <a:latin typeface="Roboto" panose="02000000000000000000" pitchFamily="2" charset="0"/>
              </a:rPr>
            </a:br>
            <a:endParaRPr lang="en-IN" dirty="0">
              <a:solidFill>
                <a:schemeClr val="bg1"/>
              </a:solidFill>
            </a:endParaRPr>
          </a:p>
        </p:txBody>
      </p:sp>
      <p:sp>
        <p:nvSpPr>
          <p:cNvPr id="3" name="Text Placeholder 2">
            <a:extLst>
              <a:ext uri="{FF2B5EF4-FFF2-40B4-BE49-F238E27FC236}">
                <a16:creationId xmlns:a16="http://schemas.microsoft.com/office/drawing/2014/main" id="{8B88D0C6-81D3-90D8-00A7-2521758DA09D}"/>
              </a:ext>
            </a:extLst>
          </p:cNvPr>
          <p:cNvSpPr>
            <a:spLocks noGrp="1"/>
          </p:cNvSpPr>
          <p:nvPr>
            <p:ph type="body" idx="1"/>
          </p:nvPr>
        </p:nvSpPr>
        <p:spPr/>
        <p:txBody>
          <a:bodyPr/>
          <a:lstStyle/>
          <a:p>
            <a:pPr algn="l" fontAlgn="base"/>
            <a:r>
              <a:rPr lang="en-US" b="0" i="0" dirty="0">
                <a:solidFill>
                  <a:schemeClr val="bg1"/>
                </a:solidFill>
                <a:effectLst/>
                <a:latin typeface="Work Sans" pitchFamily="2" charset="0"/>
              </a:rPr>
              <a:t>In a general neural network, an input is fed to an input layer and is further processed through number of hidden layers and a final output is produced, with an assumption that two successive inputs are independent of each other or input at time step t has no relation with input at timestep t-1.</a:t>
            </a:r>
          </a:p>
          <a:p>
            <a:pPr algn="l" fontAlgn="base"/>
            <a:r>
              <a:rPr lang="en-US" b="0" i="0" dirty="0">
                <a:solidFill>
                  <a:schemeClr val="bg1"/>
                </a:solidFill>
                <a:effectLst/>
                <a:latin typeface="Work Sans" pitchFamily="2" charset="0"/>
              </a:rPr>
              <a:t>However, this assumption is not true in a number of real-life scenarios. For instance, if one wants to predict the next word in a sequence then it is imperative that dependence on previous observations is considered.</a:t>
            </a:r>
          </a:p>
          <a:p>
            <a:endParaRPr lang="en-IN" dirty="0"/>
          </a:p>
        </p:txBody>
      </p:sp>
    </p:spTree>
    <p:extLst>
      <p:ext uri="{BB962C8B-B14F-4D97-AF65-F5344CB8AC3E}">
        <p14:creationId xmlns:p14="http://schemas.microsoft.com/office/powerpoint/2010/main" val="89457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05EE-20BE-A3A3-1609-BD3C12EE183C}"/>
              </a:ext>
            </a:extLst>
          </p:cNvPr>
          <p:cNvSpPr>
            <a:spLocks noGrp="1"/>
          </p:cNvSpPr>
          <p:nvPr>
            <p:ph type="title"/>
          </p:nvPr>
        </p:nvSpPr>
        <p:spPr/>
        <p:txBody>
          <a:bodyPr>
            <a:normAutofit fontScale="90000"/>
          </a:bodyPr>
          <a:lstStyle/>
          <a:p>
            <a:r>
              <a:rPr lang="en-US" b="0" i="0" dirty="0">
                <a:solidFill>
                  <a:schemeClr val="bg1"/>
                </a:solidFill>
                <a:effectLst/>
                <a:latin typeface="Montserrat" panose="00000500000000000000" pitchFamily="2" charset="0"/>
              </a:rPr>
              <a:t>Architecture of Recurrent Neural Network</a:t>
            </a:r>
            <a:br>
              <a:rPr lang="en-US" b="0" i="0" dirty="0">
                <a:solidFill>
                  <a:srgbClr val="46237A"/>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1A4DE5A7-DA9A-FA67-D4A5-512B6C8B809D}"/>
              </a:ext>
            </a:extLst>
          </p:cNvPr>
          <p:cNvSpPr>
            <a:spLocks noGrp="1"/>
          </p:cNvSpPr>
          <p:nvPr>
            <p:ph type="body" idx="1"/>
          </p:nvPr>
        </p:nvSpPr>
        <p:spPr>
          <a:xfrm>
            <a:off x="597408" y="1719072"/>
            <a:ext cx="3186571" cy="2934646"/>
          </a:xfrm>
        </p:spPr>
        <p:txBody>
          <a:bodyPr>
            <a:normAutofit fontScale="92500" lnSpcReduction="20000"/>
          </a:bodyPr>
          <a:lstStyle/>
          <a:p>
            <a:r>
              <a:rPr lang="en-US" dirty="0" err="1">
                <a:latin typeface="Montserrat" panose="00000500000000000000" pitchFamily="2" charset="0"/>
              </a:rPr>
              <a:t>Xt</a:t>
            </a:r>
            <a:r>
              <a:rPr lang="en-US" dirty="0">
                <a:latin typeface="Montserrat" panose="00000500000000000000" pitchFamily="2" charset="0"/>
              </a:rPr>
              <a:t> is the input and Y is output at timestep t then all we need to do is create a feedback connection from hidden layer to itself to access information at time step t-1. Feedback loop implies that there's a delay of one time unit. So one of input units into </a:t>
            </a:r>
            <a:r>
              <a:rPr lang="en-US" dirty="0" err="1">
                <a:latin typeface="Montserrat" panose="00000500000000000000" pitchFamily="2" charset="0"/>
              </a:rPr>
              <a:t>ht</a:t>
            </a:r>
            <a:r>
              <a:rPr lang="en-US" dirty="0">
                <a:latin typeface="Montserrat" panose="00000500000000000000" pitchFamily="2" charset="0"/>
              </a:rPr>
              <a:t> isht-1 ,in turns hidden layer takes in both </a:t>
            </a:r>
            <a:r>
              <a:rPr lang="en-US" dirty="0" err="1">
                <a:latin typeface="Montserrat" panose="00000500000000000000" pitchFamily="2" charset="0"/>
              </a:rPr>
              <a:t>ht</a:t>
            </a:r>
            <a:r>
              <a:rPr lang="en-US" dirty="0">
                <a:latin typeface="Montserrat" panose="00000500000000000000" pitchFamily="2" charset="0"/>
              </a:rPr>
              <a:t> and its own last value. So in nutshell this feedback loop allows information to be passed from one step of the network to the next and hence acts as memory in network</a:t>
            </a:r>
            <a:endParaRPr lang="en-IN" dirty="0">
              <a:latin typeface="Montserrat" panose="00000500000000000000" pitchFamily="2" charset="0"/>
            </a:endParaRPr>
          </a:p>
        </p:txBody>
      </p:sp>
      <p:pic>
        <p:nvPicPr>
          <p:cNvPr id="1026" name="Picture 2">
            <a:extLst>
              <a:ext uri="{FF2B5EF4-FFF2-40B4-BE49-F238E27FC236}">
                <a16:creationId xmlns:a16="http://schemas.microsoft.com/office/drawing/2014/main" id="{5C6B9D68-2360-2F89-7DD8-962C91757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269" y="1719073"/>
            <a:ext cx="4985634" cy="293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10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6F44-C40A-FC1C-46F6-41F8BAD92072}"/>
              </a:ext>
            </a:extLst>
          </p:cNvPr>
          <p:cNvSpPr>
            <a:spLocks noGrp="1"/>
          </p:cNvSpPr>
          <p:nvPr>
            <p:ph type="title"/>
          </p:nvPr>
        </p:nvSpPr>
        <p:spPr/>
        <p:txBody>
          <a:bodyPr>
            <a:normAutofit fontScale="90000"/>
          </a:bodyPr>
          <a:lstStyle/>
          <a:p>
            <a:r>
              <a:rPr lang="en-US" b="1" i="0" dirty="0">
                <a:solidFill>
                  <a:schemeClr val="bg1"/>
                </a:solidFill>
                <a:effectLst/>
                <a:latin typeface="Montserrat" panose="00000500000000000000" pitchFamily="2" charset="0"/>
              </a:rPr>
              <a:t>Unfolding a Recurrent Neural Network</a:t>
            </a:r>
            <a:br>
              <a:rPr lang="en-US" b="0" i="0" dirty="0">
                <a:solidFill>
                  <a:srgbClr val="46237A"/>
                </a:solidFill>
                <a:effectLst/>
                <a:latin typeface="Montserrat" panose="00000500000000000000" pitchFamily="2" charset="0"/>
              </a:rPr>
            </a:br>
            <a:endParaRPr lang="en-IN" dirty="0">
              <a:latin typeface="Montserrat" panose="00000500000000000000" pitchFamily="2" charset="0"/>
            </a:endParaRPr>
          </a:p>
        </p:txBody>
      </p:sp>
      <p:sp>
        <p:nvSpPr>
          <p:cNvPr id="3" name="Text Placeholder 2">
            <a:extLst>
              <a:ext uri="{FF2B5EF4-FFF2-40B4-BE49-F238E27FC236}">
                <a16:creationId xmlns:a16="http://schemas.microsoft.com/office/drawing/2014/main" id="{B02C9EAE-1F60-2472-16A7-E7DE506F996B}"/>
              </a:ext>
            </a:extLst>
          </p:cNvPr>
          <p:cNvSpPr>
            <a:spLocks noGrp="1"/>
          </p:cNvSpPr>
          <p:nvPr>
            <p:ph type="body" idx="1"/>
          </p:nvPr>
        </p:nvSpPr>
        <p:spPr>
          <a:xfrm>
            <a:off x="1297500" y="1567550"/>
            <a:ext cx="7038900" cy="759338"/>
          </a:xfrm>
        </p:spPr>
        <p:txBody>
          <a:bodyPr/>
          <a:lstStyle/>
          <a:p>
            <a:r>
              <a:rPr lang="en-US" b="1" i="0" dirty="0">
                <a:solidFill>
                  <a:schemeClr val="bg1"/>
                </a:solidFill>
                <a:effectLst/>
                <a:latin typeface="Montserrat" panose="00000500000000000000" pitchFamily="2" charset="0"/>
              </a:rPr>
              <a:t>A recurrent neural network can be thought of as multiple copies of a feedforward network </a:t>
            </a:r>
            <a:r>
              <a:rPr lang="en-US" b="1" i="0" dirty="0" err="1">
                <a:solidFill>
                  <a:schemeClr val="bg1"/>
                </a:solidFill>
                <a:effectLst/>
                <a:latin typeface="Montserrat" panose="00000500000000000000" pitchFamily="2" charset="0"/>
              </a:rPr>
              <a:t>network</a:t>
            </a:r>
            <a:r>
              <a:rPr lang="en-US" b="1" i="0" dirty="0">
                <a:solidFill>
                  <a:schemeClr val="bg1"/>
                </a:solidFill>
                <a:effectLst/>
                <a:latin typeface="Montserrat" panose="00000500000000000000" pitchFamily="2" charset="0"/>
              </a:rPr>
              <a:t>, each passing a message to a successor.</a:t>
            </a:r>
            <a:endParaRPr lang="en-IN" dirty="0">
              <a:solidFill>
                <a:schemeClr val="bg1"/>
              </a:solidFill>
              <a:latin typeface="Montserrat" panose="00000500000000000000" pitchFamily="2" charset="0"/>
            </a:endParaRPr>
          </a:p>
        </p:txBody>
      </p:sp>
      <p:pic>
        <p:nvPicPr>
          <p:cNvPr id="4" name="Picture 3">
            <a:extLst>
              <a:ext uri="{FF2B5EF4-FFF2-40B4-BE49-F238E27FC236}">
                <a16:creationId xmlns:a16="http://schemas.microsoft.com/office/drawing/2014/main" id="{5FC288EC-C057-0C07-0522-3B438EC75374}"/>
              </a:ext>
            </a:extLst>
          </p:cNvPr>
          <p:cNvPicPr>
            <a:picLocks noChangeAspect="1"/>
          </p:cNvPicPr>
          <p:nvPr/>
        </p:nvPicPr>
        <p:blipFill>
          <a:blip r:embed="rId2"/>
          <a:stretch>
            <a:fillRect/>
          </a:stretch>
        </p:blipFill>
        <p:spPr>
          <a:xfrm>
            <a:off x="1088107" y="2207477"/>
            <a:ext cx="7248293" cy="2718110"/>
          </a:xfrm>
          <a:prstGeom prst="rect">
            <a:avLst/>
          </a:prstGeom>
        </p:spPr>
      </p:pic>
    </p:spTree>
    <p:extLst>
      <p:ext uri="{BB962C8B-B14F-4D97-AF65-F5344CB8AC3E}">
        <p14:creationId xmlns:p14="http://schemas.microsoft.com/office/powerpoint/2010/main" val="340319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158D-F071-216C-92FF-7B8701001F82}"/>
              </a:ext>
            </a:extLst>
          </p:cNvPr>
          <p:cNvSpPr>
            <a:spLocks noGrp="1"/>
          </p:cNvSpPr>
          <p:nvPr>
            <p:ph type="title"/>
          </p:nvPr>
        </p:nvSpPr>
        <p:spPr/>
        <p:txBody>
          <a:bodyPr>
            <a:normAutofit fontScale="90000"/>
          </a:bodyPr>
          <a:lstStyle/>
          <a:p>
            <a:r>
              <a:rPr lang="en-US" b="1" i="0" dirty="0">
                <a:solidFill>
                  <a:schemeClr val="bg1"/>
                </a:solidFill>
                <a:effectLst/>
                <a:latin typeface="Montserrat" panose="00000500000000000000" pitchFamily="2" charset="0"/>
              </a:rPr>
              <a:t>How Recurrent Neural Network works</a:t>
            </a:r>
            <a:br>
              <a:rPr lang="en-US" b="0" i="0" dirty="0">
                <a:solidFill>
                  <a:srgbClr val="46237A"/>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AD5CFA1B-DCB7-A362-BE81-13C0005B9E43}"/>
              </a:ext>
            </a:extLst>
          </p:cNvPr>
          <p:cNvSpPr>
            <a:spLocks noGrp="1"/>
          </p:cNvSpPr>
          <p:nvPr>
            <p:ph type="body" idx="1"/>
          </p:nvPr>
        </p:nvSpPr>
        <p:spPr/>
        <p:txBody>
          <a:bodyPr/>
          <a:lstStyle/>
          <a:p>
            <a:r>
              <a:rPr lang="en-US" b="0" i="0" dirty="0">
                <a:solidFill>
                  <a:schemeClr val="bg1"/>
                </a:solidFill>
                <a:effectLst/>
                <a:latin typeface="Montserrat" panose="00000500000000000000" pitchFamily="2" charset="0"/>
              </a:rPr>
              <a:t>The above diagram has outputs at each time step, but depending on the task this may not be necessary. For example, when predicting the sentiment of a sentence we may only care about the final output, not the prediction after each word. Similarly, we may not need inputs at each time step. </a:t>
            </a:r>
            <a:r>
              <a:rPr lang="en-US" b="1" i="0" dirty="0">
                <a:solidFill>
                  <a:schemeClr val="bg1"/>
                </a:solidFill>
                <a:effectLst/>
                <a:latin typeface="Montserrat" panose="00000500000000000000" pitchFamily="2" charset="0"/>
              </a:rPr>
              <a:t>The main feature of an RNN is its hidden state, which captures some information about a sequence.</a:t>
            </a:r>
            <a:endParaRPr lang="en-IN"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54331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14A9-65A5-FA2C-6F74-8E65F60FCEB6}"/>
              </a:ext>
            </a:extLst>
          </p:cNvPr>
          <p:cNvSpPr>
            <a:spLocks noGrp="1"/>
          </p:cNvSpPr>
          <p:nvPr>
            <p:ph type="title"/>
          </p:nvPr>
        </p:nvSpPr>
        <p:spPr/>
        <p:txBody>
          <a:bodyPr/>
          <a:lstStyle/>
          <a:p>
            <a:pPr fontAlgn="base"/>
            <a:r>
              <a:rPr lang="en-US" b="1" i="0" dirty="0">
                <a:solidFill>
                  <a:schemeClr val="bg1"/>
                </a:solidFill>
                <a:effectLst/>
                <a:latin typeface="Montserrat" panose="00000500000000000000" pitchFamily="2" charset="0"/>
              </a:rPr>
              <a:t>Applications of RNNs in real life</a:t>
            </a:r>
            <a:endParaRPr lang="en-US" b="0" i="0" dirty="0">
              <a:solidFill>
                <a:schemeClr val="bg1"/>
              </a:solidFill>
              <a:effectLst/>
              <a:latin typeface="Montserrat" panose="00000500000000000000" pitchFamily="2" charset="0"/>
            </a:endParaRPr>
          </a:p>
        </p:txBody>
      </p:sp>
      <p:sp>
        <p:nvSpPr>
          <p:cNvPr id="3" name="Text Placeholder 2">
            <a:extLst>
              <a:ext uri="{FF2B5EF4-FFF2-40B4-BE49-F238E27FC236}">
                <a16:creationId xmlns:a16="http://schemas.microsoft.com/office/drawing/2014/main" id="{61E3C428-D8FB-315A-009D-956ACAB03C6D}"/>
              </a:ext>
            </a:extLst>
          </p:cNvPr>
          <p:cNvSpPr>
            <a:spLocks noGrp="1"/>
          </p:cNvSpPr>
          <p:nvPr>
            <p:ph type="body" idx="1"/>
          </p:nvPr>
        </p:nvSpPr>
        <p:spPr/>
        <p:txBody>
          <a:bodyPr/>
          <a:lstStyle/>
          <a:p>
            <a:r>
              <a:rPr lang="en-US" b="1" i="0" dirty="0">
                <a:solidFill>
                  <a:schemeClr val="bg1"/>
                </a:solidFill>
                <a:effectLst/>
                <a:latin typeface="Montserrat" panose="00000500000000000000" pitchFamily="2" charset="0"/>
              </a:rPr>
              <a:t>Voice classification:- </a:t>
            </a:r>
            <a:r>
              <a:rPr lang="en-US" b="0" i="0" dirty="0">
                <a:solidFill>
                  <a:schemeClr val="bg1"/>
                </a:solidFill>
                <a:effectLst/>
                <a:latin typeface="Montserrat" panose="00000500000000000000" pitchFamily="2" charset="0"/>
              </a:rPr>
              <a:t> For example you want to classify between male &amp; female voices then you’d have sound samples from male &amp; female voices. So you classify in to either of the classes by making use of  entire sequence of information. </a:t>
            </a:r>
          </a:p>
          <a:p>
            <a:r>
              <a:rPr lang="en-US" b="1" i="0" dirty="0">
                <a:solidFill>
                  <a:schemeClr val="bg1"/>
                </a:solidFill>
                <a:effectLst/>
                <a:latin typeface="Montserrat" panose="00000500000000000000" pitchFamily="2" charset="0"/>
              </a:rPr>
              <a:t>Sentiment classification –</a:t>
            </a:r>
            <a:r>
              <a:rPr lang="en-US" b="0" i="0" dirty="0">
                <a:solidFill>
                  <a:schemeClr val="bg1"/>
                </a:solidFill>
                <a:effectLst/>
                <a:latin typeface="Montserrat" panose="00000500000000000000" pitchFamily="2" charset="0"/>
              </a:rPr>
              <a:t> One can leverage RNNs to classify sentiment of a texts like movie or product review or tweet </a:t>
            </a:r>
            <a:r>
              <a:rPr lang="en-US" b="0" i="0" dirty="0" err="1">
                <a:solidFill>
                  <a:schemeClr val="bg1"/>
                </a:solidFill>
                <a:effectLst/>
                <a:latin typeface="Montserrat" panose="00000500000000000000" pitchFamily="2" charset="0"/>
              </a:rPr>
              <a:t>etc</a:t>
            </a:r>
            <a:r>
              <a:rPr lang="en-US" b="0" i="0" dirty="0">
                <a:solidFill>
                  <a:schemeClr val="bg1"/>
                </a:solidFill>
                <a:effectLst/>
                <a:latin typeface="Montserrat" panose="00000500000000000000" pitchFamily="2" charset="0"/>
              </a:rPr>
              <a:t> into different classes . </a:t>
            </a:r>
            <a:endParaRPr lang="en-IN" dirty="0"/>
          </a:p>
        </p:txBody>
      </p:sp>
    </p:spTree>
    <p:extLst>
      <p:ext uri="{BB962C8B-B14F-4D97-AF65-F5344CB8AC3E}">
        <p14:creationId xmlns:p14="http://schemas.microsoft.com/office/powerpoint/2010/main" val="355976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2F5C-5391-E69A-6C60-C1D6C27FC741}"/>
              </a:ext>
            </a:extLst>
          </p:cNvPr>
          <p:cNvSpPr>
            <a:spLocks noGrp="1"/>
          </p:cNvSpPr>
          <p:nvPr>
            <p:ph type="title"/>
          </p:nvPr>
        </p:nvSpPr>
        <p:spPr/>
        <p:txBody>
          <a:bodyPr>
            <a:normAutofit fontScale="90000"/>
          </a:bodyPr>
          <a:lstStyle/>
          <a:p>
            <a:r>
              <a:rPr lang="en-US" b="1" i="0" dirty="0">
                <a:solidFill>
                  <a:schemeClr val="bg1"/>
                </a:solidFill>
                <a:effectLst/>
                <a:latin typeface="Montserrat" panose="00000500000000000000" pitchFamily="2" charset="0"/>
              </a:rPr>
              <a:t>Continued : Applications of RNNs in real life</a:t>
            </a:r>
            <a:br>
              <a:rPr lang="en-US" b="0" i="0" dirty="0">
                <a:solidFill>
                  <a:schemeClr val="bg1"/>
                </a:solidFill>
                <a:effectLst/>
                <a:latin typeface="Montserrat" panose="00000500000000000000" pitchFamily="2" charset="0"/>
              </a:rPr>
            </a:br>
            <a:endParaRPr lang="en-IN" dirty="0">
              <a:solidFill>
                <a:schemeClr val="bg1"/>
              </a:solidFill>
              <a:latin typeface="Montserrat" panose="00000500000000000000" pitchFamily="2" charset="0"/>
            </a:endParaRPr>
          </a:p>
        </p:txBody>
      </p:sp>
      <p:sp>
        <p:nvSpPr>
          <p:cNvPr id="3" name="Text Placeholder 2">
            <a:extLst>
              <a:ext uri="{FF2B5EF4-FFF2-40B4-BE49-F238E27FC236}">
                <a16:creationId xmlns:a16="http://schemas.microsoft.com/office/drawing/2014/main" id="{0BAF3196-A58E-B3ED-E16F-A379B9E373FC}"/>
              </a:ext>
            </a:extLst>
          </p:cNvPr>
          <p:cNvSpPr>
            <a:spLocks noGrp="1"/>
          </p:cNvSpPr>
          <p:nvPr>
            <p:ph type="body" idx="1"/>
          </p:nvPr>
        </p:nvSpPr>
        <p:spPr/>
        <p:txBody>
          <a:bodyPr/>
          <a:lstStyle/>
          <a:p>
            <a:r>
              <a:rPr lang="en-US" b="1" i="0" dirty="0">
                <a:solidFill>
                  <a:schemeClr val="bg1"/>
                </a:solidFill>
                <a:effectLst/>
                <a:latin typeface="Montserrat" panose="00000500000000000000" pitchFamily="2" charset="0"/>
              </a:rPr>
              <a:t>Image Captioning</a:t>
            </a:r>
            <a:r>
              <a:rPr lang="en-US" b="0" i="0" dirty="0">
                <a:solidFill>
                  <a:schemeClr val="bg1"/>
                </a:solidFill>
                <a:effectLst/>
                <a:latin typeface="Montserrat" panose="00000500000000000000" pitchFamily="2" charset="0"/>
              </a:rPr>
              <a:t> – For tasks like Image captioning , we have a single input – the image, and a series or sequence of words as output. </a:t>
            </a:r>
          </a:p>
          <a:p>
            <a:endParaRPr lang="en-US" dirty="0">
              <a:solidFill>
                <a:schemeClr val="bg1"/>
              </a:solidFill>
              <a:latin typeface="Montserrat" panose="00000500000000000000" pitchFamily="2" charset="0"/>
            </a:endParaRPr>
          </a:p>
          <a:p>
            <a:r>
              <a:rPr lang="en-US" b="1" i="0" dirty="0">
                <a:solidFill>
                  <a:schemeClr val="bg1"/>
                </a:solidFill>
                <a:effectLst/>
                <a:latin typeface="Montserrat" panose="00000500000000000000" pitchFamily="2" charset="0"/>
              </a:rPr>
              <a:t>Language Translation</a:t>
            </a:r>
            <a:r>
              <a:rPr lang="en-US" b="0" i="0" dirty="0">
                <a:solidFill>
                  <a:schemeClr val="bg1"/>
                </a:solidFill>
                <a:effectLst/>
                <a:latin typeface="Montserrat" panose="00000500000000000000" pitchFamily="2" charset="0"/>
              </a:rPr>
              <a:t> – This basically means that we have some text in a particular language let’s say Spanish , and we wish to translate it in English. Each language has it’s own semantics and would have varying lengths for the same sentence. </a:t>
            </a:r>
            <a:endParaRPr lang="en-IN" dirty="0"/>
          </a:p>
        </p:txBody>
      </p:sp>
    </p:spTree>
    <p:extLst>
      <p:ext uri="{BB962C8B-B14F-4D97-AF65-F5344CB8AC3E}">
        <p14:creationId xmlns:p14="http://schemas.microsoft.com/office/powerpoint/2010/main" val="55988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FAA3-0AEE-4413-AD89-5498F69A5EF5}"/>
              </a:ext>
            </a:extLst>
          </p:cNvPr>
          <p:cNvSpPr>
            <a:spLocks noGrp="1"/>
          </p:cNvSpPr>
          <p:nvPr>
            <p:ph type="title"/>
          </p:nvPr>
        </p:nvSpPr>
        <p:spPr/>
        <p:txBody>
          <a:bodyPr>
            <a:normAutofit fontScale="90000"/>
          </a:bodyPr>
          <a:lstStyle/>
          <a:p>
            <a:r>
              <a:rPr lang="en-IN" b="1" i="0" dirty="0">
                <a:solidFill>
                  <a:schemeClr val="bg1"/>
                </a:solidFill>
                <a:effectLst/>
                <a:latin typeface="Montserrat" panose="00000500000000000000" pitchFamily="2" charset="0"/>
              </a:rPr>
              <a:t>Advantages</a:t>
            </a:r>
            <a:br>
              <a:rPr lang="en-IN" b="0" i="0" dirty="0">
                <a:solidFill>
                  <a:srgbClr val="46237A"/>
                </a:solidFill>
                <a:effectLst/>
                <a:latin typeface="Montserrat" panose="00000500000000000000" pitchFamily="2" charset="0"/>
              </a:rPr>
            </a:br>
            <a:endParaRPr lang="en-IN" dirty="0">
              <a:latin typeface="Montserrat" panose="00000500000000000000" pitchFamily="2" charset="0"/>
            </a:endParaRPr>
          </a:p>
        </p:txBody>
      </p:sp>
      <p:sp>
        <p:nvSpPr>
          <p:cNvPr id="3" name="Text Placeholder 2">
            <a:extLst>
              <a:ext uri="{FF2B5EF4-FFF2-40B4-BE49-F238E27FC236}">
                <a16:creationId xmlns:a16="http://schemas.microsoft.com/office/drawing/2014/main" id="{48949DB3-6A73-3F66-A596-115F05D6E771}"/>
              </a:ext>
            </a:extLst>
          </p:cNvPr>
          <p:cNvSpPr>
            <a:spLocks noGrp="1"/>
          </p:cNvSpPr>
          <p:nvPr>
            <p:ph type="body" idx="1"/>
          </p:nvPr>
        </p:nvSpPr>
        <p:spPr/>
        <p:txBody>
          <a:bodyPr/>
          <a:lstStyle/>
          <a:p>
            <a:pPr algn="l" fontAlgn="base">
              <a:buFont typeface="Arial" panose="020B0604020202020204" pitchFamily="34" charset="0"/>
              <a:buChar char="•"/>
            </a:pPr>
            <a:r>
              <a:rPr lang="en-US" b="0" i="0" dirty="0">
                <a:solidFill>
                  <a:schemeClr val="bg1"/>
                </a:solidFill>
                <a:effectLst/>
                <a:latin typeface="Montserrat" panose="00000500000000000000" pitchFamily="2" charset="0"/>
              </a:rPr>
              <a:t>Possibility of processing input of any length</a:t>
            </a:r>
          </a:p>
          <a:p>
            <a:pPr algn="l" fontAlgn="base">
              <a:buFont typeface="Arial" panose="020B0604020202020204" pitchFamily="34" charset="0"/>
              <a:buChar char="•"/>
            </a:pPr>
            <a:r>
              <a:rPr lang="en-US" b="0" i="0" dirty="0">
                <a:solidFill>
                  <a:schemeClr val="bg1"/>
                </a:solidFill>
                <a:effectLst/>
                <a:latin typeface="Montserrat" panose="00000500000000000000" pitchFamily="2" charset="0"/>
              </a:rPr>
              <a:t>Model size not increasing with size of input</a:t>
            </a:r>
          </a:p>
          <a:p>
            <a:pPr algn="l" fontAlgn="base">
              <a:buFont typeface="Arial" panose="020B0604020202020204" pitchFamily="34" charset="0"/>
              <a:buChar char="•"/>
            </a:pPr>
            <a:r>
              <a:rPr lang="en-US" b="0" i="0" dirty="0">
                <a:solidFill>
                  <a:schemeClr val="bg1"/>
                </a:solidFill>
                <a:effectLst/>
                <a:latin typeface="Montserrat" panose="00000500000000000000" pitchFamily="2" charset="0"/>
              </a:rPr>
              <a:t>Computation takes into account historical information</a:t>
            </a:r>
          </a:p>
          <a:p>
            <a:endParaRPr lang="en-IN" dirty="0"/>
          </a:p>
        </p:txBody>
      </p:sp>
    </p:spTree>
    <p:extLst>
      <p:ext uri="{BB962C8B-B14F-4D97-AF65-F5344CB8AC3E}">
        <p14:creationId xmlns:p14="http://schemas.microsoft.com/office/powerpoint/2010/main" val="8217875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608</Words>
  <Application>Microsoft Office PowerPoint</Application>
  <PresentationFormat>On-screen Show (16:9)</PresentationFormat>
  <Paragraphs>28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vt:lpstr>
      <vt:lpstr>Lato</vt:lpstr>
      <vt:lpstr>Work Sans</vt:lpstr>
      <vt:lpstr>Arial</vt:lpstr>
      <vt:lpstr>Montserrat</vt:lpstr>
      <vt:lpstr>Focus</vt:lpstr>
      <vt:lpstr>Recurrent Neural Network</vt:lpstr>
      <vt:lpstr>What is Recurrent Neural Network?</vt:lpstr>
      <vt:lpstr>Why Recurrent Neural Network (RNN) </vt:lpstr>
      <vt:lpstr>Architecture of Recurrent Neural Network </vt:lpstr>
      <vt:lpstr>Unfolding a Recurrent Neural Network </vt:lpstr>
      <vt:lpstr>How Recurrent Neural Network works </vt:lpstr>
      <vt:lpstr>Applications of RNNs in real life</vt:lpstr>
      <vt:lpstr>Continued : Applications of RNNs in real life </vt:lpstr>
      <vt:lpstr>Advantages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cp:lastModifiedBy>joel jacob</cp:lastModifiedBy>
  <cp:revision>2</cp:revision>
  <dcterms:modified xsi:type="dcterms:W3CDTF">2023-12-20T19:29:43Z</dcterms:modified>
</cp:coreProperties>
</file>