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19" r:id="rId3"/>
    <p:sldId id="320" r:id="rId4"/>
    <p:sldId id="259" r:id="rId5"/>
    <p:sldId id="317" r:id="rId6"/>
    <p:sldId id="321" r:id="rId7"/>
    <p:sldId id="318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7" r:id="rId19"/>
    <p:sldId id="31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043" autoAdjust="0"/>
    <p:restoredTop sz="94660"/>
  </p:normalViewPr>
  <p:slideViewPr>
    <p:cSldViewPr snapToGrid="0">
      <p:cViewPr>
        <p:scale>
          <a:sx n="73" d="100"/>
          <a:sy n="73" d="100"/>
        </p:scale>
        <p:origin x="85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59CBF-6954-452F-8A86-3386F4BFF0AB}" type="datetimeFigureOut">
              <a:rPr lang="en-CA" smtClean="0"/>
              <a:t>2016-01-13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08567-C4D4-4F00-BBAB-14B67AB4AA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56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90A7976-9D3D-49D1-B4B2-A6DF05E387F1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915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0CA33B3-6830-4C0B-B8F4-EB66BE55187F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1994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08567-C4D4-4F00-BBAB-14B67AB4AAB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05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0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71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864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102077"/>
            <a:ext cx="100584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711421"/>
            <a:ext cx="10058400" cy="44607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02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941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97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52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9848" y="83421"/>
            <a:ext cx="100584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1870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317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92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D49E780-E5EB-421E-969C-5AF6ED968D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72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COE 428 </a:t>
            </a:r>
            <a:r>
              <a:rPr lang="en-CA" b="1" dirty="0" smtClean="0"/>
              <a:t/>
            </a:r>
            <a:br>
              <a:rPr lang="en-CA" b="1" dirty="0" smtClean="0"/>
            </a:br>
            <a:r>
              <a:rPr lang="en-CA" sz="3600" b="1" dirty="0" smtClean="0"/>
              <a:t>Engineering </a:t>
            </a:r>
            <a:r>
              <a:rPr lang="en-CA" sz="3600" b="1" dirty="0"/>
              <a:t>Algorithms </a:t>
            </a:r>
            <a:r>
              <a:rPr lang="en-CA" sz="3600" b="1" dirty="0" smtClean="0"/>
              <a:t/>
            </a:r>
            <a:br>
              <a:rPr lang="en-CA" sz="3600" b="1" dirty="0" smtClean="0"/>
            </a:br>
            <a:r>
              <a:rPr lang="en-CA" sz="3600" b="1" dirty="0" smtClean="0"/>
              <a:t>and </a:t>
            </a:r>
            <a:r>
              <a:rPr lang="en-CA" sz="3600" b="1" dirty="0"/>
              <a:t>Data Structures</a:t>
            </a:r>
            <a:endParaRPr lang="en-US" sz="3600" dirty="0" smtClean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181600"/>
            <a:ext cx="7315200" cy="1295400"/>
          </a:xfrm>
        </p:spPr>
        <p:txBody>
          <a:bodyPr>
            <a:normAutofit/>
          </a:bodyPr>
          <a:lstStyle/>
          <a:p>
            <a:pPr algn="l" eaLnBrk="1" hangingPunct="1">
              <a:defRPr/>
            </a:pPr>
            <a:r>
              <a:rPr lang="en-CA" dirty="0" smtClean="0">
                <a:solidFill>
                  <a:schemeClr val="accent1">
                    <a:lumMod val="50000"/>
                  </a:schemeClr>
                </a:solidFill>
              </a:rPr>
              <a:t>Dr. </a:t>
            </a:r>
            <a:r>
              <a:rPr lang="en-CA" dirty="0" err="1" smtClean="0">
                <a:solidFill>
                  <a:schemeClr val="accent1">
                    <a:lumMod val="50000"/>
                  </a:schemeClr>
                </a:solidFill>
              </a:rPr>
              <a:t>Ebrahim</a:t>
            </a:r>
            <a:r>
              <a:rPr lang="en-CA" dirty="0" smtClean="0">
                <a:solidFill>
                  <a:schemeClr val="accent1">
                    <a:lumMod val="50000"/>
                  </a:schemeClr>
                </a:solidFill>
              </a:rPr>
              <a:t> Bagheri</a:t>
            </a:r>
            <a:endParaRPr lang="th-TH" dirty="0">
              <a:solidFill>
                <a:schemeClr val="accent1">
                  <a:lumMod val="50000"/>
                </a:schemeClr>
              </a:solidFill>
            </a:endParaRPr>
          </a:p>
          <a:p>
            <a:pPr algn="l" eaLnBrk="1" hangingPunct="1">
              <a:defRPr/>
            </a:pPr>
            <a:endParaRPr lang="th-TH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68318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Define Problem</a:t>
            </a:r>
            <a:endParaRPr lang="en-US" smtClean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cs typeface="Arial" charset="0"/>
              </a:rPr>
              <a:t>Problem</a:t>
            </a:r>
            <a:r>
              <a:rPr lang="en-US" dirty="0">
                <a:cs typeface="Arial" charset="0"/>
              </a:rPr>
              <a:t>: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  <a:cs typeface="Arial" charset="0"/>
              </a:rPr>
              <a:t>Description of Input-Output relationship</a:t>
            </a:r>
          </a:p>
          <a:p>
            <a:pPr eaLnBrk="1" hangingPunct="1">
              <a:defRPr/>
            </a:pPr>
            <a:r>
              <a:rPr lang="en-US" b="1" dirty="0">
                <a:cs typeface="Arial" charset="0"/>
              </a:rPr>
              <a:t>Algorithm</a:t>
            </a:r>
            <a:r>
              <a:rPr lang="en-US" dirty="0">
                <a:cs typeface="Arial" charset="0"/>
              </a:rPr>
              <a:t>: 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  <a:cs typeface="Arial" charset="0"/>
              </a:rPr>
              <a:t>A sequence of computational step that transform the input into the output.</a:t>
            </a:r>
          </a:p>
          <a:p>
            <a:pPr eaLnBrk="1" hangingPunct="1">
              <a:defRPr/>
            </a:pPr>
            <a:r>
              <a:rPr lang="en-US" b="1" dirty="0">
                <a:cs typeface="Arial" charset="0"/>
              </a:rPr>
              <a:t>Data Structure:</a:t>
            </a:r>
            <a:r>
              <a:rPr lang="en-US" dirty="0">
                <a:cs typeface="Arial" charset="0"/>
              </a:rPr>
              <a:t> 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  <a:cs typeface="Arial" charset="0"/>
              </a:rPr>
              <a:t>An organized method of storing and retrieving data.</a:t>
            </a:r>
            <a:endParaRPr lang="en-US" b="1" dirty="0">
              <a:ea typeface="ＭＳ Ｐゴシック" charset="0"/>
              <a:cs typeface="Arial" charset="0"/>
            </a:endParaRPr>
          </a:p>
          <a:p>
            <a:pPr eaLnBrk="1" hangingPunct="1">
              <a:defRPr/>
            </a:pPr>
            <a:r>
              <a:rPr lang="en-US" b="1" dirty="0">
                <a:cs typeface="Arial" charset="0"/>
              </a:rPr>
              <a:t>Our task: </a:t>
            </a:r>
          </a:p>
          <a:p>
            <a:pPr lvl="1" eaLnBrk="1" hangingPunct="1">
              <a:defRPr/>
            </a:pPr>
            <a:r>
              <a:rPr lang="en-US" dirty="0">
                <a:ea typeface="ＭＳ Ｐゴシック" charset="0"/>
                <a:cs typeface="Arial" charset="0"/>
              </a:rPr>
              <a:t>Given a problem, design a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Arial" charset="0"/>
              </a:rPr>
              <a:t>correct</a:t>
            </a:r>
            <a:r>
              <a:rPr lang="en-US" b="1" i="1" dirty="0">
                <a:ea typeface="ＭＳ Ｐゴシック" charset="0"/>
                <a:cs typeface="Arial" charset="0"/>
              </a:rPr>
              <a:t> </a:t>
            </a:r>
            <a:r>
              <a:rPr lang="en-US" dirty="0">
                <a:ea typeface="ＭＳ Ｐゴシック" charset="0"/>
                <a:cs typeface="Arial" charset="0"/>
              </a:rPr>
              <a:t> and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Arial" charset="0"/>
              </a:rPr>
              <a:t>good</a:t>
            </a:r>
            <a:r>
              <a:rPr lang="en-US" dirty="0">
                <a:solidFill>
                  <a:srgbClr val="FF3300"/>
                </a:solidFill>
                <a:ea typeface="ＭＳ Ｐゴシック" charset="0"/>
                <a:cs typeface="Arial" charset="0"/>
              </a:rPr>
              <a:t> 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ea typeface="ＭＳ Ｐゴシック" charset="0"/>
                <a:cs typeface="Arial" charset="0"/>
              </a:rPr>
              <a:t>a</a:t>
            </a:r>
            <a:r>
              <a:rPr lang="en-US" dirty="0">
                <a:ea typeface="ＭＳ Ｐゴシック" charset="0"/>
                <a:cs typeface="Arial" charset="0"/>
              </a:rPr>
              <a:t>lgorithm that solves it. </a:t>
            </a:r>
            <a:endParaRPr lang="en-US" b="1" dirty="0">
              <a:ea typeface="ＭＳ Ｐゴシック" charset="0"/>
              <a:cs typeface="Arial" charset="0"/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23109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Example Algorithm A</a:t>
            </a:r>
            <a:endParaRPr lang="en-US" smtClean="0"/>
          </a:p>
        </p:txBody>
      </p:sp>
      <p:sp>
        <p:nvSpPr>
          <p:cNvPr id="44037" name="Text Box 2"/>
          <p:cNvSpPr txBox="1">
            <a:spLocks noChangeArrowheads="1"/>
          </p:cNvSpPr>
          <p:nvPr/>
        </p:nvSpPr>
        <p:spPr bwMode="auto">
          <a:xfrm>
            <a:off x="2046289" y="1989139"/>
            <a:ext cx="86762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b="1">
                <a:cs typeface="Arial" panose="020B0604020202020204" pitchFamily="34" charset="0"/>
              </a:rPr>
              <a:t>Problem:</a:t>
            </a:r>
            <a:r>
              <a:rPr lang="en-US">
                <a:cs typeface="Arial" panose="020B0604020202020204" pitchFamily="34" charset="0"/>
              </a:rPr>
              <a:t>   The input is a sequence of integers stored in array.</a:t>
            </a: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                  Output the minimum. </a:t>
            </a:r>
            <a:endParaRPr lang="en-US" b="1">
              <a:cs typeface="Arial" panose="020B0604020202020204" pitchFamily="34" charset="0"/>
            </a:endParaRPr>
          </a:p>
        </p:txBody>
      </p:sp>
      <p:sp>
        <p:nvSpPr>
          <p:cNvPr id="44038" name="Text Box 3"/>
          <p:cNvSpPr txBox="1">
            <a:spLocks noChangeArrowheads="1"/>
          </p:cNvSpPr>
          <p:nvPr/>
        </p:nvSpPr>
        <p:spPr bwMode="auto">
          <a:xfrm>
            <a:off x="2716214" y="3443288"/>
            <a:ext cx="192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b="1">
                <a:cs typeface="Arial" panose="020B0604020202020204" pitchFamily="34" charset="0"/>
              </a:rPr>
              <a:t>Algorithm A</a:t>
            </a:r>
          </a:p>
        </p:txBody>
      </p:sp>
      <p:pic>
        <p:nvPicPr>
          <p:cNvPr id="440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8" y="4089401"/>
            <a:ext cx="4419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350958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3"/>
          <p:cNvSpPr txBox="1">
            <a:spLocks noChangeArrowheads="1"/>
          </p:cNvSpPr>
          <p:nvPr/>
        </p:nvSpPr>
        <p:spPr bwMode="auto">
          <a:xfrm>
            <a:off x="2727325" y="1792288"/>
            <a:ext cx="586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>
                <a:cs typeface="Arial" panose="020B0604020202020204" pitchFamily="34" charset="0"/>
              </a:rPr>
              <a:t>This algorithm uses two temporary arrays</a:t>
            </a:r>
            <a:r>
              <a:rPr lang="en-US" i="1">
                <a:cs typeface="Arial" panose="020B0604020202020204" pitchFamily="34" charset="0"/>
              </a:rPr>
              <a:t>.</a:t>
            </a:r>
            <a:endParaRPr lang="en-US">
              <a:cs typeface="Arial" panose="020B0604020202020204" pitchFamily="34" charset="0"/>
            </a:endParaRP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2971800" y="2647951"/>
            <a:ext cx="5562600" cy="3451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copy the input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a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to array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t1;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assign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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size of input;</a:t>
            </a:r>
          </a:p>
          <a:p>
            <a:pPr marL="457200" indent="-457200">
              <a:defRPr/>
            </a:pPr>
            <a:endParaRPr lang="en-US" sz="2200" dirty="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buFontTx/>
              <a:buAutoNum type="arabicPeriod" startAt="2"/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While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&gt; 1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    For 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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1 to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n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/2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     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t2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[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]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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min (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t1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[ 2*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],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t1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[ 2*</a:t>
            </a:r>
            <a:r>
              <a:rPr lang="en-US" sz="2200" i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+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1] );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    copy array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t2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to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t1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;</a:t>
            </a: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       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 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  <a:sym typeface="Symbol" pitchFamily="18" charset="2"/>
              </a:rPr>
              <a:t>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n/2;</a:t>
            </a:r>
          </a:p>
          <a:p>
            <a:pPr marL="457200" indent="-457200">
              <a:defRPr/>
            </a:pPr>
            <a:endParaRPr lang="en-US" sz="2200" i="1" dirty="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457200" indent="-457200">
              <a:defRPr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3.   Output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t2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[1];</a:t>
            </a:r>
          </a:p>
        </p:txBody>
      </p:sp>
      <p:sp>
        <p:nvSpPr>
          <p:cNvPr id="45059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Example Algorithm B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838921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2"/>
          <p:cNvSpPr txBox="1">
            <a:spLocks noChangeArrowheads="1"/>
          </p:cNvSpPr>
          <p:nvPr/>
        </p:nvSpPr>
        <p:spPr bwMode="auto">
          <a:xfrm>
            <a:off x="7926388" y="160655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8</a:t>
            </a:r>
          </a:p>
        </p:txBody>
      </p:sp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6783388" y="160655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9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6249988" y="160655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5</a:t>
            </a:r>
          </a:p>
        </p:txBody>
      </p:sp>
      <p:sp>
        <p:nvSpPr>
          <p:cNvPr id="46084" name="Text Box 5"/>
          <p:cNvSpPr txBox="1">
            <a:spLocks noChangeArrowheads="1"/>
          </p:cNvSpPr>
          <p:nvPr/>
        </p:nvSpPr>
        <p:spPr bwMode="auto">
          <a:xfrm>
            <a:off x="5640388" y="160655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6</a:t>
            </a:r>
          </a:p>
        </p:txBody>
      </p:sp>
      <p:sp>
        <p:nvSpPr>
          <p:cNvPr id="46085" name="Text Box 6"/>
          <p:cNvSpPr txBox="1">
            <a:spLocks noChangeArrowheads="1"/>
          </p:cNvSpPr>
          <p:nvPr/>
        </p:nvSpPr>
        <p:spPr bwMode="auto">
          <a:xfrm>
            <a:off x="8367714" y="1606550"/>
            <a:ext cx="4240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11</a:t>
            </a:r>
          </a:p>
        </p:txBody>
      </p:sp>
      <p:sp>
        <p:nvSpPr>
          <p:cNvPr id="46086" name="Text Box 7"/>
          <p:cNvSpPr txBox="1">
            <a:spLocks noChangeArrowheads="1"/>
          </p:cNvSpPr>
          <p:nvPr/>
        </p:nvSpPr>
        <p:spPr bwMode="auto">
          <a:xfrm>
            <a:off x="4954588" y="160655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34</a:t>
            </a:r>
          </a:p>
        </p:txBody>
      </p:sp>
      <p:sp>
        <p:nvSpPr>
          <p:cNvPr id="46087" name="Text Box 8"/>
          <p:cNvSpPr txBox="1">
            <a:spLocks noChangeArrowheads="1"/>
          </p:cNvSpPr>
          <p:nvPr/>
        </p:nvSpPr>
        <p:spPr bwMode="auto">
          <a:xfrm>
            <a:off x="8993188" y="1560513"/>
            <a:ext cx="336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7</a:t>
            </a:r>
          </a:p>
        </p:txBody>
      </p:sp>
      <p:sp>
        <p:nvSpPr>
          <p:cNvPr id="46088" name="Text Box 9"/>
          <p:cNvSpPr txBox="1">
            <a:spLocks noChangeArrowheads="1"/>
          </p:cNvSpPr>
          <p:nvPr/>
        </p:nvSpPr>
        <p:spPr bwMode="auto">
          <a:xfrm>
            <a:off x="7240588" y="1606550"/>
            <a:ext cx="4411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20</a:t>
            </a:r>
          </a:p>
        </p:txBody>
      </p:sp>
      <p:grpSp>
        <p:nvGrpSpPr>
          <p:cNvPr id="46089" name="Group 10"/>
          <p:cNvGrpSpPr>
            <a:grpSpLocks/>
          </p:cNvGrpSpPr>
          <p:nvPr/>
        </p:nvGrpSpPr>
        <p:grpSpPr bwMode="auto">
          <a:xfrm>
            <a:off x="4954588" y="1484313"/>
            <a:ext cx="4495800" cy="609600"/>
            <a:chOff x="1824" y="2304"/>
            <a:chExt cx="2304" cy="288"/>
          </a:xfrm>
        </p:grpSpPr>
        <p:sp>
          <p:nvSpPr>
            <p:cNvPr id="46126" name="Rectangle 11"/>
            <p:cNvSpPr>
              <a:spLocks noChangeArrowheads="1"/>
            </p:cNvSpPr>
            <p:nvPr/>
          </p:nvSpPr>
          <p:spPr bwMode="auto">
            <a:xfrm>
              <a:off x="1824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6127" name="Rectangle 12"/>
            <p:cNvSpPr>
              <a:spLocks noChangeArrowheads="1"/>
            </p:cNvSpPr>
            <p:nvPr/>
          </p:nvSpPr>
          <p:spPr bwMode="auto">
            <a:xfrm>
              <a:off x="2112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6128" name="Rectangle 13"/>
            <p:cNvSpPr>
              <a:spLocks noChangeArrowheads="1"/>
            </p:cNvSpPr>
            <p:nvPr/>
          </p:nvSpPr>
          <p:spPr bwMode="auto">
            <a:xfrm>
              <a:off x="2400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6129" name="Rectangle 14"/>
            <p:cNvSpPr>
              <a:spLocks noChangeArrowheads="1"/>
            </p:cNvSpPr>
            <p:nvPr/>
          </p:nvSpPr>
          <p:spPr bwMode="auto">
            <a:xfrm>
              <a:off x="2688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6130" name="Rectangle 15"/>
            <p:cNvSpPr>
              <a:spLocks noChangeArrowheads="1"/>
            </p:cNvSpPr>
            <p:nvPr/>
          </p:nvSpPr>
          <p:spPr bwMode="auto">
            <a:xfrm>
              <a:off x="2976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6131" name="Rectangle 16"/>
            <p:cNvSpPr>
              <a:spLocks noChangeArrowheads="1"/>
            </p:cNvSpPr>
            <p:nvPr/>
          </p:nvSpPr>
          <p:spPr bwMode="auto">
            <a:xfrm>
              <a:off x="3264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6132" name="Rectangle 17"/>
            <p:cNvSpPr>
              <a:spLocks noChangeArrowheads="1"/>
            </p:cNvSpPr>
            <p:nvPr/>
          </p:nvSpPr>
          <p:spPr bwMode="auto">
            <a:xfrm>
              <a:off x="3552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6133" name="Rectangle 18"/>
            <p:cNvSpPr>
              <a:spLocks noChangeArrowheads="1"/>
            </p:cNvSpPr>
            <p:nvPr/>
          </p:nvSpPr>
          <p:spPr bwMode="auto">
            <a:xfrm>
              <a:off x="3840" y="2304"/>
              <a:ext cx="288" cy="288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</p:grpSp>
      <p:grpSp>
        <p:nvGrpSpPr>
          <p:cNvPr id="46090" name="Group 19"/>
          <p:cNvGrpSpPr>
            <a:grpSpLocks/>
          </p:cNvGrpSpPr>
          <p:nvPr/>
        </p:nvGrpSpPr>
        <p:grpSpPr bwMode="auto">
          <a:xfrm>
            <a:off x="4954589" y="2932113"/>
            <a:ext cx="3933825" cy="609600"/>
            <a:chOff x="528" y="1392"/>
            <a:chExt cx="2478" cy="384"/>
          </a:xfrm>
        </p:grpSpPr>
        <p:sp>
          <p:nvSpPr>
            <p:cNvPr id="46122" name="Rectangle 20"/>
            <p:cNvSpPr>
              <a:spLocks noChangeArrowheads="1"/>
            </p:cNvSpPr>
            <p:nvPr/>
          </p:nvSpPr>
          <p:spPr bwMode="auto">
            <a:xfrm>
              <a:off x="528" y="1392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6123" name="Rectangle 21"/>
            <p:cNvSpPr>
              <a:spLocks noChangeArrowheads="1"/>
            </p:cNvSpPr>
            <p:nvPr/>
          </p:nvSpPr>
          <p:spPr bwMode="auto">
            <a:xfrm>
              <a:off x="1236" y="1392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6124" name="Rectangle 22"/>
            <p:cNvSpPr>
              <a:spLocks noChangeArrowheads="1"/>
            </p:cNvSpPr>
            <p:nvPr/>
          </p:nvSpPr>
          <p:spPr bwMode="auto">
            <a:xfrm>
              <a:off x="1944" y="1392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6125" name="Rectangle 23"/>
            <p:cNvSpPr>
              <a:spLocks noChangeArrowheads="1"/>
            </p:cNvSpPr>
            <p:nvPr/>
          </p:nvSpPr>
          <p:spPr bwMode="auto">
            <a:xfrm>
              <a:off x="2652" y="1392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</p:grpSp>
      <p:sp>
        <p:nvSpPr>
          <p:cNvPr id="46091" name="Text Box 24"/>
          <p:cNvSpPr txBox="1">
            <a:spLocks noChangeArrowheads="1"/>
          </p:cNvSpPr>
          <p:nvPr/>
        </p:nvSpPr>
        <p:spPr bwMode="auto">
          <a:xfrm>
            <a:off x="5030788" y="305435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6</a:t>
            </a:r>
          </a:p>
        </p:txBody>
      </p:sp>
      <p:sp>
        <p:nvSpPr>
          <p:cNvPr id="46092" name="Text Box 25"/>
          <p:cNvSpPr txBox="1">
            <a:spLocks noChangeArrowheads="1"/>
          </p:cNvSpPr>
          <p:nvPr/>
        </p:nvSpPr>
        <p:spPr bwMode="auto">
          <a:xfrm>
            <a:off x="6157913" y="301942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5</a:t>
            </a:r>
          </a:p>
        </p:txBody>
      </p:sp>
      <p:sp>
        <p:nvSpPr>
          <p:cNvPr id="46093" name="Text Box 26"/>
          <p:cNvSpPr txBox="1">
            <a:spLocks noChangeArrowheads="1"/>
          </p:cNvSpPr>
          <p:nvPr/>
        </p:nvSpPr>
        <p:spPr bwMode="auto">
          <a:xfrm>
            <a:off x="7288213" y="304641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8</a:t>
            </a:r>
          </a:p>
        </p:txBody>
      </p:sp>
      <p:sp>
        <p:nvSpPr>
          <p:cNvPr id="46094" name="Text Box 27"/>
          <p:cNvSpPr txBox="1">
            <a:spLocks noChangeArrowheads="1"/>
          </p:cNvSpPr>
          <p:nvPr/>
        </p:nvSpPr>
        <p:spPr bwMode="auto">
          <a:xfrm>
            <a:off x="8439150" y="304641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7</a:t>
            </a:r>
          </a:p>
        </p:txBody>
      </p:sp>
      <p:sp>
        <p:nvSpPr>
          <p:cNvPr id="46095" name="Text Box 28"/>
          <p:cNvSpPr txBox="1">
            <a:spLocks noChangeArrowheads="1"/>
          </p:cNvSpPr>
          <p:nvPr/>
        </p:nvSpPr>
        <p:spPr bwMode="auto">
          <a:xfrm>
            <a:off x="5091113" y="454342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5</a:t>
            </a:r>
          </a:p>
        </p:txBody>
      </p:sp>
      <p:sp>
        <p:nvSpPr>
          <p:cNvPr id="46096" name="Text Box 29"/>
          <p:cNvSpPr txBox="1">
            <a:spLocks noChangeArrowheads="1"/>
          </p:cNvSpPr>
          <p:nvPr/>
        </p:nvSpPr>
        <p:spPr bwMode="auto">
          <a:xfrm>
            <a:off x="7316788" y="4502150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7</a:t>
            </a:r>
          </a:p>
        </p:txBody>
      </p:sp>
      <p:sp>
        <p:nvSpPr>
          <p:cNvPr id="46097" name="Rectangle 30"/>
          <p:cNvSpPr>
            <a:spLocks noChangeArrowheads="1"/>
          </p:cNvSpPr>
          <p:nvPr/>
        </p:nvSpPr>
        <p:spPr bwMode="auto">
          <a:xfrm>
            <a:off x="4954589" y="5827713"/>
            <a:ext cx="561975" cy="609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46098" name="Text Box 31"/>
          <p:cNvSpPr txBox="1">
            <a:spLocks noChangeArrowheads="1"/>
          </p:cNvSpPr>
          <p:nvPr/>
        </p:nvSpPr>
        <p:spPr bwMode="auto">
          <a:xfrm>
            <a:off x="5091113" y="591502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5</a:t>
            </a:r>
          </a:p>
        </p:txBody>
      </p:sp>
      <p:sp>
        <p:nvSpPr>
          <p:cNvPr id="46099" name="Rectangle 32"/>
          <p:cNvSpPr>
            <a:spLocks noChangeArrowheads="1"/>
          </p:cNvSpPr>
          <p:nvPr/>
        </p:nvSpPr>
        <p:spPr bwMode="auto">
          <a:xfrm>
            <a:off x="4954589" y="4379913"/>
            <a:ext cx="561975" cy="609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46100" name="Rectangle 33"/>
          <p:cNvSpPr>
            <a:spLocks noChangeArrowheads="1"/>
          </p:cNvSpPr>
          <p:nvPr/>
        </p:nvSpPr>
        <p:spPr bwMode="auto">
          <a:xfrm>
            <a:off x="7202489" y="4379913"/>
            <a:ext cx="561975" cy="609600"/>
          </a:xfrm>
          <a:prstGeom prst="rect">
            <a:avLst/>
          </a:prstGeom>
          <a:noFill/>
          <a:ln w="1905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sz="1800"/>
          </a:p>
        </p:txBody>
      </p:sp>
      <p:sp>
        <p:nvSpPr>
          <p:cNvPr id="46101" name="Text Box 34"/>
          <p:cNvSpPr txBox="1">
            <a:spLocks noChangeArrowheads="1"/>
          </p:cNvSpPr>
          <p:nvPr/>
        </p:nvSpPr>
        <p:spPr bwMode="auto">
          <a:xfrm>
            <a:off x="3071814" y="2409825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Loop 1</a:t>
            </a:r>
          </a:p>
        </p:txBody>
      </p:sp>
      <p:sp>
        <p:nvSpPr>
          <p:cNvPr id="46102" name="Text Box 35"/>
          <p:cNvSpPr txBox="1">
            <a:spLocks noChangeArrowheads="1"/>
          </p:cNvSpPr>
          <p:nvPr/>
        </p:nvSpPr>
        <p:spPr bwMode="auto">
          <a:xfrm>
            <a:off x="3087689" y="3892550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Loop 2</a:t>
            </a:r>
          </a:p>
        </p:txBody>
      </p:sp>
      <p:sp>
        <p:nvSpPr>
          <p:cNvPr id="46103" name="Text Box 36"/>
          <p:cNvSpPr txBox="1">
            <a:spLocks noChangeArrowheads="1"/>
          </p:cNvSpPr>
          <p:nvPr/>
        </p:nvSpPr>
        <p:spPr bwMode="auto">
          <a:xfrm>
            <a:off x="3071814" y="5381625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Loop 3</a:t>
            </a:r>
          </a:p>
        </p:txBody>
      </p:sp>
      <p:sp>
        <p:nvSpPr>
          <p:cNvPr id="46104" name="Line 37"/>
          <p:cNvSpPr>
            <a:spLocks noChangeShapeType="1"/>
          </p:cNvSpPr>
          <p:nvPr/>
        </p:nvSpPr>
        <p:spPr bwMode="auto">
          <a:xfrm>
            <a:off x="5145088" y="20939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05" name="Line 38"/>
          <p:cNvSpPr>
            <a:spLocks noChangeShapeType="1"/>
          </p:cNvSpPr>
          <p:nvPr/>
        </p:nvSpPr>
        <p:spPr bwMode="auto">
          <a:xfrm>
            <a:off x="7507288" y="35417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06" name="Line 39"/>
          <p:cNvSpPr>
            <a:spLocks noChangeShapeType="1"/>
          </p:cNvSpPr>
          <p:nvPr/>
        </p:nvSpPr>
        <p:spPr bwMode="auto">
          <a:xfrm>
            <a:off x="8650288" y="20939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07" name="Line 40"/>
          <p:cNvSpPr>
            <a:spLocks noChangeShapeType="1"/>
          </p:cNvSpPr>
          <p:nvPr/>
        </p:nvSpPr>
        <p:spPr bwMode="auto">
          <a:xfrm>
            <a:off x="7507288" y="20939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08" name="Line 41"/>
          <p:cNvSpPr>
            <a:spLocks noChangeShapeType="1"/>
          </p:cNvSpPr>
          <p:nvPr/>
        </p:nvSpPr>
        <p:spPr bwMode="auto">
          <a:xfrm>
            <a:off x="6288088" y="20939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09" name="Line 42"/>
          <p:cNvSpPr>
            <a:spLocks noChangeShapeType="1"/>
          </p:cNvSpPr>
          <p:nvPr/>
        </p:nvSpPr>
        <p:spPr bwMode="auto">
          <a:xfrm>
            <a:off x="5221288" y="35417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10" name="Line 43"/>
          <p:cNvSpPr>
            <a:spLocks noChangeShapeType="1"/>
          </p:cNvSpPr>
          <p:nvPr/>
        </p:nvSpPr>
        <p:spPr bwMode="auto">
          <a:xfrm>
            <a:off x="5221288" y="4989513"/>
            <a:ext cx="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11" name="Line 44"/>
          <p:cNvSpPr>
            <a:spLocks noChangeShapeType="1"/>
          </p:cNvSpPr>
          <p:nvPr/>
        </p:nvSpPr>
        <p:spPr bwMode="auto">
          <a:xfrm flipH="1">
            <a:off x="5297488" y="20939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12" name="Line 45"/>
          <p:cNvSpPr>
            <a:spLocks noChangeShapeType="1"/>
          </p:cNvSpPr>
          <p:nvPr/>
        </p:nvSpPr>
        <p:spPr bwMode="auto">
          <a:xfrm flipH="1">
            <a:off x="8726488" y="20939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13" name="Line 46"/>
          <p:cNvSpPr>
            <a:spLocks noChangeShapeType="1"/>
          </p:cNvSpPr>
          <p:nvPr/>
        </p:nvSpPr>
        <p:spPr bwMode="auto">
          <a:xfrm flipH="1">
            <a:off x="7583488" y="20939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14" name="Line 47"/>
          <p:cNvSpPr>
            <a:spLocks noChangeShapeType="1"/>
          </p:cNvSpPr>
          <p:nvPr/>
        </p:nvSpPr>
        <p:spPr bwMode="auto">
          <a:xfrm flipH="1">
            <a:off x="6364288" y="20939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15" name="Line 48"/>
          <p:cNvSpPr>
            <a:spLocks noChangeShapeType="1"/>
          </p:cNvSpPr>
          <p:nvPr/>
        </p:nvSpPr>
        <p:spPr bwMode="auto">
          <a:xfrm flipH="1">
            <a:off x="5602288" y="35417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16" name="Line 49"/>
          <p:cNvSpPr>
            <a:spLocks noChangeShapeType="1"/>
          </p:cNvSpPr>
          <p:nvPr/>
        </p:nvSpPr>
        <p:spPr bwMode="auto">
          <a:xfrm flipH="1">
            <a:off x="7888288" y="3541713"/>
            <a:ext cx="5334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17" name="Line 50"/>
          <p:cNvSpPr>
            <a:spLocks noChangeShapeType="1"/>
          </p:cNvSpPr>
          <p:nvPr/>
        </p:nvSpPr>
        <p:spPr bwMode="auto">
          <a:xfrm flipH="1">
            <a:off x="5602288" y="4989513"/>
            <a:ext cx="1600200" cy="762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6118" name="Title 54"/>
          <p:cNvSpPr>
            <a:spLocks noGrp="1"/>
          </p:cNvSpPr>
          <p:nvPr>
            <p:ph type="title"/>
          </p:nvPr>
        </p:nvSpPr>
        <p:spPr>
          <a:xfrm>
            <a:off x="1069848" y="123905"/>
            <a:ext cx="10058400" cy="1609344"/>
          </a:xfrm>
        </p:spPr>
        <p:txBody>
          <a:bodyPr/>
          <a:lstStyle/>
          <a:p>
            <a:pPr eaLnBrk="1" hangingPunct="1"/>
            <a:r>
              <a:rPr kumimoji="1" lang="en-US" smtClean="0"/>
              <a:t>Visualize Algorithm B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28534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4"/>
          <p:cNvSpPr txBox="1">
            <a:spLocks noChangeArrowheads="1"/>
          </p:cNvSpPr>
          <p:nvPr/>
        </p:nvSpPr>
        <p:spPr bwMode="auto">
          <a:xfrm>
            <a:off x="2927351" y="1657350"/>
            <a:ext cx="6278563" cy="831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>
                <a:cs typeface="Arial" panose="020B0604020202020204" pitchFamily="34" charset="0"/>
              </a:rPr>
              <a:t>Sort the input in increasing order.  Return the</a:t>
            </a: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first element of the sorted data.</a:t>
            </a:r>
          </a:p>
        </p:txBody>
      </p:sp>
      <p:grpSp>
        <p:nvGrpSpPr>
          <p:cNvPr id="47106" name="Group 45"/>
          <p:cNvGrpSpPr>
            <a:grpSpLocks/>
          </p:cNvGrpSpPr>
          <p:nvPr/>
        </p:nvGrpSpPr>
        <p:grpSpPr bwMode="auto">
          <a:xfrm>
            <a:off x="3935413" y="2708275"/>
            <a:ext cx="4495800" cy="609600"/>
            <a:chOff x="1519" y="1706"/>
            <a:chExt cx="2832" cy="384"/>
          </a:xfrm>
        </p:grpSpPr>
        <p:sp>
          <p:nvSpPr>
            <p:cNvPr id="47133" name="Text Box 6"/>
            <p:cNvSpPr txBox="1">
              <a:spLocks noChangeArrowheads="1"/>
            </p:cNvSpPr>
            <p:nvPr/>
          </p:nvSpPr>
          <p:spPr bwMode="auto">
            <a:xfrm>
              <a:off x="3391" y="178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47134" name="Text Box 7"/>
            <p:cNvSpPr txBox="1">
              <a:spLocks noChangeArrowheads="1"/>
            </p:cNvSpPr>
            <p:nvPr/>
          </p:nvSpPr>
          <p:spPr bwMode="auto">
            <a:xfrm>
              <a:off x="2671" y="178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47135" name="Text Box 8"/>
            <p:cNvSpPr txBox="1">
              <a:spLocks noChangeArrowheads="1"/>
            </p:cNvSpPr>
            <p:nvPr/>
          </p:nvSpPr>
          <p:spPr bwMode="auto">
            <a:xfrm>
              <a:off x="2335" y="178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7136" name="Text Box 9"/>
            <p:cNvSpPr txBox="1">
              <a:spLocks noChangeArrowheads="1"/>
            </p:cNvSpPr>
            <p:nvPr/>
          </p:nvSpPr>
          <p:spPr bwMode="auto">
            <a:xfrm>
              <a:off x="1951" y="178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7137" name="Text Box 10"/>
            <p:cNvSpPr txBox="1">
              <a:spLocks noChangeArrowheads="1"/>
            </p:cNvSpPr>
            <p:nvPr/>
          </p:nvSpPr>
          <p:spPr bwMode="auto">
            <a:xfrm>
              <a:off x="3727" y="1783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47138" name="Text Box 11"/>
            <p:cNvSpPr txBox="1">
              <a:spLocks noChangeArrowheads="1"/>
            </p:cNvSpPr>
            <p:nvPr/>
          </p:nvSpPr>
          <p:spPr bwMode="auto">
            <a:xfrm>
              <a:off x="1519" y="178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34</a:t>
              </a:r>
            </a:p>
          </p:txBody>
        </p:sp>
        <p:sp>
          <p:nvSpPr>
            <p:cNvPr id="47139" name="Text Box 12"/>
            <p:cNvSpPr txBox="1">
              <a:spLocks noChangeArrowheads="1"/>
            </p:cNvSpPr>
            <p:nvPr/>
          </p:nvSpPr>
          <p:spPr bwMode="auto">
            <a:xfrm>
              <a:off x="4063" y="1754"/>
              <a:ext cx="21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7140" name="Text Box 13"/>
            <p:cNvSpPr txBox="1">
              <a:spLocks noChangeArrowheads="1"/>
            </p:cNvSpPr>
            <p:nvPr/>
          </p:nvSpPr>
          <p:spPr bwMode="auto">
            <a:xfrm>
              <a:off x="2959" y="1783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20</a:t>
              </a:r>
            </a:p>
          </p:txBody>
        </p:sp>
        <p:grpSp>
          <p:nvGrpSpPr>
            <p:cNvPr id="47141" name="Group 14"/>
            <p:cNvGrpSpPr>
              <a:grpSpLocks/>
            </p:cNvGrpSpPr>
            <p:nvPr/>
          </p:nvGrpSpPr>
          <p:grpSpPr bwMode="auto">
            <a:xfrm>
              <a:off x="1519" y="1706"/>
              <a:ext cx="2832" cy="384"/>
              <a:chOff x="1824" y="2304"/>
              <a:chExt cx="2304" cy="288"/>
            </a:xfrm>
          </p:grpSpPr>
          <p:sp>
            <p:nvSpPr>
              <p:cNvPr id="47142" name="Rectangle 15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sp>
            <p:nvSpPr>
              <p:cNvPr id="47143" name="Rectangle 16"/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sp>
            <p:nvSpPr>
              <p:cNvPr id="47144" name="Rectangle 17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sp>
            <p:nvSpPr>
              <p:cNvPr id="47145" name="Rectangle 18"/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sp>
            <p:nvSpPr>
              <p:cNvPr id="47146" name="Rectangle 19"/>
              <p:cNvSpPr>
                <a:spLocks noChangeArrowheads="1"/>
              </p:cNvSpPr>
              <p:nvPr/>
            </p:nvSpPr>
            <p:spPr bwMode="auto">
              <a:xfrm>
                <a:off x="2976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sp>
            <p:nvSpPr>
              <p:cNvPr id="47147" name="Rectangle 20"/>
              <p:cNvSpPr>
                <a:spLocks noChangeArrowheads="1"/>
              </p:cNvSpPr>
              <p:nvPr/>
            </p:nvSpPr>
            <p:spPr bwMode="auto">
              <a:xfrm>
                <a:off x="3264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sp>
            <p:nvSpPr>
              <p:cNvPr id="47148" name="Rectangle 21"/>
              <p:cNvSpPr>
                <a:spLocks noChangeArrowheads="1"/>
              </p:cNvSpPr>
              <p:nvPr/>
            </p:nvSpPr>
            <p:spPr bwMode="auto">
              <a:xfrm>
                <a:off x="3552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  <p:sp>
            <p:nvSpPr>
              <p:cNvPr id="47149" name="Rectangle 22"/>
              <p:cNvSpPr>
                <a:spLocks noChangeArrowheads="1"/>
              </p:cNvSpPr>
              <p:nvPr/>
            </p:nvSpPr>
            <p:spPr bwMode="auto">
              <a:xfrm>
                <a:off x="3840" y="2304"/>
                <a:ext cx="288" cy="288"/>
              </a:xfrm>
              <a:prstGeom prst="rect">
                <a:avLst/>
              </a:prstGeom>
              <a:noFill/>
              <a:ln w="19050">
                <a:solidFill>
                  <a:schemeClr val="bg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sz="1800"/>
              </a:p>
            </p:txBody>
          </p:sp>
        </p:grpSp>
      </p:grpSp>
      <p:grpSp>
        <p:nvGrpSpPr>
          <p:cNvPr id="47107" name="Group 46"/>
          <p:cNvGrpSpPr>
            <a:grpSpLocks/>
          </p:cNvGrpSpPr>
          <p:nvPr/>
        </p:nvGrpSpPr>
        <p:grpSpPr bwMode="auto">
          <a:xfrm>
            <a:off x="3886200" y="5334000"/>
            <a:ext cx="4495800" cy="609600"/>
            <a:chOff x="1488" y="3360"/>
            <a:chExt cx="2832" cy="384"/>
          </a:xfrm>
        </p:grpSpPr>
        <p:sp>
          <p:nvSpPr>
            <p:cNvPr id="47117" name="Rectangle 24"/>
            <p:cNvSpPr>
              <a:spLocks noChangeArrowheads="1"/>
            </p:cNvSpPr>
            <p:nvPr/>
          </p:nvSpPr>
          <p:spPr bwMode="auto">
            <a:xfrm>
              <a:off x="1488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7118" name="Rectangle 25"/>
            <p:cNvSpPr>
              <a:spLocks noChangeArrowheads="1"/>
            </p:cNvSpPr>
            <p:nvPr/>
          </p:nvSpPr>
          <p:spPr bwMode="auto">
            <a:xfrm>
              <a:off x="1842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7119" name="Rectangle 26"/>
            <p:cNvSpPr>
              <a:spLocks noChangeArrowheads="1"/>
            </p:cNvSpPr>
            <p:nvPr/>
          </p:nvSpPr>
          <p:spPr bwMode="auto">
            <a:xfrm>
              <a:off x="2196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7120" name="Rectangle 27"/>
            <p:cNvSpPr>
              <a:spLocks noChangeArrowheads="1"/>
            </p:cNvSpPr>
            <p:nvPr/>
          </p:nvSpPr>
          <p:spPr bwMode="auto">
            <a:xfrm>
              <a:off x="2550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7121" name="Rectangle 28"/>
            <p:cNvSpPr>
              <a:spLocks noChangeArrowheads="1"/>
            </p:cNvSpPr>
            <p:nvPr/>
          </p:nvSpPr>
          <p:spPr bwMode="auto">
            <a:xfrm>
              <a:off x="2904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7122" name="Rectangle 29"/>
            <p:cNvSpPr>
              <a:spLocks noChangeArrowheads="1"/>
            </p:cNvSpPr>
            <p:nvPr/>
          </p:nvSpPr>
          <p:spPr bwMode="auto">
            <a:xfrm>
              <a:off x="3258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7123" name="Rectangle 30"/>
            <p:cNvSpPr>
              <a:spLocks noChangeArrowheads="1"/>
            </p:cNvSpPr>
            <p:nvPr/>
          </p:nvSpPr>
          <p:spPr bwMode="auto">
            <a:xfrm>
              <a:off x="3612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7124" name="Rectangle 31"/>
            <p:cNvSpPr>
              <a:spLocks noChangeArrowheads="1"/>
            </p:cNvSpPr>
            <p:nvPr/>
          </p:nvSpPr>
          <p:spPr bwMode="auto">
            <a:xfrm>
              <a:off x="3966" y="3360"/>
              <a:ext cx="354" cy="384"/>
            </a:xfrm>
            <a:prstGeom prst="rect">
              <a:avLst/>
            </a:prstGeom>
            <a:noFill/>
            <a:ln w="1905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sz="1800"/>
            </a:p>
          </p:txBody>
        </p:sp>
        <p:sp>
          <p:nvSpPr>
            <p:cNvPr id="47125" name="Text Box 32"/>
            <p:cNvSpPr txBox="1">
              <a:spLocks noChangeArrowheads="1"/>
            </p:cNvSpPr>
            <p:nvPr/>
          </p:nvSpPr>
          <p:spPr bwMode="auto">
            <a:xfrm>
              <a:off x="1536" y="343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7126" name="Text Box 33"/>
            <p:cNvSpPr txBox="1">
              <a:spLocks noChangeArrowheads="1"/>
            </p:cNvSpPr>
            <p:nvPr/>
          </p:nvSpPr>
          <p:spPr bwMode="auto">
            <a:xfrm>
              <a:off x="1920" y="343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7127" name="Text Box 34"/>
            <p:cNvSpPr txBox="1">
              <a:spLocks noChangeArrowheads="1"/>
            </p:cNvSpPr>
            <p:nvPr/>
          </p:nvSpPr>
          <p:spPr bwMode="auto">
            <a:xfrm>
              <a:off x="2256" y="343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47128" name="Text Box 35"/>
            <p:cNvSpPr txBox="1">
              <a:spLocks noChangeArrowheads="1"/>
            </p:cNvSpPr>
            <p:nvPr/>
          </p:nvSpPr>
          <p:spPr bwMode="auto">
            <a:xfrm>
              <a:off x="2640" y="343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47129" name="Text Box 36"/>
            <p:cNvSpPr txBox="1">
              <a:spLocks noChangeArrowheads="1"/>
            </p:cNvSpPr>
            <p:nvPr/>
          </p:nvSpPr>
          <p:spPr bwMode="auto">
            <a:xfrm>
              <a:off x="2976" y="3437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47130" name="Text Box 37"/>
            <p:cNvSpPr txBox="1">
              <a:spLocks noChangeArrowheads="1"/>
            </p:cNvSpPr>
            <p:nvPr/>
          </p:nvSpPr>
          <p:spPr bwMode="auto">
            <a:xfrm>
              <a:off x="3264" y="3437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47131" name="Text Box 38"/>
            <p:cNvSpPr txBox="1">
              <a:spLocks noChangeArrowheads="1"/>
            </p:cNvSpPr>
            <p:nvPr/>
          </p:nvSpPr>
          <p:spPr bwMode="auto">
            <a:xfrm>
              <a:off x="3648" y="3437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47132" name="Text Box 39"/>
            <p:cNvSpPr txBox="1">
              <a:spLocks noChangeArrowheads="1"/>
            </p:cNvSpPr>
            <p:nvPr/>
          </p:nvSpPr>
          <p:spPr bwMode="auto">
            <a:xfrm>
              <a:off x="4032" y="3437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sz="1800">
                  <a:cs typeface="Arial" panose="020B0604020202020204" pitchFamily="34" charset="0"/>
                </a:rPr>
                <a:t>34</a:t>
              </a:r>
            </a:p>
          </p:txBody>
        </p:sp>
      </p:grpSp>
      <p:sp>
        <p:nvSpPr>
          <p:cNvPr id="47108" name="Rectangle 40"/>
          <p:cNvSpPr>
            <a:spLocks noChangeArrowheads="1"/>
          </p:cNvSpPr>
          <p:nvPr/>
        </p:nvSpPr>
        <p:spPr bwMode="auto">
          <a:xfrm>
            <a:off x="5334000" y="3886200"/>
            <a:ext cx="990600" cy="8382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sz="1800">
              <a:cs typeface="Arial" panose="020B0604020202020204" pitchFamily="34" charset="0"/>
            </a:endParaRPr>
          </a:p>
        </p:txBody>
      </p:sp>
      <p:sp>
        <p:nvSpPr>
          <p:cNvPr id="47109" name="Line 41"/>
          <p:cNvSpPr>
            <a:spLocks noChangeShapeType="1"/>
          </p:cNvSpPr>
          <p:nvPr/>
        </p:nvSpPr>
        <p:spPr bwMode="auto">
          <a:xfrm>
            <a:off x="5867400" y="33528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7110" name="Line 42"/>
          <p:cNvSpPr>
            <a:spLocks noChangeShapeType="1"/>
          </p:cNvSpPr>
          <p:nvPr/>
        </p:nvSpPr>
        <p:spPr bwMode="auto">
          <a:xfrm>
            <a:off x="5867400" y="4724400"/>
            <a:ext cx="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7111" name="Text Box 43"/>
          <p:cNvSpPr txBox="1">
            <a:spLocks noChangeArrowheads="1"/>
          </p:cNvSpPr>
          <p:nvPr/>
        </p:nvSpPr>
        <p:spPr bwMode="auto">
          <a:xfrm>
            <a:off x="3886201" y="40846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Sorting</a:t>
            </a:r>
          </a:p>
        </p:txBody>
      </p:sp>
      <p:sp>
        <p:nvSpPr>
          <p:cNvPr id="47112" name="Text Box 44"/>
          <p:cNvSpPr txBox="1">
            <a:spLocks noChangeArrowheads="1"/>
          </p:cNvSpPr>
          <p:nvPr/>
        </p:nvSpPr>
        <p:spPr bwMode="auto">
          <a:xfrm>
            <a:off x="5334000" y="3886201"/>
            <a:ext cx="99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cs typeface="Arial" panose="020B0604020202020204" pitchFamily="34" charset="0"/>
              </a:rPr>
              <a:t> black</a:t>
            </a:r>
          </a:p>
          <a:p>
            <a:pPr eaLnBrk="1" hangingPunct="1"/>
            <a:r>
              <a:rPr lang="en-US" sz="1800">
                <a:cs typeface="Arial" panose="020B0604020202020204" pitchFamily="34" charset="0"/>
              </a:rPr>
              <a:t>  box</a:t>
            </a:r>
          </a:p>
        </p:txBody>
      </p:sp>
      <p:sp>
        <p:nvSpPr>
          <p:cNvPr id="47113" name="Titl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Example Algorithm C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87163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3"/>
          <p:cNvSpPr txBox="1">
            <a:spLocks noChangeArrowheads="1"/>
          </p:cNvSpPr>
          <p:nvPr/>
        </p:nvSpPr>
        <p:spPr bwMode="auto">
          <a:xfrm>
            <a:off x="2424114" y="1801813"/>
            <a:ext cx="684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>
                <a:cs typeface="Arial" panose="020B0604020202020204" pitchFamily="34" charset="0"/>
              </a:rPr>
              <a:t>For each element, test whether it is the minimum.</a:t>
            </a:r>
          </a:p>
        </p:txBody>
      </p:sp>
      <p:pic>
        <p:nvPicPr>
          <p:cNvPr id="481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2870201"/>
            <a:ext cx="587375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462121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Example Algorithm D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580771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h-TH" sz="3600" dirty="0" smtClean="0"/>
              <a:t>Which algorithm is better?</a:t>
            </a:r>
            <a:endParaRPr lang="en-US" sz="3600" dirty="0" smtClean="0"/>
          </a:p>
        </p:txBody>
      </p:sp>
      <p:graphicFrame>
        <p:nvGraphicFramePr>
          <p:cNvPr id="49154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7543800" y="1828800"/>
          <a:ext cx="1857375" cy="399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Clip" r:id="rId3" imgW="1854740" imgH="3988340" progId="MS_ClipArt_Gallery.2">
                  <p:embed/>
                </p:oleObj>
              </mc:Choice>
              <mc:Fallback>
                <p:oleObj name="Clip" r:id="rId3" imgW="1854740" imgH="39883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7543800" y="1828800"/>
                        <a:ext cx="1857375" cy="399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933973" y="2042721"/>
            <a:ext cx="4038600" cy="50260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z="2400" b="1" dirty="0" smtClean="0"/>
              <a:t>The </a:t>
            </a:r>
            <a:r>
              <a:rPr lang="en-US" sz="2400" b="1" dirty="0"/>
              <a:t>algorithms are correct,  but which is the best?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Measure the running time (number of operations needed).</a:t>
            </a:r>
          </a:p>
          <a:p>
            <a:pPr eaLnBrk="1" hangingPunct="1"/>
            <a:r>
              <a:rPr lang="en-US" sz="2400" dirty="0"/>
              <a:t> Measure the amount of memory used.</a:t>
            </a:r>
          </a:p>
          <a:p>
            <a:pPr eaLnBrk="1" hangingPunct="1"/>
            <a:r>
              <a:rPr lang="en-US" sz="2400" dirty="0"/>
              <a:t> Note that the running time of the algorithms increase as the size of the input increases.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2917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2"/>
          <p:cNvSpPr txBox="1">
            <a:spLocks noChangeArrowheads="1"/>
          </p:cNvSpPr>
          <p:nvPr/>
        </p:nvSpPr>
        <p:spPr bwMode="auto">
          <a:xfrm>
            <a:off x="1174458" y="1295401"/>
            <a:ext cx="3581400" cy="563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dirty="0">
                <a:cs typeface="Arial" panose="020B0604020202020204" pitchFamily="34" charset="0"/>
              </a:rPr>
              <a:t>Measurement parameterized by the size of the input.</a:t>
            </a:r>
          </a:p>
          <a:p>
            <a:pPr eaLnBrk="1" hangingPunct="1"/>
            <a:endParaRPr 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cs typeface="Arial" panose="020B0604020202020204" pitchFamily="34" charset="0"/>
              </a:rPr>
              <a:t>The </a:t>
            </a:r>
            <a:r>
              <a:rPr lang="en-US" dirty="0" smtClean="0">
                <a:cs typeface="Arial" panose="020B0604020202020204" pitchFamily="34" charset="0"/>
              </a:rPr>
              <a:t>algorithms </a:t>
            </a:r>
            <a:r>
              <a:rPr lang="en-US" dirty="0">
                <a:cs typeface="Arial" panose="020B0604020202020204" pitchFamily="34" charset="0"/>
              </a:rPr>
              <a:t>A,B,C are </a:t>
            </a:r>
            <a:r>
              <a:rPr lang="en-US" i="1" dirty="0">
                <a:cs typeface="Arial" panose="020B0604020202020204" pitchFamily="34" charset="0"/>
              </a:rPr>
              <a:t>implemented</a:t>
            </a:r>
            <a:r>
              <a:rPr lang="en-US" dirty="0">
                <a:cs typeface="Arial" panose="020B0604020202020204" pitchFamily="34" charset="0"/>
              </a:rPr>
              <a:t> and run in a PC</a:t>
            </a:r>
            <a:r>
              <a:rPr lang="en-US" dirty="0" smtClean="0">
                <a:cs typeface="Arial" panose="020B0604020202020204" pitchFamily="34" charset="0"/>
              </a:rPr>
              <a:t>.</a:t>
            </a:r>
          </a:p>
          <a:p>
            <a:pPr eaLnBrk="1" hangingPunct="1"/>
            <a:endParaRPr 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cs typeface="Arial" panose="020B0604020202020204" pitchFamily="34" charset="0"/>
              </a:rPr>
              <a:t>Algorithms D is implemented and run in a supercomputer.</a:t>
            </a:r>
          </a:p>
          <a:p>
            <a:pPr eaLnBrk="1" hangingPunct="1"/>
            <a:endParaRPr lang="en-US" dirty="0"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cs typeface="Arial" panose="020B0604020202020204" pitchFamily="34" charset="0"/>
              </a:rPr>
              <a:t>Let   </a:t>
            </a:r>
            <a:r>
              <a:rPr lang="en-US" i="1" dirty="0" err="1">
                <a:cs typeface="Arial" panose="020B0604020202020204" pitchFamily="34" charset="0"/>
              </a:rPr>
              <a:t>T</a:t>
            </a:r>
            <a:r>
              <a:rPr lang="en-US" i="1" baseline="-25000" dirty="0" err="1">
                <a:cs typeface="Arial" panose="020B0604020202020204" pitchFamily="34" charset="0"/>
              </a:rPr>
              <a:t>k</a:t>
            </a:r>
            <a:r>
              <a:rPr lang="en-US" dirty="0">
                <a:cs typeface="Arial" panose="020B0604020202020204" pitchFamily="34" charset="0"/>
              </a:rPr>
              <a:t>(</a:t>
            </a:r>
            <a:r>
              <a:rPr lang="en-US" i="1" dirty="0">
                <a:cs typeface="Arial" panose="020B0604020202020204" pitchFamily="34" charset="0"/>
              </a:rPr>
              <a:t> n</a:t>
            </a:r>
            <a:r>
              <a:rPr lang="en-US" dirty="0">
                <a:cs typeface="Arial" panose="020B0604020202020204" pitchFamily="34" charset="0"/>
              </a:rPr>
              <a:t> ) be the amount of time taken by the Algorithm</a:t>
            </a:r>
          </a:p>
        </p:txBody>
      </p:sp>
      <p:sp>
        <p:nvSpPr>
          <p:cNvPr id="51202" name="Text Box 8"/>
          <p:cNvSpPr txBox="1">
            <a:spLocks noChangeArrowheads="1"/>
          </p:cNvSpPr>
          <p:nvPr/>
        </p:nvSpPr>
        <p:spPr bwMode="auto">
          <a:xfrm>
            <a:off x="9677401" y="5410200"/>
            <a:ext cx="6463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anose="02020603050405020304" pitchFamily="18" charset="0"/>
              </a:rPr>
              <a:t>1000</a:t>
            </a:r>
          </a:p>
        </p:txBody>
      </p:sp>
      <p:sp>
        <p:nvSpPr>
          <p:cNvPr id="51203" name="Text Box 9"/>
          <p:cNvSpPr txBox="1">
            <a:spLocks noChangeArrowheads="1"/>
          </p:cNvSpPr>
          <p:nvPr/>
        </p:nvSpPr>
        <p:spPr bwMode="auto">
          <a:xfrm>
            <a:off x="7086601" y="5410200"/>
            <a:ext cx="5309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>
                <a:latin typeface="Times New Roman" panose="02020603050405020304" pitchFamily="18" charset="0"/>
              </a:rPr>
              <a:t>500</a:t>
            </a:r>
          </a:p>
        </p:txBody>
      </p:sp>
      <p:sp>
        <p:nvSpPr>
          <p:cNvPr id="51204" name="Text Box 14"/>
          <p:cNvSpPr txBox="1">
            <a:spLocks noChangeArrowheads="1"/>
          </p:cNvSpPr>
          <p:nvPr/>
        </p:nvSpPr>
        <p:spPr bwMode="auto">
          <a:xfrm>
            <a:off x="6705600" y="5695950"/>
            <a:ext cx="12747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800"/>
              <a:t>Input Size </a:t>
            </a:r>
          </a:p>
        </p:txBody>
      </p:sp>
      <p:sp>
        <p:nvSpPr>
          <p:cNvPr id="51205" name="Text Box 12"/>
          <p:cNvSpPr txBox="1">
            <a:spLocks noChangeArrowheads="1"/>
          </p:cNvSpPr>
          <p:nvPr/>
        </p:nvSpPr>
        <p:spPr bwMode="auto">
          <a:xfrm>
            <a:off x="9994900" y="3500438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1">
                <a:cs typeface="Arial" panose="020B0604020202020204" pitchFamily="34" charset="0"/>
              </a:rPr>
              <a:t>T</a:t>
            </a:r>
            <a:r>
              <a:rPr lang="en-US" sz="1600" baseline="-25000">
                <a:cs typeface="Arial" panose="020B0604020202020204" pitchFamily="34" charset="0"/>
              </a:rPr>
              <a:t>b </a:t>
            </a:r>
            <a:r>
              <a:rPr lang="en-US" sz="1600">
                <a:cs typeface="Arial" panose="020B0604020202020204" pitchFamily="34" charset="0"/>
              </a:rPr>
              <a:t>(</a:t>
            </a:r>
            <a:r>
              <a:rPr lang="en-US" sz="1600" i="1">
                <a:cs typeface="Arial" panose="020B0604020202020204" pitchFamily="34" charset="0"/>
              </a:rPr>
              <a:t>n</a:t>
            </a:r>
            <a:r>
              <a:rPr lang="en-US" sz="1600">
                <a:cs typeface="Arial" panose="020B0604020202020204" pitchFamily="34" charset="0"/>
              </a:rPr>
              <a:t>)</a:t>
            </a:r>
            <a:endParaRPr lang="en-US" sz="1600" i="1">
              <a:cs typeface="Arial" panose="020B0604020202020204" pitchFamily="34" charset="0"/>
            </a:endParaRPr>
          </a:p>
        </p:txBody>
      </p:sp>
      <p:sp>
        <p:nvSpPr>
          <p:cNvPr id="51206" name="Text Box 13"/>
          <p:cNvSpPr txBox="1">
            <a:spLocks noChangeArrowheads="1"/>
          </p:cNvSpPr>
          <p:nvPr/>
        </p:nvSpPr>
        <p:spPr bwMode="auto">
          <a:xfrm>
            <a:off x="9975850" y="4149725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1">
                <a:cs typeface="Arial" panose="020B0604020202020204" pitchFamily="34" charset="0"/>
              </a:rPr>
              <a:t>T</a:t>
            </a:r>
            <a:r>
              <a:rPr lang="en-US" sz="1600" baseline="-25000">
                <a:cs typeface="Arial" panose="020B0604020202020204" pitchFamily="34" charset="0"/>
              </a:rPr>
              <a:t>a</a:t>
            </a:r>
            <a:r>
              <a:rPr lang="en-US" sz="1600">
                <a:cs typeface="Arial" panose="020B0604020202020204" pitchFamily="34" charset="0"/>
              </a:rPr>
              <a:t> (</a:t>
            </a:r>
            <a:r>
              <a:rPr lang="en-US" sz="1600" i="1">
                <a:cs typeface="Arial" panose="020B0604020202020204" pitchFamily="34" charset="0"/>
              </a:rPr>
              <a:t>n</a:t>
            </a:r>
            <a:r>
              <a:rPr lang="en-US" sz="1600">
                <a:cs typeface="Arial" panose="020B0604020202020204" pitchFamily="34" charset="0"/>
              </a:rPr>
              <a:t>)</a:t>
            </a:r>
            <a:endParaRPr lang="en-US" sz="1600" i="1">
              <a:cs typeface="Arial" panose="020B0604020202020204" pitchFamily="34" charset="0"/>
            </a:endParaRPr>
          </a:p>
        </p:txBody>
      </p:sp>
      <p:sp>
        <p:nvSpPr>
          <p:cNvPr id="51212" name="Freeform 3"/>
          <p:cNvSpPr>
            <a:spLocks/>
          </p:cNvSpPr>
          <p:nvPr/>
        </p:nvSpPr>
        <p:spPr bwMode="auto">
          <a:xfrm>
            <a:off x="6182285" y="3720609"/>
            <a:ext cx="3743350" cy="1271397"/>
          </a:xfrm>
          <a:custGeom>
            <a:avLst/>
            <a:gdLst>
              <a:gd name="T0" fmla="*/ 0 w 3120"/>
              <a:gd name="T1" fmla="*/ 817 h 1200"/>
              <a:gd name="T2" fmla="*/ 222 w 3120"/>
              <a:gd name="T3" fmla="*/ 686 h 1200"/>
              <a:gd name="T4" fmla="*/ 444 w 3120"/>
              <a:gd name="T5" fmla="*/ 654 h 1200"/>
              <a:gd name="T6" fmla="*/ 629 w 3120"/>
              <a:gd name="T7" fmla="*/ 556 h 1200"/>
              <a:gd name="T8" fmla="*/ 777 w 3120"/>
              <a:gd name="T9" fmla="*/ 523 h 1200"/>
              <a:gd name="T10" fmla="*/ 1221 w 3120"/>
              <a:gd name="T11" fmla="*/ 392 h 1200"/>
              <a:gd name="T12" fmla="*/ 1591 w 3120"/>
              <a:gd name="T13" fmla="*/ 196 h 1200"/>
              <a:gd name="T14" fmla="*/ 1702 w 3120"/>
              <a:gd name="T15" fmla="*/ 163 h 1200"/>
              <a:gd name="T16" fmla="*/ 2220 w 3120"/>
              <a:gd name="T17" fmla="*/ 65 h 1200"/>
              <a:gd name="T18" fmla="*/ 2405 w 3120"/>
              <a:gd name="T19" fmla="*/ 0 h 12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0"/>
              <a:gd name="T31" fmla="*/ 0 h 1200"/>
              <a:gd name="T32" fmla="*/ 3120 w 3120"/>
              <a:gd name="T33" fmla="*/ 1200 h 12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0" h="1200">
                <a:moveTo>
                  <a:pt x="0" y="1200"/>
                </a:moveTo>
                <a:cubicBezTo>
                  <a:pt x="96" y="1124"/>
                  <a:pt x="192" y="1048"/>
                  <a:pt x="288" y="1008"/>
                </a:cubicBezTo>
                <a:cubicBezTo>
                  <a:pt x="384" y="968"/>
                  <a:pt x="488" y="992"/>
                  <a:pt x="576" y="960"/>
                </a:cubicBezTo>
                <a:cubicBezTo>
                  <a:pt x="664" y="928"/>
                  <a:pt x="744" y="848"/>
                  <a:pt x="816" y="816"/>
                </a:cubicBezTo>
                <a:cubicBezTo>
                  <a:pt x="888" y="784"/>
                  <a:pt x="880" y="808"/>
                  <a:pt x="1008" y="768"/>
                </a:cubicBezTo>
                <a:cubicBezTo>
                  <a:pt x="1136" y="728"/>
                  <a:pt x="1408" y="656"/>
                  <a:pt x="1584" y="576"/>
                </a:cubicBezTo>
                <a:cubicBezTo>
                  <a:pt x="1760" y="496"/>
                  <a:pt x="1960" y="344"/>
                  <a:pt x="2064" y="288"/>
                </a:cubicBezTo>
                <a:cubicBezTo>
                  <a:pt x="2168" y="232"/>
                  <a:pt x="2072" y="272"/>
                  <a:pt x="2208" y="240"/>
                </a:cubicBezTo>
                <a:cubicBezTo>
                  <a:pt x="2344" y="208"/>
                  <a:pt x="2728" y="136"/>
                  <a:pt x="2880" y="96"/>
                </a:cubicBezTo>
                <a:cubicBezTo>
                  <a:pt x="3032" y="56"/>
                  <a:pt x="3076" y="28"/>
                  <a:pt x="3120" y="0"/>
                </a:cubicBezTo>
              </a:path>
            </a:pathLst>
          </a:cu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13" name="Freeform 4"/>
          <p:cNvSpPr>
            <a:spLocks/>
          </p:cNvSpPr>
          <p:nvPr/>
        </p:nvSpPr>
        <p:spPr bwMode="auto">
          <a:xfrm>
            <a:off x="6169833" y="4299507"/>
            <a:ext cx="3743350" cy="603797"/>
          </a:xfrm>
          <a:custGeom>
            <a:avLst/>
            <a:gdLst>
              <a:gd name="T0" fmla="*/ 0 w 3168"/>
              <a:gd name="T1" fmla="*/ 388 h 576"/>
              <a:gd name="T2" fmla="*/ 474 w 3168"/>
              <a:gd name="T3" fmla="*/ 323 h 576"/>
              <a:gd name="T4" fmla="*/ 1603 w 3168"/>
              <a:gd name="T5" fmla="*/ 129 h 576"/>
              <a:gd name="T6" fmla="*/ 2150 w 3168"/>
              <a:gd name="T7" fmla="*/ 32 h 576"/>
              <a:gd name="T8" fmla="*/ 2405 w 3168"/>
              <a:gd name="T9" fmla="*/ 0 h 5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68"/>
              <a:gd name="T16" fmla="*/ 0 h 576"/>
              <a:gd name="T17" fmla="*/ 3168 w 3168"/>
              <a:gd name="T18" fmla="*/ 576 h 5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68" h="576">
                <a:moveTo>
                  <a:pt x="0" y="576"/>
                </a:moveTo>
                <a:cubicBezTo>
                  <a:pt x="136" y="560"/>
                  <a:pt x="272" y="544"/>
                  <a:pt x="624" y="480"/>
                </a:cubicBezTo>
                <a:cubicBezTo>
                  <a:pt x="976" y="416"/>
                  <a:pt x="1744" y="264"/>
                  <a:pt x="2112" y="192"/>
                </a:cubicBezTo>
                <a:cubicBezTo>
                  <a:pt x="2480" y="120"/>
                  <a:pt x="2656" y="80"/>
                  <a:pt x="2832" y="48"/>
                </a:cubicBezTo>
                <a:cubicBezTo>
                  <a:pt x="3008" y="16"/>
                  <a:pt x="3088" y="8"/>
                  <a:pt x="3168" y="0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14" name="Text Box 5"/>
          <p:cNvSpPr txBox="1">
            <a:spLocks noChangeArrowheads="1"/>
          </p:cNvSpPr>
          <p:nvPr/>
        </p:nvSpPr>
        <p:spPr bwMode="auto">
          <a:xfrm>
            <a:off x="5858537" y="5180302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sz="1600">
              <a:cs typeface="Arial" panose="020B0604020202020204" pitchFamily="34" charset="0"/>
            </a:endParaRPr>
          </a:p>
        </p:txBody>
      </p:sp>
      <p:sp>
        <p:nvSpPr>
          <p:cNvPr id="51215" name="Text Box 6"/>
          <p:cNvSpPr txBox="1">
            <a:spLocks noChangeArrowheads="1"/>
          </p:cNvSpPr>
          <p:nvPr/>
        </p:nvSpPr>
        <p:spPr bwMode="auto">
          <a:xfrm>
            <a:off x="5880327" y="2522351"/>
            <a:ext cx="3561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>
                <a:cs typeface="Arial" panose="020B0604020202020204" pitchFamily="34" charset="0"/>
              </a:rPr>
              <a:t>4 </a:t>
            </a:r>
          </a:p>
        </p:txBody>
      </p:sp>
      <p:sp>
        <p:nvSpPr>
          <p:cNvPr id="51216" name="Text Box 7"/>
          <p:cNvSpPr txBox="1">
            <a:spLocks noChangeArrowheads="1"/>
          </p:cNvSpPr>
          <p:nvPr/>
        </p:nvSpPr>
        <p:spPr bwMode="auto">
          <a:xfrm>
            <a:off x="5822737" y="5180302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>
                <a:cs typeface="Arial" panose="020B0604020202020204" pitchFamily="34" charset="0"/>
              </a:rPr>
              <a:t>0</a:t>
            </a:r>
          </a:p>
        </p:txBody>
      </p:sp>
      <p:sp>
        <p:nvSpPr>
          <p:cNvPr id="51217" name="Text Box 10"/>
          <p:cNvSpPr txBox="1">
            <a:spLocks noChangeArrowheads="1"/>
          </p:cNvSpPr>
          <p:nvPr/>
        </p:nvSpPr>
        <p:spPr bwMode="auto">
          <a:xfrm>
            <a:off x="5822737" y="373617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>
                <a:cs typeface="Arial" panose="020B0604020202020204" pitchFamily="34" charset="0"/>
              </a:rPr>
              <a:t>2</a:t>
            </a:r>
          </a:p>
        </p:txBody>
      </p:sp>
      <p:sp>
        <p:nvSpPr>
          <p:cNvPr id="51218" name="Text Box 11"/>
          <p:cNvSpPr txBox="1">
            <a:spLocks noChangeArrowheads="1"/>
          </p:cNvSpPr>
          <p:nvPr/>
        </p:nvSpPr>
        <p:spPr bwMode="auto">
          <a:xfrm>
            <a:off x="9780883" y="2841367"/>
            <a:ext cx="6687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1">
                <a:cs typeface="Arial" panose="020B0604020202020204" pitchFamily="34" charset="0"/>
              </a:rPr>
              <a:t>T</a:t>
            </a:r>
            <a:r>
              <a:rPr lang="en-US" sz="1600" baseline="-25000">
                <a:cs typeface="Arial" panose="020B0604020202020204" pitchFamily="34" charset="0"/>
              </a:rPr>
              <a:t>c </a:t>
            </a:r>
            <a:r>
              <a:rPr lang="en-US" sz="1600">
                <a:cs typeface="Arial" panose="020B0604020202020204" pitchFamily="34" charset="0"/>
              </a:rPr>
              <a:t>(</a:t>
            </a:r>
            <a:r>
              <a:rPr lang="en-US" sz="1600" i="1">
                <a:cs typeface="Arial" panose="020B0604020202020204" pitchFamily="34" charset="0"/>
              </a:rPr>
              <a:t>n</a:t>
            </a:r>
            <a:r>
              <a:rPr lang="en-US" sz="1600">
                <a:cs typeface="Arial" panose="020B0604020202020204" pitchFamily="34" charset="0"/>
              </a:rPr>
              <a:t>)</a:t>
            </a:r>
            <a:endParaRPr lang="en-US" sz="1600" i="1">
              <a:cs typeface="Arial" panose="020B0604020202020204" pitchFamily="34" charset="0"/>
            </a:endParaRPr>
          </a:p>
        </p:txBody>
      </p:sp>
      <p:sp>
        <p:nvSpPr>
          <p:cNvPr id="51219" name="Text Box 15"/>
          <p:cNvSpPr txBox="1">
            <a:spLocks noChangeArrowheads="1"/>
          </p:cNvSpPr>
          <p:nvPr/>
        </p:nvSpPr>
        <p:spPr bwMode="auto">
          <a:xfrm rot="16200000">
            <a:off x="4661788" y="3294390"/>
            <a:ext cx="19140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dirty="0">
                <a:cs typeface="Arial" panose="020B0604020202020204" pitchFamily="34" charset="0"/>
              </a:rPr>
              <a:t>Running time</a:t>
            </a:r>
          </a:p>
          <a:p>
            <a:pPr eaLnBrk="1" hangingPunct="1"/>
            <a:r>
              <a:rPr lang="en-US" sz="1600" dirty="0">
                <a:cs typeface="Arial" panose="020B0604020202020204" pitchFamily="34" charset="0"/>
              </a:rPr>
              <a:t>   (second)</a:t>
            </a:r>
          </a:p>
        </p:txBody>
      </p:sp>
      <p:sp>
        <p:nvSpPr>
          <p:cNvPr id="51220" name="Freeform 16"/>
          <p:cNvSpPr>
            <a:spLocks/>
          </p:cNvSpPr>
          <p:nvPr/>
        </p:nvSpPr>
        <p:spPr bwMode="auto">
          <a:xfrm>
            <a:off x="6169833" y="3316003"/>
            <a:ext cx="3755802" cy="1676003"/>
          </a:xfrm>
          <a:custGeom>
            <a:avLst/>
            <a:gdLst>
              <a:gd name="T0" fmla="*/ 0 w 3120"/>
              <a:gd name="T1" fmla="*/ 1077 h 1344"/>
              <a:gd name="T2" fmla="*/ 817 w 3120"/>
              <a:gd name="T3" fmla="*/ 1039 h 1344"/>
              <a:gd name="T4" fmla="*/ 1299 w 3120"/>
              <a:gd name="T5" fmla="*/ 923 h 1344"/>
              <a:gd name="T6" fmla="*/ 1708 w 3120"/>
              <a:gd name="T7" fmla="*/ 731 h 1344"/>
              <a:gd name="T8" fmla="*/ 2079 w 3120"/>
              <a:gd name="T9" fmla="*/ 423 h 1344"/>
              <a:gd name="T10" fmla="*/ 2190 w 3120"/>
              <a:gd name="T11" fmla="*/ 308 h 1344"/>
              <a:gd name="T12" fmla="*/ 2413 w 3120"/>
              <a:gd name="T13" fmla="*/ 0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20"/>
              <a:gd name="T22" fmla="*/ 0 h 1344"/>
              <a:gd name="T23" fmla="*/ 3120 w 3120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20" h="1344">
                <a:moveTo>
                  <a:pt x="0" y="1344"/>
                </a:moveTo>
                <a:cubicBezTo>
                  <a:pt x="388" y="1336"/>
                  <a:pt x="776" y="1328"/>
                  <a:pt x="1056" y="1296"/>
                </a:cubicBezTo>
                <a:cubicBezTo>
                  <a:pt x="1336" y="1264"/>
                  <a:pt x="1488" y="1216"/>
                  <a:pt x="1680" y="1152"/>
                </a:cubicBezTo>
                <a:cubicBezTo>
                  <a:pt x="1872" y="1088"/>
                  <a:pt x="2040" y="1016"/>
                  <a:pt x="2208" y="912"/>
                </a:cubicBezTo>
                <a:cubicBezTo>
                  <a:pt x="2376" y="808"/>
                  <a:pt x="2584" y="616"/>
                  <a:pt x="2688" y="528"/>
                </a:cubicBezTo>
                <a:cubicBezTo>
                  <a:pt x="2792" y="440"/>
                  <a:pt x="2760" y="472"/>
                  <a:pt x="2832" y="384"/>
                </a:cubicBezTo>
                <a:cubicBezTo>
                  <a:pt x="2904" y="296"/>
                  <a:pt x="3012" y="148"/>
                  <a:pt x="3120" y="0"/>
                </a:cubicBezTo>
              </a:path>
            </a:pathLst>
          </a:custGeom>
          <a:noFill/>
          <a:ln w="28575">
            <a:solidFill>
              <a:srgbClr val="00FF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21" name="Line 17"/>
          <p:cNvSpPr>
            <a:spLocks noChangeShapeType="1"/>
          </p:cNvSpPr>
          <p:nvPr/>
        </p:nvSpPr>
        <p:spPr bwMode="auto">
          <a:xfrm>
            <a:off x="6169834" y="5166297"/>
            <a:ext cx="4102899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22" name="Line 18"/>
          <p:cNvSpPr>
            <a:spLocks noChangeShapeType="1"/>
          </p:cNvSpPr>
          <p:nvPr/>
        </p:nvSpPr>
        <p:spPr bwMode="auto">
          <a:xfrm flipV="1">
            <a:off x="6169833" y="2276475"/>
            <a:ext cx="0" cy="288982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51223" name="Text Box 19"/>
          <p:cNvSpPr txBox="1">
            <a:spLocks noChangeArrowheads="1"/>
          </p:cNvSpPr>
          <p:nvPr/>
        </p:nvSpPr>
        <p:spPr bwMode="auto">
          <a:xfrm>
            <a:off x="8864113" y="2629727"/>
            <a:ext cx="6367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sz="1600" i="1" dirty="0">
                <a:cs typeface="Arial" panose="020B0604020202020204" pitchFamily="34" charset="0"/>
              </a:rPr>
              <a:t>T</a:t>
            </a:r>
            <a:r>
              <a:rPr lang="en-US" sz="1600" baseline="-25000" dirty="0">
                <a:cs typeface="Arial" panose="020B0604020202020204" pitchFamily="34" charset="0"/>
              </a:rPr>
              <a:t>d</a:t>
            </a:r>
            <a:r>
              <a:rPr lang="en-US" sz="1600" dirty="0">
                <a:cs typeface="Arial" panose="020B0604020202020204" pitchFamily="34" charset="0"/>
              </a:rPr>
              <a:t>(</a:t>
            </a:r>
            <a:r>
              <a:rPr lang="en-US" sz="1600" i="1" dirty="0">
                <a:cs typeface="Arial" panose="020B0604020202020204" pitchFamily="34" charset="0"/>
              </a:rPr>
              <a:t>n</a:t>
            </a:r>
            <a:r>
              <a:rPr lang="en-US" sz="1600" dirty="0">
                <a:cs typeface="Arial" panose="020B0604020202020204" pitchFamily="34" charset="0"/>
              </a:rPr>
              <a:t>)</a:t>
            </a:r>
            <a:endParaRPr lang="en-US" sz="1600" i="1" dirty="0">
              <a:cs typeface="Arial" panose="020B0604020202020204" pitchFamily="34" charset="0"/>
            </a:endParaRPr>
          </a:p>
        </p:txBody>
      </p:sp>
      <p:sp>
        <p:nvSpPr>
          <p:cNvPr id="51224" name="Freeform 20"/>
          <p:cNvSpPr>
            <a:spLocks/>
          </p:cNvSpPr>
          <p:nvPr/>
        </p:nvSpPr>
        <p:spPr bwMode="auto">
          <a:xfrm>
            <a:off x="6169833" y="3085688"/>
            <a:ext cx="3120756" cy="2023031"/>
          </a:xfrm>
          <a:custGeom>
            <a:avLst/>
            <a:gdLst>
              <a:gd name="T0" fmla="*/ 0 w 2592"/>
              <a:gd name="T1" fmla="*/ 1300 h 1680"/>
              <a:gd name="T2" fmla="*/ 1374 w 2592"/>
              <a:gd name="T3" fmla="*/ 1077 h 1680"/>
              <a:gd name="T4" fmla="*/ 2005 w 2592"/>
              <a:gd name="T5" fmla="*/ 0 h 1680"/>
              <a:gd name="T6" fmla="*/ 0 60000 65536"/>
              <a:gd name="T7" fmla="*/ 0 60000 65536"/>
              <a:gd name="T8" fmla="*/ 0 60000 65536"/>
              <a:gd name="T9" fmla="*/ 0 w 2592"/>
              <a:gd name="T10" fmla="*/ 0 h 1680"/>
              <a:gd name="T11" fmla="*/ 2592 w 2592"/>
              <a:gd name="T12" fmla="*/ 1680 h 1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1680">
                <a:moveTo>
                  <a:pt x="0" y="1680"/>
                </a:moveTo>
                <a:cubicBezTo>
                  <a:pt x="672" y="1676"/>
                  <a:pt x="1344" y="1672"/>
                  <a:pt x="1776" y="1392"/>
                </a:cubicBezTo>
                <a:cubicBezTo>
                  <a:pt x="2208" y="1112"/>
                  <a:pt x="2400" y="556"/>
                  <a:pt x="2592" y="0"/>
                </a:cubicBezTo>
              </a:path>
            </a:pathLst>
          </a:custGeom>
          <a:noFill/>
          <a:ln w="381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CA">
              <a:solidFill>
                <a:srgbClr val="FF0000"/>
              </a:solidFill>
            </a:endParaRPr>
          </a:p>
        </p:txBody>
      </p:sp>
      <p:sp>
        <p:nvSpPr>
          <p:cNvPr id="51208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dirty="0" smtClean="0"/>
              <a:t>Time vs. Size of Input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3106771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2"/>
          <p:cNvSpPr txBox="1">
            <a:spLocks noChangeArrowheads="1"/>
          </p:cNvSpPr>
          <p:nvPr/>
        </p:nvSpPr>
        <p:spPr bwMode="auto">
          <a:xfrm>
            <a:off x="2351088" y="2060576"/>
            <a:ext cx="7082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b="1">
                <a:cs typeface="Arial" panose="020B0604020202020204" pitchFamily="34" charset="0"/>
              </a:rPr>
              <a:t>Correctness:</a:t>
            </a:r>
            <a:r>
              <a:rPr lang="en-US">
                <a:cs typeface="Arial" panose="020B0604020202020204" pitchFamily="34" charset="0"/>
              </a:rPr>
              <a:t>   Whether  the algorithm computes </a:t>
            </a: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                        the correct solution for </a:t>
            </a:r>
            <a:r>
              <a:rPr lang="en-US" b="1">
                <a:cs typeface="Arial" panose="020B0604020202020204" pitchFamily="34" charset="0"/>
              </a:rPr>
              <a:t>all</a:t>
            </a:r>
            <a:r>
              <a:rPr lang="en-US">
                <a:cs typeface="Arial" panose="020B0604020202020204" pitchFamily="34" charset="0"/>
              </a:rPr>
              <a:t> instances</a:t>
            </a:r>
            <a:endParaRPr lang="en-US" b="1">
              <a:cs typeface="Arial" panose="020B0604020202020204" pitchFamily="34" charset="0"/>
            </a:endParaRPr>
          </a:p>
        </p:txBody>
      </p:sp>
      <p:sp>
        <p:nvSpPr>
          <p:cNvPr id="50178" name="Text Box 3"/>
          <p:cNvSpPr txBox="1">
            <a:spLocks noChangeArrowheads="1"/>
          </p:cNvSpPr>
          <p:nvPr/>
        </p:nvSpPr>
        <p:spPr bwMode="auto">
          <a:xfrm>
            <a:off x="2366963" y="3086100"/>
            <a:ext cx="6710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b="1">
                <a:cs typeface="Arial" panose="020B0604020202020204" pitchFamily="34" charset="0"/>
              </a:rPr>
              <a:t>Efficiency:</a:t>
            </a:r>
            <a:r>
              <a:rPr lang="en-US">
                <a:cs typeface="Arial" panose="020B0604020202020204" pitchFamily="34" charset="0"/>
              </a:rPr>
              <a:t>  Resources needed by the algorithm</a:t>
            </a:r>
            <a:endParaRPr lang="en-US" b="1">
              <a:cs typeface="Arial" panose="020B0604020202020204" pitchFamily="34" charset="0"/>
            </a:endParaRPr>
          </a:p>
        </p:txBody>
      </p:sp>
      <p:sp>
        <p:nvSpPr>
          <p:cNvPr id="50179" name="Text Box 4"/>
          <p:cNvSpPr txBox="1">
            <a:spLocks noChangeArrowheads="1"/>
          </p:cNvSpPr>
          <p:nvPr/>
        </p:nvSpPr>
        <p:spPr bwMode="auto">
          <a:xfrm>
            <a:off x="3357563" y="3771901"/>
            <a:ext cx="50593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>
                <a:cs typeface="Arial" panose="020B0604020202020204" pitchFamily="34" charset="0"/>
              </a:rPr>
              <a:t>1. Time:   Number of steps.</a:t>
            </a: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2. Space:  amount of memory used.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2427289" y="4879976"/>
            <a:ext cx="73748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>
                <a:cs typeface="Arial" panose="020B0604020202020204" pitchFamily="34" charset="0"/>
              </a:rPr>
              <a:t>Measurement </a:t>
            </a:r>
            <a:r>
              <a:rPr lang="ja-JP" altLang="en-US">
                <a:cs typeface="Arial" panose="020B0604020202020204" pitchFamily="34" charset="0"/>
              </a:rPr>
              <a:t>“</a:t>
            </a:r>
            <a:r>
              <a:rPr lang="en-US" altLang="ja-JP">
                <a:cs typeface="Arial" panose="020B0604020202020204" pitchFamily="34" charset="0"/>
              </a:rPr>
              <a:t>model</a:t>
            </a:r>
            <a:r>
              <a:rPr lang="ja-JP" altLang="en-US">
                <a:cs typeface="Arial" panose="020B0604020202020204" pitchFamily="34" charset="0"/>
              </a:rPr>
              <a:t>”</a:t>
            </a:r>
            <a:r>
              <a:rPr lang="en-US" altLang="ja-JP">
                <a:cs typeface="Arial" panose="020B0604020202020204" pitchFamily="34" charset="0"/>
              </a:rPr>
              <a:t>:   Worst case,  Average case </a:t>
            </a:r>
          </a:p>
          <a:p>
            <a:pPr eaLnBrk="1" hangingPunct="1"/>
            <a:r>
              <a:rPr lang="en-US">
                <a:cs typeface="Arial" panose="020B0604020202020204" pitchFamily="34" charset="0"/>
              </a:rPr>
              <a:t>                                    and  Best case.</a:t>
            </a:r>
          </a:p>
          <a:p>
            <a:pPr eaLnBrk="1" hangingPunct="1"/>
            <a:endParaRPr lang="en-US">
              <a:cs typeface="Arial" panose="020B0604020202020204" pitchFamily="34" charset="0"/>
            </a:endParaRPr>
          </a:p>
        </p:txBody>
      </p:sp>
      <p:sp>
        <p:nvSpPr>
          <p:cNvPr id="50181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smtClean="0"/>
              <a:t>What do we need?</a:t>
            </a:r>
            <a:endParaRPr 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568452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002736" y="0"/>
            <a:ext cx="10058400" cy="1609344"/>
          </a:xfrm>
        </p:spPr>
        <p:txBody>
          <a:bodyPr>
            <a:normAutofit/>
          </a:bodyPr>
          <a:lstStyle/>
          <a:p>
            <a:pPr eaLnBrk="1" hangingPunct="1"/>
            <a:r>
              <a:rPr lang="th-TH" sz="3600" dirty="0" smtClean="0"/>
              <a:t>RAM model </a:t>
            </a:r>
            <a:endParaRPr lang="en-US" sz="3600" dirty="0" smtClean="0"/>
          </a:p>
        </p:txBody>
      </p:sp>
      <p:sp>
        <p:nvSpPr>
          <p:cNvPr id="34818" name="Content Placeholder 2"/>
          <p:cNvSpPr>
            <a:spLocks noGrp="1"/>
          </p:cNvSpPr>
          <p:nvPr>
            <p:ph sz="half" idx="1"/>
          </p:nvPr>
        </p:nvSpPr>
        <p:spPr>
          <a:xfrm>
            <a:off x="1069847" y="2194560"/>
            <a:ext cx="5094827" cy="3977640"/>
          </a:xfrm>
        </p:spPr>
        <p:txBody>
          <a:bodyPr/>
          <a:lstStyle/>
          <a:p>
            <a:pPr eaLnBrk="1" hangingPunct="1"/>
            <a:r>
              <a:rPr lang="th-TH" dirty="0" smtClean="0"/>
              <a:t>has one processor</a:t>
            </a:r>
          </a:p>
          <a:p>
            <a:pPr eaLnBrk="1" hangingPunct="1"/>
            <a:r>
              <a:rPr lang="th-TH" dirty="0" smtClean="0"/>
              <a:t>executes one instruction at a time</a:t>
            </a:r>
          </a:p>
          <a:p>
            <a:pPr eaLnBrk="1" hangingPunct="1"/>
            <a:r>
              <a:rPr lang="th-TH" dirty="0" smtClean="0"/>
              <a:t>each instruction takes </a:t>
            </a:r>
            <a:r>
              <a:rPr lang="en-CA" dirty="0" smtClean="0"/>
              <a:t>“</a:t>
            </a:r>
            <a:r>
              <a:rPr lang="th-TH" dirty="0" smtClean="0"/>
              <a:t>unit time</a:t>
            </a:r>
            <a:r>
              <a:rPr lang="en-CA" altLang="en-US" dirty="0" smtClean="0"/>
              <a:t>”</a:t>
            </a:r>
            <a:endParaRPr lang="th-TH" dirty="0" smtClean="0"/>
          </a:p>
          <a:p>
            <a:pPr eaLnBrk="1" hangingPunct="1"/>
            <a:r>
              <a:rPr lang="th-TH" dirty="0" smtClean="0"/>
              <a:t>has fixed</a:t>
            </a:r>
            <a:r>
              <a:rPr lang="en-CA" dirty="0" smtClean="0"/>
              <a:t>-</a:t>
            </a:r>
            <a:r>
              <a:rPr lang="th-TH" dirty="0" smtClean="0"/>
              <a:t>size operands, and</a:t>
            </a:r>
          </a:p>
          <a:p>
            <a:pPr eaLnBrk="1" hangingPunct="1"/>
            <a:r>
              <a:rPr lang="th-TH" dirty="0" smtClean="0"/>
              <a:t>has fixed size storage </a:t>
            </a:r>
            <a:r>
              <a:rPr lang="en-CA" dirty="0" smtClean="0"/>
              <a:t>(</a:t>
            </a:r>
            <a:r>
              <a:rPr lang="th-TH" dirty="0" smtClean="0"/>
              <a:t>RAM and disk</a:t>
            </a:r>
            <a:r>
              <a:rPr lang="en-CA" dirty="0"/>
              <a:t>)</a:t>
            </a:r>
            <a:r>
              <a:rPr lang="th-TH" dirty="0" smtClean="0"/>
              <a:t>. 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34819" name="Picture 4" descr="j019538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92975" y="2968626"/>
            <a:ext cx="1797050" cy="1831975"/>
          </a:xfr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7815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Course Information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Ebrahim Bagheri, PhD</a:t>
            </a:r>
          </a:p>
          <a:p>
            <a:pPr lvl="1" eaLnBrk="1" hangingPunct="1"/>
            <a:r>
              <a:rPr lang="en-US" i="1" dirty="0" smtClean="0"/>
              <a:t>Canada Research Chair in Software and Semantic Computing</a:t>
            </a:r>
          </a:p>
          <a:p>
            <a:pPr lvl="1" eaLnBrk="1" hangingPunct="1"/>
            <a:r>
              <a:rPr lang="en-US" i="1" dirty="0" smtClean="0"/>
              <a:t>Associate Professor</a:t>
            </a:r>
          </a:p>
          <a:p>
            <a:pPr eaLnBrk="1" hangingPunct="1"/>
            <a:r>
              <a:rPr lang="en-US" sz="2800" dirty="0" smtClean="0"/>
              <a:t>My office: ENG 316</a:t>
            </a:r>
          </a:p>
          <a:p>
            <a:pPr eaLnBrk="1" hangingPunct="1"/>
            <a:r>
              <a:rPr lang="en-US" sz="2800" dirty="0" smtClean="0"/>
              <a:t>Grading policy</a:t>
            </a:r>
          </a:p>
          <a:p>
            <a:pPr lvl="1" eaLnBrk="1" hangingPunct="1"/>
            <a:r>
              <a:rPr lang="en-US" sz="2800" dirty="0" smtClean="0"/>
              <a:t>Labs </a:t>
            </a:r>
            <a:r>
              <a:rPr lang="en-US" sz="2800" dirty="0"/>
              <a:t>and Project	35% </a:t>
            </a:r>
            <a:endParaRPr lang="en-US" sz="2800" dirty="0" smtClean="0"/>
          </a:p>
          <a:p>
            <a:pPr lvl="1" eaLnBrk="1" hangingPunct="1"/>
            <a:r>
              <a:rPr lang="en-US" sz="2800" dirty="0" smtClean="0"/>
              <a:t>Mid</a:t>
            </a:r>
            <a:r>
              <a:rPr lang="en-US" sz="2800" dirty="0"/>
              <a:t>-term Examination 	</a:t>
            </a:r>
            <a:r>
              <a:rPr lang="en-US" sz="2800" dirty="0" smtClean="0"/>
              <a:t>25% </a:t>
            </a:r>
          </a:p>
          <a:p>
            <a:pPr lvl="1" eaLnBrk="1" hangingPunct="1"/>
            <a:r>
              <a:rPr lang="en-US" sz="2800" dirty="0" smtClean="0"/>
              <a:t>Final </a:t>
            </a:r>
            <a:r>
              <a:rPr lang="en-US" sz="2800" dirty="0"/>
              <a:t>Examination 	40</a:t>
            </a:r>
            <a:r>
              <a:rPr lang="en-US" sz="2800" dirty="0" smtClean="0"/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432476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Lecture Hours:</a:t>
            </a:r>
          </a:p>
          <a:p>
            <a:pPr marL="0" indent="0">
              <a:buNone/>
            </a:pPr>
            <a:r>
              <a:rPr lang="en-US" dirty="0" smtClean="0"/>
              <a:t>Mondays 10:</a:t>
            </a:r>
            <a:r>
              <a:rPr lang="en-US" dirty="0" smtClean="0">
                <a:sym typeface="Wingdings" pitchFamily="2" charset="2"/>
              </a:rPr>
              <a:t>00</a:t>
            </a:r>
            <a:r>
              <a:rPr lang="en-US" dirty="0" smtClean="0"/>
              <a:t>-11</a:t>
            </a:r>
            <a:r>
              <a:rPr lang="en-US" dirty="0"/>
              <a:t>:00AM (</a:t>
            </a:r>
            <a:r>
              <a:rPr lang="en-US" dirty="0" smtClean="0"/>
              <a:t>EPH225)</a:t>
            </a:r>
          </a:p>
          <a:p>
            <a:pPr marL="0" indent="0">
              <a:buNone/>
            </a:pPr>
            <a:r>
              <a:rPr lang="en-US" dirty="0" smtClean="0"/>
              <a:t>Wednesdays 10-12</a:t>
            </a:r>
            <a:r>
              <a:rPr lang="en-US" dirty="0">
                <a:sym typeface="Wingdings"/>
              </a:rPr>
              <a:t>:00PM (</a:t>
            </a:r>
            <a:r>
              <a:rPr lang="en-US" dirty="0" smtClean="0">
                <a:sym typeface="Wingdings"/>
              </a:rPr>
              <a:t>ENGLG05)</a:t>
            </a:r>
            <a:endParaRPr lang="en-US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 smtClean="0"/>
              <a:t>Office Hours:</a:t>
            </a:r>
          </a:p>
          <a:p>
            <a:pPr marL="0" indent="0">
              <a:buNone/>
            </a:pPr>
            <a:r>
              <a:rPr lang="en-CA" dirty="0" smtClean="0"/>
              <a:t>Wednesdays 2:</a:t>
            </a:r>
            <a:r>
              <a:rPr lang="en-CA" dirty="0"/>
              <a:t>3</a:t>
            </a:r>
            <a:r>
              <a:rPr lang="en-CA" dirty="0" smtClean="0"/>
              <a:t>0-3:</a:t>
            </a:r>
            <a:r>
              <a:rPr lang="en-CA" dirty="0"/>
              <a:t>3</a:t>
            </a:r>
            <a:r>
              <a:rPr lang="en-CA" dirty="0" smtClean="0"/>
              <a:t>0PM</a:t>
            </a:r>
          </a:p>
          <a:p>
            <a:pPr marL="0" indent="0">
              <a:buNone/>
            </a:pPr>
            <a:r>
              <a:rPr lang="en-CA" dirty="0" smtClean="0"/>
              <a:t>ENG316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73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More Information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800" dirty="0" smtClean="0"/>
              <a:t>Textbook</a:t>
            </a:r>
          </a:p>
          <a:p>
            <a:pPr lvl="1" eaLnBrk="1" hangingPunct="1">
              <a:defRPr/>
            </a:pPr>
            <a:r>
              <a:rPr lang="en-US" sz="2800" b="1" i="1" dirty="0">
                <a:ea typeface="ＭＳ Ｐゴシック" charset="0"/>
              </a:rPr>
              <a:t>Introduction to Algorithms 2</a:t>
            </a:r>
            <a:r>
              <a:rPr lang="en-US" sz="2800" b="1" i="1" baseline="30000" dirty="0">
                <a:ea typeface="ＭＳ Ｐゴシック" charset="0"/>
              </a:rPr>
              <a:t>nd</a:t>
            </a:r>
            <a:r>
              <a:rPr lang="en-US" sz="2800" b="1" i="1" dirty="0">
                <a:ea typeface="ＭＳ Ｐゴシック" charset="0"/>
              </a:rPr>
              <a:t> </a:t>
            </a:r>
            <a:r>
              <a:rPr lang="en-US" sz="2800" dirty="0" smtClean="0">
                <a:ea typeface="ＭＳ Ｐゴシック" charset="0"/>
              </a:rPr>
              <a:t>,</a:t>
            </a:r>
          </a:p>
          <a:p>
            <a:pPr marL="274320" lvl="1" indent="0" eaLnBrk="1" hangingPunct="1">
              <a:buNone/>
              <a:defRPr/>
            </a:pPr>
            <a:r>
              <a:rPr lang="en-US" sz="2800" i="1" dirty="0" err="1" smtClean="0">
                <a:ea typeface="ＭＳ Ｐゴシック" charset="0"/>
              </a:rPr>
              <a:t>Cormen</a:t>
            </a:r>
            <a:r>
              <a:rPr lang="en-US" sz="2800" i="1" dirty="0">
                <a:ea typeface="ＭＳ Ｐゴシック" charset="0"/>
              </a:rPr>
              <a:t>, </a:t>
            </a:r>
            <a:r>
              <a:rPr lang="en-US" sz="2800" i="1" dirty="0" err="1" smtClean="0">
                <a:ea typeface="ＭＳ Ｐゴシック" charset="0"/>
              </a:rPr>
              <a:t>Leiserson</a:t>
            </a:r>
            <a:r>
              <a:rPr lang="en-US" sz="2800" i="1" dirty="0">
                <a:ea typeface="ＭＳ Ｐゴシック" charset="0"/>
              </a:rPr>
              <a:t>, </a:t>
            </a:r>
            <a:r>
              <a:rPr lang="en-US" sz="2800" i="1" dirty="0" err="1">
                <a:ea typeface="ＭＳ Ｐゴシック" charset="0"/>
              </a:rPr>
              <a:t>Rivest</a:t>
            </a:r>
            <a:r>
              <a:rPr lang="en-US" sz="2800" i="1" dirty="0">
                <a:ea typeface="ＭＳ Ｐゴシック" charset="0"/>
              </a:rPr>
              <a:t> and </a:t>
            </a:r>
            <a:r>
              <a:rPr lang="en-US" sz="2800" i="1" dirty="0" smtClean="0">
                <a:ea typeface="ＭＳ Ｐゴシック" charset="0"/>
              </a:rPr>
              <a:t>Stein (CLRS)</a:t>
            </a:r>
            <a:r>
              <a:rPr lang="en-US" sz="2800" dirty="0" smtClean="0">
                <a:ea typeface="ＭＳ Ｐゴシック" charset="0"/>
              </a:rPr>
              <a:t>, </a:t>
            </a:r>
          </a:p>
          <a:p>
            <a:pPr marL="274320" lvl="1" indent="0" eaLnBrk="1" hangingPunct="1">
              <a:buNone/>
              <a:defRPr/>
            </a:pPr>
            <a:r>
              <a:rPr lang="en-US" sz="2800" dirty="0" smtClean="0">
                <a:ea typeface="ＭＳ Ｐゴシック" charset="0"/>
              </a:rPr>
              <a:t>The </a:t>
            </a:r>
            <a:r>
              <a:rPr lang="en-US" sz="2800" dirty="0">
                <a:ea typeface="ＭＳ Ｐゴシック" charset="0"/>
              </a:rPr>
              <a:t>MIT Press, 2001.</a:t>
            </a:r>
          </a:p>
          <a:p>
            <a:pPr lvl="1" eaLnBrk="1" hangingPunct="1">
              <a:defRPr/>
            </a:pPr>
            <a:endParaRPr lang="en-US" sz="2800" dirty="0" smtClean="0">
              <a:ea typeface="ＭＳ Ｐゴシック" charset="0"/>
            </a:endParaRP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1" y="1295400"/>
            <a:ext cx="189071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7958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Lecture notes and slides will be posted to D2L at the end of each week.</a:t>
            </a:r>
          </a:p>
          <a:p>
            <a:r>
              <a:rPr lang="en-US" sz="2400" dirty="0" smtClean="0"/>
              <a:t>All announcements will be made on D2L.</a:t>
            </a:r>
          </a:p>
          <a:p>
            <a:r>
              <a:rPr lang="en-US" sz="2400" dirty="0" smtClean="0"/>
              <a:t>Your responsibility to check D2L for all course related news and information.</a:t>
            </a:r>
          </a:p>
          <a:p>
            <a:r>
              <a:rPr lang="en-US" sz="2400" dirty="0" smtClean="0"/>
              <a:t>Course outline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70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 smtClean="0"/>
          </a:p>
          <a:p>
            <a:pPr marL="0" indent="0" algn="ctr">
              <a:buNone/>
            </a:pPr>
            <a:r>
              <a:rPr lang="en-US" sz="4800" dirty="0" smtClean="0"/>
              <a:t>Lets have a look at D2L </a:t>
            </a:r>
            <a:r>
              <a:rPr lang="en-US" sz="4800" dirty="0" err="1" smtClean="0"/>
              <a:t>BrightSpace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1207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final note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 cellphones </a:t>
            </a:r>
            <a:r>
              <a:rPr lang="en-US" sz="2800" dirty="0"/>
              <a:t>in </a:t>
            </a:r>
            <a:r>
              <a:rPr lang="en-US" sz="2800" dirty="0" smtClean="0"/>
              <a:t>class</a:t>
            </a:r>
            <a:endParaRPr lang="en-US" sz="2800" dirty="0"/>
          </a:p>
          <a:p>
            <a:r>
              <a:rPr lang="en-US" sz="2800" dirty="0" smtClean="0"/>
              <a:t>Laptops/tablets </a:t>
            </a:r>
            <a:r>
              <a:rPr lang="en-US" sz="2800" dirty="0"/>
              <a:t>only allowed in far end of each </a:t>
            </a:r>
            <a:r>
              <a:rPr lang="en-US" sz="2800" dirty="0" smtClean="0"/>
              <a:t>row</a:t>
            </a:r>
            <a:endParaRPr lang="en-CA" sz="28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949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The Selection Problem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h-TH" smtClean="0"/>
              <a:t>Problem: given a group of n numbers, determine the k</a:t>
            </a:r>
            <a:r>
              <a:rPr lang="th-TH" baseline="30000" smtClean="0"/>
              <a:t>th</a:t>
            </a:r>
            <a:r>
              <a:rPr lang="th-TH" smtClean="0"/>
              <a:t> largest</a:t>
            </a:r>
          </a:p>
          <a:p>
            <a:pPr eaLnBrk="1" hangingPunct="1">
              <a:lnSpc>
                <a:spcPct val="120000"/>
              </a:lnSpc>
            </a:pPr>
            <a:r>
              <a:rPr lang="th-TH" smtClean="0">
                <a:solidFill>
                  <a:schemeClr val="hlink"/>
                </a:solidFill>
              </a:rPr>
              <a:t>Algorithm 1</a:t>
            </a:r>
          </a:p>
          <a:p>
            <a:pPr lvl="1" eaLnBrk="1" hangingPunct="1">
              <a:lnSpc>
                <a:spcPct val="110000"/>
              </a:lnSpc>
            </a:pPr>
            <a:r>
              <a:rPr lang="th-TH" sz="2000"/>
              <a:t>Store numbers in an array</a:t>
            </a:r>
          </a:p>
          <a:p>
            <a:pPr lvl="1" eaLnBrk="1" hangingPunct="1">
              <a:lnSpc>
                <a:spcPct val="110000"/>
              </a:lnSpc>
            </a:pPr>
            <a:r>
              <a:rPr lang="th-TH" sz="2000"/>
              <a:t>Sort the array in descending order</a:t>
            </a:r>
          </a:p>
          <a:p>
            <a:pPr lvl="1" eaLnBrk="1" hangingPunct="1">
              <a:lnSpc>
                <a:spcPct val="110000"/>
              </a:lnSpc>
            </a:pPr>
            <a:r>
              <a:rPr lang="th-TH" sz="2000"/>
              <a:t>Return the number in position k</a:t>
            </a:r>
          </a:p>
        </p:txBody>
      </p:sp>
      <p:graphicFrame>
        <p:nvGraphicFramePr>
          <p:cNvPr id="39939" name="Object 2"/>
          <p:cNvGraphicFramePr>
            <a:graphicFrameLocks noChangeAspect="1"/>
          </p:cNvGraphicFramePr>
          <p:nvPr/>
        </p:nvGraphicFramePr>
        <p:xfrm>
          <a:off x="7391400" y="2590800"/>
          <a:ext cx="25654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Clip" r:id="rId3" imgW="4679385" imgH="3937452" progId="MS_ClipArt_Gallery.2">
                  <p:embed/>
                </p:oleObj>
              </mc:Choice>
              <mc:Fallback>
                <p:oleObj name="Clip" r:id="rId3" imgW="4679385" imgH="3937452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590800"/>
                        <a:ext cx="25654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528500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h-TH" dirty="0" smtClean="0"/>
              <a:t>The Selection Problem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th-TH" smtClean="0">
                <a:solidFill>
                  <a:schemeClr val="hlink"/>
                </a:solidFill>
              </a:rPr>
              <a:t>Algorithm 2</a:t>
            </a:r>
            <a:endParaRPr lang="th-TH" smtClean="0"/>
          </a:p>
          <a:p>
            <a:pPr lvl="1" eaLnBrk="1" hangingPunct="1">
              <a:lnSpc>
                <a:spcPct val="110000"/>
              </a:lnSpc>
            </a:pPr>
            <a:r>
              <a:rPr lang="th-TH" sz="2000"/>
              <a:t>Store first k numbers in an array</a:t>
            </a:r>
          </a:p>
          <a:p>
            <a:pPr lvl="1" eaLnBrk="1" hangingPunct="1">
              <a:lnSpc>
                <a:spcPct val="110000"/>
              </a:lnSpc>
            </a:pPr>
            <a:r>
              <a:rPr lang="th-TH" sz="2000"/>
              <a:t>Sort the array in descending order</a:t>
            </a:r>
          </a:p>
          <a:p>
            <a:pPr lvl="1" eaLnBrk="1" hangingPunct="1">
              <a:lnSpc>
                <a:spcPct val="110000"/>
              </a:lnSpc>
            </a:pPr>
            <a:r>
              <a:rPr lang="th-TH" sz="2000"/>
              <a:t>For each remaining number, if the number is larger than the k</a:t>
            </a:r>
            <a:r>
              <a:rPr lang="th-TH" baseline="30000" smtClean="0"/>
              <a:t>th</a:t>
            </a:r>
            <a:r>
              <a:rPr lang="th-TH" sz="2000"/>
              <a:t> number, insert the number in the correct position of the array</a:t>
            </a:r>
          </a:p>
          <a:p>
            <a:pPr lvl="1" eaLnBrk="1" hangingPunct="1">
              <a:lnSpc>
                <a:spcPct val="110000"/>
              </a:lnSpc>
            </a:pPr>
            <a:r>
              <a:rPr lang="th-TH" sz="2000"/>
              <a:t>Return the number in position k</a:t>
            </a:r>
          </a:p>
          <a:p>
            <a:pPr lvl="1" eaLnBrk="1" hangingPunct="1">
              <a:lnSpc>
                <a:spcPct val="110000"/>
              </a:lnSpc>
            </a:pPr>
            <a:endParaRPr lang="th-TH" sz="200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th-TH" sz="3600">
                <a:solidFill>
                  <a:schemeClr val="hlink"/>
                </a:solidFill>
              </a:rPr>
              <a:t>Which algorithm is better?</a:t>
            </a:r>
          </a:p>
        </p:txBody>
      </p:sp>
      <p:graphicFrame>
        <p:nvGraphicFramePr>
          <p:cNvPr id="40963" name="Object 2"/>
          <p:cNvGraphicFramePr>
            <a:graphicFrameLocks noChangeAspect="1"/>
          </p:cNvGraphicFramePr>
          <p:nvPr/>
        </p:nvGraphicFramePr>
        <p:xfrm>
          <a:off x="8077201" y="4114800"/>
          <a:ext cx="11334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Clip" r:id="rId3" imgW="1854740" imgH="3988340" progId="MS_ClipArt_Gallery.2">
                  <p:embed/>
                </p:oleObj>
              </mc:Choice>
              <mc:Fallback>
                <p:oleObj name="Clip" r:id="rId3" imgW="1854740" imgH="39883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1" y="4114800"/>
                        <a:ext cx="11334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69737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80</TotalTime>
  <Words>696</Words>
  <Application>Microsoft Office PowerPoint</Application>
  <PresentationFormat>Widescreen</PresentationFormat>
  <Paragraphs>175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ＭＳ Ｐゴシック</vt:lpstr>
      <vt:lpstr>ＭＳ Ｐゴシック</vt:lpstr>
      <vt:lpstr>Arial</vt:lpstr>
      <vt:lpstr>Calibri</vt:lpstr>
      <vt:lpstr>JasmineUPC</vt:lpstr>
      <vt:lpstr>Rockwell</vt:lpstr>
      <vt:lpstr>Rockwell Condensed</vt:lpstr>
      <vt:lpstr>Symbol</vt:lpstr>
      <vt:lpstr>Times New Roman</vt:lpstr>
      <vt:lpstr>Wingdings</vt:lpstr>
      <vt:lpstr>Wood Type</vt:lpstr>
      <vt:lpstr>Clip</vt:lpstr>
      <vt:lpstr>COE 428  Engineering Algorithms  and Data Structures</vt:lpstr>
      <vt:lpstr>Course Information</vt:lpstr>
      <vt:lpstr>Administrivia</vt:lpstr>
      <vt:lpstr>More Information</vt:lpstr>
      <vt:lpstr>Administrivia</vt:lpstr>
      <vt:lpstr>PowerPoint Presentation</vt:lpstr>
      <vt:lpstr>One final note</vt:lpstr>
      <vt:lpstr>The Selection Problem</vt:lpstr>
      <vt:lpstr>The Selection Problem</vt:lpstr>
      <vt:lpstr>Define Problem</vt:lpstr>
      <vt:lpstr>Example Algorithm A</vt:lpstr>
      <vt:lpstr>Example Algorithm B</vt:lpstr>
      <vt:lpstr>Visualize Algorithm B</vt:lpstr>
      <vt:lpstr>Example Algorithm C</vt:lpstr>
      <vt:lpstr>Example Algorithm D</vt:lpstr>
      <vt:lpstr>Which algorithm is better?</vt:lpstr>
      <vt:lpstr>Time vs. Size of Input</vt:lpstr>
      <vt:lpstr>What do we need?</vt:lpstr>
      <vt:lpstr>RAM model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 428  Engineering Algorithms  and Data Structures</dc:title>
  <dc:creator>Ebrahim Bagheri</dc:creator>
  <cp:lastModifiedBy>Ebrahim Bagheri</cp:lastModifiedBy>
  <cp:revision>22</cp:revision>
  <dcterms:created xsi:type="dcterms:W3CDTF">2013-12-29T18:36:44Z</dcterms:created>
  <dcterms:modified xsi:type="dcterms:W3CDTF">2016-01-13T15:12:47Z</dcterms:modified>
</cp:coreProperties>
</file>