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8"/>
  </p:notesMasterIdLst>
  <p:sldIdLst>
    <p:sldId id="445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459" r:id="rId17"/>
    <p:sldId id="282" r:id="rId18"/>
    <p:sldId id="283" r:id="rId19"/>
    <p:sldId id="446" r:id="rId20"/>
    <p:sldId id="447" r:id="rId21"/>
    <p:sldId id="448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449" r:id="rId30"/>
    <p:sldId id="460" r:id="rId31"/>
    <p:sldId id="461" r:id="rId32"/>
    <p:sldId id="462" r:id="rId33"/>
    <p:sldId id="463" r:id="rId34"/>
    <p:sldId id="464" r:id="rId35"/>
    <p:sldId id="465" r:id="rId36"/>
    <p:sldId id="466" r:id="rId37"/>
    <p:sldId id="467" r:id="rId38"/>
    <p:sldId id="468" r:id="rId39"/>
    <p:sldId id="469" r:id="rId40"/>
    <p:sldId id="470" r:id="rId41"/>
    <p:sldId id="294" r:id="rId42"/>
    <p:sldId id="316" r:id="rId43"/>
    <p:sldId id="317" r:id="rId44"/>
    <p:sldId id="450" r:id="rId45"/>
    <p:sldId id="472" r:id="rId46"/>
    <p:sldId id="451" r:id="rId47"/>
    <p:sldId id="328" r:id="rId48"/>
    <p:sldId id="329" r:id="rId49"/>
    <p:sldId id="330" r:id="rId50"/>
    <p:sldId id="331" r:id="rId51"/>
    <p:sldId id="332" r:id="rId52"/>
    <p:sldId id="333" r:id="rId53"/>
    <p:sldId id="453" r:id="rId54"/>
    <p:sldId id="452" r:id="rId55"/>
    <p:sldId id="335" r:id="rId56"/>
    <p:sldId id="336" r:id="rId57"/>
    <p:sldId id="337" r:id="rId58"/>
    <p:sldId id="454" r:id="rId59"/>
    <p:sldId id="338" r:id="rId60"/>
    <p:sldId id="339" r:id="rId61"/>
    <p:sldId id="340" r:id="rId62"/>
    <p:sldId id="341" r:id="rId63"/>
    <p:sldId id="342" r:id="rId64"/>
    <p:sldId id="343" r:id="rId65"/>
    <p:sldId id="473" r:id="rId66"/>
    <p:sldId id="474" r:id="rId67"/>
    <p:sldId id="475" r:id="rId68"/>
    <p:sldId id="476" r:id="rId69"/>
    <p:sldId id="477" r:id="rId70"/>
    <p:sldId id="478" r:id="rId71"/>
    <p:sldId id="479" r:id="rId72"/>
    <p:sldId id="480" r:id="rId73"/>
    <p:sldId id="481" r:id="rId74"/>
    <p:sldId id="482" r:id="rId75"/>
    <p:sldId id="483" r:id="rId76"/>
    <p:sldId id="484" r:id="rId77"/>
    <p:sldId id="485" r:id="rId78"/>
    <p:sldId id="486" r:id="rId79"/>
    <p:sldId id="487" r:id="rId80"/>
    <p:sldId id="488" r:id="rId81"/>
    <p:sldId id="489" r:id="rId82"/>
    <p:sldId id="490" r:id="rId83"/>
    <p:sldId id="355" r:id="rId84"/>
    <p:sldId id="378" r:id="rId85"/>
    <p:sldId id="380" r:id="rId86"/>
    <p:sldId id="381" r:id="rId87"/>
    <p:sldId id="382" r:id="rId88"/>
    <p:sldId id="383" r:id="rId89"/>
    <p:sldId id="420" r:id="rId90"/>
    <p:sldId id="421" r:id="rId91"/>
    <p:sldId id="455" r:id="rId92"/>
    <p:sldId id="456" r:id="rId93"/>
    <p:sldId id="457" r:id="rId94"/>
    <p:sldId id="458" r:id="rId95"/>
    <p:sldId id="423" r:id="rId96"/>
    <p:sldId id="424" r:id="rId97"/>
    <p:sldId id="425" r:id="rId98"/>
    <p:sldId id="426" r:id="rId99"/>
    <p:sldId id="427" r:id="rId100"/>
    <p:sldId id="428" r:id="rId101"/>
    <p:sldId id="429" r:id="rId102"/>
    <p:sldId id="430" r:id="rId103"/>
    <p:sldId id="431" r:id="rId104"/>
    <p:sldId id="432" r:id="rId105"/>
    <p:sldId id="433" r:id="rId106"/>
    <p:sldId id="434" r:id="rId107"/>
    <p:sldId id="435" r:id="rId108"/>
    <p:sldId id="436" r:id="rId109"/>
    <p:sldId id="437" r:id="rId110"/>
    <p:sldId id="438" r:id="rId111"/>
    <p:sldId id="439" r:id="rId112"/>
    <p:sldId id="440" r:id="rId113"/>
    <p:sldId id="441" r:id="rId114"/>
    <p:sldId id="442" r:id="rId115"/>
    <p:sldId id="443" r:id="rId116"/>
    <p:sldId id="444" r:id="rId1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433" autoAdjust="0"/>
    <p:restoredTop sz="94660"/>
  </p:normalViewPr>
  <p:slideViewPr>
    <p:cSldViewPr>
      <p:cViewPr varScale="1">
        <p:scale>
          <a:sx n="58" d="100"/>
          <a:sy n="58" d="100"/>
        </p:scale>
        <p:origin x="16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97B5F-7761-4A01-B752-61705367AE78}" type="datetimeFigureOut">
              <a:rPr lang="en-CA" smtClean="0"/>
              <a:t>2016-03-30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46294-7F8C-4522-B8F2-B51497800A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4069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92200" y="696913"/>
            <a:ext cx="4645025" cy="3484562"/>
          </a:xfrm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462">
              <a:defRPr sz="2000" i="1">
                <a:solidFill>
                  <a:schemeClr val="tx1"/>
                </a:solidFill>
                <a:latin typeface="Arial" pitchFamily="34" charset="0"/>
              </a:defRPr>
            </a:lvl1pPr>
            <a:lvl2pPr marL="734778" indent="-282607" defTabSz="929462">
              <a:defRPr sz="2000" i="1">
                <a:solidFill>
                  <a:schemeClr val="tx1"/>
                </a:solidFill>
                <a:latin typeface="Arial" pitchFamily="34" charset="0"/>
              </a:defRPr>
            </a:lvl2pPr>
            <a:lvl3pPr marL="1130427" indent="-226085" defTabSz="929462">
              <a:defRPr sz="2000" i="1">
                <a:solidFill>
                  <a:schemeClr val="tx1"/>
                </a:solidFill>
                <a:latin typeface="Arial" pitchFamily="34" charset="0"/>
              </a:defRPr>
            </a:lvl3pPr>
            <a:lvl4pPr marL="1582598" indent="-226085" defTabSz="929462">
              <a:defRPr sz="2000" i="1">
                <a:solidFill>
                  <a:schemeClr val="tx1"/>
                </a:solidFill>
                <a:latin typeface="Arial" pitchFamily="34" charset="0"/>
              </a:defRPr>
            </a:lvl4pPr>
            <a:lvl5pPr marL="2034769" indent="-226085" defTabSz="929462">
              <a:defRPr sz="2000" i="1">
                <a:solidFill>
                  <a:schemeClr val="tx1"/>
                </a:solidFill>
                <a:latin typeface="Arial" pitchFamily="34" charset="0"/>
              </a:defRPr>
            </a:lvl5pPr>
            <a:lvl6pPr marL="2486939" indent="-226085" defTabSz="929462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</a:defRPr>
            </a:lvl6pPr>
            <a:lvl7pPr marL="2939110" indent="-226085" defTabSz="929462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</a:defRPr>
            </a:lvl7pPr>
            <a:lvl8pPr marL="3391281" indent="-226085" defTabSz="929462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</a:defRPr>
            </a:lvl8pPr>
            <a:lvl9pPr marL="3843452" indent="-226085" defTabSz="929462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4A9A9AA1-6680-4CDE-8C3E-05BB36E86249}" type="slidenum">
              <a:rPr lang="en-CA" altLang="en-US" sz="1000" i="0">
                <a:solidFill>
                  <a:srgbClr val="000000"/>
                </a:solidFill>
              </a:rPr>
              <a:pPr/>
              <a:t>1</a:t>
            </a:fld>
            <a:endParaRPr lang="en-CA" altLang="en-US" sz="1000" i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3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0626" y="134694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690626" y="4299697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690626" y="1484779"/>
            <a:ext cx="7667244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12"/>
          <p:cNvGrpSpPr>
            <a:grpSpLocks/>
          </p:cNvGrpSpPr>
          <p:nvPr/>
        </p:nvGrpSpPr>
        <p:grpSpPr bwMode="auto">
          <a:xfrm>
            <a:off x="7237413" y="4068763"/>
            <a:ext cx="809625" cy="1081087"/>
            <a:chOff x="9685338" y="4460675"/>
            <a:chExt cx="1080904" cy="1080902"/>
          </a:xfrm>
        </p:grpSpPr>
        <p:sp>
          <p:nvSpPr>
            <p:cNvPr id="8" name="Oval 7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14"/>
            <p:cNvSpPr>
              <a:spLocks noChangeArrowheads="1"/>
            </p:cNvSpPr>
            <p:nvPr/>
          </p:nvSpPr>
          <p:spPr bwMode="auto">
            <a:xfrm>
              <a:off x="9793428" y="4568607"/>
              <a:ext cx="864723" cy="865039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4289425"/>
            <a:ext cx="895350" cy="639763"/>
          </a:xfrm>
        </p:spPr>
        <p:txBody>
          <a:bodyPr/>
          <a:lstStyle>
            <a:lvl1pPr eaLnBrk="0" hangingPunct="0">
              <a:defRPr sz="2800" b="0" i="1" smtClean="0"/>
            </a:lvl1pPr>
          </a:lstStyle>
          <a:p>
            <a:pPr>
              <a:defRPr/>
            </a:pPr>
            <a:fld id="{69958A42-34C2-4ED2-BEB3-F249C07F0AF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58216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40F11C2B-7BCB-407B-936B-E2F9E5EF19B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21387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CA052885-3D28-40F9-AE06-0D12E62FC29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28998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ChangeArrowheads="1"/>
          </p:cNvSpPr>
          <p:nvPr userDrawn="1"/>
        </p:nvSpPr>
        <p:spPr bwMode="auto">
          <a:xfrm>
            <a:off x="8589963" y="6308725"/>
            <a:ext cx="4016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 i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FF28E7-D90B-42A2-A80C-C718A6FE6C81}" type="slidenum">
              <a:rPr lang="en-CA" altLang="en-US" sz="1400" b="1" i="0" smtClean="0">
                <a:solidFill>
                  <a:srgbClr val="FFFFFF"/>
                </a:solidFill>
                <a:latin typeface="Rockwell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altLang="en-US" sz="1400" b="1" i="0" smtClean="0">
              <a:solidFill>
                <a:srgbClr val="FFFFFF"/>
              </a:solidFill>
              <a:latin typeface="Rockwell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00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8C717D20-2C03-47D5-A3AC-F2EEB8471C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7920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6662F35D-C04F-46C2-B0CC-FE18F610DC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5579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50838" y="1214438"/>
            <a:ext cx="8229600" cy="5076825"/>
          </a:xfrm>
        </p:spPr>
        <p:txBody>
          <a:bodyPr rtlCol="0">
            <a:normAutofit/>
          </a:bodyPr>
          <a:lstStyle/>
          <a:p>
            <a:pPr lvl="0"/>
            <a:endParaRPr lang="en-CA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3B1BCE02-7E0B-4139-AD71-67BA4B9A4C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001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0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350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65155583-85DD-4F72-801E-B9183A8B6D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254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981200"/>
            <a:ext cx="3810000" cy="4114800"/>
          </a:xfrm>
        </p:spPr>
        <p:txBody>
          <a:bodyPr rtlCol="0">
            <a:normAutofit/>
          </a:bodyPr>
          <a:lstStyle/>
          <a:p>
            <a:pPr lvl="0"/>
            <a:endParaRPr lang="en-CA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696464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rgbClr val="696464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en-US" sz="2000" i="1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030EE99D-4FC7-43B9-A194-77B89DC26D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1946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8229600" cy="21288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21304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altLang="en-US" sz="2000" i="1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0" i="1" smtClean="0"/>
            </a:lvl1pPr>
          </a:lstStyle>
          <a:p>
            <a:pPr>
              <a:defRPr/>
            </a:pPr>
            <a:fld id="{D867796F-A004-4372-A712-F1FFDD29F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98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76" y="-195943"/>
            <a:ext cx="7543800" cy="160934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476" y="1413401"/>
            <a:ext cx="7543800" cy="405079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55F3C58F-EA58-48ED-BE80-950FBA88E5E6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5439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673100" y="2325688"/>
            <a:ext cx="811213" cy="1081087"/>
            <a:chOff x="9685338" y="4460675"/>
            <a:chExt cx="1080904" cy="1080902"/>
          </a:xfrm>
        </p:grpSpPr>
        <p:sp>
          <p:nvSpPr>
            <p:cNvPr id="6" name="Oval 5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7" name="Oval 12"/>
            <p:cNvSpPr>
              <a:spLocks noChangeArrowheads="1"/>
            </p:cNvSpPr>
            <p:nvPr/>
          </p:nvSpPr>
          <p:spPr bwMode="auto">
            <a:xfrm>
              <a:off x="9793217" y="4568607"/>
              <a:ext cx="865145" cy="865039"/>
            </a:xfrm>
            <a:prstGeom prst="ellipse">
              <a:avLst/>
            </a:prstGeom>
            <a:noFill/>
            <a:ln w="254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/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5020056"/>
            <a:ext cx="6789420" cy="10668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0" y="6272213"/>
            <a:ext cx="1982788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713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3413" y="2506663"/>
            <a:ext cx="890587" cy="719137"/>
          </a:xfrm>
        </p:spPr>
        <p:txBody>
          <a:bodyPr/>
          <a:lstStyle>
            <a:lvl1pPr eaLnBrk="0" hangingPunct="0">
              <a:defRPr sz="2800" b="0" i="1" smtClean="0"/>
            </a:lvl1pPr>
          </a:lstStyle>
          <a:p>
            <a:pPr>
              <a:defRPr/>
            </a:pPr>
            <a:fld id="{5D57D0D1-6720-4934-87C5-56BED2262EC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111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486" y="-269748"/>
            <a:ext cx="7543800" cy="160934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9486" y="1378785"/>
            <a:ext cx="356616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2194560"/>
            <a:ext cx="356616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8E5FC8FA-12BB-4F52-BFFB-01D461AF1CC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6217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743200"/>
            <a:ext cx="356616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2048256"/>
            <a:ext cx="356616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743200"/>
            <a:ext cx="356616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25C74A31-38F9-4DAF-AF57-3A588144BD7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0195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8451" y="-271147"/>
            <a:ext cx="7543800" cy="160934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sz="2000" i="1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US" sz="2000" i="1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D8C7DD1C-24C6-40B2-9A2C-EC6DDBBCF9B3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84492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8ACFA5D3-0D05-4BC0-98D4-FB82E6D4FE2A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4957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/>
          <p:cNvGrpSpPr>
            <a:grpSpLocks noChangeAspect="1"/>
          </p:cNvGrpSpPr>
          <p:nvPr/>
        </p:nvGrpSpPr>
        <p:grpSpPr bwMode="auto">
          <a:xfrm>
            <a:off x="8551863" y="6229350"/>
            <a:ext cx="342900" cy="457200"/>
            <a:chOff x="11361456" y="6195813"/>
            <a:chExt cx="548640" cy="548640"/>
          </a:xfrm>
        </p:grpSpPr>
        <p:sp>
          <p:nvSpPr>
            <p:cNvPr id="7" name="Oval 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1397016" y="6230103"/>
              <a:ext cx="477520" cy="48006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5975" y="6272213"/>
            <a:ext cx="474662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7E96D39E-7FA6-485C-864C-120219B301DE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05938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" name="Group 10"/>
          <p:cNvGrpSpPr>
            <a:grpSpLocks noChangeAspect="1"/>
          </p:cNvGrpSpPr>
          <p:nvPr/>
        </p:nvGrpSpPr>
        <p:grpSpPr bwMode="auto">
          <a:xfrm>
            <a:off x="8551863" y="6229350"/>
            <a:ext cx="342900" cy="457200"/>
            <a:chOff x="11361456" y="6195813"/>
            <a:chExt cx="548640" cy="548640"/>
          </a:xfrm>
        </p:grpSpPr>
        <p:sp>
          <p:nvSpPr>
            <p:cNvPr id="7" name="Oval 6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1397016" y="6230103"/>
              <a:ext cx="477520" cy="48006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5973763" y="6272213"/>
            <a:ext cx="2454275" cy="365125"/>
          </a:xfrm>
          <a:prstGeom prst="rect">
            <a:avLst/>
          </a:prstGeom>
        </p:spPr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b="1">
                <a:latin typeface="Arial" pitchFamily="34" charset="0"/>
              </a:defRPr>
            </a:lvl1pPr>
          </a:lstStyle>
          <a:p>
            <a:pPr>
              <a:defRPr/>
            </a:pPr>
            <a:endParaRPr lang="en-CA" sz="2000" i="1">
              <a:solidFill>
                <a:prstClr val="black"/>
              </a:solidFill>
            </a:endParaRP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eaLnBrk="0" hangingPunct="0">
              <a:defRPr b="0" i="1" smtClean="0"/>
            </a:lvl1pPr>
          </a:lstStyle>
          <a:p>
            <a:pPr>
              <a:defRPr/>
            </a:pPr>
            <a:fld id="{0B74E57D-96BC-480A-8E4E-6CC9939ED1D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4702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1688" y="484188"/>
            <a:ext cx="7543800" cy="160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1688" y="2120900"/>
            <a:ext cx="75438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grpSp>
        <p:nvGrpSpPr>
          <p:cNvPr id="1028" name="Group 6"/>
          <p:cNvGrpSpPr>
            <a:grpSpLocks noChangeAspect="1"/>
          </p:cNvGrpSpPr>
          <p:nvPr/>
        </p:nvGrpSpPr>
        <p:grpSpPr bwMode="auto">
          <a:xfrm>
            <a:off x="8551863" y="6229350"/>
            <a:ext cx="3429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0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33" name="Oval 8"/>
            <p:cNvSpPr>
              <a:spLocks noChangeArrowheads="1"/>
            </p:cNvSpPr>
            <p:nvPr/>
          </p:nvSpPr>
          <p:spPr bwMode="auto">
            <a:xfrm>
              <a:off x="11397016" y="6230103"/>
              <a:ext cx="477520" cy="480060"/>
            </a:xfrm>
            <a:prstGeom prst="ellipse">
              <a:avLst/>
            </a:prstGeom>
            <a:noFill/>
            <a:ln w="12700" algn="ctr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000" i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CA" altLang="en-US" sz="2400" b="1" i="0" smtClean="0">
                <a:solidFill>
                  <a:srgbClr val="000000"/>
                </a:solidFill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600" y="6272213"/>
            <a:ext cx="479425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400" b="1" i="0" smtClean="0">
                <a:solidFill>
                  <a:srgbClr val="FFFFFF"/>
                </a:solidFill>
                <a:latin typeface="Rockwell Condensed" pitchFamily="18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120A1F6-4AD2-4510-8D9F-8F6D46816222}" type="slidenum">
              <a:rPr lang="en-CA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4862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 kern="1200" cap="all">
          <a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5400">
          <a:solidFill>
            <a:schemeClr val="tx1"/>
          </a:solidFill>
          <a:latin typeface="Rockwell Condensed" pitchFamily="18" charset="0"/>
        </a:defRPr>
      </a:lvl9pPr>
    </p:titleStyle>
    <p:bodyStyle>
      <a:lvl1pPr marL="182563" indent="-182563" algn="l" rtl="0" eaLnBrk="0" fontAlgn="base" hangingPunct="0">
        <a:lnSpc>
          <a:spcPct val="90000"/>
        </a:lnSpc>
        <a:spcBef>
          <a:spcPts val="1200"/>
        </a:spcBef>
        <a:spcAft>
          <a:spcPct val="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9525" indent="-182563" algn="l" rtl="0" eaLnBrk="0" fontAlgn="base" hangingPunct="0">
        <a:lnSpc>
          <a:spcPct val="90000"/>
        </a:lnSpc>
        <a:spcBef>
          <a:spcPts val="400"/>
        </a:spcBef>
        <a:spcAft>
          <a:spcPts val="200"/>
        </a:spcAft>
        <a:buClr>
          <a:srgbClr val="9E3611"/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6600" dirty="0" smtClean="0"/>
              <a:t>Elementary Graph Algorithms</a:t>
            </a:r>
            <a:endParaRPr lang="en-CA" sz="6600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i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 i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000" i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000" i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000" i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FE9F24A0-FE1D-44BA-864A-FF7E35C061CF}" type="slidenum">
              <a:rPr lang="en-CA" altLang="en-US" sz="2800" b="1">
                <a:solidFill>
                  <a:srgbClr val="FFFFFF"/>
                </a:solidFill>
                <a:latin typeface="Rockwell Condensed" pitchFamily="18" charset="0"/>
              </a:rPr>
              <a:pPr/>
              <a:t>1</a:t>
            </a:fld>
            <a:endParaRPr lang="en-CA" altLang="en-US" sz="2800" b="1">
              <a:solidFill>
                <a:srgbClr val="FFFFFF"/>
              </a:solidFill>
              <a:latin typeface="Rockwell Condense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32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Graphs: Adjacency Matrix</a:t>
            </a:r>
          </a:p>
        </p:txBody>
      </p:sp>
      <p:sp>
        <p:nvSpPr>
          <p:cNvPr id="1164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adjacency matrix is a dense representation</a:t>
            </a:r>
          </a:p>
          <a:p>
            <a:pPr lvl="1"/>
            <a:r>
              <a:rPr lang="en-US" altLang="en-US" dirty="0"/>
              <a:t>Usually too much storage for large graphs</a:t>
            </a:r>
          </a:p>
          <a:p>
            <a:pPr lvl="1"/>
            <a:r>
              <a:rPr lang="en-US" altLang="en-US" dirty="0"/>
              <a:t>But can be very efficient for small graphs</a:t>
            </a:r>
          </a:p>
          <a:p>
            <a:r>
              <a:rPr lang="en-US" altLang="en-US" dirty="0"/>
              <a:t>Most large interesting graphs are sparse</a:t>
            </a:r>
          </a:p>
          <a:p>
            <a:pPr lvl="1"/>
            <a:r>
              <a:rPr lang="en-US" altLang="en-US" dirty="0" smtClean="0"/>
              <a:t>For </a:t>
            </a:r>
            <a:r>
              <a:rPr lang="en-US" altLang="en-US" dirty="0"/>
              <a:t>this reason the </a:t>
            </a:r>
            <a:r>
              <a:rPr lang="en-US" altLang="en-US" i="1" dirty="0">
                <a:solidFill>
                  <a:srgbClr val="FF0000"/>
                </a:solidFill>
              </a:rPr>
              <a:t>adjacency list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is often a more appropriate </a:t>
            </a:r>
            <a:r>
              <a:rPr lang="en-US" altLang="en-US" dirty="0" smtClean="0"/>
              <a:t>representation</a:t>
            </a:r>
            <a:endParaRPr lang="en-US" altLang="en-US" dirty="0"/>
          </a:p>
          <a:p>
            <a:pPr lvl="1">
              <a:buFont typeface="Times New Roman" pitchFamily="18" charset="0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3820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224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9247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 2, 10</a:t>
            </a:r>
          </a:p>
        </p:txBody>
      </p:sp>
      <p:sp>
        <p:nvSpPr>
          <p:cNvPr id="9248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100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492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0248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0271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 2, 10</a:t>
            </a:r>
          </a:p>
        </p:txBody>
      </p:sp>
      <p:sp>
        <p:nvSpPr>
          <p:cNvPr id="10272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101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93862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69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1272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1295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 8, 2, 10</a:t>
            </a:r>
          </a:p>
        </p:txBody>
      </p:sp>
      <p:sp>
        <p:nvSpPr>
          <p:cNvPr id="11296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102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2575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2291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2293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2296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2319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 4, 8, 2, 10</a:t>
            </a:r>
          </a:p>
        </p:txBody>
      </p:sp>
      <p:sp>
        <p:nvSpPr>
          <p:cNvPr id="12320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103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833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3315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3317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3320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3343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 4, 8, 2, 10</a:t>
            </a:r>
          </a:p>
        </p:txBody>
      </p:sp>
      <p:sp>
        <p:nvSpPr>
          <p:cNvPr id="13344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104</a:t>
            </a:fld>
            <a:endParaRPr lang="en-CA" altLang="en-US"/>
          </a:p>
        </p:txBody>
      </p:sp>
      <p:sp>
        <p:nvSpPr>
          <p:cNvPr id="36" name="Rectangle 35"/>
          <p:cNvSpPr/>
          <p:nvPr/>
        </p:nvSpPr>
        <p:spPr>
          <a:xfrm>
            <a:off x="5292080" y="2204864"/>
            <a:ext cx="358865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Must start with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dirty="0">
                <a:latin typeface="Times New Roman" charset="0"/>
                <a:ea typeface="ＭＳ Ｐゴシック" charset="0"/>
              </a:rPr>
              <a:t>, 5,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dirty="0">
                <a:latin typeface="Times New Roman" charset="0"/>
                <a:ea typeface="ＭＳ Ｐゴシック" charset="0"/>
              </a:rPr>
              <a:t> or 9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So we now choose another one say 7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790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4339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4341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4344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4367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 4, 8, 2, 10</a:t>
            </a:r>
          </a:p>
        </p:txBody>
      </p:sp>
      <p:sp>
        <p:nvSpPr>
          <p:cNvPr id="14368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105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5868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63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65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5368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5369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5391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 1, 4, 8, 2, 10</a:t>
            </a:r>
          </a:p>
        </p:txBody>
      </p:sp>
      <p:sp>
        <p:nvSpPr>
          <p:cNvPr id="15392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106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5633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87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6392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6393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6415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 1, 4, 8, 2, 10</a:t>
            </a:r>
          </a:p>
        </p:txBody>
      </p:sp>
      <p:sp>
        <p:nvSpPr>
          <p:cNvPr id="16416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107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1836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11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17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7418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7439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 3, 1, 4, 8, 2, 10</a:t>
            </a:r>
          </a:p>
        </p:txBody>
      </p:sp>
      <p:sp>
        <p:nvSpPr>
          <p:cNvPr id="17440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108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63017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35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8440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1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8442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8463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 3, 1, 4, 8, 2, 10</a:t>
            </a:r>
          </a:p>
        </p:txBody>
      </p:sp>
      <p:sp>
        <p:nvSpPr>
          <p:cNvPr id="18464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109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82698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Graphs: Adjacency List</a:t>
            </a:r>
          </a:p>
        </p:txBody>
      </p:sp>
      <p:sp>
        <p:nvSpPr>
          <p:cNvPr id="1165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Adjacency list: for each vertex </a:t>
            </a:r>
            <a:r>
              <a:rPr lang="en-US" altLang="en-US" i="1"/>
              <a:t>v </a:t>
            </a:r>
            <a:r>
              <a:rPr lang="en-US" altLang="en-US">
                <a:sym typeface="Symbol" pitchFamily="18" charset="2"/>
              </a:rPr>
              <a:t> V, store a list of vertices adjacent to </a:t>
            </a:r>
            <a:r>
              <a:rPr lang="en-US" altLang="en-US" i="1">
                <a:sym typeface="Symbol" pitchFamily="18" charset="2"/>
              </a:rPr>
              <a:t>v</a:t>
            </a:r>
          </a:p>
          <a:p>
            <a:r>
              <a:rPr lang="en-US" altLang="en-US">
                <a:sym typeface="Symbol" pitchFamily="18" charset="2"/>
              </a:rPr>
              <a:t>Example:</a:t>
            </a:r>
          </a:p>
          <a:p>
            <a:pPr lvl="1"/>
            <a:r>
              <a:rPr lang="en-US" altLang="en-US">
                <a:sym typeface="Symbol" pitchFamily="18" charset="2"/>
              </a:rPr>
              <a:t>Adj[1] = {2,3}</a:t>
            </a:r>
          </a:p>
          <a:p>
            <a:pPr lvl="1"/>
            <a:r>
              <a:rPr lang="en-US" altLang="en-US">
                <a:sym typeface="Symbol" pitchFamily="18" charset="2"/>
              </a:rPr>
              <a:t>Adj[2] = {3}</a:t>
            </a:r>
          </a:p>
          <a:p>
            <a:pPr lvl="1"/>
            <a:r>
              <a:rPr lang="en-US" altLang="en-US">
                <a:sym typeface="Symbol" pitchFamily="18" charset="2"/>
              </a:rPr>
              <a:t>Adj[3] = {}</a:t>
            </a:r>
          </a:p>
          <a:p>
            <a:pPr lvl="1"/>
            <a:r>
              <a:rPr lang="en-US" altLang="en-US">
                <a:sym typeface="Symbol" pitchFamily="18" charset="2"/>
              </a:rPr>
              <a:t>Adj[4] = {3}</a:t>
            </a:r>
          </a:p>
          <a:p>
            <a:r>
              <a:rPr lang="en-US" altLang="en-US">
                <a:sym typeface="Symbol" pitchFamily="18" charset="2"/>
              </a:rPr>
              <a:t>Variation: can also keep </a:t>
            </a:r>
            <a:br>
              <a:rPr lang="en-US" altLang="en-US">
                <a:sym typeface="Symbol" pitchFamily="18" charset="2"/>
              </a:rPr>
            </a:br>
            <a:r>
              <a:rPr lang="en-US" altLang="en-US">
                <a:sym typeface="Symbol" pitchFamily="18" charset="2"/>
              </a:rPr>
              <a:t>a list of edges coming </a:t>
            </a:r>
            <a:r>
              <a:rPr lang="en-US" altLang="en-US" i="1">
                <a:sym typeface="Symbol" pitchFamily="18" charset="2"/>
              </a:rPr>
              <a:t>into </a:t>
            </a:r>
            <a:r>
              <a:rPr lang="en-US" altLang="en-US">
                <a:sym typeface="Symbol" pitchFamily="18" charset="2"/>
              </a:rPr>
              <a:t>vertex</a:t>
            </a:r>
          </a:p>
          <a:p>
            <a:endParaRPr lang="en-US" altLang="en-US"/>
          </a:p>
        </p:txBody>
      </p:sp>
      <p:sp>
        <p:nvSpPr>
          <p:cNvPr id="1165316" name="Oval 4"/>
          <p:cNvSpPr>
            <a:spLocks noChangeArrowheads="1"/>
          </p:cNvSpPr>
          <p:nvPr/>
        </p:nvSpPr>
        <p:spPr bwMode="auto">
          <a:xfrm>
            <a:off x="6553200" y="2819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5317" name="Oval 5"/>
          <p:cNvSpPr>
            <a:spLocks noChangeArrowheads="1"/>
          </p:cNvSpPr>
          <p:nvPr/>
        </p:nvSpPr>
        <p:spPr bwMode="auto">
          <a:xfrm>
            <a:off x="5410200" y="3886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5318" name="Oval 6"/>
          <p:cNvSpPr>
            <a:spLocks noChangeArrowheads="1"/>
          </p:cNvSpPr>
          <p:nvPr/>
        </p:nvSpPr>
        <p:spPr bwMode="auto">
          <a:xfrm>
            <a:off x="7696200" y="3886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5319" name="Oval 7"/>
          <p:cNvSpPr>
            <a:spLocks noChangeArrowheads="1"/>
          </p:cNvSpPr>
          <p:nvPr/>
        </p:nvSpPr>
        <p:spPr bwMode="auto">
          <a:xfrm>
            <a:off x="6553200" y="49530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165320" name="AutoShape 8"/>
          <p:cNvCxnSpPr>
            <a:cxnSpLocks noChangeShapeType="1"/>
            <a:stCxn id="1165316" idx="3"/>
            <a:endCxn id="1165317" idx="7"/>
          </p:cNvCxnSpPr>
          <p:nvPr/>
        </p:nvCxnSpPr>
        <p:spPr bwMode="auto">
          <a:xfrm flipH="1">
            <a:off x="5930900" y="3354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5321" name="AutoShape 9"/>
          <p:cNvCxnSpPr>
            <a:cxnSpLocks noChangeShapeType="1"/>
            <a:stCxn id="1165317" idx="5"/>
            <a:endCxn id="1165319" idx="1"/>
          </p:cNvCxnSpPr>
          <p:nvPr/>
        </p:nvCxnSpPr>
        <p:spPr bwMode="auto">
          <a:xfrm>
            <a:off x="5930900" y="44211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5322" name="AutoShape 10"/>
          <p:cNvCxnSpPr>
            <a:cxnSpLocks noChangeShapeType="1"/>
            <a:stCxn id="1165318" idx="3"/>
            <a:endCxn id="1165319" idx="7"/>
          </p:cNvCxnSpPr>
          <p:nvPr/>
        </p:nvCxnSpPr>
        <p:spPr bwMode="auto">
          <a:xfrm flipH="1">
            <a:off x="7073900" y="44211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5323" name="AutoShape 11"/>
          <p:cNvCxnSpPr>
            <a:cxnSpLocks noChangeShapeType="1"/>
            <a:stCxn id="1165316" idx="4"/>
            <a:endCxn id="1165319" idx="0"/>
          </p:cNvCxnSpPr>
          <p:nvPr/>
        </p:nvCxnSpPr>
        <p:spPr bwMode="auto">
          <a:xfrm>
            <a:off x="6858000" y="3443288"/>
            <a:ext cx="0" cy="149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4587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59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1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19464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465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9466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19487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6, 3, 1, 4, 8, 2, 10</a:t>
            </a:r>
          </a:p>
        </p:txBody>
      </p:sp>
      <p:sp>
        <p:nvSpPr>
          <p:cNvPr id="19488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110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4368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483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485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486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0488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489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0490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0511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7, 6, 3, 1, 4, 8, 2, 10</a:t>
            </a:r>
          </a:p>
        </p:txBody>
      </p:sp>
      <p:sp>
        <p:nvSpPr>
          <p:cNvPr id="20512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111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379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507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509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0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1512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3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1514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1535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7, 6, 3, 1, 4, 8, 2, 10</a:t>
            </a:r>
          </a:p>
        </p:txBody>
      </p:sp>
      <p:sp>
        <p:nvSpPr>
          <p:cNvPr id="21536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112</a:t>
            </a:fld>
            <a:endParaRPr lang="en-CA" altLang="en-US"/>
          </a:p>
        </p:txBody>
      </p:sp>
      <p:sp>
        <p:nvSpPr>
          <p:cNvPr id="35" name="Rectangle 34"/>
          <p:cNvSpPr/>
          <p:nvPr/>
        </p:nvSpPr>
        <p:spPr>
          <a:xfrm>
            <a:off x="5292080" y="2204864"/>
            <a:ext cx="358865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Must start with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dirty="0">
                <a:latin typeface="Times New Roman" charset="0"/>
                <a:ea typeface="ＭＳ Ｐゴシック" charset="0"/>
              </a:rPr>
              <a:t>, 5,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dirty="0">
                <a:latin typeface="Times New Roman" charset="0"/>
                <a:ea typeface="ＭＳ Ｐゴシック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9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So we now choose another one say 9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53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531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3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4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2536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7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2538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2559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9, 7, 6, 3, 1, 4, 8, 2, 10</a:t>
            </a:r>
          </a:p>
        </p:txBody>
      </p:sp>
      <p:sp>
        <p:nvSpPr>
          <p:cNvPr id="22560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113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10836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55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56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57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58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3560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1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3562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3583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9, 7, 6, 3, 1, 4, 8, 2, 10</a:t>
            </a:r>
          </a:p>
        </p:txBody>
      </p:sp>
      <p:sp>
        <p:nvSpPr>
          <p:cNvPr id="23584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114</a:t>
            </a:fld>
            <a:endParaRPr lang="en-CA" altLang="en-US"/>
          </a:p>
        </p:txBody>
      </p:sp>
      <p:sp>
        <p:nvSpPr>
          <p:cNvPr id="35" name="Rectangle 34"/>
          <p:cNvSpPr/>
          <p:nvPr/>
        </p:nvSpPr>
        <p:spPr>
          <a:xfrm>
            <a:off x="5292080" y="2204864"/>
            <a:ext cx="3588655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Must start with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7</a:t>
            </a:r>
            <a:r>
              <a:rPr lang="en-US" dirty="0">
                <a:latin typeface="Times New Roman" charset="0"/>
                <a:ea typeface="ＭＳ Ｐゴシック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5</a:t>
            </a:r>
            <a:r>
              <a:rPr lang="en-US" dirty="0">
                <a:latin typeface="Times New Roman" charset="0"/>
                <a:ea typeface="ＭＳ Ｐゴシック" charset="0"/>
              </a:rPr>
              <a:t>,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dirty="0">
                <a:latin typeface="Times New Roman" charset="0"/>
                <a:ea typeface="ＭＳ Ｐゴシック" charset="0"/>
              </a:rPr>
              <a:t> or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9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So we now choose another one say 5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78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79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0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1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2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4584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5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4586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4607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5, 9, 7, 6, 3, 1, 4, 8, 2, 10</a:t>
            </a:r>
          </a:p>
        </p:txBody>
      </p:sp>
      <p:sp>
        <p:nvSpPr>
          <p:cNvPr id="24608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115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47381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02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03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04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05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06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09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25610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Topological Sort: Summary</a:t>
            </a:r>
          </a:p>
        </p:txBody>
      </p:sp>
      <p:sp>
        <p:nvSpPr>
          <p:cNvPr id="25631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5, 9, 7, 6, 3, 1, 4, 8, 2, 10</a:t>
            </a:r>
          </a:p>
        </p:txBody>
      </p:sp>
      <p:sp>
        <p:nvSpPr>
          <p:cNvPr id="25632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5715000" y="2971800"/>
            <a:ext cx="3124200" cy="533400"/>
          </a:xfrm>
          <a:prstGeom prst="wedgeRoundRectCallout">
            <a:avLst>
              <a:gd name="adj1" fmla="val -32837"/>
              <a:gd name="adj2" fmla="val -21930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The final order 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of </a:t>
            </a:r>
            <a:r>
              <a:rPr lang="en-US" dirty="0">
                <a:latin typeface="Times New Roman" charset="0"/>
                <a:ea typeface="ＭＳ Ｐゴシック" charset="0"/>
              </a:rPr>
              <a:t>jobs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6019800" y="3886200"/>
            <a:ext cx="27432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Times New Roman" charset="0"/>
                <a:ea typeface="ＭＳ Ｐゴシック" charset="0"/>
              </a:rPr>
              <a:t>Time complexity = DFS complexity O(V + E)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6019800" y="5105400"/>
            <a:ext cx="2895600" cy="8382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sz="2000" dirty="0">
                <a:latin typeface="Times New Roman" charset="0"/>
                <a:ea typeface="ＭＳ Ｐゴシック" charset="0"/>
              </a:rPr>
              <a:t>There can be many orders that meet the requirements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116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8180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Graphs: Adjacency List</a:t>
            </a:r>
          </a:p>
        </p:txBody>
      </p:sp>
      <p:sp>
        <p:nvSpPr>
          <p:cNvPr id="1166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How much storage is required?</a:t>
            </a:r>
          </a:p>
          <a:p>
            <a:pPr lvl="1"/>
            <a:r>
              <a:rPr lang="en-US" altLang="en-US" dirty="0"/>
              <a:t>The </a:t>
            </a:r>
            <a:r>
              <a:rPr lang="en-US" altLang="en-US" i="1" dirty="0">
                <a:solidFill>
                  <a:srgbClr val="FF0000"/>
                </a:solidFill>
              </a:rPr>
              <a:t>degree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of a vertex </a:t>
            </a:r>
            <a:r>
              <a:rPr lang="en-US" altLang="en-US" i="1" dirty="0"/>
              <a:t>v</a:t>
            </a:r>
            <a:r>
              <a:rPr lang="en-US" altLang="en-US" dirty="0"/>
              <a:t> = # incident edges</a:t>
            </a:r>
          </a:p>
          <a:p>
            <a:pPr lvl="2"/>
            <a:r>
              <a:rPr lang="en-US" altLang="en-US" dirty="0"/>
              <a:t>Directed graphs have in-degree, out-degree</a:t>
            </a:r>
          </a:p>
          <a:p>
            <a:pPr lvl="1"/>
            <a:r>
              <a:rPr lang="en-US" altLang="en-US" dirty="0"/>
              <a:t>For directed graphs, # of items in adjacency lists is</a:t>
            </a:r>
            <a:br>
              <a:rPr lang="en-US" altLang="en-US" dirty="0"/>
            </a:br>
            <a:r>
              <a:rPr lang="en-US" altLang="en-US" dirty="0"/>
              <a:t> 	</a:t>
            </a:r>
            <a:r>
              <a:rPr lang="en-US" altLang="en-US" dirty="0" smtClean="0">
                <a:sym typeface="Symbol" pitchFamily="18" charset="2"/>
              </a:rPr>
              <a:t> </a:t>
            </a:r>
            <a:r>
              <a:rPr lang="en-US" altLang="en-US" dirty="0">
                <a:sym typeface="Symbol" pitchFamily="18" charset="2"/>
              </a:rPr>
              <a:t>out-degree(</a:t>
            </a:r>
            <a:r>
              <a:rPr lang="en-US" altLang="en-US" i="1" dirty="0">
                <a:sym typeface="Symbol" pitchFamily="18" charset="2"/>
              </a:rPr>
              <a:t>v</a:t>
            </a:r>
            <a:r>
              <a:rPr lang="en-US" altLang="en-US" dirty="0">
                <a:sym typeface="Symbol" pitchFamily="18" charset="2"/>
              </a:rPr>
              <a:t>) = |E|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takes (V + E) storage    (</a:t>
            </a:r>
            <a:r>
              <a:rPr lang="en-US" altLang="en-US" i="1" dirty="0">
                <a:solidFill>
                  <a:schemeClr val="accent1"/>
                </a:solidFill>
                <a:sym typeface="Symbol" pitchFamily="18" charset="2"/>
              </a:rPr>
              <a:t>Why?</a:t>
            </a:r>
            <a:r>
              <a:rPr lang="en-US" altLang="en-US" dirty="0">
                <a:sym typeface="Symbol" pitchFamily="18" charset="2"/>
              </a:rPr>
              <a:t>)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For undirected graphs, # items in </a:t>
            </a:r>
            <a:r>
              <a:rPr lang="en-US" altLang="en-US" dirty="0" err="1">
                <a:sym typeface="Symbol" pitchFamily="18" charset="2"/>
              </a:rPr>
              <a:t>adj</a:t>
            </a:r>
            <a:r>
              <a:rPr lang="en-US" altLang="en-US" dirty="0">
                <a:sym typeface="Symbol" pitchFamily="18" charset="2"/>
              </a:rPr>
              <a:t> lists is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 smtClean="0">
                <a:sym typeface="Symbol" pitchFamily="18" charset="2"/>
              </a:rPr>
              <a:t>       </a:t>
            </a:r>
            <a:r>
              <a:rPr lang="en-US" altLang="en-US" dirty="0">
                <a:sym typeface="Symbol" pitchFamily="18" charset="2"/>
              </a:rPr>
              <a:t>degree(v) = 2 |E|   </a:t>
            </a:r>
            <a:br>
              <a:rPr lang="en-US" altLang="en-US" dirty="0">
                <a:sym typeface="Symbol" pitchFamily="18" charset="2"/>
              </a:rPr>
            </a:br>
            <a:r>
              <a:rPr lang="en-US" altLang="en-US" dirty="0">
                <a:sym typeface="Symbol" pitchFamily="18" charset="2"/>
              </a:rPr>
              <a:t>also (V + E) storage</a:t>
            </a:r>
          </a:p>
          <a:p>
            <a:r>
              <a:rPr lang="en-US" altLang="en-US" dirty="0">
                <a:sym typeface="Symbol" pitchFamily="18" charset="2"/>
              </a:rPr>
              <a:t>So: Adjacency lists take O(V+E) storage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7597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itchFamily="18" charset="2"/>
              </a:rPr>
              <a:t>Graph Searching</a:t>
            </a:r>
          </a:p>
        </p:txBody>
      </p:sp>
      <p:sp>
        <p:nvSpPr>
          <p:cNvPr id="1169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Given: a graph G = (V, E), directed or undirected</a:t>
            </a:r>
          </a:p>
          <a:p>
            <a:r>
              <a:rPr lang="en-US" altLang="en-US" dirty="0"/>
              <a:t>Goal: methodically explore every vertex and every edge</a:t>
            </a:r>
          </a:p>
          <a:p>
            <a:r>
              <a:rPr lang="en-US" altLang="en-US" dirty="0"/>
              <a:t>Ultimately: build a tree on the graph</a:t>
            </a:r>
          </a:p>
          <a:p>
            <a:pPr lvl="1"/>
            <a:r>
              <a:rPr lang="en-US" altLang="en-US" dirty="0"/>
              <a:t>Pick a vertex as the root</a:t>
            </a:r>
          </a:p>
          <a:p>
            <a:pPr lvl="1"/>
            <a:r>
              <a:rPr lang="en-US" altLang="en-US" dirty="0"/>
              <a:t>Choose certain edges to produce a tree</a:t>
            </a:r>
          </a:p>
          <a:p>
            <a:pPr lvl="1"/>
            <a:r>
              <a:rPr lang="en-US" altLang="en-US" dirty="0"/>
              <a:t>Note: might also build a </a:t>
            </a:r>
            <a:r>
              <a:rPr lang="en-US" altLang="en-US" i="1" dirty="0">
                <a:solidFill>
                  <a:srgbClr val="FF0000"/>
                </a:solidFill>
              </a:rPr>
              <a:t>forest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if graph is not connected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13418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170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“Explore” a graph, turning it into a tree</a:t>
            </a:r>
          </a:p>
          <a:p>
            <a:pPr lvl="1"/>
            <a:r>
              <a:rPr lang="en-US" altLang="en-US"/>
              <a:t>One vertex at a time</a:t>
            </a:r>
          </a:p>
          <a:p>
            <a:pPr lvl="1"/>
            <a:r>
              <a:rPr lang="en-US" altLang="en-US"/>
              <a:t>Expand frontier of explored vertices across the </a:t>
            </a:r>
            <a:r>
              <a:rPr lang="en-US" altLang="en-US" i="1"/>
              <a:t>breadth</a:t>
            </a:r>
            <a:r>
              <a:rPr lang="en-US" altLang="en-US"/>
              <a:t> of the frontier</a:t>
            </a:r>
          </a:p>
          <a:p>
            <a:r>
              <a:rPr lang="en-US" altLang="en-US"/>
              <a:t>Builds a tree over the graph</a:t>
            </a:r>
          </a:p>
          <a:p>
            <a:pPr lvl="1"/>
            <a:r>
              <a:rPr lang="en-US" altLang="en-US"/>
              <a:t>Pick a </a:t>
            </a:r>
            <a:r>
              <a:rPr lang="en-US" altLang="en-US" i="1"/>
              <a:t>source vertex</a:t>
            </a:r>
            <a:r>
              <a:rPr lang="en-US" altLang="en-US"/>
              <a:t> to be the root</a:t>
            </a:r>
          </a:p>
          <a:p>
            <a:pPr lvl="1"/>
            <a:r>
              <a:rPr lang="en-US" altLang="en-US"/>
              <a:t>Find (“discover”) its children, then their children, etc.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24507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</a:t>
            </a:r>
          </a:p>
        </p:txBody>
      </p:sp>
      <p:sp>
        <p:nvSpPr>
          <p:cNvPr id="1171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We will </a:t>
            </a:r>
            <a:r>
              <a:rPr lang="en-US" altLang="en-US" dirty="0"/>
              <a:t>associate vertex “</a:t>
            </a:r>
            <a:r>
              <a:rPr lang="en-US" altLang="en-US" dirty="0">
                <a:solidFill>
                  <a:srgbClr val="FF0000"/>
                </a:solidFill>
              </a:rPr>
              <a:t>colors</a:t>
            </a:r>
            <a:r>
              <a:rPr lang="en-US" altLang="en-US" dirty="0"/>
              <a:t>” to guide the algorithm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White vertices </a:t>
            </a:r>
            <a:r>
              <a:rPr lang="en-US" altLang="en-US" dirty="0"/>
              <a:t>have not been discovered</a:t>
            </a:r>
          </a:p>
          <a:p>
            <a:pPr lvl="2"/>
            <a:r>
              <a:rPr lang="en-US" altLang="en-US" dirty="0"/>
              <a:t>All vertices start out white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Grey vertices </a:t>
            </a:r>
            <a:r>
              <a:rPr lang="en-US" altLang="en-US" dirty="0"/>
              <a:t>are discovered but not fully explored</a:t>
            </a:r>
          </a:p>
          <a:p>
            <a:pPr lvl="2"/>
            <a:r>
              <a:rPr lang="en-US" altLang="en-US" dirty="0"/>
              <a:t>They may be adjacent to white vertices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Black vertices </a:t>
            </a:r>
            <a:r>
              <a:rPr lang="en-US" altLang="en-US" dirty="0"/>
              <a:t>are discovered and fully explored</a:t>
            </a:r>
          </a:p>
          <a:p>
            <a:pPr lvl="2"/>
            <a:r>
              <a:rPr lang="en-US" altLang="en-US" dirty="0"/>
              <a:t>They are adjacent only to black and gray vertices</a:t>
            </a:r>
          </a:p>
          <a:p>
            <a:r>
              <a:rPr lang="en-US" altLang="en-US" dirty="0"/>
              <a:t>Explore vertices by scanning adjacency list of grey vertices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1774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Example 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16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6200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5085184"/>
            <a:ext cx="7532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Suppose I want to perform breadth first search starting from </a:t>
            </a:r>
            <a:r>
              <a:rPr lang="en-US" dirty="0" smtClean="0">
                <a:solidFill>
                  <a:srgbClr val="FF0000"/>
                </a:solidFill>
              </a:rPr>
              <a:t>node 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value in each node is</a:t>
            </a:r>
            <a:r>
              <a:rPr lang="en-US" dirty="0" smtClean="0">
                <a:solidFill>
                  <a:srgbClr val="FF0000"/>
                </a:solidFill>
              </a:rPr>
              <a:t> its distance from s, we initialize to </a:t>
            </a:r>
            <a:r>
              <a:rPr lang="en-US" altLang="en-US" dirty="0">
                <a:solidFill>
                  <a:srgbClr val="0033CC"/>
                </a:solidFill>
                <a:sym typeface="Symbol" pitchFamily="18" charset="2"/>
              </a:rPr>
              <a:t>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346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4531" name="Oval 3"/>
          <p:cNvSpPr>
            <a:spLocks noChangeArrowheads="1"/>
          </p:cNvSpPr>
          <p:nvPr/>
        </p:nvSpPr>
        <p:spPr bwMode="auto">
          <a:xfrm>
            <a:off x="1143000" y="1610221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74532" name="Oval 4"/>
          <p:cNvSpPr>
            <a:spLocks noChangeArrowheads="1"/>
          </p:cNvSpPr>
          <p:nvPr/>
        </p:nvSpPr>
        <p:spPr bwMode="auto">
          <a:xfrm>
            <a:off x="1143000" y="3134221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3" name="Oval 5"/>
          <p:cNvSpPr>
            <a:spLocks noChangeArrowheads="1"/>
          </p:cNvSpPr>
          <p:nvPr/>
        </p:nvSpPr>
        <p:spPr bwMode="auto">
          <a:xfrm>
            <a:off x="3200400" y="1610221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1174534" name="Oval 6"/>
          <p:cNvSpPr>
            <a:spLocks noChangeArrowheads="1"/>
          </p:cNvSpPr>
          <p:nvPr/>
        </p:nvSpPr>
        <p:spPr bwMode="auto">
          <a:xfrm>
            <a:off x="3200400" y="3134221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5" name="Oval 7"/>
          <p:cNvSpPr>
            <a:spLocks noChangeArrowheads="1"/>
          </p:cNvSpPr>
          <p:nvPr/>
        </p:nvSpPr>
        <p:spPr bwMode="auto">
          <a:xfrm>
            <a:off x="5257800" y="1610221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6" name="Oval 8"/>
          <p:cNvSpPr>
            <a:spLocks noChangeArrowheads="1"/>
          </p:cNvSpPr>
          <p:nvPr/>
        </p:nvSpPr>
        <p:spPr bwMode="auto">
          <a:xfrm>
            <a:off x="5257800" y="3134221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7" name="Oval 9"/>
          <p:cNvSpPr>
            <a:spLocks noChangeArrowheads="1"/>
          </p:cNvSpPr>
          <p:nvPr/>
        </p:nvSpPr>
        <p:spPr bwMode="auto">
          <a:xfrm>
            <a:off x="7315200" y="1610221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8" name="Oval 10"/>
          <p:cNvSpPr>
            <a:spLocks noChangeArrowheads="1"/>
          </p:cNvSpPr>
          <p:nvPr/>
        </p:nvSpPr>
        <p:spPr bwMode="auto">
          <a:xfrm>
            <a:off x="7315200" y="3134221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9" name="Text Box 11"/>
          <p:cNvSpPr txBox="1">
            <a:spLocks noChangeArrowheads="1"/>
          </p:cNvSpPr>
          <p:nvPr/>
        </p:nvSpPr>
        <p:spPr bwMode="auto">
          <a:xfrm>
            <a:off x="1382713" y="1153021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4540" name="Text Box 12"/>
          <p:cNvSpPr txBox="1">
            <a:spLocks noChangeArrowheads="1"/>
          </p:cNvSpPr>
          <p:nvPr/>
        </p:nvSpPr>
        <p:spPr bwMode="auto">
          <a:xfrm>
            <a:off x="3429000" y="1153021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4541" name="Text Box 13"/>
          <p:cNvSpPr txBox="1">
            <a:spLocks noChangeArrowheads="1"/>
          </p:cNvSpPr>
          <p:nvPr/>
        </p:nvSpPr>
        <p:spPr bwMode="auto">
          <a:xfrm>
            <a:off x="5489575" y="1153021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4542" name="Text Box 14"/>
          <p:cNvSpPr txBox="1">
            <a:spLocks noChangeArrowheads="1"/>
          </p:cNvSpPr>
          <p:nvPr/>
        </p:nvSpPr>
        <p:spPr bwMode="auto">
          <a:xfrm>
            <a:off x="7500938" y="1153021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4543" name="Text Box 15"/>
          <p:cNvSpPr txBox="1">
            <a:spLocks noChangeArrowheads="1"/>
          </p:cNvSpPr>
          <p:nvPr/>
        </p:nvSpPr>
        <p:spPr bwMode="auto">
          <a:xfrm>
            <a:off x="1365250" y="3896221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4544" name="Text Box 16"/>
          <p:cNvSpPr txBox="1">
            <a:spLocks noChangeArrowheads="1"/>
          </p:cNvSpPr>
          <p:nvPr/>
        </p:nvSpPr>
        <p:spPr bwMode="auto">
          <a:xfrm>
            <a:off x="3416300" y="3896221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4545" name="Text Box 17"/>
          <p:cNvSpPr txBox="1">
            <a:spLocks noChangeArrowheads="1"/>
          </p:cNvSpPr>
          <p:nvPr/>
        </p:nvSpPr>
        <p:spPr bwMode="auto">
          <a:xfrm>
            <a:off x="5516563" y="3896221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4546" name="Text Box 18"/>
          <p:cNvSpPr txBox="1">
            <a:spLocks noChangeArrowheads="1"/>
          </p:cNvSpPr>
          <p:nvPr/>
        </p:nvSpPr>
        <p:spPr bwMode="auto">
          <a:xfrm>
            <a:off x="7604125" y="3896221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4547" name="AutoShape 19"/>
          <p:cNvCxnSpPr>
            <a:cxnSpLocks noChangeShapeType="1"/>
            <a:stCxn id="1174532" idx="0"/>
            <a:endCxn id="1174531" idx="4"/>
          </p:cNvCxnSpPr>
          <p:nvPr/>
        </p:nvCxnSpPr>
        <p:spPr bwMode="auto">
          <a:xfrm flipV="1">
            <a:off x="1524000" y="238650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8" name="AutoShape 20"/>
          <p:cNvCxnSpPr>
            <a:cxnSpLocks noChangeShapeType="1"/>
            <a:stCxn id="1174531" idx="6"/>
            <a:endCxn id="1174533" idx="2"/>
          </p:cNvCxnSpPr>
          <p:nvPr/>
        </p:nvCxnSpPr>
        <p:spPr bwMode="auto">
          <a:xfrm>
            <a:off x="1919288" y="1991221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9" name="AutoShape 21"/>
          <p:cNvCxnSpPr>
            <a:cxnSpLocks noChangeShapeType="1"/>
            <a:stCxn id="1174533" idx="4"/>
            <a:endCxn id="1174534" idx="0"/>
          </p:cNvCxnSpPr>
          <p:nvPr/>
        </p:nvCxnSpPr>
        <p:spPr bwMode="auto">
          <a:xfrm>
            <a:off x="3581400" y="238650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0" name="AutoShape 22"/>
          <p:cNvCxnSpPr>
            <a:cxnSpLocks noChangeShapeType="1"/>
            <a:stCxn id="1174534" idx="7"/>
            <a:endCxn id="1174535" idx="3"/>
          </p:cNvCxnSpPr>
          <p:nvPr/>
        </p:nvCxnSpPr>
        <p:spPr bwMode="auto">
          <a:xfrm flipV="1">
            <a:off x="3851275" y="2275384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1" name="AutoShape 23"/>
          <p:cNvCxnSpPr>
            <a:cxnSpLocks noChangeShapeType="1"/>
            <a:stCxn id="1174534" idx="6"/>
            <a:endCxn id="1174536" idx="2"/>
          </p:cNvCxnSpPr>
          <p:nvPr/>
        </p:nvCxnSpPr>
        <p:spPr bwMode="auto">
          <a:xfrm>
            <a:off x="3976688" y="3515221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2" name="AutoShape 24"/>
          <p:cNvCxnSpPr>
            <a:cxnSpLocks noChangeShapeType="1"/>
            <a:stCxn id="1174536" idx="0"/>
            <a:endCxn id="1174535" idx="4"/>
          </p:cNvCxnSpPr>
          <p:nvPr/>
        </p:nvCxnSpPr>
        <p:spPr bwMode="auto">
          <a:xfrm flipV="1">
            <a:off x="5638800" y="238650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3" name="AutoShape 25"/>
          <p:cNvCxnSpPr>
            <a:cxnSpLocks noChangeShapeType="1"/>
            <a:stCxn id="1174535" idx="6"/>
            <a:endCxn id="1174537" idx="2"/>
          </p:cNvCxnSpPr>
          <p:nvPr/>
        </p:nvCxnSpPr>
        <p:spPr bwMode="auto">
          <a:xfrm>
            <a:off x="6034088" y="1991221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4" name="AutoShape 26"/>
          <p:cNvCxnSpPr>
            <a:cxnSpLocks noChangeShapeType="1"/>
            <a:stCxn id="1174536" idx="6"/>
            <a:endCxn id="1174538" idx="2"/>
          </p:cNvCxnSpPr>
          <p:nvPr/>
        </p:nvCxnSpPr>
        <p:spPr bwMode="auto">
          <a:xfrm>
            <a:off x="6034088" y="3515221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5" name="AutoShape 27"/>
          <p:cNvCxnSpPr>
            <a:cxnSpLocks noChangeShapeType="1"/>
            <a:stCxn id="1174538" idx="0"/>
            <a:endCxn id="1174537" idx="4"/>
          </p:cNvCxnSpPr>
          <p:nvPr/>
        </p:nvCxnSpPr>
        <p:spPr bwMode="auto">
          <a:xfrm flipV="1">
            <a:off x="7696200" y="2386509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4556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4557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i="1">
                <a:solidFill>
                  <a:srgbClr val="000000"/>
                </a:solidFill>
              </a:rPr>
              <a:t>Q: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4581128"/>
            <a:ext cx="7616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We create an empty </a:t>
            </a:r>
            <a:r>
              <a:rPr lang="en-US" dirty="0" smtClean="0">
                <a:solidFill>
                  <a:srgbClr val="FF0000"/>
                </a:solidFill>
              </a:rPr>
              <a:t>queue (Q)</a:t>
            </a:r>
            <a:r>
              <a:rPr lang="en-US" dirty="0" smtClean="0"/>
              <a:t> and place the first </a:t>
            </a:r>
            <a:r>
              <a:rPr lang="en-US" dirty="0" smtClean="0">
                <a:solidFill>
                  <a:srgbClr val="FF0000"/>
                </a:solidFill>
              </a:rPr>
              <a:t>node s inside</a:t>
            </a:r>
            <a:r>
              <a:rPr lang="en-US" dirty="0" smtClean="0"/>
              <a:t> it.</a:t>
            </a:r>
          </a:p>
          <a:p>
            <a:pPr marL="342900" indent="-342900">
              <a:buAutoNum type="arabicPeriod"/>
            </a:pPr>
            <a:r>
              <a:rPr lang="en-US" dirty="0" smtClean="0"/>
              <a:t>Set the value of node </a:t>
            </a:r>
            <a:r>
              <a:rPr lang="en-US" dirty="0" smtClean="0">
                <a:solidFill>
                  <a:srgbClr val="FF0000"/>
                </a:solidFill>
              </a:rPr>
              <a:t>s to 0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06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4531" name="Oval 3"/>
          <p:cNvSpPr>
            <a:spLocks noChangeArrowheads="1"/>
          </p:cNvSpPr>
          <p:nvPr/>
        </p:nvSpPr>
        <p:spPr bwMode="auto">
          <a:xfrm>
            <a:off x="1143000" y="1437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74532" name="Oval 4"/>
          <p:cNvSpPr>
            <a:spLocks noChangeArrowheads="1"/>
          </p:cNvSpPr>
          <p:nvPr/>
        </p:nvSpPr>
        <p:spPr bwMode="auto">
          <a:xfrm>
            <a:off x="1143000" y="2961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3" name="Oval 5"/>
          <p:cNvSpPr>
            <a:spLocks noChangeArrowheads="1"/>
          </p:cNvSpPr>
          <p:nvPr/>
        </p:nvSpPr>
        <p:spPr bwMode="auto">
          <a:xfrm>
            <a:off x="3200400" y="1437928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33CC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1174534" name="Oval 6"/>
          <p:cNvSpPr>
            <a:spLocks noChangeArrowheads="1"/>
          </p:cNvSpPr>
          <p:nvPr/>
        </p:nvSpPr>
        <p:spPr bwMode="auto">
          <a:xfrm>
            <a:off x="3200400" y="2961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5" name="Oval 7"/>
          <p:cNvSpPr>
            <a:spLocks noChangeArrowheads="1"/>
          </p:cNvSpPr>
          <p:nvPr/>
        </p:nvSpPr>
        <p:spPr bwMode="auto">
          <a:xfrm>
            <a:off x="5257800" y="1437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6" name="Oval 8"/>
          <p:cNvSpPr>
            <a:spLocks noChangeArrowheads="1"/>
          </p:cNvSpPr>
          <p:nvPr/>
        </p:nvSpPr>
        <p:spPr bwMode="auto">
          <a:xfrm>
            <a:off x="5257800" y="2961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7" name="Oval 9"/>
          <p:cNvSpPr>
            <a:spLocks noChangeArrowheads="1"/>
          </p:cNvSpPr>
          <p:nvPr/>
        </p:nvSpPr>
        <p:spPr bwMode="auto">
          <a:xfrm>
            <a:off x="7315200" y="1437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8" name="Oval 10"/>
          <p:cNvSpPr>
            <a:spLocks noChangeArrowheads="1"/>
          </p:cNvSpPr>
          <p:nvPr/>
        </p:nvSpPr>
        <p:spPr bwMode="auto">
          <a:xfrm>
            <a:off x="7315200" y="2961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9" name="Text Box 11"/>
          <p:cNvSpPr txBox="1">
            <a:spLocks noChangeArrowheads="1"/>
          </p:cNvSpPr>
          <p:nvPr/>
        </p:nvSpPr>
        <p:spPr bwMode="auto">
          <a:xfrm>
            <a:off x="1382713" y="980728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4540" name="Text Box 12"/>
          <p:cNvSpPr txBox="1">
            <a:spLocks noChangeArrowheads="1"/>
          </p:cNvSpPr>
          <p:nvPr/>
        </p:nvSpPr>
        <p:spPr bwMode="auto">
          <a:xfrm>
            <a:off x="3429000" y="980728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4541" name="Text Box 13"/>
          <p:cNvSpPr txBox="1">
            <a:spLocks noChangeArrowheads="1"/>
          </p:cNvSpPr>
          <p:nvPr/>
        </p:nvSpPr>
        <p:spPr bwMode="auto">
          <a:xfrm>
            <a:off x="5489575" y="980728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4542" name="Text Box 14"/>
          <p:cNvSpPr txBox="1">
            <a:spLocks noChangeArrowheads="1"/>
          </p:cNvSpPr>
          <p:nvPr/>
        </p:nvSpPr>
        <p:spPr bwMode="auto">
          <a:xfrm>
            <a:off x="7500938" y="98072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4543" name="Text Box 15"/>
          <p:cNvSpPr txBox="1">
            <a:spLocks noChangeArrowheads="1"/>
          </p:cNvSpPr>
          <p:nvPr/>
        </p:nvSpPr>
        <p:spPr bwMode="auto">
          <a:xfrm>
            <a:off x="1365250" y="3723928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4544" name="Text Box 16"/>
          <p:cNvSpPr txBox="1">
            <a:spLocks noChangeArrowheads="1"/>
          </p:cNvSpPr>
          <p:nvPr/>
        </p:nvSpPr>
        <p:spPr bwMode="auto">
          <a:xfrm>
            <a:off x="3416300" y="372392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4545" name="Text Box 17"/>
          <p:cNvSpPr txBox="1">
            <a:spLocks noChangeArrowheads="1"/>
          </p:cNvSpPr>
          <p:nvPr/>
        </p:nvSpPr>
        <p:spPr bwMode="auto">
          <a:xfrm>
            <a:off x="5516563" y="372392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4546" name="Text Box 18"/>
          <p:cNvSpPr txBox="1">
            <a:spLocks noChangeArrowheads="1"/>
          </p:cNvSpPr>
          <p:nvPr/>
        </p:nvSpPr>
        <p:spPr bwMode="auto">
          <a:xfrm>
            <a:off x="7604125" y="3723928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4547" name="AutoShape 19"/>
          <p:cNvCxnSpPr>
            <a:cxnSpLocks noChangeShapeType="1"/>
            <a:stCxn id="1174532" idx="0"/>
            <a:endCxn id="1174531" idx="4"/>
          </p:cNvCxnSpPr>
          <p:nvPr/>
        </p:nvCxnSpPr>
        <p:spPr bwMode="auto">
          <a:xfrm flipV="1">
            <a:off x="1524000" y="2214216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8" name="AutoShape 20"/>
          <p:cNvCxnSpPr>
            <a:cxnSpLocks noChangeShapeType="1"/>
            <a:stCxn id="1174531" idx="6"/>
            <a:endCxn id="1174533" idx="2"/>
          </p:cNvCxnSpPr>
          <p:nvPr/>
        </p:nvCxnSpPr>
        <p:spPr bwMode="auto">
          <a:xfrm>
            <a:off x="1919288" y="1818928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9" name="AutoShape 21"/>
          <p:cNvCxnSpPr>
            <a:cxnSpLocks noChangeShapeType="1"/>
            <a:stCxn id="1174533" idx="4"/>
            <a:endCxn id="1174534" idx="0"/>
          </p:cNvCxnSpPr>
          <p:nvPr/>
        </p:nvCxnSpPr>
        <p:spPr bwMode="auto">
          <a:xfrm>
            <a:off x="3581400" y="2214216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0" name="AutoShape 22"/>
          <p:cNvCxnSpPr>
            <a:cxnSpLocks noChangeShapeType="1"/>
            <a:stCxn id="1174534" idx="7"/>
            <a:endCxn id="1174535" idx="3"/>
          </p:cNvCxnSpPr>
          <p:nvPr/>
        </p:nvCxnSpPr>
        <p:spPr bwMode="auto">
          <a:xfrm flipV="1">
            <a:off x="3851275" y="2103091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1" name="AutoShape 23"/>
          <p:cNvCxnSpPr>
            <a:cxnSpLocks noChangeShapeType="1"/>
            <a:stCxn id="1174534" idx="6"/>
            <a:endCxn id="1174536" idx="2"/>
          </p:cNvCxnSpPr>
          <p:nvPr/>
        </p:nvCxnSpPr>
        <p:spPr bwMode="auto">
          <a:xfrm>
            <a:off x="3976688" y="3342928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2" name="AutoShape 24"/>
          <p:cNvCxnSpPr>
            <a:cxnSpLocks noChangeShapeType="1"/>
            <a:stCxn id="1174536" idx="0"/>
            <a:endCxn id="1174535" idx="4"/>
          </p:cNvCxnSpPr>
          <p:nvPr/>
        </p:nvCxnSpPr>
        <p:spPr bwMode="auto">
          <a:xfrm flipV="1">
            <a:off x="5638800" y="2214216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3" name="AutoShape 25"/>
          <p:cNvCxnSpPr>
            <a:cxnSpLocks noChangeShapeType="1"/>
            <a:stCxn id="1174535" idx="6"/>
            <a:endCxn id="1174537" idx="2"/>
          </p:cNvCxnSpPr>
          <p:nvPr/>
        </p:nvCxnSpPr>
        <p:spPr bwMode="auto">
          <a:xfrm>
            <a:off x="6034088" y="1818928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4" name="AutoShape 26"/>
          <p:cNvCxnSpPr>
            <a:cxnSpLocks noChangeShapeType="1"/>
            <a:stCxn id="1174536" idx="6"/>
            <a:endCxn id="1174538" idx="2"/>
          </p:cNvCxnSpPr>
          <p:nvPr/>
        </p:nvCxnSpPr>
        <p:spPr bwMode="auto">
          <a:xfrm>
            <a:off x="6034088" y="3342928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5" name="AutoShape 27"/>
          <p:cNvCxnSpPr>
            <a:cxnSpLocks noChangeShapeType="1"/>
            <a:stCxn id="1174538" idx="0"/>
            <a:endCxn id="1174537" idx="4"/>
          </p:cNvCxnSpPr>
          <p:nvPr/>
        </p:nvCxnSpPr>
        <p:spPr bwMode="auto">
          <a:xfrm flipV="1">
            <a:off x="7696200" y="2214216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4556" name="Rectangle 28"/>
          <p:cNvSpPr>
            <a:spLocks noChangeArrowheads="1"/>
          </p:cNvSpPr>
          <p:nvPr/>
        </p:nvSpPr>
        <p:spPr bwMode="auto">
          <a:xfrm>
            <a:off x="2514600" y="5915744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4557" name="Rectangle 29"/>
          <p:cNvSpPr>
            <a:spLocks noChangeArrowheads="1"/>
          </p:cNvSpPr>
          <p:nvPr/>
        </p:nvSpPr>
        <p:spPr bwMode="auto">
          <a:xfrm>
            <a:off x="1828800" y="5915744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i="1">
                <a:solidFill>
                  <a:srgbClr val="000000"/>
                </a:solidFill>
              </a:rPr>
              <a:t>Q: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395536" y="4149080"/>
            <a:ext cx="753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 smtClean="0">
                <a:solidFill>
                  <a:srgbClr val="FF0000"/>
                </a:solidFill>
              </a:rPr>
              <a:t>Dequeue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node at the front of the queue </a:t>
            </a:r>
            <a:r>
              <a:rPr lang="en-US" dirty="0" smtClean="0">
                <a:solidFill>
                  <a:srgbClr val="FF0000"/>
                </a:solidFill>
              </a:rPr>
              <a:t>(COLOR NODE BLACK)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2411760" y="5733256"/>
            <a:ext cx="936104" cy="9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411760" y="5805264"/>
            <a:ext cx="936104" cy="8640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46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</a:t>
            </a:r>
          </a:p>
        </p:txBody>
      </p:sp>
      <p:sp>
        <p:nvSpPr>
          <p:cNvPr id="1155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graph G = (V, E)</a:t>
            </a:r>
          </a:p>
          <a:p>
            <a:pPr lvl="1"/>
            <a:r>
              <a:rPr lang="en-US" altLang="en-US" dirty="0"/>
              <a:t>V = set of vertices</a:t>
            </a:r>
          </a:p>
          <a:p>
            <a:pPr lvl="1"/>
            <a:r>
              <a:rPr lang="en-US" altLang="en-US" dirty="0"/>
              <a:t>E = set of edges = subset of V </a:t>
            </a:r>
            <a:r>
              <a:rPr lang="en-US" altLang="en-US" dirty="0">
                <a:sym typeface="Symbol" pitchFamily="18" charset="2"/>
              </a:rPr>
              <a:t></a:t>
            </a:r>
            <a:r>
              <a:rPr lang="en-US" altLang="en-US" dirty="0"/>
              <a:t> V</a:t>
            </a:r>
          </a:p>
          <a:p>
            <a:pPr lvl="1"/>
            <a:r>
              <a:rPr lang="en-US" altLang="en-US" dirty="0"/>
              <a:t>Thus |E| = O(|V|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83589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4531" name="Oval 3"/>
          <p:cNvSpPr>
            <a:spLocks noChangeArrowheads="1"/>
          </p:cNvSpPr>
          <p:nvPr/>
        </p:nvSpPr>
        <p:spPr bwMode="auto">
          <a:xfrm>
            <a:off x="1143000" y="1437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74532" name="Oval 4"/>
          <p:cNvSpPr>
            <a:spLocks noChangeArrowheads="1"/>
          </p:cNvSpPr>
          <p:nvPr/>
        </p:nvSpPr>
        <p:spPr bwMode="auto">
          <a:xfrm>
            <a:off x="1143000" y="2961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3" name="Oval 5"/>
          <p:cNvSpPr>
            <a:spLocks noChangeArrowheads="1"/>
          </p:cNvSpPr>
          <p:nvPr/>
        </p:nvSpPr>
        <p:spPr bwMode="auto">
          <a:xfrm>
            <a:off x="3200400" y="1437928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1174534" name="Oval 6"/>
          <p:cNvSpPr>
            <a:spLocks noChangeArrowheads="1"/>
          </p:cNvSpPr>
          <p:nvPr/>
        </p:nvSpPr>
        <p:spPr bwMode="auto">
          <a:xfrm>
            <a:off x="3200400" y="2961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5" name="Oval 7"/>
          <p:cNvSpPr>
            <a:spLocks noChangeArrowheads="1"/>
          </p:cNvSpPr>
          <p:nvPr/>
        </p:nvSpPr>
        <p:spPr bwMode="auto">
          <a:xfrm>
            <a:off x="5257800" y="1437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6" name="Oval 8"/>
          <p:cNvSpPr>
            <a:spLocks noChangeArrowheads="1"/>
          </p:cNvSpPr>
          <p:nvPr/>
        </p:nvSpPr>
        <p:spPr bwMode="auto">
          <a:xfrm>
            <a:off x="5257800" y="2961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7" name="Oval 9"/>
          <p:cNvSpPr>
            <a:spLocks noChangeArrowheads="1"/>
          </p:cNvSpPr>
          <p:nvPr/>
        </p:nvSpPr>
        <p:spPr bwMode="auto">
          <a:xfrm>
            <a:off x="7315200" y="1437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8" name="Oval 10"/>
          <p:cNvSpPr>
            <a:spLocks noChangeArrowheads="1"/>
          </p:cNvSpPr>
          <p:nvPr/>
        </p:nvSpPr>
        <p:spPr bwMode="auto">
          <a:xfrm>
            <a:off x="7315200" y="2961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9" name="Text Box 11"/>
          <p:cNvSpPr txBox="1">
            <a:spLocks noChangeArrowheads="1"/>
          </p:cNvSpPr>
          <p:nvPr/>
        </p:nvSpPr>
        <p:spPr bwMode="auto">
          <a:xfrm>
            <a:off x="1382713" y="980728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4540" name="Text Box 12"/>
          <p:cNvSpPr txBox="1">
            <a:spLocks noChangeArrowheads="1"/>
          </p:cNvSpPr>
          <p:nvPr/>
        </p:nvSpPr>
        <p:spPr bwMode="auto">
          <a:xfrm>
            <a:off x="3429000" y="980728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4541" name="Text Box 13"/>
          <p:cNvSpPr txBox="1">
            <a:spLocks noChangeArrowheads="1"/>
          </p:cNvSpPr>
          <p:nvPr/>
        </p:nvSpPr>
        <p:spPr bwMode="auto">
          <a:xfrm>
            <a:off x="5489575" y="980728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4542" name="Text Box 14"/>
          <p:cNvSpPr txBox="1">
            <a:spLocks noChangeArrowheads="1"/>
          </p:cNvSpPr>
          <p:nvPr/>
        </p:nvSpPr>
        <p:spPr bwMode="auto">
          <a:xfrm>
            <a:off x="7500938" y="98072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4543" name="Text Box 15"/>
          <p:cNvSpPr txBox="1">
            <a:spLocks noChangeArrowheads="1"/>
          </p:cNvSpPr>
          <p:nvPr/>
        </p:nvSpPr>
        <p:spPr bwMode="auto">
          <a:xfrm>
            <a:off x="1365250" y="3723928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4544" name="Text Box 16"/>
          <p:cNvSpPr txBox="1">
            <a:spLocks noChangeArrowheads="1"/>
          </p:cNvSpPr>
          <p:nvPr/>
        </p:nvSpPr>
        <p:spPr bwMode="auto">
          <a:xfrm>
            <a:off x="3416300" y="372392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4545" name="Text Box 17"/>
          <p:cNvSpPr txBox="1">
            <a:spLocks noChangeArrowheads="1"/>
          </p:cNvSpPr>
          <p:nvPr/>
        </p:nvSpPr>
        <p:spPr bwMode="auto">
          <a:xfrm>
            <a:off x="5516563" y="372392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4546" name="Text Box 18"/>
          <p:cNvSpPr txBox="1">
            <a:spLocks noChangeArrowheads="1"/>
          </p:cNvSpPr>
          <p:nvPr/>
        </p:nvSpPr>
        <p:spPr bwMode="auto">
          <a:xfrm>
            <a:off x="7604125" y="3723928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4547" name="AutoShape 19"/>
          <p:cNvCxnSpPr>
            <a:cxnSpLocks noChangeShapeType="1"/>
            <a:stCxn id="1174532" idx="0"/>
            <a:endCxn id="1174531" idx="4"/>
          </p:cNvCxnSpPr>
          <p:nvPr/>
        </p:nvCxnSpPr>
        <p:spPr bwMode="auto">
          <a:xfrm flipV="1">
            <a:off x="1524000" y="2214216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8" name="AutoShape 20"/>
          <p:cNvCxnSpPr>
            <a:cxnSpLocks noChangeShapeType="1"/>
            <a:stCxn id="1174531" idx="6"/>
            <a:endCxn id="1174533" idx="2"/>
          </p:cNvCxnSpPr>
          <p:nvPr/>
        </p:nvCxnSpPr>
        <p:spPr bwMode="auto">
          <a:xfrm>
            <a:off x="1919288" y="1818928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9" name="AutoShape 21"/>
          <p:cNvCxnSpPr>
            <a:cxnSpLocks noChangeShapeType="1"/>
            <a:stCxn id="1174533" idx="4"/>
            <a:endCxn id="1174534" idx="0"/>
          </p:cNvCxnSpPr>
          <p:nvPr/>
        </p:nvCxnSpPr>
        <p:spPr bwMode="auto">
          <a:xfrm>
            <a:off x="3581400" y="2214216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0" name="AutoShape 22"/>
          <p:cNvCxnSpPr>
            <a:cxnSpLocks noChangeShapeType="1"/>
            <a:stCxn id="1174534" idx="7"/>
            <a:endCxn id="1174535" idx="3"/>
          </p:cNvCxnSpPr>
          <p:nvPr/>
        </p:nvCxnSpPr>
        <p:spPr bwMode="auto">
          <a:xfrm flipV="1">
            <a:off x="3851275" y="2103091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1" name="AutoShape 23"/>
          <p:cNvCxnSpPr>
            <a:cxnSpLocks noChangeShapeType="1"/>
            <a:stCxn id="1174534" idx="6"/>
            <a:endCxn id="1174536" idx="2"/>
          </p:cNvCxnSpPr>
          <p:nvPr/>
        </p:nvCxnSpPr>
        <p:spPr bwMode="auto">
          <a:xfrm>
            <a:off x="3976688" y="3342928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2" name="AutoShape 24"/>
          <p:cNvCxnSpPr>
            <a:cxnSpLocks noChangeShapeType="1"/>
            <a:stCxn id="1174536" idx="0"/>
            <a:endCxn id="1174535" idx="4"/>
          </p:cNvCxnSpPr>
          <p:nvPr/>
        </p:nvCxnSpPr>
        <p:spPr bwMode="auto">
          <a:xfrm flipV="1">
            <a:off x="5638800" y="2214216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3" name="AutoShape 25"/>
          <p:cNvCxnSpPr>
            <a:cxnSpLocks noChangeShapeType="1"/>
            <a:stCxn id="1174535" idx="6"/>
            <a:endCxn id="1174537" idx="2"/>
          </p:cNvCxnSpPr>
          <p:nvPr/>
        </p:nvCxnSpPr>
        <p:spPr bwMode="auto">
          <a:xfrm>
            <a:off x="6034088" y="1818928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4" name="AutoShape 26"/>
          <p:cNvCxnSpPr>
            <a:cxnSpLocks noChangeShapeType="1"/>
            <a:stCxn id="1174536" idx="6"/>
            <a:endCxn id="1174538" idx="2"/>
          </p:cNvCxnSpPr>
          <p:nvPr/>
        </p:nvCxnSpPr>
        <p:spPr bwMode="auto">
          <a:xfrm>
            <a:off x="6034088" y="3342928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5" name="AutoShape 27"/>
          <p:cNvCxnSpPr>
            <a:cxnSpLocks noChangeShapeType="1"/>
            <a:stCxn id="1174538" idx="0"/>
            <a:endCxn id="1174537" idx="4"/>
          </p:cNvCxnSpPr>
          <p:nvPr/>
        </p:nvCxnSpPr>
        <p:spPr bwMode="auto">
          <a:xfrm flipV="1">
            <a:off x="7696200" y="2214216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29169" y="4149080"/>
            <a:ext cx="7584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node at the front of the queue </a:t>
            </a:r>
            <a:r>
              <a:rPr lang="en-US" dirty="0">
                <a:solidFill>
                  <a:srgbClr val="FF0000"/>
                </a:solidFill>
              </a:rPr>
              <a:t>(COLOR NODE BLACK)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Visit all the neighbors of this node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Enqueue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visited nodes (COLOR NODE GRAY)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i="1" dirty="0">
                <a:solidFill>
                  <a:srgbClr val="000000"/>
                </a:solidFill>
              </a:rPr>
              <a:t>Q:</a:t>
            </a:r>
          </a:p>
        </p:txBody>
      </p:sp>
      <p:sp>
        <p:nvSpPr>
          <p:cNvPr id="38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39" name="Oval 3"/>
          <p:cNvSpPr>
            <a:spLocks noChangeArrowheads="1"/>
          </p:cNvSpPr>
          <p:nvPr/>
        </p:nvSpPr>
        <p:spPr bwMode="auto">
          <a:xfrm>
            <a:off x="1143000" y="1439193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3200400" y="2963193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41" name="AutoShape 20"/>
          <p:cNvCxnSpPr>
            <a:cxnSpLocks noChangeShapeType="1"/>
          </p:cNvCxnSpPr>
          <p:nvPr/>
        </p:nvCxnSpPr>
        <p:spPr bwMode="auto">
          <a:xfrm>
            <a:off x="1914217" y="1812259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1"/>
          <p:cNvCxnSpPr>
            <a:cxnSpLocks noChangeShapeType="1"/>
            <a:endCxn id="40" idx="0"/>
          </p:cNvCxnSpPr>
          <p:nvPr/>
        </p:nvCxnSpPr>
        <p:spPr bwMode="auto">
          <a:xfrm>
            <a:off x="3581400" y="2215481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4581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4531" name="Oval 3"/>
          <p:cNvSpPr>
            <a:spLocks noChangeArrowheads="1"/>
          </p:cNvSpPr>
          <p:nvPr/>
        </p:nvSpPr>
        <p:spPr bwMode="auto">
          <a:xfrm>
            <a:off x="1143000" y="1437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74532" name="Oval 4"/>
          <p:cNvSpPr>
            <a:spLocks noChangeArrowheads="1"/>
          </p:cNvSpPr>
          <p:nvPr/>
        </p:nvSpPr>
        <p:spPr bwMode="auto">
          <a:xfrm>
            <a:off x="1143000" y="2961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3" name="Oval 5"/>
          <p:cNvSpPr>
            <a:spLocks noChangeArrowheads="1"/>
          </p:cNvSpPr>
          <p:nvPr/>
        </p:nvSpPr>
        <p:spPr bwMode="auto">
          <a:xfrm>
            <a:off x="3200400" y="1437928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1174534" name="Oval 6"/>
          <p:cNvSpPr>
            <a:spLocks noChangeArrowheads="1"/>
          </p:cNvSpPr>
          <p:nvPr/>
        </p:nvSpPr>
        <p:spPr bwMode="auto">
          <a:xfrm>
            <a:off x="3200400" y="2961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5" name="Oval 7"/>
          <p:cNvSpPr>
            <a:spLocks noChangeArrowheads="1"/>
          </p:cNvSpPr>
          <p:nvPr/>
        </p:nvSpPr>
        <p:spPr bwMode="auto">
          <a:xfrm>
            <a:off x="5257800" y="1437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6" name="Oval 8"/>
          <p:cNvSpPr>
            <a:spLocks noChangeArrowheads="1"/>
          </p:cNvSpPr>
          <p:nvPr/>
        </p:nvSpPr>
        <p:spPr bwMode="auto">
          <a:xfrm>
            <a:off x="5257800" y="2961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7" name="Oval 9"/>
          <p:cNvSpPr>
            <a:spLocks noChangeArrowheads="1"/>
          </p:cNvSpPr>
          <p:nvPr/>
        </p:nvSpPr>
        <p:spPr bwMode="auto">
          <a:xfrm>
            <a:off x="7315200" y="1437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8" name="Oval 10"/>
          <p:cNvSpPr>
            <a:spLocks noChangeArrowheads="1"/>
          </p:cNvSpPr>
          <p:nvPr/>
        </p:nvSpPr>
        <p:spPr bwMode="auto">
          <a:xfrm>
            <a:off x="7315200" y="2961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4539" name="Text Box 11"/>
          <p:cNvSpPr txBox="1">
            <a:spLocks noChangeArrowheads="1"/>
          </p:cNvSpPr>
          <p:nvPr/>
        </p:nvSpPr>
        <p:spPr bwMode="auto">
          <a:xfrm>
            <a:off x="1382713" y="980728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4540" name="Text Box 12"/>
          <p:cNvSpPr txBox="1">
            <a:spLocks noChangeArrowheads="1"/>
          </p:cNvSpPr>
          <p:nvPr/>
        </p:nvSpPr>
        <p:spPr bwMode="auto">
          <a:xfrm>
            <a:off x="3429000" y="980728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4541" name="Text Box 13"/>
          <p:cNvSpPr txBox="1">
            <a:spLocks noChangeArrowheads="1"/>
          </p:cNvSpPr>
          <p:nvPr/>
        </p:nvSpPr>
        <p:spPr bwMode="auto">
          <a:xfrm>
            <a:off x="5489575" y="980728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4542" name="Text Box 14"/>
          <p:cNvSpPr txBox="1">
            <a:spLocks noChangeArrowheads="1"/>
          </p:cNvSpPr>
          <p:nvPr/>
        </p:nvSpPr>
        <p:spPr bwMode="auto">
          <a:xfrm>
            <a:off x="7500938" y="980728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4543" name="Text Box 15"/>
          <p:cNvSpPr txBox="1">
            <a:spLocks noChangeArrowheads="1"/>
          </p:cNvSpPr>
          <p:nvPr/>
        </p:nvSpPr>
        <p:spPr bwMode="auto">
          <a:xfrm>
            <a:off x="1365250" y="3723928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4544" name="Text Box 16"/>
          <p:cNvSpPr txBox="1">
            <a:spLocks noChangeArrowheads="1"/>
          </p:cNvSpPr>
          <p:nvPr/>
        </p:nvSpPr>
        <p:spPr bwMode="auto">
          <a:xfrm>
            <a:off x="3416300" y="3723928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4545" name="Text Box 17"/>
          <p:cNvSpPr txBox="1">
            <a:spLocks noChangeArrowheads="1"/>
          </p:cNvSpPr>
          <p:nvPr/>
        </p:nvSpPr>
        <p:spPr bwMode="auto">
          <a:xfrm>
            <a:off x="5516563" y="3723928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4546" name="Text Box 18"/>
          <p:cNvSpPr txBox="1">
            <a:spLocks noChangeArrowheads="1"/>
          </p:cNvSpPr>
          <p:nvPr/>
        </p:nvSpPr>
        <p:spPr bwMode="auto">
          <a:xfrm>
            <a:off x="7604125" y="3723928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4547" name="AutoShape 19"/>
          <p:cNvCxnSpPr>
            <a:cxnSpLocks noChangeShapeType="1"/>
            <a:stCxn id="1174532" idx="0"/>
            <a:endCxn id="1174531" idx="4"/>
          </p:cNvCxnSpPr>
          <p:nvPr/>
        </p:nvCxnSpPr>
        <p:spPr bwMode="auto">
          <a:xfrm flipV="1">
            <a:off x="1524000" y="2214216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8" name="AutoShape 20"/>
          <p:cNvCxnSpPr>
            <a:cxnSpLocks noChangeShapeType="1"/>
            <a:stCxn id="1174531" idx="6"/>
            <a:endCxn id="1174533" idx="2"/>
          </p:cNvCxnSpPr>
          <p:nvPr/>
        </p:nvCxnSpPr>
        <p:spPr bwMode="auto">
          <a:xfrm>
            <a:off x="1919288" y="1818928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49" name="AutoShape 21"/>
          <p:cNvCxnSpPr>
            <a:cxnSpLocks noChangeShapeType="1"/>
            <a:stCxn id="1174533" idx="4"/>
            <a:endCxn id="1174534" idx="0"/>
          </p:cNvCxnSpPr>
          <p:nvPr/>
        </p:nvCxnSpPr>
        <p:spPr bwMode="auto">
          <a:xfrm>
            <a:off x="3581400" y="2214216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0" name="AutoShape 22"/>
          <p:cNvCxnSpPr>
            <a:cxnSpLocks noChangeShapeType="1"/>
            <a:stCxn id="1174534" idx="7"/>
            <a:endCxn id="1174535" idx="3"/>
          </p:cNvCxnSpPr>
          <p:nvPr/>
        </p:nvCxnSpPr>
        <p:spPr bwMode="auto">
          <a:xfrm flipV="1">
            <a:off x="3851275" y="2103091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1" name="AutoShape 23"/>
          <p:cNvCxnSpPr>
            <a:cxnSpLocks noChangeShapeType="1"/>
            <a:stCxn id="1174534" idx="6"/>
            <a:endCxn id="1174536" idx="2"/>
          </p:cNvCxnSpPr>
          <p:nvPr/>
        </p:nvCxnSpPr>
        <p:spPr bwMode="auto">
          <a:xfrm>
            <a:off x="3976688" y="3342928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2" name="AutoShape 24"/>
          <p:cNvCxnSpPr>
            <a:cxnSpLocks noChangeShapeType="1"/>
            <a:stCxn id="1174536" idx="0"/>
            <a:endCxn id="1174535" idx="4"/>
          </p:cNvCxnSpPr>
          <p:nvPr/>
        </p:nvCxnSpPr>
        <p:spPr bwMode="auto">
          <a:xfrm flipV="1">
            <a:off x="5638800" y="2214216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3" name="AutoShape 25"/>
          <p:cNvCxnSpPr>
            <a:cxnSpLocks noChangeShapeType="1"/>
            <a:stCxn id="1174535" idx="6"/>
            <a:endCxn id="1174537" idx="2"/>
          </p:cNvCxnSpPr>
          <p:nvPr/>
        </p:nvCxnSpPr>
        <p:spPr bwMode="auto">
          <a:xfrm>
            <a:off x="6034088" y="1818928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4" name="AutoShape 26"/>
          <p:cNvCxnSpPr>
            <a:cxnSpLocks noChangeShapeType="1"/>
            <a:stCxn id="1174536" idx="6"/>
            <a:endCxn id="1174538" idx="2"/>
          </p:cNvCxnSpPr>
          <p:nvPr/>
        </p:nvCxnSpPr>
        <p:spPr bwMode="auto">
          <a:xfrm>
            <a:off x="6034088" y="3342928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4555" name="AutoShape 27"/>
          <p:cNvCxnSpPr>
            <a:cxnSpLocks noChangeShapeType="1"/>
            <a:stCxn id="1174538" idx="0"/>
            <a:endCxn id="1174537" idx="4"/>
          </p:cNvCxnSpPr>
          <p:nvPr/>
        </p:nvCxnSpPr>
        <p:spPr bwMode="auto">
          <a:xfrm flipV="1">
            <a:off x="7696200" y="2214216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251520" y="4077072"/>
            <a:ext cx="77764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rgbClr val="FF0000"/>
                </a:solidFill>
              </a:rPr>
              <a:t>Dequeue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node at the front of the queue </a:t>
            </a:r>
            <a:r>
              <a:rPr lang="en-US" dirty="0">
                <a:solidFill>
                  <a:srgbClr val="FF0000"/>
                </a:solidFill>
              </a:rPr>
              <a:t>(COLOR NODE BLACK)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Visit all the neighbors of this node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 err="1" smtClean="0">
                <a:solidFill>
                  <a:srgbClr val="FF0000"/>
                </a:solidFill>
              </a:rPr>
              <a:t>Enqueue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visited nodes (COLOR NODE GRAY)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Set the value of the nodes one more than the value of the node where </a:t>
            </a:r>
          </a:p>
          <a:p>
            <a:r>
              <a:rPr lang="en-US" dirty="0"/>
              <a:t>      they </a:t>
            </a:r>
            <a:r>
              <a:rPr lang="en-US" dirty="0" smtClean="0"/>
              <a:t>originated</a:t>
            </a:r>
            <a:endParaRPr lang="en-US" dirty="0"/>
          </a:p>
        </p:txBody>
      </p:sp>
      <p:sp>
        <p:nvSpPr>
          <p:cNvPr id="34" name="Rectangle 28"/>
          <p:cNvSpPr>
            <a:spLocks noChangeArrowheads="1"/>
          </p:cNvSpPr>
          <p:nvPr/>
        </p:nvSpPr>
        <p:spPr bwMode="auto">
          <a:xfrm>
            <a:off x="2665512" y="5843736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35" name="Rectangle 29"/>
          <p:cNvSpPr>
            <a:spLocks noChangeArrowheads="1"/>
          </p:cNvSpPr>
          <p:nvPr/>
        </p:nvSpPr>
        <p:spPr bwMode="auto">
          <a:xfrm>
            <a:off x="1979712" y="5843736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i="1" dirty="0">
                <a:solidFill>
                  <a:srgbClr val="000000"/>
                </a:solidFill>
              </a:rPr>
              <a:t>Q:</a:t>
            </a:r>
          </a:p>
        </p:txBody>
      </p:sp>
      <p:sp>
        <p:nvSpPr>
          <p:cNvPr id="36" name="Rectangle 30"/>
          <p:cNvSpPr>
            <a:spLocks noChangeArrowheads="1"/>
          </p:cNvSpPr>
          <p:nvPr/>
        </p:nvSpPr>
        <p:spPr bwMode="auto">
          <a:xfrm>
            <a:off x="3351312" y="5843736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37" name="Oval 3"/>
          <p:cNvSpPr>
            <a:spLocks noChangeArrowheads="1"/>
          </p:cNvSpPr>
          <p:nvPr/>
        </p:nvSpPr>
        <p:spPr bwMode="auto">
          <a:xfrm>
            <a:off x="1143000" y="1437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38" name="Oval 4"/>
          <p:cNvSpPr>
            <a:spLocks noChangeArrowheads="1"/>
          </p:cNvSpPr>
          <p:nvPr/>
        </p:nvSpPr>
        <p:spPr bwMode="auto">
          <a:xfrm>
            <a:off x="1143000" y="2961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39" name="Oval 5"/>
          <p:cNvSpPr>
            <a:spLocks noChangeArrowheads="1"/>
          </p:cNvSpPr>
          <p:nvPr/>
        </p:nvSpPr>
        <p:spPr bwMode="auto">
          <a:xfrm>
            <a:off x="3200400" y="1437928"/>
            <a:ext cx="762000" cy="7620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40" name="Oval 6"/>
          <p:cNvSpPr>
            <a:spLocks noChangeArrowheads="1"/>
          </p:cNvSpPr>
          <p:nvPr/>
        </p:nvSpPr>
        <p:spPr bwMode="auto">
          <a:xfrm>
            <a:off x="3200400" y="2961928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cxnSp>
        <p:nvCxnSpPr>
          <p:cNvPr id="41" name="AutoShape 19"/>
          <p:cNvCxnSpPr>
            <a:cxnSpLocks noChangeShapeType="1"/>
            <a:stCxn id="38" idx="0"/>
            <a:endCxn id="37" idx="4"/>
          </p:cNvCxnSpPr>
          <p:nvPr/>
        </p:nvCxnSpPr>
        <p:spPr bwMode="auto">
          <a:xfrm flipV="1">
            <a:off x="1524000" y="2214216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20"/>
          <p:cNvCxnSpPr>
            <a:cxnSpLocks noChangeShapeType="1"/>
            <a:stCxn id="37" idx="6"/>
            <a:endCxn id="39" idx="2"/>
          </p:cNvCxnSpPr>
          <p:nvPr/>
        </p:nvCxnSpPr>
        <p:spPr bwMode="auto">
          <a:xfrm>
            <a:off x="1919288" y="1818928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21"/>
          <p:cNvCxnSpPr>
            <a:cxnSpLocks noChangeShapeType="1"/>
            <a:stCxn id="39" idx="4"/>
            <a:endCxn id="40" idx="0"/>
          </p:cNvCxnSpPr>
          <p:nvPr/>
        </p:nvCxnSpPr>
        <p:spPr bwMode="auto">
          <a:xfrm>
            <a:off x="3581400" y="2214216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Oval 3"/>
          <p:cNvSpPr>
            <a:spLocks noChangeArrowheads="1"/>
          </p:cNvSpPr>
          <p:nvPr/>
        </p:nvSpPr>
        <p:spPr bwMode="auto">
          <a:xfrm>
            <a:off x="1143000" y="1439193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45" name="Oval 6"/>
          <p:cNvSpPr>
            <a:spLocks noChangeArrowheads="1"/>
          </p:cNvSpPr>
          <p:nvPr/>
        </p:nvSpPr>
        <p:spPr bwMode="auto">
          <a:xfrm>
            <a:off x="3200400" y="2963193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cxnSp>
        <p:nvCxnSpPr>
          <p:cNvPr id="46" name="AutoShape 20"/>
          <p:cNvCxnSpPr>
            <a:cxnSpLocks noChangeShapeType="1"/>
          </p:cNvCxnSpPr>
          <p:nvPr/>
        </p:nvCxnSpPr>
        <p:spPr bwMode="auto">
          <a:xfrm>
            <a:off x="1914217" y="1812259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21"/>
          <p:cNvCxnSpPr>
            <a:cxnSpLocks noChangeShapeType="1"/>
            <a:endCxn id="45" idx="0"/>
          </p:cNvCxnSpPr>
          <p:nvPr/>
        </p:nvCxnSpPr>
        <p:spPr bwMode="auto">
          <a:xfrm>
            <a:off x="3581400" y="2215481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84581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657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7658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658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117658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117658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7658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7658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658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658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658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658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659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659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659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659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659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6595" name="AutoShape 19"/>
          <p:cNvCxnSpPr>
            <a:cxnSpLocks noChangeShapeType="1"/>
            <a:stCxn id="1176580" idx="0"/>
            <a:endCxn id="117657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6" name="AutoShape 20"/>
          <p:cNvCxnSpPr>
            <a:cxnSpLocks noChangeShapeType="1"/>
            <a:stCxn id="1176579" idx="6"/>
            <a:endCxn id="117658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7" name="AutoShape 21"/>
          <p:cNvCxnSpPr>
            <a:cxnSpLocks noChangeShapeType="1"/>
            <a:stCxn id="1176581" idx="4"/>
            <a:endCxn id="117658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8" name="AutoShape 22"/>
          <p:cNvCxnSpPr>
            <a:cxnSpLocks noChangeShapeType="1"/>
            <a:stCxn id="1176582" idx="7"/>
            <a:endCxn id="117658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599" name="AutoShape 23"/>
          <p:cNvCxnSpPr>
            <a:cxnSpLocks noChangeShapeType="1"/>
            <a:stCxn id="1176582" idx="6"/>
            <a:endCxn id="117658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0" name="AutoShape 24"/>
          <p:cNvCxnSpPr>
            <a:cxnSpLocks noChangeShapeType="1"/>
            <a:stCxn id="1176584" idx="0"/>
            <a:endCxn id="117658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1" name="AutoShape 25"/>
          <p:cNvCxnSpPr>
            <a:cxnSpLocks noChangeShapeType="1"/>
            <a:stCxn id="1176583" idx="6"/>
            <a:endCxn id="117658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2" name="AutoShape 26"/>
          <p:cNvCxnSpPr>
            <a:cxnSpLocks noChangeShapeType="1"/>
            <a:stCxn id="1176584" idx="6"/>
            <a:endCxn id="117658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6603" name="AutoShape 27"/>
          <p:cNvCxnSpPr>
            <a:cxnSpLocks noChangeShapeType="1"/>
            <a:stCxn id="1176586" idx="0"/>
            <a:endCxn id="117658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6604" name="Rectangle 28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6605" name="Rectangle 29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i="1">
                <a:solidFill>
                  <a:srgbClr val="000000"/>
                </a:solidFill>
              </a:rPr>
              <a:t>Q:</a:t>
            </a:r>
          </a:p>
        </p:txBody>
      </p:sp>
      <p:sp>
        <p:nvSpPr>
          <p:cNvPr id="1176606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6607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004048" y="5445224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Dequeued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 and performed the three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404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760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7760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7760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117760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117760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7760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7760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761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761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761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761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761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761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761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761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761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7619" name="AutoShape 19"/>
          <p:cNvCxnSpPr>
            <a:cxnSpLocks noChangeShapeType="1"/>
            <a:stCxn id="1177604" idx="0"/>
            <a:endCxn id="117760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0" name="AutoShape 20"/>
          <p:cNvCxnSpPr>
            <a:cxnSpLocks noChangeShapeType="1"/>
            <a:stCxn id="1177603" idx="6"/>
            <a:endCxn id="117760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1" name="AutoShape 21"/>
          <p:cNvCxnSpPr>
            <a:cxnSpLocks noChangeShapeType="1"/>
            <a:stCxn id="1177605" idx="4"/>
            <a:endCxn id="117760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2" name="AutoShape 22"/>
          <p:cNvCxnSpPr>
            <a:cxnSpLocks noChangeShapeType="1"/>
            <a:stCxn id="1177606" idx="7"/>
            <a:endCxn id="117760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3" name="AutoShape 23"/>
          <p:cNvCxnSpPr>
            <a:cxnSpLocks noChangeShapeType="1"/>
            <a:stCxn id="1177606" idx="6"/>
            <a:endCxn id="117760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4" name="AutoShape 24"/>
          <p:cNvCxnSpPr>
            <a:cxnSpLocks noChangeShapeType="1"/>
            <a:stCxn id="1177608" idx="0"/>
            <a:endCxn id="117760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5" name="AutoShape 25"/>
          <p:cNvCxnSpPr>
            <a:cxnSpLocks noChangeShapeType="1"/>
            <a:stCxn id="1177607" idx="6"/>
            <a:endCxn id="117760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6" name="AutoShape 26"/>
          <p:cNvCxnSpPr>
            <a:cxnSpLocks noChangeShapeType="1"/>
            <a:stCxn id="1177608" idx="6"/>
            <a:endCxn id="117761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7627" name="AutoShape 27"/>
          <p:cNvCxnSpPr>
            <a:cxnSpLocks noChangeShapeType="1"/>
            <a:stCxn id="1177610" idx="0"/>
            <a:endCxn id="117760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7628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i="1">
                <a:solidFill>
                  <a:srgbClr val="000000"/>
                </a:solidFill>
              </a:rPr>
              <a:t>Q:</a:t>
            </a:r>
          </a:p>
        </p:txBody>
      </p:sp>
      <p:sp>
        <p:nvSpPr>
          <p:cNvPr id="1177629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7630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7631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23</a:t>
            </a:fld>
            <a:endParaRPr lang="en-CA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4048" y="550413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Dequeued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and performed the three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130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862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7862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7862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117863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117863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7863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7863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117863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863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863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863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863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863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864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864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864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8643" name="AutoShape 19"/>
          <p:cNvCxnSpPr>
            <a:cxnSpLocks noChangeShapeType="1"/>
            <a:stCxn id="1178628" idx="0"/>
            <a:endCxn id="117862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4" name="AutoShape 20"/>
          <p:cNvCxnSpPr>
            <a:cxnSpLocks noChangeShapeType="1"/>
            <a:stCxn id="1178627" idx="6"/>
            <a:endCxn id="117862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5" name="AutoShape 21"/>
          <p:cNvCxnSpPr>
            <a:cxnSpLocks noChangeShapeType="1"/>
            <a:stCxn id="1178629" idx="4"/>
            <a:endCxn id="117863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6" name="AutoShape 22"/>
          <p:cNvCxnSpPr>
            <a:cxnSpLocks noChangeShapeType="1"/>
            <a:stCxn id="1178630" idx="7"/>
            <a:endCxn id="117863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7" name="AutoShape 23"/>
          <p:cNvCxnSpPr>
            <a:cxnSpLocks noChangeShapeType="1"/>
            <a:stCxn id="1178630" idx="6"/>
            <a:endCxn id="117863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8" name="AutoShape 24"/>
          <p:cNvCxnSpPr>
            <a:cxnSpLocks noChangeShapeType="1"/>
            <a:stCxn id="1178632" idx="0"/>
            <a:endCxn id="117863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49" name="AutoShape 25"/>
          <p:cNvCxnSpPr>
            <a:cxnSpLocks noChangeShapeType="1"/>
            <a:stCxn id="1178631" idx="6"/>
            <a:endCxn id="117863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50" name="AutoShape 26"/>
          <p:cNvCxnSpPr>
            <a:cxnSpLocks noChangeShapeType="1"/>
            <a:stCxn id="1178632" idx="6"/>
            <a:endCxn id="117863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8651" name="AutoShape 27"/>
          <p:cNvCxnSpPr>
            <a:cxnSpLocks noChangeShapeType="1"/>
            <a:stCxn id="1178634" idx="0"/>
            <a:endCxn id="117863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8652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i="1">
                <a:solidFill>
                  <a:srgbClr val="000000"/>
                </a:solidFill>
              </a:rPr>
              <a:t>Q:</a:t>
            </a:r>
          </a:p>
        </p:txBody>
      </p:sp>
      <p:sp>
        <p:nvSpPr>
          <p:cNvPr id="1178653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8654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8655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4048" y="550413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Dequeued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</a:t>
            </a:r>
            <a:r>
              <a:rPr lang="en-US" dirty="0" smtClean="0"/>
              <a:t> and performed the three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91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9651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79652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79653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1179654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1179655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79656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79657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1179658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1179659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9660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9661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9662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9663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9664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9665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9666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9667" name="AutoShape 19"/>
          <p:cNvCxnSpPr>
            <a:cxnSpLocks noChangeShapeType="1"/>
            <a:stCxn id="1179652" idx="0"/>
            <a:endCxn id="1179651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68" name="AutoShape 20"/>
          <p:cNvCxnSpPr>
            <a:cxnSpLocks noChangeShapeType="1"/>
            <a:stCxn id="1179651" idx="6"/>
            <a:endCxn id="1179653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69" name="AutoShape 21"/>
          <p:cNvCxnSpPr>
            <a:cxnSpLocks noChangeShapeType="1"/>
            <a:stCxn id="1179653" idx="4"/>
            <a:endCxn id="1179654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0" name="AutoShape 22"/>
          <p:cNvCxnSpPr>
            <a:cxnSpLocks noChangeShapeType="1"/>
            <a:stCxn id="1179654" idx="7"/>
            <a:endCxn id="1179655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1" name="AutoShape 23"/>
          <p:cNvCxnSpPr>
            <a:cxnSpLocks noChangeShapeType="1"/>
            <a:stCxn id="1179654" idx="6"/>
            <a:endCxn id="1179656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2" name="AutoShape 24"/>
          <p:cNvCxnSpPr>
            <a:cxnSpLocks noChangeShapeType="1"/>
            <a:stCxn id="1179656" idx="0"/>
            <a:endCxn id="1179655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3" name="AutoShape 25"/>
          <p:cNvCxnSpPr>
            <a:cxnSpLocks noChangeShapeType="1"/>
            <a:stCxn id="1179655" idx="6"/>
            <a:endCxn id="1179657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4" name="AutoShape 26"/>
          <p:cNvCxnSpPr>
            <a:cxnSpLocks noChangeShapeType="1"/>
            <a:stCxn id="1179656" idx="6"/>
            <a:endCxn id="1179658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9675" name="AutoShape 27"/>
          <p:cNvCxnSpPr>
            <a:cxnSpLocks noChangeShapeType="1"/>
            <a:stCxn id="1179658" idx="0"/>
            <a:endCxn id="1179657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79676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i="1">
                <a:solidFill>
                  <a:srgbClr val="000000"/>
                </a:solidFill>
              </a:rPr>
              <a:t>Q:</a:t>
            </a:r>
          </a:p>
        </p:txBody>
      </p:sp>
      <p:sp>
        <p:nvSpPr>
          <p:cNvPr id="1179677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9678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9679" name="Rectangle 31"/>
          <p:cNvSpPr>
            <a:spLocks noChangeArrowheads="1"/>
          </p:cNvSpPr>
          <p:nvPr/>
        </p:nvSpPr>
        <p:spPr bwMode="auto">
          <a:xfrm>
            <a:off x="38862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5004048" y="550413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Dequeued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and performed the three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996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80675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80676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80677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1180678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1180679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80680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80681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1180682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1180683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80684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80685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80686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80687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80688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80689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80690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80691" name="AutoShape 19"/>
          <p:cNvCxnSpPr>
            <a:cxnSpLocks noChangeShapeType="1"/>
            <a:stCxn id="1180676" idx="0"/>
            <a:endCxn id="1180675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2" name="AutoShape 20"/>
          <p:cNvCxnSpPr>
            <a:cxnSpLocks noChangeShapeType="1"/>
            <a:stCxn id="1180675" idx="6"/>
            <a:endCxn id="1180677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3" name="AutoShape 21"/>
          <p:cNvCxnSpPr>
            <a:cxnSpLocks noChangeShapeType="1"/>
            <a:stCxn id="1180677" idx="4"/>
            <a:endCxn id="1180678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4" name="AutoShape 22"/>
          <p:cNvCxnSpPr>
            <a:cxnSpLocks noChangeShapeType="1"/>
            <a:stCxn id="1180678" idx="7"/>
            <a:endCxn id="1180679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5" name="AutoShape 23"/>
          <p:cNvCxnSpPr>
            <a:cxnSpLocks noChangeShapeType="1"/>
            <a:stCxn id="1180678" idx="6"/>
            <a:endCxn id="1180680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6" name="AutoShape 24"/>
          <p:cNvCxnSpPr>
            <a:cxnSpLocks noChangeShapeType="1"/>
            <a:stCxn id="1180680" idx="0"/>
            <a:endCxn id="1180679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7" name="AutoShape 25"/>
          <p:cNvCxnSpPr>
            <a:cxnSpLocks noChangeShapeType="1"/>
            <a:stCxn id="1180679" idx="6"/>
            <a:endCxn id="1180681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8" name="AutoShape 26"/>
          <p:cNvCxnSpPr>
            <a:cxnSpLocks noChangeShapeType="1"/>
            <a:stCxn id="1180680" idx="6"/>
            <a:endCxn id="1180682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0699" name="AutoShape 27"/>
          <p:cNvCxnSpPr>
            <a:cxnSpLocks noChangeShapeType="1"/>
            <a:stCxn id="1180682" idx="0"/>
            <a:endCxn id="1180681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0700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i="1">
                <a:solidFill>
                  <a:srgbClr val="000000"/>
                </a:solidFill>
              </a:rPr>
              <a:t>Q:</a:t>
            </a:r>
          </a:p>
        </p:txBody>
      </p:sp>
      <p:sp>
        <p:nvSpPr>
          <p:cNvPr id="1180701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80702" name="Rectangle 30"/>
          <p:cNvSpPr>
            <a:spLocks noChangeArrowheads="1"/>
          </p:cNvSpPr>
          <p:nvPr/>
        </p:nvSpPr>
        <p:spPr bwMode="auto">
          <a:xfrm>
            <a:off x="32004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5004048" y="550413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Dequeued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v</a:t>
            </a:r>
            <a:r>
              <a:rPr lang="en-US" dirty="0" smtClean="0"/>
              <a:t> and performed the three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825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81699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81700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81701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1181702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1181703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81704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81705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1181706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1181707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81708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81709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81710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81711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81712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81713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81714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81715" name="AutoShape 19"/>
          <p:cNvCxnSpPr>
            <a:cxnSpLocks noChangeShapeType="1"/>
            <a:stCxn id="1181700" idx="0"/>
            <a:endCxn id="1181699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16" name="AutoShape 20"/>
          <p:cNvCxnSpPr>
            <a:cxnSpLocks noChangeShapeType="1"/>
            <a:stCxn id="1181699" idx="6"/>
            <a:endCxn id="1181701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17" name="AutoShape 21"/>
          <p:cNvCxnSpPr>
            <a:cxnSpLocks noChangeShapeType="1"/>
            <a:stCxn id="1181701" idx="4"/>
            <a:endCxn id="1181702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18" name="AutoShape 22"/>
          <p:cNvCxnSpPr>
            <a:cxnSpLocks noChangeShapeType="1"/>
            <a:stCxn id="1181702" idx="7"/>
            <a:endCxn id="1181703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19" name="AutoShape 23"/>
          <p:cNvCxnSpPr>
            <a:cxnSpLocks noChangeShapeType="1"/>
            <a:stCxn id="1181702" idx="6"/>
            <a:endCxn id="1181704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20" name="AutoShape 24"/>
          <p:cNvCxnSpPr>
            <a:cxnSpLocks noChangeShapeType="1"/>
            <a:stCxn id="1181704" idx="0"/>
            <a:endCxn id="1181703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21" name="AutoShape 25"/>
          <p:cNvCxnSpPr>
            <a:cxnSpLocks noChangeShapeType="1"/>
            <a:stCxn id="1181703" idx="6"/>
            <a:endCxn id="1181705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22" name="AutoShape 26"/>
          <p:cNvCxnSpPr>
            <a:cxnSpLocks noChangeShapeType="1"/>
            <a:stCxn id="1181704" idx="6"/>
            <a:endCxn id="1181706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1723" name="AutoShape 27"/>
          <p:cNvCxnSpPr>
            <a:cxnSpLocks noChangeShapeType="1"/>
            <a:stCxn id="1181706" idx="0"/>
            <a:endCxn id="1181705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1724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i="1">
                <a:solidFill>
                  <a:srgbClr val="000000"/>
                </a:solidFill>
              </a:rPr>
              <a:t>Q:</a:t>
            </a:r>
          </a:p>
        </p:txBody>
      </p:sp>
      <p:sp>
        <p:nvSpPr>
          <p:cNvPr id="1181725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i="1">
                <a:solidFill>
                  <a:srgbClr val="000000"/>
                </a:solidFill>
              </a:rPr>
              <a:t>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04048" y="550413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Dequeued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</a:t>
            </a:r>
            <a:r>
              <a:rPr lang="en-US" dirty="0" smtClean="0"/>
              <a:t> and performed the three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704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8272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8272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8272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118272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118272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8272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8272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118273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118273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8273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8273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8273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8273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8273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8273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8273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82739" name="AutoShape 19"/>
          <p:cNvCxnSpPr>
            <a:cxnSpLocks noChangeShapeType="1"/>
            <a:stCxn id="1182724" idx="0"/>
            <a:endCxn id="118272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0" name="AutoShape 20"/>
          <p:cNvCxnSpPr>
            <a:cxnSpLocks noChangeShapeType="1"/>
            <a:stCxn id="1182723" idx="6"/>
            <a:endCxn id="118272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1" name="AutoShape 21"/>
          <p:cNvCxnSpPr>
            <a:cxnSpLocks noChangeShapeType="1"/>
            <a:stCxn id="1182725" idx="4"/>
            <a:endCxn id="118272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2" name="AutoShape 22"/>
          <p:cNvCxnSpPr>
            <a:cxnSpLocks noChangeShapeType="1"/>
            <a:stCxn id="1182726" idx="7"/>
            <a:endCxn id="118272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3" name="AutoShape 23"/>
          <p:cNvCxnSpPr>
            <a:cxnSpLocks noChangeShapeType="1"/>
            <a:stCxn id="1182726" idx="6"/>
            <a:endCxn id="118272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4" name="AutoShape 24"/>
          <p:cNvCxnSpPr>
            <a:cxnSpLocks noChangeShapeType="1"/>
            <a:stCxn id="1182728" idx="0"/>
            <a:endCxn id="118272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5" name="AutoShape 25"/>
          <p:cNvCxnSpPr>
            <a:cxnSpLocks noChangeShapeType="1"/>
            <a:stCxn id="1182727" idx="6"/>
            <a:endCxn id="118272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6" name="AutoShape 26"/>
          <p:cNvCxnSpPr>
            <a:cxnSpLocks noChangeShapeType="1"/>
            <a:stCxn id="1182728" idx="6"/>
            <a:endCxn id="118273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7" name="AutoShape 27"/>
          <p:cNvCxnSpPr>
            <a:cxnSpLocks noChangeShapeType="1"/>
            <a:stCxn id="1182730" idx="0"/>
            <a:endCxn id="118272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82748" name="Rectangle 28"/>
          <p:cNvSpPr>
            <a:spLocks noChangeArrowheads="1"/>
          </p:cNvSpPr>
          <p:nvPr/>
        </p:nvSpPr>
        <p:spPr bwMode="auto">
          <a:xfrm>
            <a:off x="18288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i="1">
                <a:solidFill>
                  <a:srgbClr val="000000"/>
                </a:solidFill>
              </a:rPr>
              <a:t>Q:</a:t>
            </a:r>
          </a:p>
        </p:txBody>
      </p:sp>
      <p:sp>
        <p:nvSpPr>
          <p:cNvPr id="1182749" name="Rectangle 29"/>
          <p:cNvSpPr>
            <a:spLocks noChangeArrowheads="1"/>
          </p:cNvSpPr>
          <p:nvPr/>
        </p:nvSpPr>
        <p:spPr bwMode="auto">
          <a:xfrm>
            <a:off x="2514600" y="5562600"/>
            <a:ext cx="685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>
                <a:solidFill>
                  <a:srgbClr val="000000"/>
                </a:solidFill>
                <a:cs typeface="Times New Roman" pitchFamily="18" charset="0"/>
              </a:rPr>
              <a:t>Ø</a:t>
            </a:r>
            <a:endParaRPr lang="en-US" altLang="en-US" sz="2800" b="1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004048" y="550413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Dequeued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and performed the three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1220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So what does this mean?</a:t>
            </a:r>
            <a:endParaRPr lang="en-US" altLang="en-US" dirty="0"/>
          </a:p>
        </p:txBody>
      </p:sp>
      <p:sp>
        <p:nvSpPr>
          <p:cNvPr id="1182723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82724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82725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0</a:t>
            </a:r>
          </a:p>
        </p:txBody>
      </p:sp>
      <p:sp>
        <p:nvSpPr>
          <p:cNvPr id="1182726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1</a:t>
            </a:r>
          </a:p>
        </p:txBody>
      </p:sp>
      <p:sp>
        <p:nvSpPr>
          <p:cNvPr id="1182727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82728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2</a:t>
            </a:r>
          </a:p>
        </p:txBody>
      </p:sp>
      <p:sp>
        <p:nvSpPr>
          <p:cNvPr id="1182729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1182730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3</a:t>
            </a:r>
          </a:p>
        </p:txBody>
      </p:sp>
      <p:sp>
        <p:nvSpPr>
          <p:cNvPr id="1182731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82732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82733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82734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82735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82736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82737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82738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82739" name="AutoShape 19"/>
          <p:cNvCxnSpPr>
            <a:cxnSpLocks noChangeShapeType="1"/>
            <a:stCxn id="1182724" idx="0"/>
            <a:endCxn id="1182723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0" name="AutoShape 20"/>
          <p:cNvCxnSpPr>
            <a:cxnSpLocks noChangeShapeType="1"/>
            <a:stCxn id="1182723" idx="6"/>
            <a:endCxn id="1182725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1" name="AutoShape 21"/>
          <p:cNvCxnSpPr>
            <a:cxnSpLocks noChangeShapeType="1"/>
            <a:stCxn id="1182725" idx="4"/>
            <a:endCxn id="1182726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2" name="AutoShape 22"/>
          <p:cNvCxnSpPr>
            <a:cxnSpLocks noChangeShapeType="1"/>
            <a:stCxn id="1182726" idx="7"/>
            <a:endCxn id="1182727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3" name="AutoShape 23"/>
          <p:cNvCxnSpPr>
            <a:cxnSpLocks noChangeShapeType="1"/>
            <a:stCxn id="1182726" idx="6"/>
            <a:endCxn id="1182728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4" name="AutoShape 24"/>
          <p:cNvCxnSpPr>
            <a:cxnSpLocks noChangeShapeType="1"/>
            <a:stCxn id="1182728" idx="0"/>
            <a:endCxn id="1182727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5" name="AutoShape 25"/>
          <p:cNvCxnSpPr>
            <a:cxnSpLocks noChangeShapeType="1"/>
            <a:stCxn id="1182727" idx="6"/>
            <a:endCxn id="1182729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6" name="AutoShape 26"/>
          <p:cNvCxnSpPr>
            <a:cxnSpLocks noChangeShapeType="1"/>
            <a:stCxn id="1182728" idx="6"/>
            <a:endCxn id="1182730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2747" name="AutoShape 27"/>
          <p:cNvCxnSpPr>
            <a:cxnSpLocks noChangeShapeType="1"/>
            <a:stCxn id="1182730" idx="0"/>
            <a:endCxn id="1182729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39552" y="5504135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shows how many hops it takes to go from s to any other node.</a:t>
            </a:r>
          </a:p>
          <a:p>
            <a:r>
              <a:rPr lang="en-US" dirty="0" smtClean="0"/>
              <a:t>e.g. takes 3 hops to get to y, 2 hops to v and 1 hop to 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3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Variations</a:t>
            </a:r>
          </a:p>
        </p:txBody>
      </p:sp>
      <p:sp>
        <p:nvSpPr>
          <p:cNvPr id="1157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Variations: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00"/>
                </a:solidFill>
              </a:rPr>
              <a:t>connected graph </a:t>
            </a:r>
            <a:r>
              <a:rPr lang="en-US" altLang="en-US" dirty="0"/>
              <a:t>has a path from every vertex to every other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In </a:t>
            </a:r>
            <a:r>
              <a:rPr lang="en-US" altLang="en-US" dirty="0"/>
              <a:t>an </a:t>
            </a:r>
            <a:r>
              <a:rPr lang="en-US" altLang="en-US" i="1" dirty="0">
                <a:solidFill>
                  <a:srgbClr val="FF0000"/>
                </a:solidFill>
              </a:rPr>
              <a:t>undirected graph</a:t>
            </a:r>
            <a:r>
              <a:rPr lang="en-US" altLang="en-US" i="1" dirty="0">
                <a:solidFill>
                  <a:schemeClr val="tx2"/>
                </a:solidFill>
              </a:rPr>
              <a:t>:</a:t>
            </a:r>
          </a:p>
          <a:p>
            <a:pPr lvl="2"/>
            <a:r>
              <a:rPr lang="en-US" altLang="en-US" dirty="0"/>
              <a:t>Edge (</a:t>
            </a:r>
            <a:r>
              <a:rPr lang="en-US" altLang="en-US" dirty="0" err="1"/>
              <a:t>u,v</a:t>
            </a:r>
            <a:r>
              <a:rPr lang="en-US" altLang="en-US" dirty="0"/>
              <a:t>) = edge (</a:t>
            </a:r>
            <a:r>
              <a:rPr lang="en-US" altLang="en-US" dirty="0" err="1"/>
              <a:t>v,u</a:t>
            </a:r>
            <a:r>
              <a:rPr lang="en-US" altLang="en-US" dirty="0"/>
              <a:t>)</a:t>
            </a:r>
          </a:p>
          <a:p>
            <a:pPr lvl="1"/>
            <a:endParaRPr lang="en-US" altLang="en-US" dirty="0" smtClean="0"/>
          </a:p>
          <a:p>
            <a:pPr lvl="1"/>
            <a:r>
              <a:rPr lang="en-US" altLang="en-US" dirty="0" smtClean="0"/>
              <a:t>In </a:t>
            </a:r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00"/>
                </a:solidFill>
              </a:rPr>
              <a:t>directed</a:t>
            </a:r>
            <a:r>
              <a:rPr lang="en-US" altLang="en-US" dirty="0"/>
              <a:t> graph:</a:t>
            </a:r>
          </a:p>
          <a:p>
            <a:pPr lvl="2"/>
            <a:r>
              <a:rPr lang="en-US" altLang="en-US" dirty="0"/>
              <a:t>Edge (</a:t>
            </a:r>
            <a:r>
              <a:rPr lang="en-US" altLang="en-US" dirty="0" err="1"/>
              <a:t>u,v</a:t>
            </a:r>
            <a:r>
              <a:rPr lang="en-US" altLang="en-US" dirty="0"/>
              <a:t>) goes from vertex u to vertex v, notated </a:t>
            </a:r>
            <a:r>
              <a:rPr lang="en-US" altLang="en-US" dirty="0" err="1"/>
              <a:t>u</a:t>
            </a:r>
            <a:r>
              <a:rPr lang="en-US" altLang="en-US" dirty="0" err="1">
                <a:sym typeface="Symbol" pitchFamily="18" charset="2"/>
              </a:rPr>
              <a:t>v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3728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Example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72806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31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5576" y="5085184"/>
            <a:ext cx="7532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Suppose I want to perform breadth first search starting from </a:t>
            </a:r>
            <a:r>
              <a:rPr lang="en-US" dirty="0" smtClean="0">
                <a:solidFill>
                  <a:srgbClr val="FF0000"/>
                </a:solidFill>
              </a:rPr>
              <a:t>node u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 value in each node is</a:t>
            </a:r>
            <a:r>
              <a:rPr lang="en-US" dirty="0" smtClean="0">
                <a:solidFill>
                  <a:srgbClr val="FF0000"/>
                </a:solidFill>
              </a:rPr>
              <a:t> its distance from u, we initialize to </a:t>
            </a:r>
            <a:r>
              <a:rPr lang="en-US" altLang="en-US" dirty="0">
                <a:solidFill>
                  <a:srgbClr val="0033CC"/>
                </a:solidFill>
                <a:sym typeface="Symbol" pitchFamily="18" charset="2"/>
              </a:rPr>
              <a:t>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589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0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32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1130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0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33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010482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2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0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34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895191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2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2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0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35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08287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2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2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0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36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211033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  <a:endParaRPr lang="en-US" altLang="en-US" sz="4000">
              <a:solidFill>
                <a:srgbClr val="0033CC"/>
              </a:solidFill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3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2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2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0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37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15953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4</a:t>
            </a:r>
            <a:endParaRPr lang="en-US" altLang="en-US" sz="4000" dirty="0">
              <a:solidFill>
                <a:srgbClr val="0033CC"/>
              </a:solidFill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>
                <a:solidFill>
                  <a:srgbClr val="0033CC"/>
                </a:solidFill>
                <a:sym typeface="Symbol" pitchFamily="18" charset="2"/>
              </a:rPr>
              <a:t></a:t>
            </a: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3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2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2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0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38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03804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4</a:t>
            </a:r>
            <a:endParaRPr lang="en-US" altLang="en-US" sz="4000" dirty="0">
              <a:solidFill>
                <a:srgbClr val="0033CC"/>
              </a:solidFill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5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3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2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2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0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39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1358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 Variations</a:t>
            </a:r>
          </a:p>
        </p:txBody>
      </p:sp>
      <p:sp>
        <p:nvSpPr>
          <p:cNvPr id="1158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More variations: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00"/>
                </a:solidFill>
              </a:rPr>
              <a:t>weighted graph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associates weights with either the edges or the vertices</a:t>
            </a:r>
          </a:p>
          <a:p>
            <a:pPr lvl="2"/>
            <a:r>
              <a:rPr lang="en-US" altLang="en-US" dirty="0"/>
              <a:t>E.g., a </a:t>
            </a:r>
            <a:r>
              <a:rPr lang="en-US" altLang="en-US" dirty="0" smtClean="0"/>
              <a:t>map</a:t>
            </a:r>
            <a:r>
              <a:rPr lang="en-US" altLang="en-US" dirty="0"/>
              <a:t>: edges might be weighted w/ distance</a:t>
            </a:r>
          </a:p>
          <a:p>
            <a:pPr lvl="1"/>
            <a:r>
              <a:rPr lang="en-US" altLang="en-US" dirty="0"/>
              <a:t>A </a:t>
            </a:r>
            <a:r>
              <a:rPr lang="en-US" altLang="en-US" i="1" dirty="0" err="1">
                <a:solidFill>
                  <a:srgbClr val="FF0000"/>
                </a:solidFill>
              </a:rPr>
              <a:t>multigraph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allows multiple edges between the same vertices</a:t>
            </a:r>
          </a:p>
          <a:p>
            <a:pPr lvl="2"/>
            <a:r>
              <a:rPr lang="en-US" altLang="en-US" dirty="0"/>
              <a:t>E.g., the call graph in a program (a function can get called from multiple points in another function)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2526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Example</a:t>
            </a:r>
          </a:p>
        </p:txBody>
      </p:sp>
      <p:sp>
        <p:nvSpPr>
          <p:cNvPr id="1173507" name="Oval 3"/>
          <p:cNvSpPr>
            <a:spLocks noChangeArrowheads="1"/>
          </p:cNvSpPr>
          <p:nvPr/>
        </p:nvSpPr>
        <p:spPr bwMode="auto">
          <a:xfrm>
            <a:off x="11430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4</a:t>
            </a:r>
            <a:endParaRPr lang="en-US" altLang="en-US" sz="4000" dirty="0">
              <a:solidFill>
                <a:srgbClr val="0033CC"/>
              </a:solidFill>
            </a:endParaRPr>
          </a:p>
        </p:txBody>
      </p:sp>
      <p:sp>
        <p:nvSpPr>
          <p:cNvPr id="1173508" name="Oval 4"/>
          <p:cNvSpPr>
            <a:spLocks noChangeArrowheads="1"/>
          </p:cNvSpPr>
          <p:nvPr/>
        </p:nvSpPr>
        <p:spPr bwMode="auto">
          <a:xfrm>
            <a:off x="11430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5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09" name="Oval 5"/>
          <p:cNvSpPr>
            <a:spLocks noChangeArrowheads="1"/>
          </p:cNvSpPr>
          <p:nvPr/>
        </p:nvSpPr>
        <p:spPr bwMode="auto">
          <a:xfrm>
            <a:off x="32004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3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0" name="Oval 6"/>
          <p:cNvSpPr>
            <a:spLocks noChangeArrowheads="1"/>
          </p:cNvSpPr>
          <p:nvPr/>
        </p:nvSpPr>
        <p:spPr bwMode="auto">
          <a:xfrm>
            <a:off x="32004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2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1" name="Oval 7"/>
          <p:cNvSpPr>
            <a:spLocks noChangeArrowheads="1"/>
          </p:cNvSpPr>
          <p:nvPr/>
        </p:nvSpPr>
        <p:spPr bwMode="auto">
          <a:xfrm>
            <a:off x="52578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2" name="Oval 8"/>
          <p:cNvSpPr>
            <a:spLocks noChangeArrowheads="1"/>
          </p:cNvSpPr>
          <p:nvPr/>
        </p:nvSpPr>
        <p:spPr bwMode="auto">
          <a:xfrm>
            <a:off x="52578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2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3" name="Oval 9"/>
          <p:cNvSpPr>
            <a:spLocks noChangeArrowheads="1"/>
          </p:cNvSpPr>
          <p:nvPr/>
        </p:nvSpPr>
        <p:spPr bwMode="auto">
          <a:xfrm>
            <a:off x="7315200" y="2133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0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4" name="Oval 10"/>
          <p:cNvSpPr>
            <a:spLocks noChangeArrowheads="1"/>
          </p:cNvSpPr>
          <p:nvPr/>
        </p:nvSpPr>
        <p:spPr bwMode="auto">
          <a:xfrm>
            <a:off x="7315200" y="3657600"/>
            <a:ext cx="762000" cy="7620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 smtClean="0">
                <a:solidFill>
                  <a:srgbClr val="0033CC"/>
                </a:solidFill>
                <a:sym typeface="Symbol" pitchFamily="18" charset="2"/>
              </a:rPr>
              <a:t>1</a:t>
            </a:r>
            <a:endParaRPr lang="en-US" altLang="en-US" sz="4000" dirty="0">
              <a:solidFill>
                <a:srgbClr val="0033CC"/>
              </a:solidFill>
              <a:sym typeface="Symbol" pitchFamily="18" charset="2"/>
            </a:endParaRPr>
          </a:p>
        </p:txBody>
      </p:sp>
      <p:sp>
        <p:nvSpPr>
          <p:cNvPr id="1173515" name="Text Box 11"/>
          <p:cNvSpPr txBox="1">
            <a:spLocks noChangeArrowheads="1"/>
          </p:cNvSpPr>
          <p:nvPr/>
        </p:nvSpPr>
        <p:spPr bwMode="auto">
          <a:xfrm>
            <a:off x="1382713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r</a:t>
            </a:r>
          </a:p>
        </p:txBody>
      </p:sp>
      <p:sp>
        <p:nvSpPr>
          <p:cNvPr id="1173516" name="Text Box 12"/>
          <p:cNvSpPr txBox="1">
            <a:spLocks noChangeArrowheads="1"/>
          </p:cNvSpPr>
          <p:nvPr/>
        </p:nvSpPr>
        <p:spPr bwMode="auto">
          <a:xfrm>
            <a:off x="3429000" y="1676400"/>
            <a:ext cx="2825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s</a:t>
            </a:r>
          </a:p>
        </p:txBody>
      </p:sp>
      <p:sp>
        <p:nvSpPr>
          <p:cNvPr id="1173517" name="Text Box 13"/>
          <p:cNvSpPr txBox="1">
            <a:spLocks noChangeArrowheads="1"/>
          </p:cNvSpPr>
          <p:nvPr/>
        </p:nvSpPr>
        <p:spPr bwMode="auto">
          <a:xfrm>
            <a:off x="5489575" y="1676400"/>
            <a:ext cx="25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1173518" name="Text Box 14"/>
          <p:cNvSpPr txBox="1">
            <a:spLocks noChangeArrowheads="1"/>
          </p:cNvSpPr>
          <p:nvPr/>
        </p:nvSpPr>
        <p:spPr bwMode="auto">
          <a:xfrm>
            <a:off x="7500938" y="1676400"/>
            <a:ext cx="3254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u</a:t>
            </a:r>
          </a:p>
        </p:txBody>
      </p:sp>
      <p:sp>
        <p:nvSpPr>
          <p:cNvPr id="1173519" name="Text Box 15"/>
          <p:cNvSpPr txBox="1">
            <a:spLocks noChangeArrowheads="1"/>
          </p:cNvSpPr>
          <p:nvPr/>
        </p:nvSpPr>
        <p:spPr bwMode="auto">
          <a:xfrm>
            <a:off x="1365250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v</a:t>
            </a:r>
          </a:p>
        </p:txBody>
      </p:sp>
      <p:sp>
        <p:nvSpPr>
          <p:cNvPr id="1173520" name="Text Box 16"/>
          <p:cNvSpPr txBox="1">
            <a:spLocks noChangeArrowheads="1"/>
          </p:cNvSpPr>
          <p:nvPr/>
        </p:nvSpPr>
        <p:spPr bwMode="auto">
          <a:xfrm>
            <a:off x="3416300" y="4419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w</a:t>
            </a:r>
          </a:p>
        </p:txBody>
      </p:sp>
      <p:sp>
        <p:nvSpPr>
          <p:cNvPr id="1173521" name="Text Box 17"/>
          <p:cNvSpPr txBox="1">
            <a:spLocks noChangeArrowheads="1"/>
          </p:cNvSpPr>
          <p:nvPr/>
        </p:nvSpPr>
        <p:spPr bwMode="auto">
          <a:xfrm>
            <a:off x="5516563" y="44196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x</a:t>
            </a:r>
          </a:p>
        </p:txBody>
      </p:sp>
      <p:sp>
        <p:nvSpPr>
          <p:cNvPr id="1173522" name="Text Box 18"/>
          <p:cNvSpPr txBox="1">
            <a:spLocks noChangeArrowheads="1"/>
          </p:cNvSpPr>
          <p:nvPr/>
        </p:nvSpPr>
        <p:spPr bwMode="auto">
          <a:xfrm>
            <a:off x="7604125" y="4419600"/>
            <a:ext cx="296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000000"/>
                </a:solidFill>
              </a:rPr>
              <a:t>y</a:t>
            </a:r>
          </a:p>
        </p:txBody>
      </p:sp>
      <p:cxnSp>
        <p:nvCxnSpPr>
          <p:cNvPr id="1173523" name="AutoShape 19"/>
          <p:cNvCxnSpPr>
            <a:cxnSpLocks noChangeShapeType="1"/>
            <a:stCxn id="1173508" idx="0"/>
            <a:endCxn id="1173507" idx="4"/>
          </p:cNvCxnSpPr>
          <p:nvPr/>
        </p:nvCxnSpPr>
        <p:spPr bwMode="auto">
          <a:xfrm flipV="1">
            <a:off x="15240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4" name="AutoShape 20"/>
          <p:cNvCxnSpPr>
            <a:cxnSpLocks noChangeShapeType="1"/>
            <a:stCxn id="1173507" idx="6"/>
            <a:endCxn id="1173509" idx="2"/>
          </p:cNvCxnSpPr>
          <p:nvPr/>
        </p:nvCxnSpPr>
        <p:spPr bwMode="auto">
          <a:xfrm>
            <a:off x="19192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5" name="AutoShape 21"/>
          <p:cNvCxnSpPr>
            <a:cxnSpLocks noChangeShapeType="1"/>
            <a:stCxn id="1173509" idx="4"/>
            <a:endCxn id="1173510" idx="0"/>
          </p:cNvCxnSpPr>
          <p:nvPr/>
        </p:nvCxnSpPr>
        <p:spPr bwMode="auto">
          <a:xfrm>
            <a:off x="35814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6" name="AutoShape 22"/>
          <p:cNvCxnSpPr>
            <a:cxnSpLocks noChangeShapeType="1"/>
            <a:stCxn id="1173510" idx="7"/>
            <a:endCxn id="1173511" idx="3"/>
          </p:cNvCxnSpPr>
          <p:nvPr/>
        </p:nvCxnSpPr>
        <p:spPr bwMode="auto">
          <a:xfrm flipV="1">
            <a:off x="3851275" y="2798763"/>
            <a:ext cx="1517650" cy="95567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7" name="AutoShape 23"/>
          <p:cNvCxnSpPr>
            <a:cxnSpLocks noChangeShapeType="1"/>
            <a:stCxn id="1173510" idx="6"/>
            <a:endCxn id="1173512" idx="2"/>
          </p:cNvCxnSpPr>
          <p:nvPr/>
        </p:nvCxnSpPr>
        <p:spPr bwMode="auto">
          <a:xfrm>
            <a:off x="39766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8" name="AutoShape 24"/>
          <p:cNvCxnSpPr>
            <a:cxnSpLocks noChangeShapeType="1"/>
            <a:stCxn id="1173512" idx="0"/>
            <a:endCxn id="1173511" idx="4"/>
          </p:cNvCxnSpPr>
          <p:nvPr/>
        </p:nvCxnSpPr>
        <p:spPr bwMode="auto">
          <a:xfrm flipV="1">
            <a:off x="56388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29" name="AutoShape 25"/>
          <p:cNvCxnSpPr>
            <a:cxnSpLocks noChangeShapeType="1"/>
            <a:stCxn id="1173511" idx="6"/>
            <a:endCxn id="1173513" idx="2"/>
          </p:cNvCxnSpPr>
          <p:nvPr/>
        </p:nvCxnSpPr>
        <p:spPr bwMode="auto">
          <a:xfrm>
            <a:off x="6034088" y="2514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0" name="AutoShape 26"/>
          <p:cNvCxnSpPr>
            <a:cxnSpLocks noChangeShapeType="1"/>
            <a:stCxn id="1173512" idx="6"/>
            <a:endCxn id="1173514" idx="2"/>
          </p:cNvCxnSpPr>
          <p:nvPr/>
        </p:nvCxnSpPr>
        <p:spPr bwMode="auto">
          <a:xfrm>
            <a:off x="6034088" y="4038600"/>
            <a:ext cx="12668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73531" name="AutoShape 27"/>
          <p:cNvCxnSpPr>
            <a:cxnSpLocks noChangeShapeType="1"/>
            <a:stCxn id="1173514" idx="0"/>
            <a:endCxn id="1173513" idx="4"/>
          </p:cNvCxnSpPr>
          <p:nvPr/>
        </p:nvCxnSpPr>
        <p:spPr bwMode="auto">
          <a:xfrm flipV="1">
            <a:off x="7696200" y="2909888"/>
            <a:ext cx="0" cy="733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40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04854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Breadth-First Search: Properties</a:t>
            </a:r>
          </a:p>
        </p:txBody>
      </p:sp>
      <p:sp>
        <p:nvSpPr>
          <p:cNvPr id="1185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BFS calculates the </a:t>
            </a:r>
            <a:r>
              <a:rPr lang="en-US" altLang="en-US" i="1" dirty="0">
                <a:solidFill>
                  <a:srgbClr val="FF0000"/>
                </a:solidFill>
              </a:rPr>
              <a:t>shortest-path distance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to the source node</a:t>
            </a:r>
          </a:p>
          <a:p>
            <a:pPr lvl="1"/>
            <a:r>
              <a:rPr lang="en-US" altLang="en-US" dirty="0"/>
              <a:t>Shortest-path distance </a:t>
            </a:r>
            <a:r>
              <a:rPr lang="en-US" altLang="en-US" dirty="0">
                <a:sym typeface="Symbol" pitchFamily="18" charset="2"/>
              </a:rPr>
              <a:t>(</a:t>
            </a:r>
            <a:r>
              <a:rPr lang="en-US" altLang="en-US" dirty="0" err="1">
                <a:sym typeface="Symbol" pitchFamily="18" charset="2"/>
              </a:rPr>
              <a:t>s,v</a:t>
            </a:r>
            <a:r>
              <a:rPr lang="en-US" altLang="en-US" dirty="0">
                <a:sym typeface="Symbol" pitchFamily="18" charset="2"/>
              </a:rPr>
              <a:t>) </a:t>
            </a:r>
            <a:r>
              <a:rPr lang="en-US" altLang="en-US" dirty="0"/>
              <a:t>= minimum number of edges from s to v, or </a:t>
            </a:r>
            <a:r>
              <a:rPr lang="en-US" altLang="en-US" dirty="0">
                <a:sym typeface="Symbol" pitchFamily="18" charset="2"/>
              </a:rPr>
              <a:t> if v not reachable from s</a:t>
            </a:r>
            <a:endParaRPr lang="en-US" altLang="en-US" dirty="0"/>
          </a:p>
          <a:p>
            <a:r>
              <a:rPr lang="en-US" altLang="en-US" dirty="0" smtClean="0">
                <a:sym typeface="Symbol" pitchFamily="18" charset="2"/>
              </a:rPr>
              <a:t>BFS </a:t>
            </a:r>
            <a:r>
              <a:rPr lang="en-US" altLang="en-US" dirty="0">
                <a:sym typeface="Symbol" pitchFamily="18" charset="2"/>
              </a:rPr>
              <a:t>builds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breadth-first tree</a:t>
            </a:r>
            <a:r>
              <a:rPr lang="en-US" altLang="en-US" dirty="0">
                <a:sym typeface="Symbol" pitchFamily="18" charset="2"/>
              </a:rPr>
              <a:t>, in which paths to root represent shortest paths in G</a:t>
            </a:r>
          </a:p>
          <a:p>
            <a:pPr lvl="1"/>
            <a:r>
              <a:rPr lang="en-US" altLang="en-US" dirty="0">
                <a:sym typeface="Symbol" pitchFamily="18" charset="2"/>
              </a:rPr>
              <a:t>Thus can use BFS to calculate shortest path from one vertex to another in O(V+E) time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41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101878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200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FF0000"/>
                </a:solidFill>
              </a:rPr>
              <a:t>Depth-first search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is another strategy for exploring a graph</a:t>
            </a:r>
          </a:p>
          <a:p>
            <a:pPr lvl="1"/>
            <a:r>
              <a:rPr lang="en-US" altLang="en-US" dirty="0"/>
              <a:t>Explore “</a:t>
            </a:r>
            <a:r>
              <a:rPr lang="en-US" altLang="en-US" dirty="0">
                <a:solidFill>
                  <a:srgbClr val="FF0000"/>
                </a:solidFill>
              </a:rPr>
              <a:t>deeper</a:t>
            </a:r>
            <a:r>
              <a:rPr lang="en-US" altLang="en-US" dirty="0"/>
              <a:t>” in the graph whenever possible</a:t>
            </a:r>
          </a:p>
          <a:p>
            <a:pPr lvl="1"/>
            <a:r>
              <a:rPr lang="en-US" altLang="en-US" dirty="0"/>
              <a:t>Edges are explored out of the most recently discovered vertex </a:t>
            </a:r>
            <a:r>
              <a:rPr lang="en-US" altLang="en-US" i="1" dirty="0"/>
              <a:t>v</a:t>
            </a:r>
            <a:r>
              <a:rPr lang="en-US" altLang="en-US" dirty="0"/>
              <a:t> that still has unexplored edges</a:t>
            </a:r>
          </a:p>
          <a:p>
            <a:pPr lvl="1"/>
            <a:r>
              <a:rPr lang="en-US" altLang="en-US" dirty="0"/>
              <a:t>When all of </a:t>
            </a:r>
            <a:r>
              <a:rPr lang="en-US" altLang="en-US" i="1" dirty="0"/>
              <a:t>v</a:t>
            </a:r>
            <a:r>
              <a:rPr lang="en-US" altLang="en-US" dirty="0"/>
              <a:t>’s edges have been explored, </a:t>
            </a:r>
            <a:r>
              <a:rPr lang="en-US" altLang="en-US" dirty="0">
                <a:solidFill>
                  <a:srgbClr val="FF0000"/>
                </a:solidFill>
              </a:rPr>
              <a:t>backtrack</a:t>
            </a:r>
            <a:r>
              <a:rPr lang="en-US" altLang="en-US" dirty="0"/>
              <a:t> to the vertex from which </a:t>
            </a:r>
            <a:r>
              <a:rPr lang="en-US" altLang="en-US" i="1" dirty="0"/>
              <a:t>v</a:t>
            </a:r>
            <a:r>
              <a:rPr lang="en-US" altLang="en-US" dirty="0"/>
              <a:t> was discovered</a:t>
            </a:r>
          </a:p>
          <a:p>
            <a:pPr lvl="1">
              <a:buFont typeface="Times New Roman" pitchFamily="18" charset="0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42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73473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Depth-First Search</a:t>
            </a:r>
          </a:p>
        </p:txBody>
      </p:sp>
      <p:sp>
        <p:nvSpPr>
          <p:cNvPr id="1201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Vertices initially colored white</a:t>
            </a:r>
          </a:p>
          <a:p>
            <a:r>
              <a:rPr lang="en-US" altLang="en-US"/>
              <a:t>Then colored gray when discovered</a:t>
            </a:r>
          </a:p>
          <a:p>
            <a:r>
              <a:rPr lang="en-US" altLang="en-US"/>
              <a:t>Then black when finished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13977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44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259632" y="980728"/>
            <a:ext cx="46635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node has two times associated with it</a:t>
            </a:r>
          </a:p>
          <a:p>
            <a:r>
              <a:rPr lang="en-US" dirty="0"/>
              <a:t>	</a:t>
            </a:r>
            <a:r>
              <a:rPr lang="en-US" dirty="0" smtClean="0"/>
              <a:t>discovery time (d)</a:t>
            </a:r>
          </a:p>
          <a:p>
            <a:r>
              <a:rPr lang="en-US" dirty="0"/>
              <a:t>	</a:t>
            </a:r>
            <a:r>
              <a:rPr lang="en-US" dirty="0" smtClean="0"/>
              <a:t>finishing time (f)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619672" y="2577930"/>
            <a:ext cx="288032" cy="288032"/>
          </a:xfrm>
          <a:prstGeom prst="ellipse">
            <a:avLst/>
          </a:prstGeom>
          <a:solidFill>
            <a:srgbClr val="CCFFCC">
              <a:alpha val="6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3897876" y="1307838"/>
            <a:ext cx="288032" cy="288032"/>
          </a:xfrm>
          <a:prstGeom prst="ellipse">
            <a:avLst/>
          </a:prstGeom>
          <a:solidFill>
            <a:srgbClr val="CCFFCC">
              <a:alpha val="6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23728" y="2564904"/>
            <a:ext cx="288032" cy="288032"/>
          </a:xfrm>
          <a:prstGeom prst="ellipse">
            <a:avLst/>
          </a:prstGeom>
          <a:solidFill>
            <a:srgbClr val="3366FF">
              <a:alpha val="6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f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3740834" y="1615774"/>
            <a:ext cx="288032" cy="288032"/>
          </a:xfrm>
          <a:prstGeom prst="ellipse">
            <a:avLst/>
          </a:prstGeom>
          <a:solidFill>
            <a:srgbClr val="3366FF">
              <a:alpha val="65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3167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Example 1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45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399638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46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971600" y="1628800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  <p:sp>
        <p:nvSpPr>
          <p:cNvPr id="34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dirty="0">
                <a:latin typeface="Times New Roman" pitchFamily="18" charset="0"/>
              </a:rPr>
              <a:t>d      f</a:t>
            </a:r>
          </a:p>
        </p:txBody>
      </p:sp>
    </p:spTree>
    <p:extLst>
      <p:ext uri="{BB962C8B-B14F-4D97-AF65-F5344CB8AC3E}">
        <p14:creationId xmlns:p14="http://schemas.microsoft.com/office/powerpoint/2010/main" val="30738635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244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dirty="0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47</a:t>
            </a:fld>
            <a:endParaRPr lang="en-CA" altLang="en-US"/>
          </a:p>
        </p:txBody>
      </p:sp>
      <p:sp>
        <p:nvSpPr>
          <p:cNvPr id="4" name="TextBox 3"/>
          <p:cNvSpPr txBox="1"/>
          <p:nvPr/>
        </p:nvSpPr>
        <p:spPr>
          <a:xfrm>
            <a:off x="899592" y="5877272"/>
            <a:ext cx="434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discovery time of the first node is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689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344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344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344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344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344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21344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21344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21345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3451" name="AutoShape 11"/>
          <p:cNvCxnSpPr>
            <a:cxnSpLocks noChangeShapeType="1"/>
            <a:stCxn id="1213443" idx="3"/>
            <a:endCxn id="121344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2" name="AutoShape 12"/>
          <p:cNvCxnSpPr>
            <a:cxnSpLocks noChangeShapeType="1"/>
            <a:stCxn id="1213449" idx="5"/>
            <a:endCxn id="121344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3" name="AutoShape 13"/>
          <p:cNvCxnSpPr>
            <a:cxnSpLocks noChangeShapeType="1"/>
            <a:stCxn id="1213449" idx="6"/>
            <a:endCxn id="121344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4" name="AutoShape 14"/>
          <p:cNvCxnSpPr>
            <a:cxnSpLocks noChangeShapeType="1"/>
            <a:stCxn id="1213447" idx="2"/>
            <a:endCxn id="121344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5" name="AutoShape 15"/>
          <p:cNvCxnSpPr>
            <a:cxnSpLocks noChangeShapeType="1"/>
            <a:stCxn id="1213448" idx="0"/>
            <a:endCxn id="121344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6" name="AutoShape 16"/>
          <p:cNvCxnSpPr>
            <a:cxnSpLocks noChangeShapeType="1"/>
            <a:stCxn id="1213443" idx="5"/>
            <a:endCxn id="121344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7" name="AutoShape 17"/>
          <p:cNvCxnSpPr>
            <a:cxnSpLocks noChangeShapeType="1"/>
            <a:stCxn id="1213444" idx="4"/>
            <a:endCxn id="121344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8" name="AutoShape 18"/>
          <p:cNvCxnSpPr>
            <a:cxnSpLocks noChangeShapeType="1"/>
            <a:stCxn id="1213443" idx="6"/>
            <a:endCxn id="121344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59" name="AutoShape 19"/>
          <p:cNvCxnSpPr>
            <a:cxnSpLocks noChangeShapeType="1"/>
            <a:stCxn id="1213445" idx="2"/>
            <a:endCxn id="121344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0" name="AutoShape 20"/>
          <p:cNvCxnSpPr>
            <a:cxnSpLocks noChangeShapeType="1"/>
            <a:stCxn id="1213444" idx="5"/>
            <a:endCxn id="121345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1" name="AutoShape 21"/>
          <p:cNvCxnSpPr>
            <a:cxnSpLocks noChangeShapeType="1"/>
            <a:stCxn id="1213445" idx="3"/>
            <a:endCxn id="121345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2" name="AutoShape 22"/>
          <p:cNvCxnSpPr>
            <a:cxnSpLocks noChangeShapeType="1"/>
            <a:stCxn id="1213445" idx="4"/>
            <a:endCxn id="121344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3" name="AutoShape 23"/>
          <p:cNvCxnSpPr>
            <a:cxnSpLocks noChangeShapeType="1"/>
            <a:stCxn id="1213446" idx="2"/>
            <a:endCxn id="121344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3464" name="AutoShape 24"/>
          <p:cNvCxnSpPr>
            <a:cxnSpLocks noChangeShapeType="1"/>
            <a:stCxn id="1213450" idx="3"/>
            <a:endCxn id="121344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346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346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346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48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467544" y="5805264"/>
            <a:ext cx="794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Then we go to the first child of the node</a:t>
            </a:r>
          </a:p>
          <a:p>
            <a:r>
              <a:rPr lang="en-US" dirty="0" smtClean="0"/>
              <a:t>The discovery time for a node is discovery time of where we got there + 1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6924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446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446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446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447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447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21447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 </a:t>
            </a:r>
          </a:p>
        </p:txBody>
      </p:sp>
      <p:sp>
        <p:nvSpPr>
          <p:cNvPr id="121447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21447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4475" name="AutoShape 11"/>
          <p:cNvCxnSpPr>
            <a:cxnSpLocks noChangeShapeType="1"/>
            <a:stCxn id="1214467" idx="3"/>
            <a:endCxn id="121447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6" name="AutoShape 12"/>
          <p:cNvCxnSpPr>
            <a:cxnSpLocks noChangeShapeType="1"/>
            <a:stCxn id="1214473" idx="5"/>
            <a:endCxn id="121447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7" name="AutoShape 13"/>
          <p:cNvCxnSpPr>
            <a:cxnSpLocks noChangeShapeType="1"/>
            <a:stCxn id="1214473" idx="6"/>
            <a:endCxn id="121447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8" name="AutoShape 14"/>
          <p:cNvCxnSpPr>
            <a:cxnSpLocks noChangeShapeType="1"/>
            <a:stCxn id="1214471" idx="2"/>
            <a:endCxn id="121447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79" name="AutoShape 15"/>
          <p:cNvCxnSpPr>
            <a:cxnSpLocks noChangeShapeType="1"/>
            <a:stCxn id="1214472" idx="0"/>
            <a:endCxn id="121446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0" name="AutoShape 16"/>
          <p:cNvCxnSpPr>
            <a:cxnSpLocks noChangeShapeType="1"/>
            <a:stCxn id="1214467" idx="5"/>
            <a:endCxn id="121447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1" name="AutoShape 17"/>
          <p:cNvCxnSpPr>
            <a:cxnSpLocks noChangeShapeType="1"/>
            <a:stCxn id="1214468" idx="4"/>
            <a:endCxn id="121447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2" name="AutoShape 18"/>
          <p:cNvCxnSpPr>
            <a:cxnSpLocks noChangeShapeType="1"/>
            <a:stCxn id="1214467" idx="6"/>
            <a:endCxn id="121446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3" name="AutoShape 19"/>
          <p:cNvCxnSpPr>
            <a:cxnSpLocks noChangeShapeType="1"/>
            <a:stCxn id="1214469" idx="2"/>
            <a:endCxn id="121446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4" name="AutoShape 20"/>
          <p:cNvCxnSpPr>
            <a:cxnSpLocks noChangeShapeType="1"/>
            <a:stCxn id="1214468" idx="5"/>
            <a:endCxn id="121447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5" name="AutoShape 21"/>
          <p:cNvCxnSpPr>
            <a:cxnSpLocks noChangeShapeType="1"/>
            <a:stCxn id="1214469" idx="3"/>
            <a:endCxn id="121447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6" name="AutoShape 22"/>
          <p:cNvCxnSpPr>
            <a:cxnSpLocks noChangeShapeType="1"/>
            <a:stCxn id="1214469" idx="4"/>
            <a:endCxn id="121447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7" name="AutoShape 23"/>
          <p:cNvCxnSpPr>
            <a:cxnSpLocks noChangeShapeType="1"/>
            <a:stCxn id="1214470" idx="2"/>
            <a:endCxn id="121447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4488" name="AutoShape 24"/>
          <p:cNvCxnSpPr>
            <a:cxnSpLocks noChangeShapeType="1"/>
            <a:stCxn id="1214474" idx="3"/>
            <a:endCxn id="121447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448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449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449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49</a:t>
            </a:fld>
            <a:endParaRPr lang="en-CA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7544" y="5805264"/>
            <a:ext cx="4094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Again go to the first child of the node</a:t>
            </a:r>
          </a:p>
          <a:p>
            <a:r>
              <a:rPr lang="en-US" dirty="0" smtClean="0"/>
              <a:t>Update its discovery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941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</a:t>
            </a:r>
          </a:p>
        </p:txBody>
      </p:sp>
      <p:sp>
        <p:nvSpPr>
          <p:cNvPr id="1159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We will typically express running times in terms of |E| and |V| (often dropping the |’s)</a:t>
            </a:r>
          </a:p>
          <a:p>
            <a:pPr lvl="1"/>
            <a:r>
              <a:rPr lang="en-US" altLang="en-US" dirty="0"/>
              <a:t>If |E| </a:t>
            </a:r>
            <a:r>
              <a:rPr lang="en-US" altLang="en-US" dirty="0">
                <a:sym typeface="Symbol" pitchFamily="18" charset="2"/>
              </a:rPr>
              <a:t> |V|</a:t>
            </a:r>
            <a:r>
              <a:rPr lang="en-US" altLang="en-US" baseline="30000" dirty="0">
                <a:sym typeface="Symbol" pitchFamily="18" charset="2"/>
              </a:rPr>
              <a:t>2</a:t>
            </a:r>
            <a:r>
              <a:rPr lang="en-US" altLang="en-US" dirty="0">
                <a:sym typeface="Symbol" pitchFamily="18" charset="2"/>
              </a:rPr>
              <a:t> the graph is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dense</a:t>
            </a:r>
            <a:endParaRPr lang="en-US" altLang="en-US" dirty="0">
              <a:solidFill>
                <a:srgbClr val="FF0000"/>
              </a:solidFill>
              <a:sym typeface="Symbol" pitchFamily="18" charset="2"/>
            </a:endParaRPr>
          </a:p>
          <a:p>
            <a:pPr lvl="1"/>
            <a:r>
              <a:rPr lang="en-US" altLang="en-US" dirty="0"/>
              <a:t>If |E| </a:t>
            </a:r>
            <a:r>
              <a:rPr lang="en-US" altLang="en-US" dirty="0">
                <a:sym typeface="Symbol" pitchFamily="18" charset="2"/>
              </a:rPr>
              <a:t> |V| the graph is </a:t>
            </a:r>
            <a:r>
              <a:rPr lang="en-US" altLang="en-US" i="1" dirty="0">
                <a:solidFill>
                  <a:srgbClr val="FF0000"/>
                </a:solidFill>
                <a:sym typeface="Symbol" pitchFamily="18" charset="2"/>
              </a:rPr>
              <a:t>sparse</a:t>
            </a:r>
          </a:p>
          <a:p>
            <a:r>
              <a:rPr lang="en-US" altLang="en-US" dirty="0"/>
              <a:t>If you know you are dealing with dense or sparse graphs, different data structures may make sense</a:t>
            </a:r>
          </a:p>
          <a:p>
            <a:pPr>
              <a:buFont typeface="Times New Roman" pitchFamily="18" charset="0"/>
              <a:buNone/>
            </a:pP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6697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549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549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549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549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549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21549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1549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21549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5499" name="AutoShape 11"/>
          <p:cNvCxnSpPr>
            <a:cxnSpLocks noChangeShapeType="1"/>
            <a:stCxn id="1215491" idx="3"/>
            <a:endCxn id="121549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0" name="AutoShape 12"/>
          <p:cNvCxnSpPr>
            <a:cxnSpLocks noChangeShapeType="1"/>
            <a:stCxn id="1215497" idx="5"/>
            <a:endCxn id="121549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1" name="AutoShape 13"/>
          <p:cNvCxnSpPr>
            <a:cxnSpLocks noChangeShapeType="1"/>
            <a:stCxn id="1215497" idx="6"/>
            <a:endCxn id="121549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2" name="AutoShape 14"/>
          <p:cNvCxnSpPr>
            <a:cxnSpLocks noChangeShapeType="1"/>
            <a:stCxn id="1215495" idx="2"/>
            <a:endCxn id="121549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3" name="AutoShape 15"/>
          <p:cNvCxnSpPr>
            <a:cxnSpLocks noChangeShapeType="1"/>
            <a:stCxn id="1215496" idx="0"/>
            <a:endCxn id="121549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4" name="AutoShape 16"/>
          <p:cNvCxnSpPr>
            <a:cxnSpLocks noChangeShapeType="1"/>
            <a:stCxn id="1215491" idx="5"/>
            <a:endCxn id="121549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5" name="AutoShape 17"/>
          <p:cNvCxnSpPr>
            <a:cxnSpLocks noChangeShapeType="1"/>
            <a:stCxn id="1215492" idx="4"/>
            <a:endCxn id="121549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6" name="AutoShape 18"/>
          <p:cNvCxnSpPr>
            <a:cxnSpLocks noChangeShapeType="1"/>
            <a:stCxn id="1215491" idx="6"/>
            <a:endCxn id="121549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7" name="AutoShape 19"/>
          <p:cNvCxnSpPr>
            <a:cxnSpLocks noChangeShapeType="1"/>
            <a:stCxn id="1215493" idx="2"/>
            <a:endCxn id="121549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8" name="AutoShape 20"/>
          <p:cNvCxnSpPr>
            <a:cxnSpLocks noChangeShapeType="1"/>
            <a:stCxn id="1215492" idx="5"/>
            <a:endCxn id="121549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09" name="AutoShape 21"/>
          <p:cNvCxnSpPr>
            <a:cxnSpLocks noChangeShapeType="1"/>
            <a:stCxn id="1215493" idx="3"/>
            <a:endCxn id="121549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10" name="AutoShape 22"/>
          <p:cNvCxnSpPr>
            <a:cxnSpLocks noChangeShapeType="1"/>
            <a:stCxn id="1215493" idx="4"/>
            <a:endCxn id="121549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11" name="AutoShape 23"/>
          <p:cNvCxnSpPr>
            <a:cxnSpLocks noChangeShapeType="1"/>
            <a:stCxn id="1215494" idx="2"/>
            <a:endCxn id="121549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5512" name="AutoShape 24"/>
          <p:cNvCxnSpPr>
            <a:cxnSpLocks noChangeShapeType="1"/>
            <a:stCxn id="1215498" idx="3"/>
            <a:endCxn id="121549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551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551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551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50</a:t>
            </a:fld>
            <a:endParaRPr lang="en-CA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467544" y="5805264"/>
            <a:ext cx="5759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the node has no (remaining) </a:t>
            </a:r>
            <a:r>
              <a:rPr lang="en-US" dirty="0" err="1" smtClean="0"/>
              <a:t>outlinks</a:t>
            </a:r>
            <a:r>
              <a:rPr lang="en-US" dirty="0" smtClean="0"/>
              <a:t>, color it black </a:t>
            </a:r>
          </a:p>
          <a:p>
            <a:r>
              <a:rPr lang="en-US" dirty="0" smtClean="0"/>
              <a:t>Set the current time as its finishing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299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651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651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651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651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651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 </a:t>
            </a:r>
          </a:p>
        </p:txBody>
      </p:sp>
      <p:sp>
        <p:nvSpPr>
          <p:cNvPr id="121652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1652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 </a:t>
            </a:r>
          </a:p>
        </p:txBody>
      </p:sp>
      <p:sp>
        <p:nvSpPr>
          <p:cNvPr id="121652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6523" name="AutoShape 11"/>
          <p:cNvCxnSpPr>
            <a:cxnSpLocks noChangeShapeType="1"/>
            <a:stCxn id="1216515" idx="3"/>
            <a:endCxn id="121652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4" name="AutoShape 12"/>
          <p:cNvCxnSpPr>
            <a:cxnSpLocks noChangeShapeType="1"/>
            <a:stCxn id="1216521" idx="5"/>
            <a:endCxn id="121652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5" name="AutoShape 13"/>
          <p:cNvCxnSpPr>
            <a:cxnSpLocks noChangeShapeType="1"/>
            <a:stCxn id="1216521" idx="6"/>
            <a:endCxn id="121651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6" name="AutoShape 14"/>
          <p:cNvCxnSpPr>
            <a:cxnSpLocks noChangeShapeType="1"/>
            <a:stCxn id="1216519" idx="2"/>
            <a:endCxn id="121652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7" name="AutoShape 15"/>
          <p:cNvCxnSpPr>
            <a:cxnSpLocks noChangeShapeType="1"/>
            <a:stCxn id="1216520" idx="0"/>
            <a:endCxn id="121651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8" name="AutoShape 16"/>
          <p:cNvCxnSpPr>
            <a:cxnSpLocks noChangeShapeType="1"/>
            <a:stCxn id="1216515" idx="5"/>
            <a:endCxn id="121651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29" name="AutoShape 17"/>
          <p:cNvCxnSpPr>
            <a:cxnSpLocks noChangeShapeType="1"/>
            <a:stCxn id="1216516" idx="4"/>
            <a:endCxn id="121651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0" name="AutoShape 18"/>
          <p:cNvCxnSpPr>
            <a:cxnSpLocks noChangeShapeType="1"/>
            <a:stCxn id="1216515" idx="6"/>
            <a:endCxn id="121651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1" name="AutoShape 19"/>
          <p:cNvCxnSpPr>
            <a:cxnSpLocks noChangeShapeType="1"/>
            <a:stCxn id="1216517" idx="2"/>
            <a:endCxn id="121651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2" name="AutoShape 20"/>
          <p:cNvCxnSpPr>
            <a:cxnSpLocks noChangeShapeType="1"/>
            <a:stCxn id="1216516" idx="5"/>
            <a:endCxn id="121652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3" name="AutoShape 21"/>
          <p:cNvCxnSpPr>
            <a:cxnSpLocks noChangeShapeType="1"/>
            <a:stCxn id="1216517" idx="3"/>
            <a:endCxn id="121652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4" name="AutoShape 22"/>
          <p:cNvCxnSpPr>
            <a:cxnSpLocks noChangeShapeType="1"/>
            <a:stCxn id="1216517" idx="4"/>
            <a:endCxn id="121651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5" name="AutoShape 23"/>
          <p:cNvCxnSpPr>
            <a:cxnSpLocks noChangeShapeType="1"/>
            <a:stCxn id="1216518" idx="2"/>
            <a:endCxn id="121651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6536" name="AutoShape 24"/>
          <p:cNvCxnSpPr>
            <a:cxnSpLocks noChangeShapeType="1"/>
            <a:stCxn id="1216522" idx="3"/>
            <a:endCxn id="121651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653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653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653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51</a:t>
            </a:fld>
            <a:endParaRPr lang="en-CA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48974" y="5861538"/>
            <a:ext cx="5242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Once a node has been colored black </a:t>
            </a:r>
          </a:p>
          <a:p>
            <a:r>
              <a:rPr lang="en-US" dirty="0"/>
              <a:t>	</a:t>
            </a:r>
            <a:r>
              <a:rPr lang="en-US" dirty="0" smtClean="0"/>
              <a:t>backtrack to where you originally were</a:t>
            </a:r>
          </a:p>
          <a:p>
            <a:r>
              <a:rPr lang="en-US" dirty="0"/>
              <a:t>	</a:t>
            </a:r>
            <a:r>
              <a:rPr lang="en-US" dirty="0" smtClean="0"/>
              <a:t>go to the next </a:t>
            </a:r>
            <a:r>
              <a:rPr lang="en-US" dirty="0" err="1" smtClean="0"/>
              <a:t>outlink</a:t>
            </a:r>
            <a:r>
              <a:rPr lang="en-US" dirty="0" smtClean="0"/>
              <a:t> of that node</a:t>
            </a:r>
            <a:endParaRPr lang="en-US" dirty="0"/>
          </a:p>
        </p:txBody>
      </p:sp>
      <p:cxnSp>
        <p:nvCxnSpPr>
          <p:cNvPr id="5" name="Curved Connector 4"/>
          <p:cNvCxnSpPr>
            <a:stCxn id="1216520" idx="2"/>
            <a:endCxn id="1216521" idx="3"/>
          </p:cNvCxnSpPr>
          <p:nvPr/>
        </p:nvCxnSpPr>
        <p:spPr>
          <a:xfrm rot="10800000">
            <a:off x="384830" y="4090568"/>
            <a:ext cx="1139171" cy="976733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23528" y="4581128"/>
            <a:ext cx="890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backtrack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600359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753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754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754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754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754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1754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1754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2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754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7547" name="AutoShape 11"/>
          <p:cNvCxnSpPr>
            <a:cxnSpLocks noChangeShapeType="1"/>
            <a:stCxn id="1217539" idx="3"/>
            <a:endCxn id="121754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48" name="AutoShape 12"/>
          <p:cNvCxnSpPr>
            <a:cxnSpLocks noChangeShapeType="1"/>
            <a:stCxn id="1217545" idx="5"/>
            <a:endCxn id="121754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49" name="AutoShape 13"/>
          <p:cNvCxnSpPr>
            <a:cxnSpLocks noChangeShapeType="1"/>
            <a:stCxn id="1217545" idx="6"/>
            <a:endCxn id="121754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0" name="AutoShape 14"/>
          <p:cNvCxnSpPr>
            <a:cxnSpLocks noChangeShapeType="1"/>
            <a:stCxn id="1217543" idx="2"/>
            <a:endCxn id="121754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1" name="AutoShape 15"/>
          <p:cNvCxnSpPr>
            <a:cxnSpLocks noChangeShapeType="1"/>
            <a:stCxn id="1217544" idx="0"/>
            <a:endCxn id="121753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2" name="AutoShape 16"/>
          <p:cNvCxnSpPr>
            <a:cxnSpLocks noChangeShapeType="1"/>
            <a:stCxn id="1217539" idx="5"/>
            <a:endCxn id="121754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3" name="AutoShape 17"/>
          <p:cNvCxnSpPr>
            <a:cxnSpLocks noChangeShapeType="1"/>
            <a:stCxn id="1217540" idx="4"/>
            <a:endCxn id="121754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4" name="AutoShape 18"/>
          <p:cNvCxnSpPr>
            <a:cxnSpLocks noChangeShapeType="1"/>
            <a:stCxn id="1217539" idx="6"/>
            <a:endCxn id="121754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5" name="AutoShape 19"/>
          <p:cNvCxnSpPr>
            <a:cxnSpLocks noChangeShapeType="1"/>
            <a:stCxn id="1217541" idx="2"/>
            <a:endCxn id="121754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6" name="AutoShape 20"/>
          <p:cNvCxnSpPr>
            <a:cxnSpLocks noChangeShapeType="1"/>
            <a:stCxn id="1217540" idx="5"/>
            <a:endCxn id="121754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7" name="AutoShape 21"/>
          <p:cNvCxnSpPr>
            <a:cxnSpLocks noChangeShapeType="1"/>
            <a:stCxn id="1217541" idx="3"/>
            <a:endCxn id="121754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8" name="AutoShape 22"/>
          <p:cNvCxnSpPr>
            <a:cxnSpLocks noChangeShapeType="1"/>
            <a:stCxn id="1217541" idx="4"/>
            <a:endCxn id="121754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9" name="AutoShape 23"/>
          <p:cNvCxnSpPr>
            <a:cxnSpLocks noChangeShapeType="1"/>
            <a:stCxn id="1217542" idx="2"/>
            <a:endCxn id="121754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60" name="AutoShape 24"/>
          <p:cNvCxnSpPr>
            <a:cxnSpLocks noChangeShapeType="1"/>
            <a:stCxn id="1217546" idx="3"/>
            <a:endCxn id="121754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756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756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756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52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036458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753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754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754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754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754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1754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1754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2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754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7547" name="AutoShape 11"/>
          <p:cNvCxnSpPr>
            <a:cxnSpLocks noChangeShapeType="1"/>
            <a:stCxn id="1217539" idx="3"/>
            <a:endCxn id="121754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48" name="AutoShape 12"/>
          <p:cNvCxnSpPr>
            <a:cxnSpLocks noChangeShapeType="1"/>
            <a:stCxn id="1217545" idx="5"/>
            <a:endCxn id="121754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49" name="AutoShape 13"/>
          <p:cNvCxnSpPr>
            <a:cxnSpLocks noChangeShapeType="1"/>
            <a:stCxn id="1217545" idx="6"/>
            <a:endCxn id="121754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0" name="AutoShape 14"/>
          <p:cNvCxnSpPr>
            <a:cxnSpLocks noChangeShapeType="1"/>
            <a:stCxn id="1217543" idx="2"/>
            <a:endCxn id="121754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1" name="AutoShape 15"/>
          <p:cNvCxnSpPr>
            <a:cxnSpLocks noChangeShapeType="1"/>
            <a:stCxn id="1217544" idx="0"/>
            <a:endCxn id="121753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2" name="AutoShape 16"/>
          <p:cNvCxnSpPr>
            <a:cxnSpLocks noChangeShapeType="1"/>
            <a:stCxn id="1217539" idx="5"/>
            <a:endCxn id="121754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3" name="AutoShape 17"/>
          <p:cNvCxnSpPr>
            <a:cxnSpLocks noChangeShapeType="1"/>
            <a:stCxn id="1217540" idx="4"/>
            <a:endCxn id="121754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4" name="AutoShape 18"/>
          <p:cNvCxnSpPr>
            <a:cxnSpLocks noChangeShapeType="1"/>
            <a:stCxn id="1217539" idx="6"/>
            <a:endCxn id="121754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5" name="AutoShape 19"/>
          <p:cNvCxnSpPr>
            <a:cxnSpLocks noChangeShapeType="1"/>
            <a:stCxn id="1217541" idx="2"/>
            <a:endCxn id="121754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6" name="AutoShape 20"/>
          <p:cNvCxnSpPr>
            <a:cxnSpLocks noChangeShapeType="1"/>
            <a:stCxn id="1217540" idx="5"/>
            <a:endCxn id="121754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7" name="AutoShape 21"/>
          <p:cNvCxnSpPr>
            <a:cxnSpLocks noChangeShapeType="1"/>
            <a:stCxn id="1217541" idx="3"/>
            <a:endCxn id="121754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8" name="AutoShape 22"/>
          <p:cNvCxnSpPr>
            <a:cxnSpLocks noChangeShapeType="1"/>
            <a:stCxn id="1217541" idx="4"/>
            <a:endCxn id="121754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9" name="AutoShape 23"/>
          <p:cNvCxnSpPr>
            <a:cxnSpLocks noChangeShapeType="1"/>
            <a:stCxn id="1217542" idx="2"/>
            <a:endCxn id="121754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60" name="AutoShape 24"/>
          <p:cNvCxnSpPr>
            <a:cxnSpLocks noChangeShapeType="1"/>
            <a:stCxn id="1217546" idx="3"/>
            <a:endCxn id="121754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756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756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756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53</a:t>
            </a:fld>
            <a:endParaRPr lang="en-CA" altLang="en-US"/>
          </a:p>
        </p:txBody>
      </p:sp>
      <p:cxnSp>
        <p:nvCxnSpPr>
          <p:cNvPr id="31" name="Curved Connector 30"/>
          <p:cNvCxnSpPr>
            <a:stCxn id="1217543" idx="0"/>
          </p:cNvCxnSpPr>
          <p:nvPr/>
        </p:nvCxnSpPr>
        <p:spPr>
          <a:xfrm rot="16200000" flipV="1">
            <a:off x="2488332" y="2488332"/>
            <a:ext cx="1007368" cy="3464768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67744" y="3717032"/>
            <a:ext cx="890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backtrack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634825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753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754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754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754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754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1754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1754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rgbClr val="00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2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| 7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754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7547" name="AutoShape 11"/>
          <p:cNvCxnSpPr>
            <a:cxnSpLocks noChangeShapeType="1"/>
            <a:stCxn id="1217539" idx="3"/>
            <a:endCxn id="121754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48" name="AutoShape 12"/>
          <p:cNvCxnSpPr>
            <a:cxnSpLocks noChangeShapeType="1"/>
            <a:stCxn id="1217545" idx="5"/>
            <a:endCxn id="121754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49" name="AutoShape 13"/>
          <p:cNvCxnSpPr>
            <a:cxnSpLocks noChangeShapeType="1"/>
            <a:stCxn id="1217545" idx="6"/>
            <a:endCxn id="121754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0" name="AutoShape 14"/>
          <p:cNvCxnSpPr>
            <a:cxnSpLocks noChangeShapeType="1"/>
            <a:stCxn id="1217543" idx="2"/>
            <a:endCxn id="121754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1" name="AutoShape 15"/>
          <p:cNvCxnSpPr>
            <a:cxnSpLocks noChangeShapeType="1"/>
            <a:stCxn id="1217544" idx="0"/>
            <a:endCxn id="121753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2" name="AutoShape 16"/>
          <p:cNvCxnSpPr>
            <a:cxnSpLocks noChangeShapeType="1"/>
            <a:stCxn id="1217539" idx="5"/>
            <a:endCxn id="121754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3" name="AutoShape 17"/>
          <p:cNvCxnSpPr>
            <a:cxnSpLocks noChangeShapeType="1"/>
            <a:stCxn id="1217540" idx="4"/>
            <a:endCxn id="121754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4" name="AutoShape 18"/>
          <p:cNvCxnSpPr>
            <a:cxnSpLocks noChangeShapeType="1"/>
            <a:stCxn id="1217539" idx="6"/>
            <a:endCxn id="121754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5" name="AutoShape 19"/>
          <p:cNvCxnSpPr>
            <a:cxnSpLocks noChangeShapeType="1"/>
            <a:stCxn id="1217541" idx="2"/>
            <a:endCxn id="121754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6" name="AutoShape 20"/>
          <p:cNvCxnSpPr>
            <a:cxnSpLocks noChangeShapeType="1"/>
            <a:stCxn id="1217540" idx="5"/>
            <a:endCxn id="121754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7" name="AutoShape 21"/>
          <p:cNvCxnSpPr>
            <a:cxnSpLocks noChangeShapeType="1"/>
            <a:stCxn id="1217541" idx="3"/>
            <a:endCxn id="121754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8" name="AutoShape 22"/>
          <p:cNvCxnSpPr>
            <a:cxnSpLocks noChangeShapeType="1"/>
            <a:stCxn id="1217541" idx="4"/>
            <a:endCxn id="121754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59" name="AutoShape 23"/>
          <p:cNvCxnSpPr>
            <a:cxnSpLocks noChangeShapeType="1"/>
            <a:stCxn id="1217542" idx="2"/>
            <a:endCxn id="121754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7560" name="AutoShape 24"/>
          <p:cNvCxnSpPr>
            <a:cxnSpLocks noChangeShapeType="1"/>
            <a:stCxn id="1217546" idx="3"/>
            <a:endCxn id="121754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756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756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756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54</a:t>
            </a:fld>
            <a:endParaRPr lang="en-CA" altLang="en-US"/>
          </a:p>
        </p:txBody>
      </p:sp>
      <p:cxnSp>
        <p:nvCxnSpPr>
          <p:cNvPr id="31" name="Curved Connector 30"/>
          <p:cNvCxnSpPr>
            <a:stCxn id="1217543" idx="0"/>
          </p:cNvCxnSpPr>
          <p:nvPr/>
        </p:nvCxnSpPr>
        <p:spPr>
          <a:xfrm rot="16200000" flipV="1">
            <a:off x="2488332" y="2488332"/>
            <a:ext cx="1007368" cy="3464768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267744" y="3717032"/>
            <a:ext cx="890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backtrack</a:t>
            </a:r>
            <a:endParaRPr lang="en-US" sz="1200" dirty="0"/>
          </a:p>
        </p:txBody>
      </p:sp>
      <p:cxnSp>
        <p:nvCxnSpPr>
          <p:cNvPr id="32" name="Curved Connector 31"/>
          <p:cNvCxnSpPr>
            <a:stCxn id="1217545" idx="0"/>
            <a:endCxn id="1217539" idx="2"/>
          </p:cNvCxnSpPr>
          <p:nvPr/>
        </p:nvCxnSpPr>
        <p:spPr>
          <a:xfrm rot="5400000" flipH="1" flipV="1">
            <a:off x="742950" y="2724150"/>
            <a:ext cx="800100" cy="762000"/>
          </a:xfrm>
          <a:prstGeom prst="curvedConnector2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39552" y="2852936"/>
            <a:ext cx="890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backtrack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615300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958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1958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121958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959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959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1959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1959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1959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9595" name="AutoShape 11"/>
          <p:cNvCxnSpPr>
            <a:cxnSpLocks noChangeShapeType="1"/>
            <a:stCxn id="1219587" idx="3"/>
            <a:endCxn id="121959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6" name="AutoShape 12"/>
          <p:cNvCxnSpPr>
            <a:cxnSpLocks noChangeShapeType="1"/>
            <a:stCxn id="1219593" idx="5"/>
            <a:endCxn id="121959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7" name="AutoShape 13"/>
          <p:cNvCxnSpPr>
            <a:cxnSpLocks noChangeShapeType="1"/>
            <a:stCxn id="1219593" idx="6"/>
            <a:endCxn id="121959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8" name="AutoShape 14"/>
          <p:cNvCxnSpPr>
            <a:cxnSpLocks noChangeShapeType="1"/>
            <a:stCxn id="1219591" idx="2"/>
            <a:endCxn id="121959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599" name="AutoShape 15"/>
          <p:cNvCxnSpPr>
            <a:cxnSpLocks noChangeShapeType="1"/>
            <a:stCxn id="1219592" idx="0"/>
            <a:endCxn id="121958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0" name="AutoShape 16"/>
          <p:cNvCxnSpPr>
            <a:cxnSpLocks noChangeShapeType="1"/>
            <a:stCxn id="1219587" idx="5"/>
            <a:endCxn id="121959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1" name="AutoShape 17"/>
          <p:cNvCxnSpPr>
            <a:cxnSpLocks noChangeShapeType="1"/>
            <a:stCxn id="1219588" idx="4"/>
            <a:endCxn id="121959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2" name="AutoShape 18"/>
          <p:cNvCxnSpPr>
            <a:cxnSpLocks noChangeShapeType="1"/>
            <a:stCxn id="1219587" idx="6"/>
            <a:endCxn id="121958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3" name="AutoShape 19"/>
          <p:cNvCxnSpPr>
            <a:cxnSpLocks noChangeShapeType="1"/>
            <a:stCxn id="1219589" idx="2"/>
            <a:endCxn id="121958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4" name="AutoShape 20"/>
          <p:cNvCxnSpPr>
            <a:cxnSpLocks noChangeShapeType="1"/>
            <a:stCxn id="1219588" idx="5"/>
            <a:endCxn id="121959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5" name="AutoShape 21"/>
          <p:cNvCxnSpPr>
            <a:cxnSpLocks noChangeShapeType="1"/>
            <a:stCxn id="1219589" idx="3"/>
            <a:endCxn id="121959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6" name="AutoShape 22"/>
          <p:cNvCxnSpPr>
            <a:cxnSpLocks noChangeShapeType="1"/>
            <a:stCxn id="1219589" idx="4"/>
            <a:endCxn id="121959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7" name="AutoShape 23"/>
          <p:cNvCxnSpPr>
            <a:cxnSpLocks noChangeShapeType="1"/>
            <a:stCxn id="1219590" idx="2"/>
            <a:endCxn id="121959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608" name="AutoShape 24"/>
          <p:cNvCxnSpPr>
            <a:cxnSpLocks noChangeShapeType="1"/>
            <a:stCxn id="1219594" idx="3"/>
            <a:endCxn id="121959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960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961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1961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55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026116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061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2061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122061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061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061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061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061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061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  </a:t>
            </a:r>
          </a:p>
        </p:txBody>
      </p:sp>
      <p:cxnSp>
        <p:nvCxnSpPr>
          <p:cNvPr id="1220619" name="AutoShape 11"/>
          <p:cNvCxnSpPr>
            <a:cxnSpLocks noChangeShapeType="1"/>
            <a:stCxn id="1220611" idx="3"/>
            <a:endCxn id="122061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0" name="AutoShape 12"/>
          <p:cNvCxnSpPr>
            <a:cxnSpLocks noChangeShapeType="1"/>
            <a:stCxn id="1220617" idx="5"/>
            <a:endCxn id="122061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1" name="AutoShape 13"/>
          <p:cNvCxnSpPr>
            <a:cxnSpLocks noChangeShapeType="1"/>
            <a:stCxn id="1220617" idx="6"/>
            <a:endCxn id="122061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2" name="AutoShape 14"/>
          <p:cNvCxnSpPr>
            <a:cxnSpLocks noChangeShapeType="1"/>
            <a:stCxn id="1220615" idx="2"/>
            <a:endCxn id="122061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3" name="AutoShape 15"/>
          <p:cNvCxnSpPr>
            <a:cxnSpLocks noChangeShapeType="1"/>
            <a:stCxn id="1220616" idx="0"/>
            <a:endCxn id="122061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4" name="AutoShape 16"/>
          <p:cNvCxnSpPr>
            <a:cxnSpLocks noChangeShapeType="1"/>
            <a:stCxn id="1220611" idx="5"/>
            <a:endCxn id="122061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5" name="AutoShape 17"/>
          <p:cNvCxnSpPr>
            <a:cxnSpLocks noChangeShapeType="1"/>
            <a:stCxn id="1220612" idx="4"/>
            <a:endCxn id="122061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6" name="AutoShape 18"/>
          <p:cNvCxnSpPr>
            <a:cxnSpLocks noChangeShapeType="1"/>
            <a:stCxn id="1220611" idx="6"/>
            <a:endCxn id="122061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7" name="AutoShape 19"/>
          <p:cNvCxnSpPr>
            <a:cxnSpLocks noChangeShapeType="1"/>
            <a:stCxn id="1220613" idx="2"/>
            <a:endCxn id="122061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8" name="AutoShape 20"/>
          <p:cNvCxnSpPr>
            <a:cxnSpLocks noChangeShapeType="1"/>
            <a:stCxn id="1220612" idx="5"/>
            <a:endCxn id="122061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29" name="AutoShape 21"/>
          <p:cNvCxnSpPr>
            <a:cxnSpLocks noChangeShapeType="1"/>
            <a:stCxn id="1220613" idx="3"/>
            <a:endCxn id="122061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30" name="AutoShape 22"/>
          <p:cNvCxnSpPr>
            <a:cxnSpLocks noChangeShapeType="1"/>
            <a:stCxn id="1220613" idx="4"/>
            <a:endCxn id="122061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31" name="AutoShape 23"/>
          <p:cNvCxnSpPr>
            <a:cxnSpLocks noChangeShapeType="1"/>
            <a:stCxn id="1220614" idx="2"/>
            <a:endCxn id="122061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0632" name="AutoShape 24"/>
          <p:cNvCxnSpPr>
            <a:cxnSpLocks noChangeShapeType="1"/>
            <a:stCxn id="1220618" idx="3"/>
            <a:endCxn id="122061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063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2063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063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56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0642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163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2163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122163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163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163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164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164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164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1643" name="AutoShape 11"/>
          <p:cNvCxnSpPr>
            <a:cxnSpLocks noChangeShapeType="1"/>
            <a:stCxn id="1221635" idx="3"/>
            <a:endCxn id="122164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4" name="AutoShape 12"/>
          <p:cNvCxnSpPr>
            <a:cxnSpLocks noChangeShapeType="1"/>
            <a:stCxn id="1221641" idx="5"/>
            <a:endCxn id="122164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5" name="AutoShape 13"/>
          <p:cNvCxnSpPr>
            <a:cxnSpLocks noChangeShapeType="1"/>
            <a:stCxn id="1221641" idx="6"/>
            <a:endCxn id="122163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6" name="AutoShape 14"/>
          <p:cNvCxnSpPr>
            <a:cxnSpLocks noChangeShapeType="1"/>
            <a:stCxn id="1221639" idx="2"/>
            <a:endCxn id="122164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7" name="AutoShape 15"/>
          <p:cNvCxnSpPr>
            <a:cxnSpLocks noChangeShapeType="1"/>
            <a:stCxn id="1221640" idx="0"/>
            <a:endCxn id="122163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8" name="AutoShape 16"/>
          <p:cNvCxnSpPr>
            <a:cxnSpLocks noChangeShapeType="1"/>
            <a:stCxn id="1221635" idx="5"/>
            <a:endCxn id="122163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9" name="AutoShape 17"/>
          <p:cNvCxnSpPr>
            <a:cxnSpLocks noChangeShapeType="1"/>
            <a:stCxn id="1221636" idx="4"/>
            <a:endCxn id="122163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0" name="AutoShape 18"/>
          <p:cNvCxnSpPr>
            <a:cxnSpLocks noChangeShapeType="1"/>
            <a:stCxn id="1221635" idx="6"/>
            <a:endCxn id="122163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1" name="AutoShape 19"/>
          <p:cNvCxnSpPr>
            <a:cxnSpLocks noChangeShapeType="1"/>
            <a:stCxn id="1221637" idx="2"/>
            <a:endCxn id="122163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2" name="AutoShape 20"/>
          <p:cNvCxnSpPr>
            <a:cxnSpLocks noChangeShapeType="1"/>
            <a:stCxn id="1221636" idx="5"/>
            <a:endCxn id="122164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3" name="AutoShape 21"/>
          <p:cNvCxnSpPr>
            <a:cxnSpLocks noChangeShapeType="1"/>
            <a:stCxn id="1221637" idx="3"/>
            <a:endCxn id="122164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4" name="AutoShape 22"/>
          <p:cNvCxnSpPr>
            <a:cxnSpLocks noChangeShapeType="1"/>
            <a:stCxn id="1221637" idx="4"/>
            <a:endCxn id="122163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5" name="AutoShape 23"/>
          <p:cNvCxnSpPr>
            <a:cxnSpLocks noChangeShapeType="1"/>
            <a:stCxn id="1221638" idx="2"/>
            <a:endCxn id="122163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6" name="AutoShape 24"/>
          <p:cNvCxnSpPr>
            <a:cxnSpLocks noChangeShapeType="1"/>
            <a:stCxn id="1221642" idx="3"/>
            <a:endCxn id="122163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165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2165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165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57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536776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163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2163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  </a:t>
            </a:r>
          </a:p>
        </p:txBody>
      </p:sp>
      <p:sp>
        <p:nvSpPr>
          <p:cNvPr id="122163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163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163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164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164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164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1643" name="AutoShape 11"/>
          <p:cNvCxnSpPr>
            <a:cxnSpLocks noChangeShapeType="1"/>
            <a:stCxn id="1221635" idx="3"/>
            <a:endCxn id="122164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4" name="AutoShape 12"/>
          <p:cNvCxnSpPr>
            <a:cxnSpLocks noChangeShapeType="1"/>
            <a:stCxn id="1221641" idx="5"/>
            <a:endCxn id="122164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5" name="AutoShape 13"/>
          <p:cNvCxnSpPr>
            <a:cxnSpLocks noChangeShapeType="1"/>
            <a:stCxn id="1221641" idx="6"/>
            <a:endCxn id="122163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6" name="AutoShape 14"/>
          <p:cNvCxnSpPr>
            <a:cxnSpLocks noChangeShapeType="1"/>
            <a:stCxn id="1221639" idx="2"/>
            <a:endCxn id="122164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7" name="AutoShape 15"/>
          <p:cNvCxnSpPr>
            <a:cxnSpLocks noChangeShapeType="1"/>
            <a:stCxn id="1221640" idx="0"/>
            <a:endCxn id="122163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8" name="AutoShape 16"/>
          <p:cNvCxnSpPr>
            <a:cxnSpLocks noChangeShapeType="1"/>
            <a:stCxn id="1221635" idx="5"/>
            <a:endCxn id="122163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49" name="AutoShape 17"/>
          <p:cNvCxnSpPr>
            <a:cxnSpLocks noChangeShapeType="1"/>
            <a:stCxn id="1221636" idx="4"/>
            <a:endCxn id="122163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0" name="AutoShape 18"/>
          <p:cNvCxnSpPr>
            <a:cxnSpLocks noChangeShapeType="1"/>
            <a:stCxn id="1221635" idx="6"/>
            <a:endCxn id="122163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1" name="AutoShape 19"/>
          <p:cNvCxnSpPr>
            <a:cxnSpLocks noChangeShapeType="1"/>
            <a:stCxn id="1221637" idx="2"/>
            <a:endCxn id="122163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2" name="AutoShape 20"/>
          <p:cNvCxnSpPr>
            <a:cxnSpLocks noChangeShapeType="1"/>
            <a:stCxn id="1221636" idx="5"/>
            <a:endCxn id="122164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3" name="AutoShape 21"/>
          <p:cNvCxnSpPr>
            <a:cxnSpLocks noChangeShapeType="1"/>
            <a:stCxn id="1221637" idx="3"/>
            <a:endCxn id="122164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4" name="AutoShape 22"/>
          <p:cNvCxnSpPr>
            <a:cxnSpLocks noChangeShapeType="1"/>
            <a:stCxn id="1221637" idx="4"/>
            <a:endCxn id="122163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5" name="AutoShape 23"/>
          <p:cNvCxnSpPr>
            <a:cxnSpLocks noChangeShapeType="1"/>
            <a:stCxn id="1221638" idx="2"/>
            <a:endCxn id="122163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1656" name="AutoShape 24"/>
          <p:cNvCxnSpPr>
            <a:cxnSpLocks noChangeShapeType="1"/>
            <a:stCxn id="1221642" idx="3"/>
            <a:endCxn id="122163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165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2165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165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58</a:t>
            </a:fld>
            <a:endParaRPr lang="en-CA" altLang="en-US"/>
          </a:p>
        </p:txBody>
      </p:sp>
      <p:cxnSp>
        <p:nvCxnSpPr>
          <p:cNvPr id="29" name="Curved Connector 28"/>
          <p:cNvCxnSpPr>
            <a:stCxn id="1221642" idx="0"/>
            <a:endCxn id="1221636" idx="7"/>
          </p:cNvCxnSpPr>
          <p:nvPr/>
        </p:nvCxnSpPr>
        <p:spPr>
          <a:xfrm rot="16200000" flipV="1">
            <a:off x="5077503" y="2486702"/>
            <a:ext cx="1042567" cy="994429"/>
          </a:xfrm>
          <a:prstGeom prst="curvedConnector3">
            <a:avLst>
              <a:gd name="adj1" fmla="val 131560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508104" y="2276872"/>
            <a:ext cx="890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backtrack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028152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265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  </a:t>
            </a:r>
          </a:p>
        </p:txBody>
      </p:sp>
      <p:sp>
        <p:nvSpPr>
          <p:cNvPr id="122266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266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266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266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266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266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266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2667" name="AutoShape 11"/>
          <p:cNvCxnSpPr>
            <a:cxnSpLocks noChangeShapeType="1"/>
            <a:stCxn id="1222659" idx="3"/>
            <a:endCxn id="122266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68" name="AutoShape 12"/>
          <p:cNvCxnSpPr>
            <a:cxnSpLocks noChangeShapeType="1"/>
            <a:stCxn id="1222665" idx="5"/>
            <a:endCxn id="122266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69" name="AutoShape 13"/>
          <p:cNvCxnSpPr>
            <a:cxnSpLocks noChangeShapeType="1"/>
            <a:stCxn id="1222665" idx="6"/>
            <a:endCxn id="122266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0" name="AutoShape 14"/>
          <p:cNvCxnSpPr>
            <a:cxnSpLocks noChangeShapeType="1"/>
            <a:stCxn id="1222663" idx="2"/>
            <a:endCxn id="122266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1" name="AutoShape 15"/>
          <p:cNvCxnSpPr>
            <a:cxnSpLocks noChangeShapeType="1"/>
            <a:stCxn id="1222664" idx="0"/>
            <a:endCxn id="122265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2" name="AutoShape 16"/>
          <p:cNvCxnSpPr>
            <a:cxnSpLocks noChangeShapeType="1"/>
            <a:stCxn id="1222659" idx="5"/>
            <a:endCxn id="122266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3" name="AutoShape 17"/>
          <p:cNvCxnSpPr>
            <a:cxnSpLocks noChangeShapeType="1"/>
            <a:stCxn id="1222660" idx="4"/>
            <a:endCxn id="122266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4" name="AutoShape 18"/>
          <p:cNvCxnSpPr>
            <a:cxnSpLocks noChangeShapeType="1"/>
            <a:stCxn id="1222659" idx="6"/>
            <a:endCxn id="122266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5" name="AutoShape 19"/>
          <p:cNvCxnSpPr>
            <a:cxnSpLocks noChangeShapeType="1"/>
            <a:stCxn id="1222661" idx="2"/>
            <a:endCxn id="122266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6" name="AutoShape 20"/>
          <p:cNvCxnSpPr>
            <a:cxnSpLocks noChangeShapeType="1"/>
            <a:stCxn id="1222660" idx="5"/>
            <a:endCxn id="122266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7" name="AutoShape 21"/>
          <p:cNvCxnSpPr>
            <a:cxnSpLocks noChangeShapeType="1"/>
            <a:stCxn id="1222661" idx="3"/>
            <a:endCxn id="122266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8" name="AutoShape 22"/>
          <p:cNvCxnSpPr>
            <a:cxnSpLocks noChangeShapeType="1"/>
            <a:stCxn id="1222661" idx="4"/>
            <a:endCxn id="122266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79" name="AutoShape 23"/>
          <p:cNvCxnSpPr>
            <a:cxnSpLocks noChangeShapeType="1"/>
            <a:stCxn id="1222662" idx="2"/>
            <a:endCxn id="122266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2680" name="AutoShape 24"/>
          <p:cNvCxnSpPr>
            <a:cxnSpLocks noChangeShapeType="1"/>
            <a:stCxn id="1222666" idx="3"/>
            <a:endCxn id="122266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268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2268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268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59</a:t>
            </a:fld>
            <a:endParaRPr lang="en-CA" altLang="en-US"/>
          </a:p>
        </p:txBody>
      </p:sp>
      <p:cxnSp>
        <p:nvCxnSpPr>
          <p:cNvPr id="29" name="Curved Connector 28"/>
          <p:cNvCxnSpPr>
            <a:stCxn id="1222660" idx="0"/>
            <a:endCxn id="1222659" idx="7"/>
          </p:cNvCxnSpPr>
          <p:nvPr/>
        </p:nvCxnSpPr>
        <p:spPr>
          <a:xfrm rot="16200000" flipH="1" flipV="1">
            <a:off x="3529269" y="1267501"/>
            <a:ext cx="100433" cy="2289829"/>
          </a:xfrm>
          <a:prstGeom prst="curvedConnector3">
            <a:avLst>
              <a:gd name="adj1" fmla="val -227614"/>
            </a:avLst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131840" y="2060848"/>
            <a:ext cx="890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backtrack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137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Representing Graphs</a:t>
            </a:r>
          </a:p>
        </p:txBody>
      </p:sp>
      <p:sp>
        <p:nvSpPr>
          <p:cNvPr id="1160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Assume V = {1, 2, …, </a:t>
            </a:r>
            <a:r>
              <a:rPr lang="en-US" altLang="en-US" i="1" dirty="0"/>
              <a:t>n</a:t>
            </a:r>
            <a:r>
              <a:rPr lang="en-US" altLang="en-US" dirty="0"/>
              <a:t>}</a:t>
            </a:r>
          </a:p>
          <a:p>
            <a:r>
              <a:rPr lang="en-US" altLang="en-US" dirty="0"/>
              <a:t>An </a:t>
            </a:r>
            <a:r>
              <a:rPr lang="en-US" altLang="en-US" i="1" dirty="0">
                <a:solidFill>
                  <a:srgbClr val="FF0000"/>
                </a:solidFill>
              </a:rPr>
              <a:t>adjacency matrix </a:t>
            </a:r>
            <a:r>
              <a:rPr lang="en-US" altLang="en-US" dirty="0"/>
              <a:t>represents the graph as a </a:t>
            </a:r>
            <a:r>
              <a:rPr lang="en-US" altLang="en-US" i="1" dirty="0"/>
              <a:t>n </a:t>
            </a:r>
            <a:r>
              <a:rPr lang="en-US" altLang="en-US" dirty="0"/>
              <a:t>x </a:t>
            </a:r>
            <a:r>
              <a:rPr lang="en-US" altLang="en-US" i="1" dirty="0"/>
              <a:t>n</a:t>
            </a:r>
            <a:r>
              <a:rPr lang="en-US" altLang="en-US" dirty="0"/>
              <a:t> matrix A:</a:t>
            </a:r>
          </a:p>
          <a:p>
            <a:pPr lvl="1"/>
            <a:r>
              <a:rPr lang="en-US" altLang="en-US" dirty="0"/>
              <a:t>A[</a:t>
            </a:r>
            <a:r>
              <a:rPr lang="en-US" altLang="en-US" i="1" dirty="0" err="1"/>
              <a:t>i</a:t>
            </a:r>
            <a:r>
              <a:rPr lang="en-US" altLang="en-US" dirty="0"/>
              <a:t>, </a:t>
            </a:r>
            <a:r>
              <a:rPr lang="en-US" altLang="en-US" i="1" dirty="0"/>
              <a:t>j</a:t>
            </a:r>
            <a:r>
              <a:rPr lang="en-US" altLang="en-US" dirty="0"/>
              <a:t>] 	= 1 if edge (</a:t>
            </a:r>
            <a:r>
              <a:rPr lang="en-US" altLang="en-US" i="1" dirty="0" err="1"/>
              <a:t>i</a:t>
            </a:r>
            <a:r>
              <a:rPr lang="en-US" altLang="en-US" dirty="0"/>
              <a:t>, </a:t>
            </a:r>
            <a:r>
              <a:rPr lang="en-US" altLang="en-US" i="1" dirty="0"/>
              <a:t>j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 </a:t>
            </a:r>
            <a:r>
              <a:rPr lang="en-US" altLang="en-US" dirty="0"/>
              <a:t>E   (or weight of edge)</a:t>
            </a:r>
            <a:br>
              <a:rPr lang="en-US" altLang="en-US" dirty="0"/>
            </a:br>
            <a:r>
              <a:rPr lang="en-US" altLang="en-US" dirty="0"/>
              <a:t>		= 0 if edge (</a:t>
            </a:r>
            <a:r>
              <a:rPr lang="en-US" altLang="en-US" i="1" dirty="0" err="1"/>
              <a:t>i</a:t>
            </a:r>
            <a:r>
              <a:rPr lang="en-US" altLang="en-US" dirty="0"/>
              <a:t>, </a:t>
            </a:r>
            <a:r>
              <a:rPr lang="en-US" altLang="en-US" i="1" dirty="0"/>
              <a:t>j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 E</a:t>
            </a:r>
          </a:p>
          <a:p>
            <a:endParaRPr lang="en-US" altLang="en-US" dirty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171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3683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23684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3685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3686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3687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3688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3689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3690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3691" name="AutoShape 11"/>
          <p:cNvCxnSpPr>
            <a:cxnSpLocks noChangeShapeType="1"/>
            <a:stCxn id="1223683" idx="3"/>
            <a:endCxn id="1223689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2" name="AutoShape 12"/>
          <p:cNvCxnSpPr>
            <a:cxnSpLocks noChangeShapeType="1"/>
            <a:stCxn id="1223689" idx="5"/>
            <a:endCxn id="1223688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3" name="AutoShape 13"/>
          <p:cNvCxnSpPr>
            <a:cxnSpLocks noChangeShapeType="1"/>
            <a:stCxn id="1223689" idx="6"/>
            <a:endCxn id="1223687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4" name="AutoShape 14"/>
          <p:cNvCxnSpPr>
            <a:cxnSpLocks noChangeShapeType="1"/>
            <a:stCxn id="1223687" idx="2"/>
            <a:endCxn id="1223688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5" name="AutoShape 15"/>
          <p:cNvCxnSpPr>
            <a:cxnSpLocks noChangeShapeType="1"/>
            <a:stCxn id="1223688" idx="0"/>
            <a:endCxn id="1223683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6" name="AutoShape 16"/>
          <p:cNvCxnSpPr>
            <a:cxnSpLocks noChangeShapeType="1"/>
            <a:stCxn id="1223683" idx="5"/>
            <a:endCxn id="1223687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7" name="AutoShape 17"/>
          <p:cNvCxnSpPr>
            <a:cxnSpLocks noChangeShapeType="1"/>
            <a:stCxn id="1223684" idx="4"/>
            <a:endCxn id="1223687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8" name="AutoShape 18"/>
          <p:cNvCxnSpPr>
            <a:cxnSpLocks noChangeShapeType="1"/>
            <a:stCxn id="1223683" idx="6"/>
            <a:endCxn id="1223684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699" name="AutoShape 19"/>
          <p:cNvCxnSpPr>
            <a:cxnSpLocks noChangeShapeType="1"/>
            <a:stCxn id="1223685" idx="2"/>
            <a:endCxn id="1223684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0" name="AutoShape 20"/>
          <p:cNvCxnSpPr>
            <a:cxnSpLocks noChangeShapeType="1"/>
            <a:stCxn id="1223684" idx="5"/>
            <a:endCxn id="1223690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1" name="AutoShape 21"/>
          <p:cNvCxnSpPr>
            <a:cxnSpLocks noChangeShapeType="1"/>
            <a:stCxn id="1223685" idx="3"/>
            <a:endCxn id="1223690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2" name="AutoShape 22"/>
          <p:cNvCxnSpPr>
            <a:cxnSpLocks noChangeShapeType="1"/>
            <a:stCxn id="1223685" idx="4"/>
            <a:endCxn id="1223686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3" name="AutoShape 23"/>
          <p:cNvCxnSpPr>
            <a:cxnSpLocks noChangeShapeType="1"/>
            <a:stCxn id="1223686" idx="2"/>
            <a:endCxn id="1223687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3704" name="AutoShape 24"/>
          <p:cNvCxnSpPr>
            <a:cxnSpLocks noChangeShapeType="1"/>
            <a:stCxn id="1223690" idx="3"/>
            <a:endCxn id="1223687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3705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23706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3707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60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908035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4707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24708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4709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1224710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24711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4712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4713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4714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4715" name="AutoShape 11"/>
          <p:cNvCxnSpPr>
            <a:cxnSpLocks noChangeShapeType="1"/>
            <a:stCxn id="1224707" idx="3"/>
            <a:endCxn id="1224713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6" name="AutoShape 12"/>
          <p:cNvCxnSpPr>
            <a:cxnSpLocks noChangeShapeType="1"/>
            <a:stCxn id="1224713" idx="5"/>
            <a:endCxn id="1224712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7" name="AutoShape 13"/>
          <p:cNvCxnSpPr>
            <a:cxnSpLocks noChangeShapeType="1"/>
            <a:stCxn id="1224713" idx="6"/>
            <a:endCxn id="1224711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8" name="AutoShape 14"/>
          <p:cNvCxnSpPr>
            <a:cxnSpLocks noChangeShapeType="1"/>
            <a:stCxn id="1224711" idx="2"/>
            <a:endCxn id="1224712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19" name="AutoShape 15"/>
          <p:cNvCxnSpPr>
            <a:cxnSpLocks noChangeShapeType="1"/>
            <a:stCxn id="1224712" idx="0"/>
            <a:endCxn id="1224707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0" name="AutoShape 16"/>
          <p:cNvCxnSpPr>
            <a:cxnSpLocks noChangeShapeType="1"/>
            <a:stCxn id="1224707" idx="5"/>
            <a:endCxn id="1224711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1" name="AutoShape 17"/>
          <p:cNvCxnSpPr>
            <a:cxnSpLocks noChangeShapeType="1"/>
            <a:stCxn id="1224708" idx="4"/>
            <a:endCxn id="1224711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2" name="AutoShape 18"/>
          <p:cNvCxnSpPr>
            <a:cxnSpLocks noChangeShapeType="1"/>
            <a:stCxn id="1224707" idx="6"/>
            <a:endCxn id="1224708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3" name="AutoShape 19"/>
          <p:cNvCxnSpPr>
            <a:cxnSpLocks noChangeShapeType="1"/>
            <a:stCxn id="1224709" idx="2"/>
            <a:endCxn id="1224708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4" name="AutoShape 20"/>
          <p:cNvCxnSpPr>
            <a:cxnSpLocks noChangeShapeType="1"/>
            <a:stCxn id="1224708" idx="5"/>
            <a:endCxn id="1224714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5" name="AutoShape 21"/>
          <p:cNvCxnSpPr>
            <a:cxnSpLocks noChangeShapeType="1"/>
            <a:stCxn id="1224709" idx="3"/>
            <a:endCxn id="1224714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6" name="AutoShape 22"/>
          <p:cNvCxnSpPr>
            <a:cxnSpLocks noChangeShapeType="1"/>
            <a:stCxn id="1224709" idx="4"/>
            <a:endCxn id="1224710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7" name="AutoShape 23"/>
          <p:cNvCxnSpPr>
            <a:cxnSpLocks noChangeShapeType="1"/>
            <a:stCxn id="1224710" idx="2"/>
            <a:endCxn id="1224711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4728" name="AutoShape 24"/>
          <p:cNvCxnSpPr>
            <a:cxnSpLocks noChangeShapeType="1"/>
            <a:stCxn id="1224714" idx="3"/>
            <a:endCxn id="1224711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4729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24730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4731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61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3256249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5731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25732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5733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1225734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14|  </a:t>
            </a:r>
          </a:p>
        </p:txBody>
      </p:sp>
      <p:sp>
        <p:nvSpPr>
          <p:cNvPr id="1225735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5736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5737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5738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5739" name="AutoShape 11"/>
          <p:cNvCxnSpPr>
            <a:cxnSpLocks noChangeShapeType="1"/>
            <a:stCxn id="1225731" idx="3"/>
            <a:endCxn id="1225737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0" name="AutoShape 12"/>
          <p:cNvCxnSpPr>
            <a:cxnSpLocks noChangeShapeType="1"/>
            <a:stCxn id="1225737" idx="5"/>
            <a:endCxn id="1225736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1" name="AutoShape 13"/>
          <p:cNvCxnSpPr>
            <a:cxnSpLocks noChangeShapeType="1"/>
            <a:stCxn id="1225737" idx="6"/>
            <a:endCxn id="1225735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2" name="AutoShape 14"/>
          <p:cNvCxnSpPr>
            <a:cxnSpLocks noChangeShapeType="1"/>
            <a:stCxn id="1225735" idx="2"/>
            <a:endCxn id="1225736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3" name="AutoShape 15"/>
          <p:cNvCxnSpPr>
            <a:cxnSpLocks noChangeShapeType="1"/>
            <a:stCxn id="1225736" idx="0"/>
            <a:endCxn id="1225731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4" name="AutoShape 16"/>
          <p:cNvCxnSpPr>
            <a:cxnSpLocks noChangeShapeType="1"/>
            <a:stCxn id="1225731" idx="5"/>
            <a:endCxn id="1225735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5" name="AutoShape 17"/>
          <p:cNvCxnSpPr>
            <a:cxnSpLocks noChangeShapeType="1"/>
            <a:stCxn id="1225732" idx="4"/>
            <a:endCxn id="1225735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6" name="AutoShape 18"/>
          <p:cNvCxnSpPr>
            <a:cxnSpLocks noChangeShapeType="1"/>
            <a:stCxn id="1225731" idx="6"/>
            <a:endCxn id="1225732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7" name="AutoShape 19"/>
          <p:cNvCxnSpPr>
            <a:cxnSpLocks noChangeShapeType="1"/>
            <a:stCxn id="1225733" idx="2"/>
            <a:endCxn id="1225732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8" name="AutoShape 20"/>
          <p:cNvCxnSpPr>
            <a:cxnSpLocks noChangeShapeType="1"/>
            <a:stCxn id="1225732" idx="5"/>
            <a:endCxn id="1225738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49" name="AutoShape 21"/>
          <p:cNvCxnSpPr>
            <a:cxnSpLocks noChangeShapeType="1"/>
            <a:stCxn id="1225733" idx="3"/>
            <a:endCxn id="1225738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50" name="AutoShape 22"/>
          <p:cNvCxnSpPr>
            <a:cxnSpLocks noChangeShapeType="1"/>
            <a:stCxn id="1225733" idx="4"/>
            <a:endCxn id="1225734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51" name="AutoShape 23"/>
          <p:cNvCxnSpPr>
            <a:cxnSpLocks noChangeShapeType="1"/>
            <a:stCxn id="1225734" idx="2"/>
            <a:endCxn id="1225735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5752" name="AutoShape 24"/>
          <p:cNvCxnSpPr>
            <a:cxnSpLocks noChangeShapeType="1"/>
            <a:stCxn id="1225738" idx="3"/>
            <a:endCxn id="1225735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5753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25754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5755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62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598657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6755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26756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6757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13|  </a:t>
            </a:r>
          </a:p>
        </p:txBody>
      </p:sp>
      <p:sp>
        <p:nvSpPr>
          <p:cNvPr id="1226758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226759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6760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6761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6762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6763" name="AutoShape 11"/>
          <p:cNvCxnSpPr>
            <a:cxnSpLocks noChangeShapeType="1"/>
            <a:stCxn id="1226755" idx="3"/>
            <a:endCxn id="1226761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4" name="AutoShape 12"/>
          <p:cNvCxnSpPr>
            <a:cxnSpLocks noChangeShapeType="1"/>
            <a:stCxn id="1226761" idx="5"/>
            <a:endCxn id="1226760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5" name="AutoShape 13"/>
          <p:cNvCxnSpPr>
            <a:cxnSpLocks noChangeShapeType="1"/>
            <a:stCxn id="1226761" idx="6"/>
            <a:endCxn id="1226759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6" name="AutoShape 14"/>
          <p:cNvCxnSpPr>
            <a:cxnSpLocks noChangeShapeType="1"/>
            <a:stCxn id="1226759" idx="2"/>
            <a:endCxn id="1226760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7" name="AutoShape 15"/>
          <p:cNvCxnSpPr>
            <a:cxnSpLocks noChangeShapeType="1"/>
            <a:stCxn id="1226760" idx="0"/>
            <a:endCxn id="1226755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8" name="AutoShape 16"/>
          <p:cNvCxnSpPr>
            <a:cxnSpLocks noChangeShapeType="1"/>
            <a:stCxn id="1226755" idx="5"/>
            <a:endCxn id="1226759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69" name="AutoShape 17"/>
          <p:cNvCxnSpPr>
            <a:cxnSpLocks noChangeShapeType="1"/>
            <a:stCxn id="1226756" idx="4"/>
            <a:endCxn id="1226759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0" name="AutoShape 18"/>
          <p:cNvCxnSpPr>
            <a:cxnSpLocks noChangeShapeType="1"/>
            <a:stCxn id="1226755" idx="6"/>
            <a:endCxn id="1226756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1" name="AutoShape 19"/>
          <p:cNvCxnSpPr>
            <a:cxnSpLocks noChangeShapeType="1"/>
            <a:stCxn id="1226757" idx="2"/>
            <a:endCxn id="1226756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2" name="AutoShape 20"/>
          <p:cNvCxnSpPr>
            <a:cxnSpLocks noChangeShapeType="1"/>
            <a:stCxn id="1226756" idx="5"/>
            <a:endCxn id="1226762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3" name="AutoShape 21"/>
          <p:cNvCxnSpPr>
            <a:cxnSpLocks noChangeShapeType="1"/>
            <a:stCxn id="1226757" idx="3"/>
            <a:endCxn id="1226762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4" name="AutoShape 22"/>
          <p:cNvCxnSpPr>
            <a:cxnSpLocks noChangeShapeType="1"/>
            <a:stCxn id="1226757" idx="4"/>
            <a:endCxn id="1226758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5" name="AutoShape 23"/>
          <p:cNvCxnSpPr>
            <a:cxnSpLocks noChangeShapeType="1"/>
            <a:stCxn id="1226758" idx="2"/>
            <a:endCxn id="1226759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6776" name="AutoShape 24"/>
          <p:cNvCxnSpPr>
            <a:cxnSpLocks noChangeShapeType="1"/>
            <a:stCxn id="1226762" idx="3"/>
            <a:endCxn id="1226759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6777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26778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6779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63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0811324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2777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 |12</a:t>
            </a:r>
          </a:p>
        </p:txBody>
      </p:sp>
      <p:sp>
        <p:nvSpPr>
          <p:cNvPr id="122778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8 |11</a:t>
            </a:r>
          </a:p>
        </p:txBody>
      </p:sp>
      <p:sp>
        <p:nvSpPr>
          <p:cNvPr id="122778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13|16</a:t>
            </a:r>
          </a:p>
        </p:txBody>
      </p:sp>
      <p:sp>
        <p:nvSpPr>
          <p:cNvPr id="122778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14|15</a:t>
            </a:r>
          </a:p>
        </p:txBody>
      </p:sp>
      <p:sp>
        <p:nvSpPr>
          <p:cNvPr id="122778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5 | 6</a:t>
            </a:r>
          </a:p>
        </p:txBody>
      </p:sp>
      <p:sp>
        <p:nvSpPr>
          <p:cNvPr id="122778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3 | 4</a:t>
            </a:r>
          </a:p>
        </p:txBody>
      </p:sp>
      <p:sp>
        <p:nvSpPr>
          <p:cNvPr id="122778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2 | 7</a:t>
            </a:r>
          </a:p>
        </p:txBody>
      </p:sp>
      <p:sp>
        <p:nvSpPr>
          <p:cNvPr id="122778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9 |10</a:t>
            </a:r>
          </a:p>
        </p:txBody>
      </p:sp>
      <p:cxnSp>
        <p:nvCxnSpPr>
          <p:cNvPr id="1227787" name="AutoShape 11"/>
          <p:cNvCxnSpPr>
            <a:cxnSpLocks noChangeShapeType="1"/>
            <a:stCxn id="1227779" idx="3"/>
            <a:endCxn id="122778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88" name="AutoShape 12"/>
          <p:cNvCxnSpPr>
            <a:cxnSpLocks noChangeShapeType="1"/>
            <a:stCxn id="1227785" idx="5"/>
            <a:endCxn id="122778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89" name="AutoShape 13"/>
          <p:cNvCxnSpPr>
            <a:cxnSpLocks noChangeShapeType="1"/>
            <a:stCxn id="1227785" idx="6"/>
            <a:endCxn id="122778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0" name="AutoShape 14"/>
          <p:cNvCxnSpPr>
            <a:cxnSpLocks noChangeShapeType="1"/>
            <a:stCxn id="1227783" idx="2"/>
            <a:endCxn id="122778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1" name="AutoShape 15"/>
          <p:cNvCxnSpPr>
            <a:cxnSpLocks noChangeShapeType="1"/>
            <a:stCxn id="1227784" idx="0"/>
            <a:endCxn id="122777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2" name="AutoShape 16"/>
          <p:cNvCxnSpPr>
            <a:cxnSpLocks noChangeShapeType="1"/>
            <a:stCxn id="1227779" idx="5"/>
            <a:endCxn id="122778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3" name="AutoShape 17"/>
          <p:cNvCxnSpPr>
            <a:cxnSpLocks noChangeShapeType="1"/>
            <a:stCxn id="1227780" idx="4"/>
            <a:endCxn id="122778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4" name="AutoShape 18"/>
          <p:cNvCxnSpPr>
            <a:cxnSpLocks noChangeShapeType="1"/>
            <a:stCxn id="1227779" idx="6"/>
            <a:endCxn id="122778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5" name="AutoShape 19"/>
          <p:cNvCxnSpPr>
            <a:cxnSpLocks noChangeShapeType="1"/>
            <a:stCxn id="1227781" idx="2"/>
            <a:endCxn id="122778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6" name="AutoShape 20"/>
          <p:cNvCxnSpPr>
            <a:cxnSpLocks noChangeShapeType="1"/>
            <a:stCxn id="1227780" idx="5"/>
            <a:endCxn id="122778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7" name="AutoShape 21"/>
          <p:cNvCxnSpPr>
            <a:cxnSpLocks noChangeShapeType="1"/>
            <a:stCxn id="1227781" idx="3"/>
            <a:endCxn id="122778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8" name="AutoShape 22"/>
          <p:cNvCxnSpPr>
            <a:cxnSpLocks noChangeShapeType="1"/>
            <a:stCxn id="1227781" idx="4"/>
            <a:endCxn id="122778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799" name="AutoShape 23"/>
          <p:cNvCxnSpPr>
            <a:cxnSpLocks noChangeShapeType="1"/>
            <a:stCxn id="1227782" idx="2"/>
            <a:endCxn id="122778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7800" name="AutoShape 24"/>
          <p:cNvCxnSpPr>
            <a:cxnSpLocks noChangeShapeType="1"/>
            <a:stCxn id="1227786" idx="3"/>
            <a:endCxn id="122778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7801" name="Line 25"/>
          <p:cNvSpPr>
            <a:spLocks noChangeShapeType="1"/>
          </p:cNvSpPr>
          <p:nvPr/>
        </p:nvSpPr>
        <p:spPr bwMode="auto">
          <a:xfrm>
            <a:off x="457200" y="2133600"/>
            <a:ext cx="1066800" cy="381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27802" name="Text Box 26"/>
          <p:cNvSpPr txBox="1">
            <a:spLocks noChangeArrowheads="1"/>
          </p:cNvSpPr>
          <p:nvPr/>
        </p:nvSpPr>
        <p:spPr bwMode="auto">
          <a:xfrm>
            <a:off x="76200" y="1447800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1227803" name="Oval 27"/>
          <p:cNvSpPr>
            <a:spLocks noChangeArrowheads="1"/>
          </p:cNvSpPr>
          <p:nvPr/>
        </p:nvSpPr>
        <p:spPr bwMode="auto">
          <a:xfrm>
            <a:off x="1524000" y="1828800"/>
            <a:ext cx="1066800" cy="685800"/>
          </a:xfrm>
          <a:prstGeom prst="ellips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>
                <a:latin typeface="Times New Roman" pitchFamily="18" charset="0"/>
              </a:rPr>
              <a:t>d      f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64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3723795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Example 2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65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0323893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6251575" y="1124744"/>
            <a:ext cx="0" cy="23042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6576218" y="1079377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66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3878780" y="620688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</p:spTree>
    <p:extLst>
      <p:ext uri="{BB962C8B-B14F-4D97-AF65-F5344CB8AC3E}">
        <p14:creationId xmlns:p14="http://schemas.microsoft.com/office/powerpoint/2010/main" val="85846312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6251575" y="1124744"/>
            <a:ext cx="0" cy="23042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6576218" y="1079377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67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3878780" y="620688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</p:spTree>
    <p:extLst>
      <p:ext uri="{BB962C8B-B14F-4D97-AF65-F5344CB8AC3E}">
        <p14:creationId xmlns:p14="http://schemas.microsoft.com/office/powerpoint/2010/main" val="66959740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2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|  </a:t>
            </a: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6251575" y="1124744"/>
            <a:ext cx="0" cy="23042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6576218" y="1079377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68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3878780" y="620688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</p:spTree>
    <p:extLst>
      <p:ext uri="{BB962C8B-B14F-4D97-AF65-F5344CB8AC3E}">
        <p14:creationId xmlns:p14="http://schemas.microsoft.com/office/powerpoint/2010/main" val="21026068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2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3|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|  </a:t>
            </a: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6251575" y="1124744"/>
            <a:ext cx="0" cy="23042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6576218" y="1079377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69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3878780" y="620688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</p:spTree>
    <p:extLst>
      <p:ext uri="{BB962C8B-B14F-4D97-AF65-F5344CB8AC3E}">
        <p14:creationId xmlns:p14="http://schemas.microsoft.com/office/powerpoint/2010/main" val="2318579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Graphs: Adjacency Matrix</a:t>
            </a:r>
          </a:p>
        </p:txBody>
      </p:sp>
      <p:sp>
        <p:nvSpPr>
          <p:cNvPr id="1161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</p:txBody>
      </p:sp>
      <p:sp>
        <p:nvSpPr>
          <p:cNvPr id="1161220" name="Oval 4"/>
          <p:cNvSpPr>
            <a:spLocks noChangeArrowheads="1"/>
          </p:cNvSpPr>
          <p:nvPr/>
        </p:nvSpPr>
        <p:spPr bwMode="auto">
          <a:xfrm>
            <a:off x="2057400" y="25146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1221" name="Oval 5"/>
          <p:cNvSpPr>
            <a:spLocks noChangeArrowheads="1"/>
          </p:cNvSpPr>
          <p:nvPr/>
        </p:nvSpPr>
        <p:spPr bwMode="auto">
          <a:xfrm>
            <a:off x="914400" y="3581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1222" name="Oval 6"/>
          <p:cNvSpPr>
            <a:spLocks noChangeArrowheads="1"/>
          </p:cNvSpPr>
          <p:nvPr/>
        </p:nvSpPr>
        <p:spPr bwMode="auto">
          <a:xfrm>
            <a:off x="3200400" y="3581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1223" name="Oval 7"/>
          <p:cNvSpPr>
            <a:spLocks noChangeArrowheads="1"/>
          </p:cNvSpPr>
          <p:nvPr/>
        </p:nvSpPr>
        <p:spPr bwMode="auto">
          <a:xfrm>
            <a:off x="2057400" y="4648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161224" name="AutoShape 8"/>
          <p:cNvCxnSpPr>
            <a:cxnSpLocks noChangeShapeType="1"/>
            <a:stCxn id="1161220" idx="3"/>
            <a:endCxn id="1161221" idx="7"/>
          </p:cNvCxnSpPr>
          <p:nvPr/>
        </p:nvCxnSpPr>
        <p:spPr bwMode="auto">
          <a:xfrm flipH="1">
            <a:off x="1435100" y="30495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1225" name="AutoShape 9"/>
          <p:cNvCxnSpPr>
            <a:cxnSpLocks noChangeShapeType="1"/>
            <a:stCxn id="1161221" idx="5"/>
            <a:endCxn id="1161223" idx="1"/>
          </p:cNvCxnSpPr>
          <p:nvPr/>
        </p:nvCxnSpPr>
        <p:spPr bwMode="auto">
          <a:xfrm>
            <a:off x="1435100" y="4116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1226" name="AutoShape 10"/>
          <p:cNvCxnSpPr>
            <a:cxnSpLocks noChangeShapeType="1"/>
            <a:stCxn id="1161222" idx="3"/>
            <a:endCxn id="1161223" idx="7"/>
          </p:cNvCxnSpPr>
          <p:nvPr/>
        </p:nvCxnSpPr>
        <p:spPr bwMode="auto">
          <a:xfrm flipH="1">
            <a:off x="2578100" y="4116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1227" name="AutoShape 11"/>
          <p:cNvCxnSpPr>
            <a:cxnSpLocks noChangeShapeType="1"/>
            <a:stCxn id="1161220" idx="4"/>
            <a:endCxn id="1161223" idx="0"/>
          </p:cNvCxnSpPr>
          <p:nvPr/>
        </p:nvCxnSpPr>
        <p:spPr bwMode="auto">
          <a:xfrm>
            <a:off x="2362200" y="3138488"/>
            <a:ext cx="0" cy="149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1228" name="Text Box 12"/>
          <p:cNvSpPr txBox="1">
            <a:spLocks noChangeArrowheads="1"/>
          </p:cNvSpPr>
          <p:nvPr/>
        </p:nvSpPr>
        <p:spPr bwMode="auto">
          <a:xfrm>
            <a:off x="1524000" y="30321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1229" name="Text Box 13"/>
          <p:cNvSpPr txBox="1">
            <a:spLocks noChangeArrowheads="1"/>
          </p:cNvSpPr>
          <p:nvPr/>
        </p:nvSpPr>
        <p:spPr bwMode="auto">
          <a:xfrm>
            <a:off x="2355850" y="3565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CC0000"/>
                </a:solidFill>
              </a:rPr>
              <a:t>d</a:t>
            </a:r>
          </a:p>
        </p:txBody>
      </p:sp>
      <p:sp>
        <p:nvSpPr>
          <p:cNvPr id="1161230" name="Text Box 14"/>
          <p:cNvSpPr txBox="1">
            <a:spLocks noChangeArrowheads="1"/>
          </p:cNvSpPr>
          <p:nvPr/>
        </p:nvSpPr>
        <p:spPr bwMode="auto">
          <a:xfrm>
            <a:off x="1447800" y="4267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1161231" name="Text Box 15"/>
          <p:cNvSpPr txBox="1">
            <a:spLocks noChangeArrowheads="1"/>
          </p:cNvSpPr>
          <p:nvPr/>
        </p:nvSpPr>
        <p:spPr bwMode="auto">
          <a:xfrm>
            <a:off x="2979738" y="426720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CC0000"/>
                </a:solidFill>
              </a:rPr>
              <a:t>c</a:t>
            </a:r>
          </a:p>
        </p:txBody>
      </p:sp>
      <p:graphicFrame>
        <p:nvGraphicFramePr>
          <p:cNvPr id="1161232" name="Group 16"/>
          <p:cNvGraphicFramePr>
            <a:graphicFrameLocks noGrp="1"/>
          </p:cNvGraphicFramePr>
          <p:nvPr/>
        </p:nvGraphicFramePr>
        <p:xfrm>
          <a:off x="4724400" y="2209800"/>
          <a:ext cx="4191000" cy="3322639"/>
        </p:xfrm>
        <a:graphic>
          <a:graphicData uri="http://schemas.openxmlformats.org/drawingml/2006/table">
            <a:tbl>
              <a:tblPr/>
              <a:tblGrid>
                <a:gridCol w="838200"/>
                <a:gridCol w="838200"/>
                <a:gridCol w="838200"/>
                <a:gridCol w="838200"/>
                <a:gridCol w="838200"/>
              </a:tblGrid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altLang="en-US" sz="2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4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</a:rPr>
                        <a:t>??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endParaRPr kumimoji="0" lang="en-US" alt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759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4|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2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3|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|  </a:t>
            </a: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6251575" y="1124744"/>
            <a:ext cx="0" cy="23042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6576218" y="1079377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70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3878780" y="620688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</p:spTree>
    <p:extLst>
      <p:ext uri="{BB962C8B-B14F-4D97-AF65-F5344CB8AC3E}">
        <p14:creationId xmlns:p14="http://schemas.microsoft.com/office/powerpoint/2010/main" val="1037420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4|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2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3|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5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|  </a:t>
            </a: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6251575" y="1124744"/>
            <a:ext cx="0" cy="23042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6576218" y="1079377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71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3878780" y="620688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</p:spTree>
    <p:extLst>
      <p:ext uri="{BB962C8B-B14F-4D97-AF65-F5344CB8AC3E}">
        <p14:creationId xmlns:p14="http://schemas.microsoft.com/office/powerpoint/2010/main" val="1037420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4|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2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3|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5 |6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6251575" y="1124744"/>
            <a:ext cx="0" cy="23042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6576218" y="1079377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72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3878780" y="620688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  <p:cxnSp>
        <p:nvCxnSpPr>
          <p:cNvPr id="4" name="Curved Connector 3"/>
          <p:cNvCxnSpPr>
            <a:stCxn id="1212425" idx="0"/>
            <a:endCxn id="1212419" idx="1"/>
          </p:cNvCxnSpPr>
          <p:nvPr/>
        </p:nvCxnSpPr>
        <p:spPr>
          <a:xfrm rot="5400000" flipH="1" flipV="1">
            <a:off x="699831" y="2524803"/>
            <a:ext cx="1042567" cy="918229"/>
          </a:xfrm>
          <a:prstGeom prst="curvedConnector3">
            <a:avLst>
              <a:gd name="adj1" fmla="val 1315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420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4|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7|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2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3|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5 |6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6251575" y="1124744"/>
            <a:ext cx="0" cy="23042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6576218" y="1079377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73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3878780" y="620688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</p:spTree>
    <p:extLst>
      <p:ext uri="{BB962C8B-B14F-4D97-AF65-F5344CB8AC3E}">
        <p14:creationId xmlns:p14="http://schemas.microsoft.com/office/powerpoint/2010/main" val="22635971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4|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7|8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2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3|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5 |6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6251575" y="1124744"/>
            <a:ext cx="0" cy="23042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6576218" y="1079377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74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3878780" y="620688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  <p:cxnSp>
        <p:nvCxnSpPr>
          <p:cNvPr id="30" name="Curved Connector 29"/>
          <p:cNvCxnSpPr>
            <a:stCxn id="1212420" idx="0"/>
            <a:endCxn id="1212419" idx="0"/>
          </p:cNvCxnSpPr>
          <p:nvPr/>
        </p:nvCxnSpPr>
        <p:spPr>
          <a:xfrm rot="16200000" flipV="1">
            <a:off x="3390900" y="1028700"/>
            <a:ext cx="12700" cy="2667000"/>
          </a:xfrm>
          <a:prstGeom prst="curvedConnector3">
            <a:avLst>
              <a:gd name="adj1" fmla="val 66923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8429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4|9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7|8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2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| </a:t>
            </a: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3|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5 |6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6251575" y="1124744"/>
            <a:ext cx="0" cy="23042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6576218" y="1079377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75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3878780" y="620688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  <p:cxnSp>
        <p:nvCxnSpPr>
          <p:cNvPr id="30" name="Curved Connector 29"/>
          <p:cNvCxnSpPr>
            <a:stCxn id="1212420" idx="0"/>
            <a:endCxn id="1212419" idx="0"/>
          </p:cNvCxnSpPr>
          <p:nvPr/>
        </p:nvCxnSpPr>
        <p:spPr>
          <a:xfrm rot="16200000" flipV="1">
            <a:off x="3390900" y="1028700"/>
            <a:ext cx="12700" cy="2667000"/>
          </a:xfrm>
          <a:prstGeom prst="curvedConnector3">
            <a:avLst>
              <a:gd name="adj1" fmla="val 669230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5406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4|9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7|8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2|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3|10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5 |6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6251575" y="1124744"/>
            <a:ext cx="0" cy="23042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6576218" y="1079377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76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3878780" y="620688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  <p:cxnSp>
        <p:nvCxnSpPr>
          <p:cNvPr id="30" name="Curved Connector 29"/>
          <p:cNvCxnSpPr>
            <a:stCxn id="1212419" idx="4"/>
            <a:endCxn id="1212424" idx="7"/>
          </p:cNvCxnSpPr>
          <p:nvPr/>
        </p:nvCxnSpPr>
        <p:spPr>
          <a:xfrm rot="16200000" flipH="1">
            <a:off x="1357569" y="3747830"/>
            <a:ext cx="1776833" cy="377171"/>
          </a:xfrm>
          <a:prstGeom prst="curvedConnector3">
            <a:avLst>
              <a:gd name="adj1" fmla="val 51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95353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4|9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7|8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2|11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3|10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5 |6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1|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6251575" y="1124744"/>
            <a:ext cx="0" cy="23042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6576218" y="1079377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77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3878780" y="620688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  <p:cxnSp>
        <p:nvCxnSpPr>
          <p:cNvPr id="30" name="Curved Connector 29"/>
          <p:cNvCxnSpPr>
            <a:stCxn id="1212424" idx="4"/>
            <a:endCxn id="1212423" idx="4"/>
          </p:cNvCxnSpPr>
          <p:nvPr/>
        </p:nvCxnSpPr>
        <p:spPr>
          <a:xfrm rot="16200000" flipH="1">
            <a:off x="3390900" y="4076700"/>
            <a:ext cx="12700" cy="2667000"/>
          </a:xfrm>
          <a:prstGeom prst="curvedConnector3">
            <a:avLst>
              <a:gd name="adj1" fmla="val 586153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3459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4|9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7|8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>
                <a:solidFill>
                  <a:schemeClr val="accent1"/>
                </a:solidFill>
                <a:latin typeface="Courier New" pitchFamily="49" charset="0"/>
              </a:rPr>
              <a:t>  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2|11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3|10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5 |6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1|12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6251575" y="1124744"/>
            <a:ext cx="0" cy="23042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6576218" y="1079377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78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3878780" y="620688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  <p:cxnSp>
        <p:nvCxnSpPr>
          <p:cNvPr id="30" name="Curved Connector 29"/>
          <p:cNvCxnSpPr>
            <a:stCxn id="1212423" idx="5"/>
            <a:endCxn id="1212426" idx="4"/>
          </p:cNvCxnSpPr>
          <p:nvPr/>
        </p:nvCxnSpPr>
        <p:spPr>
          <a:xfrm rot="5400000" flipH="1" flipV="1">
            <a:off x="5039401" y="4253169"/>
            <a:ext cx="1118767" cy="994429"/>
          </a:xfrm>
          <a:prstGeom prst="curvedConnector3">
            <a:avLst>
              <a:gd name="adj1" fmla="val -294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9248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4|9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7|8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13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2|11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3|10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5 |6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1|12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6251575" y="1124744"/>
            <a:ext cx="0" cy="23042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6576218" y="1079377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79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3878780" y="620688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</p:spTree>
    <p:extLst>
      <p:ext uri="{BB962C8B-B14F-4D97-AF65-F5344CB8AC3E}">
        <p14:creationId xmlns:p14="http://schemas.microsoft.com/office/powerpoint/2010/main" val="1544950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Graphs: Adjacency Matrix</a:t>
            </a:r>
          </a:p>
        </p:txBody>
      </p:sp>
      <p:sp>
        <p:nvSpPr>
          <p:cNvPr id="1162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Example:</a:t>
            </a:r>
          </a:p>
        </p:txBody>
      </p:sp>
      <p:sp>
        <p:nvSpPr>
          <p:cNvPr id="1162244" name="Oval 4"/>
          <p:cNvSpPr>
            <a:spLocks noChangeArrowheads="1"/>
          </p:cNvSpPr>
          <p:nvPr/>
        </p:nvSpPr>
        <p:spPr bwMode="auto">
          <a:xfrm>
            <a:off x="2057400" y="25146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62245" name="Oval 5"/>
          <p:cNvSpPr>
            <a:spLocks noChangeArrowheads="1"/>
          </p:cNvSpPr>
          <p:nvPr/>
        </p:nvSpPr>
        <p:spPr bwMode="auto">
          <a:xfrm>
            <a:off x="914400" y="3581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62246" name="Oval 6"/>
          <p:cNvSpPr>
            <a:spLocks noChangeArrowheads="1"/>
          </p:cNvSpPr>
          <p:nvPr/>
        </p:nvSpPr>
        <p:spPr bwMode="auto">
          <a:xfrm>
            <a:off x="3200400" y="35814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162247" name="Oval 7"/>
          <p:cNvSpPr>
            <a:spLocks noChangeArrowheads="1"/>
          </p:cNvSpPr>
          <p:nvPr/>
        </p:nvSpPr>
        <p:spPr bwMode="auto">
          <a:xfrm>
            <a:off x="2057400" y="4648200"/>
            <a:ext cx="6096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>
                <a:solidFill>
                  <a:srgbClr val="000000"/>
                </a:solidFill>
              </a:rPr>
              <a:t>3</a:t>
            </a:r>
          </a:p>
        </p:txBody>
      </p:sp>
      <p:cxnSp>
        <p:nvCxnSpPr>
          <p:cNvPr id="1162248" name="AutoShape 8"/>
          <p:cNvCxnSpPr>
            <a:cxnSpLocks noChangeShapeType="1"/>
            <a:stCxn id="1162244" idx="3"/>
            <a:endCxn id="1162245" idx="7"/>
          </p:cNvCxnSpPr>
          <p:nvPr/>
        </p:nvCxnSpPr>
        <p:spPr bwMode="auto">
          <a:xfrm flipH="1">
            <a:off x="1435100" y="30495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2249" name="AutoShape 9"/>
          <p:cNvCxnSpPr>
            <a:cxnSpLocks noChangeShapeType="1"/>
            <a:stCxn id="1162245" idx="5"/>
            <a:endCxn id="1162247" idx="1"/>
          </p:cNvCxnSpPr>
          <p:nvPr/>
        </p:nvCxnSpPr>
        <p:spPr bwMode="auto">
          <a:xfrm>
            <a:off x="1435100" y="4116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2250" name="AutoShape 10"/>
          <p:cNvCxnSpPr>
            <a:cxnSpLocks noChangeShapeType="1"/>
            <a:stCxn id="1162246" idx="3"/>
            <a:endCxn id="1162247" idx="7"/>
          </p:cNvCxnSpPr>
          <p:nvPr/>
        </p:nvCxnSpPr>
        <p:spPr bwMode="auto">
          <a:xfrm flipH="1">
            <a:off x="2578100" y="4116388"/>
            <a:ext cx="711200" cy="606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2251" name="AutoShape 11"/>
          <p:cNvCxnSpPr>
            <a:cxnSpLocks noChangeShapeType="1"/>
            <a:stCxn id="1162244" idx="4"/>
            <a:endCxn id="1162247" idx="0"/>
          </p:cNvCxnSpPr>
          <p:nvPr/>
        </p:nvCxnSpPr>
        <p:spPr bwMode="auto">
          <a:xfrm>
            <a:off x="2362200" y="3138488"/>
            <a:ext cx="0" cy="1495425"/>
          </a:xfrm>
          <a:prstGeom prst="straightConnector1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62252" name="Text Box 12"/>
          <p:cNvSpPr txBox="1">
            <a:spLocks noChangeArrowheads="1"/>
          </p:cNvSpPr>
          <p:nvPr/>
        </p:nvSpPr>
        <p:spPr bwMode="auto">
          <a:xfrm>
            <a:off x="1524000" y="30321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CC0000"/>
                </a:solidFill>
              </a:rPr>
              <a:t>a</a:t>
            </a:r>
          </a:p>
        </p:txBody>
      </p:sp>
      <p:sp>
        <p:nvSpPr>
          <p:cNvPr id="1162253" name="Text Box 13"/>
          <p:cNvSpPr txBox="1">
            <a:spLocks noChangeArrowheads="1"/>
          </p:cNvSpPr>
          <p:nvPr/>
        </p:nvSpPr>
        <p:spPr bwMode="auto">
          <a:xfrm>
            <a:off x="2355850" y="356552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CC0000"/>
                </a:solidFill>
              </a:rPr>
              <a:t>d</a:t>
            </a:r>
          </a:p>
        </p:txBody>
      </p:sp>
      <p:sp>
        <p:nvSpPr>
          <p:cNvPr id="1162254" name="Text Box 14"/>
          <p:cNvSpPr txBox="1">
            <a:spLocks noChangeArrowheads="1"/>
          </p:cNvSpPr>
          <p:nvPr/>
        </p:nvSpPr>
        <p:spPr bwMode="auto">
          <a:xfrm>
            <a:off x="1447800" y="4267200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1162255" name="Text Box 15"/>
          <p:cNvSpPr txBox="1">
            <a:spLocks noChangeArrowheads="1"/>
          </p:cNvSpPr>
          <p:nvPr/>
        </p:nvSpPr>
        <p:spPr bwMode="auto">
          <a:xfrm>
            <a:off x="2979738" y="4267200"/>
            <a:ext cx="2968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1">
                <a:solidFill>
                  <a:srgbClr val="CC0000"/>
                </a:solidFill>
              </a:rPr>
              <a:t>c</a:t>
            </a:r>
          </a:p>
        </p:txBody>
      </p:sp>
      <p:graphicFrame>
        <p:nvGraphicFramePr>
          <p:cNvPr id="1162256" name="Group 16"/>
          <p:cNvGraphicFramePr>
            <a:graphicFrameLocks noGrp="1"/>
          </p:cNvGraphicFramePr>
          <p:nvPr/>
        </p:nvGraphicFramePr>
        <p:xfrm>
          <a:off x="4724400" y="2209800"/>
          <a:ext cx="4191000" cy="3200402"/>
        </p:xfrm>
        <a:graphic>
          <a:graphicData uri="http://schemas.openxmlformats.org/drawingml/2006/table">
            <a:tbl>
              <a:tblPr/>
              <a:tblGrid>
                <a:gridCol w="838200"/>
                <a:gridCol w="762000"/>
                <a:gridCol w="914400"/>
                <a:gridCol w="838200"/>
                <a:gridCol w="838200"/>
              </a:tblGrid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8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5000"/>
                        <a:buFont typeface="Times New Roman" pitchFamily="18" charset="0"/>
                        <a:defRPr sz="24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defRPr sz="2000"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100000"/>
                        <a:defRPr>
                          <a:solidFill>
                            <a:schemeClr val="tx1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5000"/>
                        <a:buFont typeface="Times New Roman" pitchFamily="18" charset="0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8172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4|9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7|8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13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14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|  </a:t>
            </a: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2|11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3|10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5 |6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1|12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6251575" y="1124744"/>
            <a:ext cx="0" cy="23042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6576218" y="1079377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80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3878780" y="620688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</p:spTree>
    <p:extLst>
      <p:ext uri="{BB962C8B-B14F-4D97-AF65-F5344CB8AC3E}">
        <p14:creationId xmlns:p14="http://schemas.microsoft.com/office/powerpoint/2010/main" val="20266439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4|9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7|8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13 </a:t>
            </a:r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|  </a:t>
            </a: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14|15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2|11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3|10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5 |6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1|12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6251575" y="1124744"/>
            <a:ext cx="0" cy="23042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6576218" y="1079377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81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3878780" y="620688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</p:spTree>
    <p:extLst>
      <p:ext uri="{BB962C8B-B14F-4D97-AF65-F5344CB8AC3E}">
        <p14:creationId xmlns:p14="http://schemas.microsoft.com/office/powerpoint/2010/main" val="280887828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DFS Example</a:t>
            </a:r>
          </a:p>
        </p:txBody>
      </p:sp>
      <p:sp>
        <p:nvSpPr>
          <p:cNvPr id="1212419" name="Oval 3"/>
          <p:cNvSpPr>
            <a:spLocks noChangeArrowheads="1"/>
          </p:cNvSpPr>
          <p:nvPr/>
        </p:nvSpPr>
        <p:spPr bwMode="auto">
          <a:xfrm>
            <a:off x="1524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  4|9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0" name="Oval 4"/>
          <p:cNvSpPr>
            <a:spLocks noChangeArrowheads="1"/>
          </p:cNvSpPr>
          <p:nvPr/>
        </p:nvSpPr>
        <p:spPr bwMode="auto">
          <a:xfrm>
            <a:off x="4191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7|8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1" name="Oval 5"/>
          <p:cNvSpPr>
            <a:spLocks noChangeArrowheads="1"/>
          </p:cNvSpPr>
          <p:nvPr/>
        </p:nvSpPr>
        <p:spPr bwMode="auto">
          <a:xfrm>
            <a:off x="6858000" y="2362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13|16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2" name="Oval 6"/>
          <p:cNvSpPr>
            <a:spLocks noChangeArrowheads="1"/>
          </p:cNvSpPr>
          <p:nvPr/>
        </p:nvSpPr>
        <p:spPr bwMode="auto">
          <a:xfrm>
            <a:off x="6858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14|15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3" name="Oval 7"/>
          <p:cNvSpPr>
            <a:spLocks noChangeArrowheads="1"/>
          </p:cNvSpPr>
          <p:nvPr/>
        </p:nvSpPr>
        <p:spPr bwMode="auto">
          <a:xfrm>
            <a:off x="4191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2|11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4" name="Oval 8"/>
          <p:cNvSpPr>
            <a:spLocks noChangeArrowheads="1"/>
          </p:cNvSpPr>
          <p:nvPr/>
        </p:nvSpPr>
        <p:spPr bwMode="auto">
          <a:xfrm>
            <a:off x="1524000" y="47244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3|10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5" name="Oval 9"/>
          <p:cNvSpPr>
            <a:spLocks noChangeArrowheads="1"/>
          </p:cNvSpPr>
          <p:nvPr/>
        </p:nvSpPr>
        <p:spPr bwMode="auto">
          <a:xfrm>
            <a:off x="228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5 |6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sp>
        <p:nvSpPr>
          <p:cNvPr id="1212426" name="Oval 10"/>
          <p:cNvSpPr>
            <a:spLocks noChangeArrowheads="1"/>
          </p:cNvSpPr>
          <p:nvPr/>
        </p:nvSpPr>
        <p:spPr bwMode="auto">
          <a:xfrm>
            <a:off x="5562600" y="3505200"/>
            <a:ext cx="1066800" cy="685800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400" b="1" i="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altLang="en-US" sz="2400" b="1" i="0" dirty="0" smtClean="0">
                <a:solidFill>
                  <a:schemeClr val="accent1"/>
                </a:solidFill>
                <a:latin typeface="Courier New" pitchFamily="49" charset="0"/>
              </a:rPr>
              <a:t>1|12  </a:t>
            </a:r>
            <a:endParaRPr lang="en-US" altLang="en-US" sz="2400" b="1" i="0" dirty="0">
              <a:solidFill>
                <a:schemeClr val="accent1"/>
              </a:solidFill>
              <a:latin typeface="Courier New" pitchFamily="49" charset="0"/>
            </a:endParaRPr>
          </a:p>
        </p:txBody>
      </p:sp>
      <p:cxnSp>
        <p:nvCxnSpPr>
          <p:cNvPr id="1212427" name="AutoShape 11"/>
          <p:cNvCxnSpPr>
            <a:cxnSpLocks noChangeShapeType="1"/>
            <a:stCxn id="1212419" idx="3"/>
            <a:endCxn id="1212425" idx="7"/>
          </p:cNvCxnSpPr>
          <p:nvPr/>
        </p:nvCxnSpPr>
        <p:spPr bwMode="auto">
          <a:xfrm flipH="1">
            <a:off x="1139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8" name="AutoShape 12"/>
          <p:cNvCxnSpPr>
            <a:cxnSpLocks noChangeShapeType="1"/>
            <a:stCxn id="1212425" idx="5"/>
            <a:endCxn id="1212424" idx="1"/>
          </p:cNvCxnSpPr>
          <p:nvPr/>
        </p:nvCxnSpPr>
        <p:spPr bwMode="auto">
          <a:xfrm>
            <a:off x="1139825" y="4105275"/>
            <a:ext cx="5397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29" name="AutoShape 13"/>
          <p:cNvCxnSpPr>
            <a:cxnSpLocks noChangeShapeType="1"/>
            <a:stCxn id="1212425" idx="6"/>
            <a:endCxn id="1212423" idx="1"/>
          </p:cNvCxnSpPr>
          <p:nvPr/>
        </p:nvCxnSpPr>
        <p:spPr bwMode="auto">
          <a:xfrm>
            <a:off x="1309688" y="3848100"/>
            <a:ext cx="3036887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0" name="AutoShape 14"/>
          <p:cNvCxnSpPr>
            <a:cxnSpLocks noChangeShapeType="1"/>
            <a:stCxn id="1212423" idx="2"/>
            <a:endCxn id="1212424" idx="6"/>
          </p:cNvCxnSpPr>
          <p:nvPr/>
        </p:nvCxnSpPr>
        <p:spPr bwMode="auto">
          <a:xfrm flipH="1">
            <a:off x="2605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1" name="AutoShape 15"/>
          <p:cNvCxnSpPr>
            <a:cxnSpLocks noChangeShapeType="1"/>
            <a:stCxn id="1212424" idx="0"/>
            <a:endCxn id="1212419" idx="4"/>
          </p:cNvCxnSpPr>
          <p:nvPr/>
        </p:nvCxnSpPr>
        <p:spPr bwMode="auto">
          <a:xfrm flipV="1">
            <a:off x="2057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2" name="AutoShape 16"/>
          <p:cNvCxnSpPr>
            <a:cxnSpLocks noChangeShapeType="1"/>
            <a:stCxn id="1212419" idx="5"/>
            <a:endCxn id="1212423" idx="1"/>
          </p:cNvCxnSpPr>
          <p:nvPr/>
        </p:nvCxnSpPr>
        <p:spPr bwMode="auto">
          <a:xfrm>
            <a:off x="2435225" y="2962275"/>
            <a:ext cx="1911350" cy="1847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3" name="AutoShape 17"/>
          <p:cNvCxnSpPr>
            <a:cxnSpLocks noChangeShapeType="1"/>
            <a:stCxn id="1212420" idx="4"/>
            <a:endCxn id="1212423" idx="0"/>
          </p:cNvCxnSpPr>
          <p:nvPr/>
        </p:nvCxnSpPr>
        <p:spPr bwMode="auto">
          <a:xfrm>
            <a:off x="4724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4" name="AutoShape 18"/>
          <p:cNvCxnSpPr>
            <a:cxnSpLocks noChangeShapeType="1"/>
            <a:stCxn id="1212419" idx="6"/>
            <a:endCxn id="1212420" idx="2"/>
          </p:cNvCxnSpPr>
          <p:nvPr/>
        </p:nvCxnSpPr>
        <p:spPr bwMode="auto">
          <a:xfrm>
            <a:off x="2605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5" name="AutoShape 19"/>
          <p:cNvCxnSpPr>
            <a:cxnSpLocks noChangeShapeType="1"/>
            <a:stCxn id="1212421" idx="2"/>
            <a:endCxn id="1212420" idx="6"/>
          </p:cNvCxnSpPr>
          <p:nvPr/>
        </p:nvCxnSpPr>
        <p:spPr bwMode="auto">
          <a:xfrm flipH="1">
            <a:off x="5272088" y="27051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6" name="AutoShape 20"/>
          <p:cNvCxnSpPr>
            <a:cxnSpLocks noChangeShapeType="1"/>
            <a:stCxn id="1212420" idx="5"/>
            <a:endCxn id="1212426" idx="1"/>
          </p:cNvCxnSpPr>
          <p:nvPr/>
        </p:nvCxnSpPr>
        <p:spPr bwMode="auto">
          <a:xfrm>
            <a:off x="5102225" y="2962275"/>
            <a:ext cx="6159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7" name="AutoShape 21"/>
          <p:cNvCxnSpPr>
            <a:cxnSpLocks noChangeShapeType="1"/>
            <a:stCxn id="1212421" idx="3"/>
            <a:endCxn id="1212426" idx="7"/>
          </p:cNvCxnSpPr>
          <p:nvPr/>
        </p:nvCxnSpPr>
        <p:spPr bwMode="auto">
          <a:xfrm flipH="1">
            <a:off x="6473825" y="2962275"/>
            <a:ext cx="539750" cy="6286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8" name="AutoShape 22"/>
          <p:cNvCxnSpPr>
            <a:cxnSpLocks noChangeShapeType="1"/>
            <a:stCxn id="1212421" idx="4"/>
            <a:endCxn id="1212422" idx="0"/>
          </p:cNvCxnSpPr>
          <p:nvPr/>
        </p:nvCxnSpPr>
        <p:spPr bwMode="auto">
          <a:xfrm>
            <a:off x="7391400" y="3062288"/>
            <a:ext cx="0" cy="1647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39" name="AutoShape 23"/>
          <p:cNvCxnSpPr>
            <a:cxnSpLocks noChangeShapeType="1"/>
            <a:stCxn id="1212422" idx="2"/>
            <a:endCxn id="1212423" idx="6"/>
          </p:cNvCxnSpPr>
          <p:nvPr/>
        </p:nvCxnSpPr>
        <p:spPr bwMode="auto">
          <a:xfrm flipH="1">
            <a:off x="5272088" y="5067300"/>
            <a:ext cx="1571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2440" name="AutoShape 24"/>
          <p:cNvCxnSpPr>
            <a:cxnSpLocks noChangeShapeType="1"/>
            <a:stCxn id="1212426" idx="3"/>
            <a:endCxn id="1212423" idx="7"/>
          </p:cNvCxnSpPr>
          <p:nvPr/>
        </p:nvCxnSpPr>
        <p:spPr bwMode="auto">
          <a:xfrm flipH="1">
            <a:off x="5102225" y="4105275"/>
            <a:ext cx="615950" cy="7048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2441" name="Line 25"/>
          <p:cNvSpPr>
            <a:spLocks noChangeShapeType="1"/>
          </p:cNvSpPr>
          <p:nvPr/>
        </p:nvSpPr>
        <p:spPr bwMode="auto">
          <a:xfrm>
            <a:off x="6251575" y="1124744"/>
            <a:ext cx="0" cy="2304256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212442" name="Text Box 26"/>
          <p:cNvSpPr txBox="1">
            <a:spLocks noChangeArrowheads="1"/>
          </p:cNvSpPr>
          <p:nvPr/>
        </p:nvSpPr>
        <p:spPr bwMode="auto">
          <a:xfrm>
            <a:off x="6576218" y="1079377"/>
            <a:ext cx="874713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source</a:t>
            </a:r>
            <a:b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</a:br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vertex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82</a:t>
            </a:fld>
            <a:endParaRPr lang="en-CA" altLang="en-US"/>
          </a:p>
        </p:txBody>
      </p:sp>
      <p:sp>
        <p:nvSpPr>
          <p:cNvPr id="5" name="Rectangle 4"/>
          <p:cNvSpPr/>
          <p:nvPr/>
        </p:nvSpPr>
        <p:spPr>
          <a:xfrm>
            <a:off x="3878780" y="620688"/>
            <a:ext cx="4434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We have decided to start from this node.</a:t>
            </a:r>
          </a:p>
        </p:txBody>
      </p:sp>
      <p:cxnSp>
        <p:nvCxnSpPr>
          <p:cNvPr id="4" name="Curved Connector 3"/>
          <p:cNvCxnSpPr>
            <a:stCxn id="1212422" idx="6"/>
            <a:endCxn id="1212421" idx="6"/>
          </p:cNvCxnSpPr>
          <p:nvPr/>
        </p:nvCxnSpPr>
        <p:spPr>
          <a:xfrm flipV="1">
            <a:off x="7924800" y="2705100"/>
            <a:ext cx="12700" cy="2362200"/>
          </a:xfrm>
          <a:prstGeom prst="curvedConnector3">
            <a:avLst>
              <a:gd name="adj1" fmla="val 53076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2263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DFS </a:t>
            </a:r>
            <a:r>
              <a:rPr lang="en-US" altLang="en-US" dirty="0" smtClean="0"/>
              <a:t>Usage</a:t>
            </a:r>
            <a:endParaRPr lang="en-US" altLang="en-US" dirty="0"/>
          </a:p>
        </p:txBody>
      </p:sp>
      <p:sp>
        <p:nvSpPr>
          <p:cNvPr id="1192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Depth first search can be used</a:t>
            </a:r>
          </a:p>
          <a:p>
            <a:pPr lvl="1"/>
            <a:r>
              <a:rPr lang="en-US" altLang="en-US" dirty="0" smtClean="0"/>
              <a:t>To solve mazes</a:t>
            </a:r>
          </a:p>
          <a:p>
            <a:pPr lvl="1"/>
            <a:r>
              <a:rPr lang="en-US" altLang="en-US" dirty="0" smtClean="0"/>
              <a:t>GPS routing </a:t>
            </a:r>
          </a:p>
          <a:p>
            <a:pPr lvl="1"/>
            <a:r>
              <a:rPr lang="en-US" altLang="en-US" dirty="0" smtClean="0"/>
              <a:t>Detect cycles in a graph</a:t>
            </a:r>
            <a:endParaRPr lang="en-US" alt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83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509400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Directed Acyclic Graphs</a:t>
            </a:r>
          </a:p>
        </p:txBody>
      </p:sp>
      <p:sp>
        <p:nvSpPr>
          <p:cNvPr id="131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</a:t>
            </a:r>
            <a:r>
              <a:rPr lang="en-US" altLang="en-US" i="1" dirty="0">
                <a:solidFill>
                  <a:srgbClr val="FF0000"/>
                </a:solidFill>
              </a:rPr>
              <a:t>directed acyclic graph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i="1" dirty="0">
                <a:solidFill>
                  <a:srgbClr val="FF0000"/>
                </a:solidFill>
              </a:rPr>
              <a:t>DAG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is a directed graph with no directed cycles:</a:t>
            </a:r>
          </a:p>
        </p:txBody>
      </p:sp>
      <p:sp>
        <p:nvSpPr>
          <p:cNvPr id="1317892" name="Oval 4"/>
          <p:cNvSpPr>
            <a:spLocks noChangeArrowheads="1"/>
          </p:cNvSpPr>
          <p:nvPr/>
        </p:nvSpPr>
        <p:spPr bwMode="auto">
          <a:xfrm>
            <a:off x="1524000" y="29718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7893" name="Oval 5"/>
          <p:cNvSpPr>
            <a:spLocks noChangeArrowheads="1"/>
          </p:cNvSpPr>
          <p:nvPr/>
        </p:nvSpPr>
        <p:spPr bwMode="auto">
          <a:xfrm>
            <a:off x="4267200" y="30480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7894" name="Oval 6"/>
          <p:cNvSpPr>
            <a:spLocks noChangeArrowheads="1"/>
          </p:cNvSpPr>
          <p:nvPr/>
        </p:nvSpPr>
        <p:spPr bwMode="auto">
          <a:xfrm>
            <a:off x="2895600" y="39624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7895" name="Oval 7"/>
          <p:cNvSpPr>
            <a:spLocks noChangeArrowheads="1"/>
          </p:cNvSpPr>
          <p:nvPr/>
        </p:nvSpPr>
        <p:spPr bwMode="auto">
          <a:xfrm>
            <a:off x="1524000" y="45720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7896" name="Oval 8"/>
          <p:cNvSpPr>
            <a:spLocks noChangeArrowheads="1"/>
          </p:cNvSpPr>
          <p:nvPr/>
        </p:nvSpPr>
        <p:spPr bwMode="auto">
          <a:xfrm>
            <a:off x="4343400" y="45720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7897" name="Oval 9"/>
          <p:cNvSpPr>
            <a:spLocks noChangeArrowheads="1"/>
          </p:cNvSpPr>
          <p:nvPr/>
        </p:nvSpPr>
        <p:spPr bwMode="auto">
          <a:xfrm>
            <a:off x="2438400" y="57150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7898" name="Oval 10"/>
          <p:cNvSpPr>
            <a:spLocks noChangeArrowheads="1"/>
          </p:cNvSpPr>
          <p:nvPr/>
        </p:nvSpPr>
        <p:spPr bwMode="auto">
          <a:xfrm>
            <a:off x="609600" y="57912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cxnSp>
        <p:nvCxnSpPr>
          <p:cNvPr id="1317899" name="AutoShape 11"/>
          <p:cNvCxnSpPr>
            <a:cxnSpLocks noChangeShapeType="1"/>
            <a:stCxn id="1317892" idx="4"/>
            <a:endCxn id="1317895" idx="0"/>
          </p:cNvCxnSpPr>
          <p:nvPr/>
        </p:nvCxnSpPr>
        <p:spPr bwMode="auto">
          <a:xfrm>
            <a:off x="1828800" y="3595688"/>
            <a:ext cx="0" cy="962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00" name="AutoShape 12"/>
          <p:cNvCxnSpPr>
            <a:cxnSpLocks noChangeShapeType="1"/>
            <a:stCxn id="1317892" idx="5"/>
            <a:endCxn id="1317894" idx="1"/>
          </p:cNvCxnSpPr>
          <p:nvPr/>
        </p:nvCxnSpPr>
        <p:spPr bwMode="auto">
          <a:xfrm>
            <a:off x="2044700" y="3506788"/>
            <a:ext cx="939800" cy="530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01" name="AutoShape 13"/>
          <p:cNvCxnSpPr>
            <a:cxnSpLocks noChangeShapeType="1"/>
            <a:stCxn id="1317893" idx="3"/>
            <a:endCxn id="1317894" idx="7"/>
          </p:cNvCxnSpPr>
          <p:nvPr/>
        </p:nvCxnSpPr>
        <p:spPr bwMode="auto">
          <a:xfrm flipH="1">
            <a:off x="3416300" y="3582988"/>
            <a:ext cx="939800" cy="4540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02" name="AutoShape 14"/>
          <p:cNvCxnSpPr>
            <a:cxnSpLocks noChangeShapeType="1"/>
            <a:stCxn id="1317893" idx="4"/>
            <a:endCxn id="1317896" idx="0"/>
          </p:cNvCxnSpPr>
          <p:nvPr/>
        </p:nvCxnSpPr>
        <p:spPr bwMode="auto">
          <a:xfrm>
            <a:off x="4572000" y="3671888"/>
            <a:ext cx="76200" cy="885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03" name="AutoShape 15"/>
          <p:cNvCxnSpPr>
            <a:cxnSpLocks noChangeShapeType="1"/>
            <a:stCxn id="1317896" idx="2"/>
            <a:endCxn id="1317895" idx="6"/>
          </p:cNvCxnSpPr>
          <p:nvPr/>
        </p:nvCxnSpPr>
        <p:spPr bwMode="auto">
          <a:xfrm flipH="1">
            <a:off x="2147888" y="4876800"/>
            <a:ext cx="2181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04" name="AutoShape 16"/>
          <p:cNvCxnSpPr>
            <a:cxnSpLocks noChangeShapeType="1"/>
            <a:stCxn id="1317894" idx="4"/>
            <a:endCxn id="1317897" idx="0"/>
          </p:cNvCxnSpPr>
          <p:nvPr/>
        </p:nvCxnSpPr>
        <p:spPr bwMode="auto">
          <a:xfrm flipH="1">
            <a:off x="2743200" y="4586288"/>
            <a:ext cx="457200" cy="1114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05" name="AutoShape 17"/>
          <p:cNvCxnSpPr>
            <a:cxnSpLocks noChangeShapeType="1"/>
            <a:stCxn id="1317895" idx="5"/>
            <a:endCxn id="1317897" idx="1"/>
          </p:cNvCxnSpPr>
          <p:nvPr/>
        </p:nvCxnSpPr>
        <p:spPr bwMode="auto">
          <a:xfrm>
            <a:off x="2044700" y="5106988"/>
            <a:ext cx="482600" cy="6826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06" name="AutoShape 18"/>
          <p:cNvCxnSpPr>
            <a:cxnSpLocks noChangeShapeType="1"/>
            <a:stCxn id="1317895" idx="3"/>
            <a:endCxn id="1317898" idx="7"/>
          </p:cNvCxnSpPr>
          <p:nvPr/>
        </p:nvCxnSpPr>
        <p:spPr bwMode="auto">
          <a:xfrm flipH="1">
            <a:off x="1130300" y="5106988"/>
            <a:ext cx="482600" cy="758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07" name="AutoShape 19"/>
          <p:cNvCxnSpPr>
            <a:cxnSpLocks noChangeShapeType="1"/>
            <a:stCxn id="1317892" idx="2"/>
            <a:endCxn id="1317898" idx="0"/>
          </p:cNvCxnSpPr>
          <p:nvPr/>
        </p:nvCxnSpPr>
        <p:spPr bwMode="auto">
          <a:xfrm rot="10800000" flipV="1">
            <a:off x="914400" y="3276600"/>
            <a:ext cx="595313" cy="2500313"/>
          </a:xfrm>
          <a:prstGeom prst="curvedConnector2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17908" name="Oval 20"/>
          <p:cNvSpPr>
            <a:spLocks noChangeArrowheads="1"/>
          </p:cNvSpPr>
          <p:nvPr/>
        </p:nvSpPr>
        <p:spPr bwMode="auto">
          <a:xfrm>
            <a:off x="7010400" y="36576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7909" name="Oval 21"/>
          <p:cNvSpPr>
            <a:spLocks noChangeArrowheads="1"/>
          </p:cNvSpPr>
          <p:nvPr/>
        </p:nvSpPr>
        <p:spPr bwMode="auto">
          <a:xfrm>
            <a:off x="8077200" y="50292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sp>
        <p:nvSpPr>
          <p:cNvPr id="1317910" name="Oval 22"/>
          <p:cNvSpPr>
            <a:spLocks noChangeArrowheads="1"/>
          </p:cNvSpPr>
          <p:nvPr/>
        </p:nvSpPr>
        <p:spPr bwMode="auto">
          <a:xfrm>
            <a:off x="5943600" y="5029200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CA"/>
          </a:p>
        </p:txBody>
      </p:sp>
      <p:cxnSp>
        <p:nvCxnSpPr>
          <p:cNvPr id="1317911" name="AutoShape 23"/>
          <p:cNvCxnSpPr>
            <a:cxnSpLocks noChangeShapeType="1"/>
            <a:stCxn id="1317908" idx="3"/>
            <a:endCxn id="1317910" idx="7"/>
          </p:cNvCxnSpPr>
          <p:nvPr/>
        </p:nvCxnSpPr>
        <p:spPr bwMode="auto">
          <a:xfrm flipH="1">
            <a:off x="6464300" y="4192588"/>
            <a:ext cx="635000" cy="911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12" name="AutoShape 24"/>
          <p:cNvCxnSpPr>
            <a:cxnSpLocks noChangeShapeType="1"/>
            <a:stCxn id="1317910" idx="6"/>
            <a:endCxn id="1317909" idx="2"/>
          </p:cNvCxnSpPr>
          <p:nvPr/>
        </p:nvCxnSpPr>
        <p:spPr bwMode="auto">
          <a:xfrm>
            <a:off x="6567488" y="5334000"/>
            <a:ext cx="1495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7913" name="AutoShape 25"/>
          <p:cNvCxnSpPr>
            <a:cxnSpLocks noChangeShapeType="1"/>
            <a:stCxn id="1317908" idx="5"/>
            <a:endCxn id="1317909" idx="1"/>
          </p:cNvCxnSpPr>
          <p:nvPr/>
        </p:nvCxnSpPr>
        <p:spPr bwMode="auto">
          <a:xfrm>
            <a:off x="7531100" y="4192588"/>
            <a:ext cx="635000" cy="9112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84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979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</a:t>
            </a:r>
          </a:p>
        </p:txBody>
      </p:sp>
      <p:sp>
        <p:nvSpPr>
          <p:cNvPr id="131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FF0000"/>
                </a:solidFill>
              </a:rPr>
              <a:t>Topological sort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of a DAG:</a:t>
            </a:r>
          </a:p>
          <a:p>
            <a:pPr lvl="1"/>
            <a:r>
              <a:rPr lang="en-US" altLang="en-US" dirty="0"/>
              <a:t>Linear ordering of all vertices in graph G such that vertex </a:t>
            </a:r>
            <a:r>
              <a:rPr lang="en-US" altLang="en-US" i="1" dirty="0"/>
              <a:t>u</a:t>
            </a:r>
            <a:r>
              <a:rPr lang="en-US" altLang="en-US" dirty="0"/>
              <a:t> comes before vertex </a:t>
            </a:r>
            <a:r>
              <a:rPr lang="en-US" altLang="en-US" i="1" dirty="0"/>
              <a:t>v</a:t>
            </a:r>
            <a:r>
              <a:rPr lang="en-US" altLang="en-US" dirty="0"/>
              <a:t> if edge (</a:t>
            </a:r>
            <a:r>
              <a:rPr lang="en-US" altLang="en-US" i="1" dirty="0"/>
              <a:t>u</a:t>
            </a:r>
            <a:r>
              <a:rPr lang="en-US" altLang="en-US" dirty="0"/>
              <a:t>, </a:t>
            </a:r>
            <a:r>
              <a:rPr lang="en-US" altLang="en-US" i="1" dirty="0"/>
              <a:t>v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18" charset="2"/>
              </a:rPr>
              <a:t> G</a:t>
            </a:r>
          </a:p>
          <a:p>
            <a:r>
              <a:rPr lang="en-US" altLang="en-US" dirty="0"/>
              <a:t>Real-world example: getting dressed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85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422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Dressed</a:t>
            </a:r>
          </a:p>
        </p:txBody>
      </p:sp>
      <p:sp>
        <p:nvSpPr>
          <p:cNvPr id="1320963" name="AutoShape 3"/>
          <p:cNvSpPr>
            <a:spLocks noChangeArrowheads="1"/>
          </p:cNvSpPr>
          <p:nvPr/>
        </p:nvSpPr>
        <p:spPr bwMode="auto">
          <a:xfrm>
            <a:off x="762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Underwear</a:t>
            </a:r>
          </a:p>
        </p:txBody>
      </p:sp>
      <p:sp>
        <p:nvSpPr>
          <p:cNvPr id="1320964" name="AutoShape 4"/>
          <p:cNvSpPr>
            <a:spLocks noChangeArrowheads="1"/>
          </p:cNvSpPr>
          <p:nvPr/>
        </p:nvSpPr>
        <p:spPr bwMode="auto">
          <a:xfrm>
            <a:off x="4648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Socks</a:t>
            </a:r>
          </a:p>
        </p:txBody>
      </p:sp>
      <p:sp>
        <p:nvSpPr>
          <p:cNvPr id="1320965" name="AutoShape 5"/>
          <p:cNvSpPr>
            <a:spLocks noChangeArrowheads="1"/>
          </p:cNvSpPr>
          <p:nvPr/>
        </p:nvSpPr>
        <p:spPr bwMode="auto">
          <a:xfrm>
            <a:off x="4648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Shoes</a:t>
            </a:r>
          </a:p>
        </p:txBody>
      </p:sp>
      <p:sp>
        <p:nvSpPr>
          <p:cNvPr id="1320966" name="AutoShape 6"/>
          <p:cNvSpPr>
            <a:spLocks noChangeArrowheads="1"/>
          </p:cNvSpPr>
          <p:nvPr/>
        </p:nvSpPr>
        <p:spPr bwMode="auto">
          <a:xfrm>
            <a:off x="762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Pants</a:t>
            </a:r>
          </a:p>
        </p:txBody>
      </p:sp>
      <p:sp>
        <p:nvSpPr>
          <p:cNvPr id="1320967" name="AutoShape 7"/>
          <p:cNvSpPr>
            <a:spLocks noChangeArrowheads="1"/>
          </p:cNvSpPr>
          <p:nvPr/>
        </p:nvSpPr>
        <p:spPr bwMode="auto">
          <a:xfrm>
            <a:off x="762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Belt</a:t>
            </a:r>
          </a:p>
        </p:txBody>
      </p:sp>
      <p:sp>
        <p:nvSpPr>
          <p:cNvPr id="1320968" name="AutoShape 8"/>
          <p:cNvSpPr>
            <a:spLocks noChangeArrowheads="1"/>
          </p:cNvSpPr>
          <p:nvPr/>
        </p:nvSpPr>
        <p:spPr bwMode="auto">
          <a:xfrm>
            <a:off x="274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Shirt</a:t>
            </a:r>
          </a:p>
        </p:txBody>
      </p:sp>
      <p:sp>
        <p:nvSpPr>
          <p:cNvPr id="1320969" name="AutoShape 9"/>
          <p:cNvSpPr>
            <a:spLocks noChangeArrowheads="1"/>
          </p:cNvSpPr>
          <p:nvPr/>
        </p:nvSpPr>
        <p:spPr bwMode="auto">
          <a:xfrm>
            <a:off x="6705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Watch</a:t>
            </a:r>
          </a:p>
        </p:txBody>
      </p:sp>
      <p:sp>
        <p:nvSpPr>
          <p:cNvPr id="1320970" name="AutoShape 10"/>
          <p:cNvSpPr>
            <a:spLocks noChangeArrowheads="1"/>
          </p:cNvSpPr>
          <p:nvPr/>
        </p:nvSpPr>
        <p:spPr bwMode="auto">
          <a:xfrm>
            <a:off x="274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Tie</a:t>
            </a:r>
          </a:p>
        </p:txBody>
      </p:sp>
      <p:sp>
        <p:nvSpPr>
          <p:cNvPr id="1320971" name="AutoShape 11"/>
          <p:cNvSpPr>
            <a:spLocks noChangeArrowheads="1"/>
          </p:cNvSpPr>
          <p:nvPr/>
        </p:nvSpPr>
        <p:spPr bwMode="auto">
          <a:xfrm>
            <a:off x="2743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Jacket</a:t>
            </a:r>
          </a:p>
        </p:txBody>
      </p:sp>
      <p:cxnSp>
        <p:nvCxnSpPr>
          <p:cNvPr id="1320972" name="AutoShape 12"/>
          <p:cNvCxnSpPr>
            <a:cxnSpLocks noChangeShapeType="1"/>
            <a:stCxn id="1320963" idx="2"/>
            <a:endCxn id="1320966" idx="0"/>
          </p:cNvCxnSpPr>
          <p:nvPr/>
        </p:nvCxnSpPr>
        <p:spPr bwMode="auto">
          <a:xfrm>
            <a:off x="1409700" y="20716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0973" name="AutoShape 13"/>
          <p:cNvCxnSpPr>
            <a:cxnSpLocks noChangeShapeType="1"/>
            <a:stCxn id="1320966" idx="2"/>
            <a:endCxn id="1320967" idx="0"/>
          </p:cNvCxnSpPr>
          <p:nvPr/>
        </p:nvCxnSpPr>
        <p:spPr bwMode="auto">
          <a:xfrm>
            <a:off x="1409700" y="29860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0974" name="AutoShape 14"/>
          <p:cNvCxnSpPr>
            <a:cxnSpLocks noChangeShapeType="1"/>
            <a:stCxn id="1320968" idx="1"/>
            <a:endCxn id="1320967" idx="3"/>
          </p:cNvCxnSpPr>
          <p:nvPr/>
        </p:nvCxnSpPr>
        <p:spPr bwMode="auto">
          <a:xfrm flipH="1">
            <a:off x="2071688" y="3086100"/>
            <a:ext cx="657225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0975" name="AutoShape 15"/>
          <p:cNvCxnSpPr>
            <a:cxnSpLocks noChangeShapeType="1"/>
            <a:stCxn id="1320968" idx="2"/>
            <a:endCxn id="1320970" idx="0"/>
          </p:cNvCxnSpPr>
          <p:nvPr/>
        </p:nvCxnSpPr>
        <p:spPr bwMode="auto">
          <a:xfrm>
            <a:off x="3390900" y="33670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0976" name="AutoShape 16"/>
          <p:cNvCxnSpPr>
            <a:cxnSpLocks noChangeShapeType="1"/>
            <a:stCxn id="1320970" idx="2"/>
            <a:endCxn id="1320971" idx="0"/>
          </p:cNvCxnSpPr>
          <p:nvPr/>
        </p:nvCxnSpPr>
        <p:spPr bwMode="auto">
          <a:xfrm>
            <a:off x="3390900" y="42814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0977" name="AutoShape 17"/>
          <p:cNvCxnSpPr>
            <a:cxnSpLocks noChangeShapeType="1"/>
            <a:stCxn id="1320964" idx="2"/>
            <a:endCxn id="1320965" idx="0"/>
          </p:cNvCxnSpPr>
          <p:nvPr/>
        </p:nvCxnSpPr>
        <p:spPr bwMode="auto">
          <a:xfrm>
            <a:off x="5295900" y="20716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0978" name="AutoShape 18"/>
          <p:cNvCxnSpPr>
            <a:cxnSpLocks noChangeShapeType="1"/>
            <a:stCxn id="1320963" idx="3"/>
            <a:endCxn id="1320965" idx="1"/>
          </p:cNvCxnSpPr>
          <p:nvPr/>
        </p:nvCxnSpPr>
        <p:spPr bwMode="auto">
          <a:xfrm>
            <a:off x="2071688" y="1790700"/>
            <a:ext cx="25622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0979" name="AutoShape 19"/>
          <p:cNvCxnSpPr>
            <a:cxnSpLocks noChangeShapeType="1"/>
            <a:stCxn id="1320966" idx="3"/>
            <a:endCxn id="1320965" idx="1"/>
          </p:cNvCxnSpPr>
          <p:nvPr/>
        </p:nvCxnSpPr>
        <p:spPr bwMode="auto">
          <a:xfrm>
            <a:off x="2071688" y="27051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86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99591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Getting Dressed</a:t>
            </a:r>
          </a:p>
        </p:txBody>
      </p:sp>
      <p:sp>
        <p:nvSpPr>
          <p:cNvPr id="1321987" name="AutoShape 3"/>
          <p:cNvSpPr>
            <a:spLocks noChangeArrowheads="1"/>
          </p:cNvSpPr>
          <p:nvPr/>
        </p:nvSpPr>
        <p:spPr bwMode="auto">
          <a:xfrm>
            <a:off x="762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Underwear</a:t>
            </a:r>
          </a:p>
        </p:txBody>
      </p:sp>
      <p:sp>
        <p:nvSpPr>
          <p:cNvPr id="1321988" name="AutoShape 4"/>
          <p:cNvSpPr>
            <a:spLocks noChangeArrowheads="1"/>
          </p:cNvSpPr>
          <p:nvPr/>
        </p:nvSpPr>
        <p:spPr bwMode="auto">
          <a:xfrm>
            <a:off x="4648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Socks</a:t>
            </a:r>
          </a:p>
        </p:txBody>
      </p:sp>
      <p:sp>
        <p:nvSpPr>
          <p:cNvPr id="1321989" name="AutoShape 5"/>
          <p:cNvSpPr>
            <a:spLocks noChangeArrowheads="1"/>
          </p:cNvSpPr>
          <p:nvPr/>
        </p:nvSpPr>
        <p:spPr bwMode="auto">
          <a:xfrm>
            <a:off x="4648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Shoes</a:t>
            </a:r>
          </a:p>
        </p:txBody>
      </p:sp>
      <p:sp>
        <p:nvSpPr>
          <p:cNvPr id="1321990" name="AutoShape 6"/>
          <p:cNvSpPr>
            <a:spLocks noChangeArrowheads="1"/>
          </p:cNvSpPr>
          <p:nvPr/>
        </p:nvSpPr>
        <p:spPr bwMode="auto">
          <a:xfrm>
            <a:off x="762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Pants</a:t>
            </a:r>
          </a:p>
        </p:txBody>
      </p:sp>
      <p:sp>
        <p:nvSpPr>
          <p:cNvPr id="1321991" name="AutoShape 7"/>
          <p:cNvSpPr>
            <a:spLocks noChangeArrowheads="1"/>
          </p:cNvSpPr>
          <p:nvPr/>
        </p:nvSpPr>
        <p:spPr bwMode="auto">
          <a:xfrm>
            <a:off x="762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Belt</a:t>
            </a:r>
          </a:p>
        </p:txBody>
      </p:sp>
      <p:sp>
        <p:nvSpPr>
          <p:cNvPr id="1321992" name="AutoShape 8"/>
          <p:cNvSpPr>
            <a:spLocks noChangeArrowheads="1"/>
          </p:cNvSpPr>
          <p:nvPr/>
        </p:nvSpPr>
        <p:spPr bwMode="auto">
          <a:xfrm>
            <a:off x="274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Shirt</a:t>
            </a:r>
          </a:p>
        </p:txBody>
      </p:sp>
      <p:sp>
        <p:nvSpPr>
          <p:cNvPr id="1321993" name="AutoShape 9"/>
          <p:cNvSpPr>
            <a:spLocks noChangeArrowheads="1"/>
          </p:cNvSpPr>
          <p:nvPr/>
        </p:nvSpPr>
        <p:spPr bwMode="auto">
          <a:xfrm>
            <a:off x="6705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Watch</a:t>
            </a:r>
          </a:p>
        </p:txBody>
      </p:sp>
      <p:sp>
        <p:nvSpPr>
          <p:cNvPr id="1321994" name="AutoShape 10"/>
          <p:cNvSpPr>
            <a:spLocks noChangeArrowheads="1"/>
          </p:cNvSpPr>
          <p:nvPr/>
        </p:nvSpPr>
        <p:spPr bwMode="auto">
          <a:xfrm>
            <a:off x="274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Tie</a:t>
            </a:r>
          </a:p>
        </p:txBody>
      </p:sp>
      <p:sp>
        <p:nvSpPr>
          <p:cNvPr id="1321995" name="AutoShape 11"/>
          <p:cNvSpPr>
            <a:spLocks noChangeArrowheads="1"/>
          </p:cNvSpPr>
          <p:nvPr/>
        </p:nvSpPr>
        <p:spPr bwMode="auto">
          <a:xfrm>
            <a:off x="2743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b="1">
                <a:solidFill>
                  <a:schemeClr val="accent1"/>
                </a:solidFill>
                <a:latin typeface="Times New Roman" pitchFamily="18" charset="0"/>
              </a:rPr>
              <a:t>Jacket</a:t>
            </a:r>
          </a:p>
        </p:txBody>
      </p:sp>
      <p:cxnSp>
        <p:nvCxnSpPr>
          <p:cNvPr id="1321996" name="AutoShape 12"/>
          <p:cNvCxnSpPr>
            <a:cxnSpLocks noChangeShapeType="1"/>
            <a:stCxn id="1321987" idx="2"/>
            <a:endCxn id="1321990" idx="0"/>
          </p:cNvCxnSpPr>
          <p:nvPr/>
        </p:nvCxnSpPr>
        <p:spPr bwMode="auto">
          <a:xfrm>
            <a:off x="1409700" y="20716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997" name="AutoShape 13"/>
          <p:cNvCxnSpPr>
            <a:cxnSpLocks noChangeShapeType="1"/>
            <a:stCxn id="1321990" idx="2"/>
            <a:endCxn id="1321991" idx="0"/>
          </p:cNvCxnSpPr>
          <p:nvPr/>
        </p:nvCxnSpPr>
        <p:spPr bwMode="auto">
          <a:xfrm>
            <a:off x="1409700" y="29860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998" name="AutoShape 14"/>
          <p:cNvCxnSpPr>
            <a:cxnSpLocks noChangeShapeType="1"/>
            <a:stCxn id="1321992" idx="1"/>
            <a:endCxn id="1321991" idx="3"/>
          </p:cNvCxnSpPr>
          <p:nvPr/>
        </p:nvCxnSpPr>
        <p:spPr bwMode="auto">
          <a:xfrm flipH="1">
            <a:off x="2071688" y="3086100"/>
            <a:ext cx="657225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1999" name="AutoShape 15"/>
          <p:cNvCxnSpPr>
            <a:cxnSpLocks noChangeShapeType="1"/>
            <a:stCxn id="1321992" idx="2"/>
            <a:endCxn id="1321994" idx="0"/>
          </p:cNvCxnSpPr>
          <p:nvPr/>
        </p:nvCxnSpPr>
        <p:spPr bwMode="auto">
          <a:xfrm>
            <a:off x="3390900" y="33670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2000" name="AutoShape 16"/>
          <p:cNvCxnSpPr>
            <a:cxnSpLocks noChangeShapeType="1"/>
            <a:stCxn id="1321994" idx="2"/>
            <a:endCxn id="1321995" idx="0"/>
          </p:cNvCxnSpPr>
          <p:nvPr/>
        </p:nvCxnSpPr>
        <p:spPr bwMode="auto">
          <a:xfrm>
            <a:off x="3390900" y="42814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2001" name="AutoShape 17"/>
          <p:cNvCxnSpPr>
            <a:cxnSpLocks noChangeShapeType="1"/>
            <a:stCxn id="1321988" idx="2"/>
            <a:endCxn id="1321989" idx="0"/>
          </p:cNvCxnSpPr>
          <p:nvPr/>
        </p:nvCxnSpPr>
        <p:spPr bwMode="auto">
          <a:xfrm>
            <a:off x="5295900" y="2071688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2002" name="AutoShape 18"/>
          <p:cNvCxnSpPr>
            <a:cxnSpLocks noChangeShapeType="1"/>
            <a:stCxn id="1321987" idx="3"/>
            <a:endCxn id="1321989" idx="1"/>
          </p:cNvCxnSpPr>
          <p:nvPr/>
        </p:nvCxnSpPr>
        <p:spPr bwMode="auto">
          <a:xfrm>
            <a:off x="2071688" y="1790700"/>
            <a:ext cx="25622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2003" name="AutoShape 19"/>
          <p:cNvCxnSpPr>
            <a:cxnSpLocks noChangeShapeType="1"/>
            <a:stCxn id="1321990" idx="3"/>
            <a:endCxn id="1321989" idx="1"/>
          </p:cNvCxnSpPr>
          <p:nvPr/>
        </p:nvCxnSpPr>
        <p:spPr bwMode="auto">
          <a:xfrm>
            <a:off x="2071688" y="27051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22004" name="AutoShape 20"/>
          <p:cNvSpPr>
            <a:spLocks noChangeArrowheads="1"/>
          </p:cNvSpPr>
          <p:nvPr/>
        </p:nvSpPr>
        <p:spPr bwMode="auto">
          <a:xfrm>
            <a:off x="228600" y="6019800"/>
            <a:ext cx="6096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accent1"/>
                </a:solidFill>
                <a:latin typeface="Times New Roman" pitchFamily="18" charset="0"/>
              </a:rPr>
              <a:t>Socks</a:t>
            </a:r>
          </a:p>
        </p:txBody>
      </p:sp>
      <p:sp>
        <p:nvSpPr>
          <p:cNvPr id="1322005" name="AutoShape 21"/>
          <p:cNvSpPr>
            <a:spLocks noChangeArrowheads="1"/>
          </p:cNvSpPr>
          <p:nvPr/>
        </p:nvSpPr>
        <p:spPr bwMode="auto">
          <a:xfrm>
            <a:off x="1066800" y="6019800"/>
            <a:ext cx="10668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accent1"/>
                </a:solidFill>
                <a:latin typeface="Times New Roman" pitchFamily="18" charset="0"/>
              </a:rPr>
              <a:t>Underwear</a:t>
            </a:r>
          </a:p>
        </p:txBody>
      </p:sp>
      <p:sp>
        <p:nvSpPr>
          <p:cNvPr id="1322006" name="AutoShape 22"/>
          <p:cNvSpPr>
            <a:spLocks noChangeArrowheads="1"/>
          </p:cNvSpPr>
          <p:nvPr/>
        </p:nvSpPr>
        <p:spPr bwMode="auto">
          <a:xfrm>
            <a:off x="2362200" y="6019800"/>
            <a:ext cx="6858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accent1"/>
                </a:solidFill>
                <a:latin typeface="Times New Roman" pitchFamily="18" charset="0"/>
              </a:rPr>
              <a:t>Pants</a:t>
            </a:r>
          </a:p>
        </p:txBody>
      </p:sp>
      <p:sp>
        <p:nvSpPr>
          <p:cNvPr id="1322007" name="AutoShape 23"/>
          <p:cNvSpPr>
            <a:spLocks noChangeArrowheads="1"/>
          </p:cNvSpPr>
          <p:nvPr/>
        </p:nvSpPr>
        <p:spPr bwMode="auto">
          <a:xfrm>
            <a:off x="3276600" y="6019800"/>
            <a:ext cx="6858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accent1"/>
                </a:solidFill>
                <a:latin typeface="Times New Roman" pitchFamily="18" charset="0"/>
              </a:rPr>
              <a:t>Shoes</a:t>
            </a:r>
          </a:p>
        </p:txBody>
      </p:sp>
      <p:sp>
        <p:nvSpPr>
          <p:cNvPr id="1322008" name="AutoShape 24"/>
          <p:cNvSpPr>
            <a:spLocks noChangeArrowheads="1"/>
          </p:cNvSpPr>
          <p:nvPr/>
        </p:nvSpPr>
        <p:spPr bwMode="auto">
          <a:xfrm>
            <a:off x="4191000" y="6019800"/>
            <a:ext cx="6858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accent1"/>
                </a:solidFill>
                <a:latin typeface="Times New Roman" pitchFamily="18" charset="0"/>
              </a:rPr>
              <a:t>Watch</a:t>
            </a:r>
          </a:p>
        </p:txBody>
      </p:sp>
      <p:sp>
        <p:nvSpPr>
          <p:cNvPr id="1322009" name="AutoShape 25"/>
          <p:cNvSpPr>
            <a:spLocks noChangeArrowheads="1"/>
          </p:cNvSpPr>
          <p:nvPr/>
        </p:nvSpPr>
        <p:spPr bwMode="auto">
          <a:xfrm>
            <a:off x="5105400" y="6019800"/>
            <a:ext cx="6096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accent1"/>
                </a:solidFill>
                <a:latin typeface="Times New Roman" pitchFamily="18" charset="0"/>
              </a:rPr>
              <a:t>Shirt</a:t>
            </a:r>
          </a:p>
        </p:txBody>
      </p:sp>
      <p:sp>
        <p:nvSpPr>
          <p:cNvPr id="1322010" name="AutoShape 26"/>
          <p:cNvSpPr>
            <a:spLocks noChangeArrowheads="1"/>
          </p:cNvSpPr>
          <p:nvPr/>
        </p:nvSpPr>
        <p:spPr bwMode="auto">
          <a:xfrm>
            <a:off x="5943600" y="6019800"/>
            <a:ext cx="5334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accent1"/>
                </a:solidFill>
                <a:latin typeface="Times New Roman" pitchFamily="18" charset="0"/>
              </a:rPr>
              <a:t>Belt</a:t>
            </a:r>
          </a:p>
        </p:txBody>
      </p:sp>
      <p:sp>
        <p:nvSpPr>
          <p:cNvPr id="1322011" name="AutoShape 27"/>
          <p:cNvSpPr>
            <a:spLocks noChangeArrowheads="1"/>
          </p:cNvSpPr>
          <p:nvPr/>
        </p:nvSpPr>
        <p:spPr bwMode="auto">
          <a:xfrm>
            <a:off x="6705600" y="6019800"/>
            <a:ext cx="4572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accent1"/>
                </a:solidFill>
                <a:latin typeface="Times New Roman" pitchFamily="18" charset="0"/>
              </a:rPr>
              <a:t>Tie</a:t>
            </a:r>
          </a:p>
        </p:txBody>
      </p:sp>
      <p:sp>
        <p:nvSpPr>
          <p:cNvPr id="1322012" name="AutoShape 28"/>
          <p:cNvSpPr>
            <a:spLocks noChangeArrowheads="1"/>
          </p:cNvSpPr>
          <p:nvPr/>
        </p:nvSpPr>
        <p:spPr bwMode="auto">
          <a:xfrm>
            <a:off x="7391400" y="6019800"/>
            <a:ext cx="838200" cy="3810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600" b="1">
                <a:solidFill>
                  <a:schemeClr val="accent1"/>
                </a:solidFill>
                <a:latin typeface="Times New Roman" pitchFamily="18" charset="0"/>
              </a:rPr>
              <a:t>Jacket</a:t>
            </a:r>
          </a:p>
        </p:txBody>
      </p:sp>
      <p:cxnSp>
        <p:nvCxnSpPr>
          <p:cNvPr id="1322013" name="AutoShape 29"/>
          <p:cNvCxnSpPr>
            <a:cxnSpLocks noChangeShapeType="1"/>
            <a:stCxn id="1322004" idx="0"/>
            <a:endCxn id="1322007" idx="0"/>
          </p:cNvCxnSpPr>
          <p:nvPr/>
        </p:nvCxnSpPr>
        <p:spPr bwMode="auto">
          <a:xfrm rot="5400000" flipV="1">
            <a:off x="2075656" y="4477544"/>
            <a:ext cx="1588" cy="30861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2014" name="AutoShape 30"/>
          <p:cNvCxnSpPr>
            <a:cxnSpLocks noChangeShapeType="1"/>
            <a:stCxn id="1322005" idx="0"/>
            <a:endCxn id="1322007" idx="0"/>
          </p:cNvCxnSpPr>
          <p:nvPr/>
        </p:nvCxnSpPr>
        <p:spPr bwMode="auto">
          <a:xfrm rot="5400000" flipV="1">
            <a:off x="2609056" y="5010944"/>
            <a:ext cx="1588" cy="20193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2015" name="AutoShape 31"/>
          <p:cNvCxnSpPr>
            <a:cxnSpLocks noChangeShapeType="1"/>
            <a:stCxn id="1322005" idx="3"/>
            <a:endCxn id="1322006" idx="1"/>
          </p:cNvCxnSpPr>
          <p:nvPr/>
        </p:nvCxnSpPr>
        <p:spPr bwMode="auto">
          <a:xfrm>
            <a:off x="2133600" y="62103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2016" name="AutoShape 32"/>
          <p:cNvCxnSpPr>
            <a:cxnSpLocks noChangeShapeType="1"/>
            <a:stCxn id="1322006" idx="3"/>
            <a:endCxn id="1322007" idx="1"/>
          </p:cNvCxnSpPr>
          <p:nvPr/>
        </p:nvCxnSpPr>
        <p:spPr bwMode="auto">
          <a:xfrm>
            <a:off x="3048000" y="62103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2017" name="AutoShape 33"/>
          <p:cNvCxnSpPr>
            <a:cxnSpLocks noChangeShapeType="1"/>
            <a:stCxn id="1322009" idx="3"/>
            <a:endCxn id="1322010" idx="1"/>
          </p:cNvCxnSpPr>
          <p:nvPr/>
        </p:nvCxnSpPr>
        <p:spPr bwMode="auto">
          <a:xfrm>
            <a:off x="5715000" y="62103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2018" name="AutoShape 34"/>
          <p:cNvCxnSpPr>
            <a:cxnSpLocks noChangeShapeType="1"/>
            <a:stCxn id="1322009" idx="0"/>
            <a:endCxn id="1322012" idx="0"/>
          </p:cNvCxnSpPr>
          <p:nvPr/>
        </p:nvCxnSpPr>
        <p:spPr bwMode="auto">
          <a:xfrm rot="5400000" flipV="1">
            <a:off x="6609556" y="4820444"/>
            <a:ext cx="1588" cy="24003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2019" name="AutoShape 35"/>
          <p:cNvCxnSpPr>
            <a:cxnSpLocks noChangeShapeType="1"/>
            <a:stCxn id="1322010" idx="0"/>
            <a:endCxn id="1322012" idx="0"/>
          </p:cNvCxnSpPr>
          <p:nvPr/>
        </p:nvCxnSpPr>
        <p:spPr bwMode="auto">
          <a:xfrm rot="5400000" flipV="1">
            <a:off x="7009606" y="5220494"/>
            <a:ext cx="1588" cy="16002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2020" name="AutoShape 36"/>
          <p:cNvCxnSpPr>
            <a:cxnSpLocks noChangeShapeType="1"/>
            <a:stCxn id="1322011" idx="3"/>
            <a:endCxn id="1322012" idx="1"/>
          </p:cNvCxnSpPr>
          <p:nvPr/>
        </p:nvCxnSpPr>
        <p:spPr bwMode="auto">
          <a:xfrm>
            <a:off x="7162800" y="6210300"/>
            <a:ext cx="228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87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0821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Topological Sort Algorithm</a:t>
            </a:r>
          </a:p>
        </p:txBody>
      </p:sp>
      <p:sp>
        <p:nvSpPr>
          <p:cNvPr id="132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Topological-Sort()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{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Run DFS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When a vertex is finished, output it</a:t>
            </a:r>
          </a:p>
          <a:p>
            <a:pPr lvl="1"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Vertices are output in reverse topological order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2400" b="1" dirty="0">
                <a:latin typeface="Courier New" pitchFamily="49" charset="0"/>
              </a:rPr>
              <a:t>}</a:t>
            </a:r>
          </a:p>
          <a:p>
            <a:r>
              <a:rPr lang="en-US" altLang="en-US" dirty="0"/>
              <a:t>Time: O(V+E)</a:t>
            </a:r>
          </a:p>
          <a:p>
            <a:endParaRPr lang="en-US" altLang="en-US" dirty="0">
              <a:sym typeface="Symbol" pitchFamily="18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88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4320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pPr>
              <a:defRPr/>
            </a:pPr>
            <a:r>
              <a:rPr lang="en-US" smtClean="0"/>
              <a:t>Topological Sort Example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1371600" y="1179513"/>
            <a:ext cx="6248400" cy="415448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A job consists of 10 tasks with the following precedence rules: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Must start with 7, 5, 4 or 9.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Task 1 must follow 7.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Tasks 3 &amp; 6 must follow both 7 &amp; 5.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 must follow 6 &amp; 4.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2 must follow 4.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10 must follow 2.</a:t>
            </a:r>
          </a:p>
        </p:txBody>
      </p:sp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143000" y="5410200"/>
            <a:ext cx="678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b="1" dirty="0">
                <a:solidFill>
                  <a:srgbClr val="800000"/>
                </a:solidFill>
                <a:latin typeface="Times New Roman" charset="0"/>
                <a:ea typeface="ＭＳ Ｐゴシック" charset="0"/>
              </a:rPr>
              <a:t>Make a directed graph and </a:t>
            </a:r>
            <a:r>
              <a:rPr lang="en-US" b="1">
                <a:solidFill>
                  <a:srgbClr val="800000"/>
                </a:solidFill>
                <a:latin typeface="Times New Roman" charset="0"/>
                <a:ea typeface="ＭＳ Ｐゴシック" charset="0"/>
              </a:rPr>
              <a:t>then do </a:t>
            </a:r>
            <a:r>
              <a:rPr lang="en-US" b="1" dirty="0">
                <a:solidFill>
                  <a:srgbClr val="800000"/>
                </a:solidFill>
                <a:latin typeface="Times New Roman" charset="0"/>
                <a:ea typeface="ＭＳ Ｐゴシック" charset="0"/>
              </a:rPr>
              <a:t>DFS.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C7DD1C-24C6-40B2-9A2C-EC6DDBBCF9B3}" type="slidenum">
              <a:rPr lang="en-CA" altLang="en-US" smtClean="0"/>
              <a:pPr>
                <a:defRPr/>
              </a:pPr>
              <a:t>89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1619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Graphs: Adjacency Matrix</a:t>
            </a:r>
          </a:p>
        </p:txBody>
      </p:sp>
      <p:sp>
        <p:nvSpPr>
          <p:cNvPr id="1163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>
                <a:solidFill>
                  <a:schemeClr val="accent1"/>
                </a:solidFill>
              </a:rPr>
              <a:t>How much storage does the adjacency matrix require?</a:t>
            </a:r>
          </a:p>
          <a:p>
            <a:r>
              <a:rPr lang="en-US" altLang="en-US"/>
              <a:t>A: O(V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  <a:p>
            <a:r>
              <a:rPr lang="en-US" altLang="en-US" i="1">
                <a:solidFill>
                  <a:schemeClr val="accent1"/>
                </a:solidFill>
              </a:rPr>
              <a:t>What is the minimum amount of storage needed by an adjacency matrix representation of an undirected graph with 4 vertices?</a:t>
            </a:r>
          </a:p>
          <a:p>
            <a:r>
              <a:rPr lang="en-US" altLang="en-US"/>
              <a:t>A: 6 bits</a:t>
            </a:r>
          </a:p>
          <a:p>
            <a:pPr lvl="1"/>
            <a:r>
              <a:rPr lang="en-US" altLang="en-US"/>
              <a:t>Undirected graph </a:t>
            </a:r>
            <a:r>
              <a:rPr lang="en-US" altLang="en-US">
                <a:sym typeface="Symbol" pitchFamily="18" charset="2"/>
              </a:rPr>
              <a:t> matrix is symmetric</a:t>
            </a:r>
          </a:p>
          <a:p>
            <a:pPr lvl="1"/>
            <a:r>
              <a:rPr lang="en-US" altLang="en-US">
                <a:sym typeface="Symbol" pitchFamily="18" charset="2"/>
              </a:rPr>
              <a:t>No self-loops</a:t>
            </a:r>
            <a:r>
              <a:rPr lang="en-US" altLang="en-US"/>
              <a:t> </a:t>
            </a:r>
            <a:r>
              <a:rPr lang="en-US" altLang="en-US">
                <a:sym typeface="Symbol" pitchFamily="18" charset="2"/>
              </a:rPr>
              <a:t> don’t need diagonal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F3C58F-EA58-48ED-BE80-950FBA88E5E6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0676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3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3267" grpId="0" build="p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22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4876800" y="2667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5052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276600" y="76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1905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9906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30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45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1295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2590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2362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4572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4343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90</a:t>
            </a:fld>
            <a:endParaRPr lang="en-CA" alt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508104" y="620688"/>
            <a:ext cx="356044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Task </a:t>
            </a:r>
            <a:r>
              <a:rPr lang="en-US" dirty="0">
                <a:latin typeface="Times New Roman" charset="0"/>
                <a:ea typeface="ＭＳ Ｐゴシック" charset="0"/>
              </a:rPr>
              <a:t>1 must follow 7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.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96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22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4876800" y="2667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5052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276600" y="76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1905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9906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1371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13716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2133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26670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30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45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1295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2590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2362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4572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4343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91</a:t>
            </a:fld>
            <a:endParaRPr lang="en-CA" alt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932040" y="188640"/>
            <a:ext cx="4064496" cy="7848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Task </a:t>
            </a:r>
            <a:r>
              <a:rPr lang="en-US" dirty="0">
                <a:latin typeface="Times New Roman" charset="0"/>
                <a:ea typeface="ＭＳ Ｐゴシック" charset="0"/>
              </a:rPr>
              <a:t>1 must follow 7.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Tasks 3 &amp; 6 must follow both 7 &amp; 5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.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22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4876800" y="2667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5052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276600" y="76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1905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9906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1371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13716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2133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26670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28194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29718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30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45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1295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2590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2362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4572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4343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5410200" y="381000"/>
            <a:ext cx="289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Tasks shown as a directed graph.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92</a:t>
            </a:fld>
            <a:endParaRPr lang="en-CA" alt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932040" y="188640"/>
            <a:ext cx="4064496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Task </a:t>
            </a:r>
            <a:r>
              <a:rPr lang="en-US" dirty="0">
                <a:latin typeface="Times New Roman" charset="0"/>
                <a:ea typeface="ＭＳ Ｐゴシック" charset="0"/>
              </a:rPr>
              <a:t>1 must follow 7.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Tasks 3 &amp; 6 must follow both 7 &amp; 5.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 must follow 6 &amp; 4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.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22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4876800" y="2667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5052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276600" y="76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1905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9906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1371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13716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2133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26670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28194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29718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41910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30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45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1295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2590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2362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4572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4343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5410200" y="381000"/>
            <a:ext cx="289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Tasks shown as a directed graph.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93</a:t>
            </a:fld>
            <a:endParaRPr lang="en-CA" alt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932040" y="188640"/>
            <a:ext cx="4064496" cy="16158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Task </a:t>
            </a:r>
            <a:r>
              <a:rPr lang="en-US" dirty="0">
                <a:latin typeface="Times New Roman" charset="0"/>
                <a:ea typeface="ＭＳ Ｐゴシック" charset="0"/>
              </a:rPr>
              <a:t>1 must follow 7.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Tasks 3 &amp; 6 must follow both 7 &amp; 5.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 must follow 6 &amp; 4.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2 must follow 4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.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0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2438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9050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228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4876800" y="2667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2895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3962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505200" y="4267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276600" y="762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1905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9906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1371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13716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21336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26670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28194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29718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41910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41910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30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457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12954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16002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4114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2590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23622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45720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43434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5410200" y="381000"/>
            <a:ext cx="2895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Tasks shown as a directed graph.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94</a:t>
            </a:fld>
            <a:endParaRPr lang="en-CA" altLang="en-US"/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4932040" y="188640"/>
            <a:ext cx="406449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Task </a:t>
            </a:r>
            <a:r>
              <a:rPr lang="en-US" dirty="0">
                <a:latin typeface="Times New Roman" charset="0"/>
                <a:ea typeface="ＭＳ Ｐゴシック" charset="0"/>
              </a:rPr>
              <a:t>1 must follow 7.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Tasks 3 &amp; 6 must follow both 7 &amp; 5.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 must follow 6 &amp; 4.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2 must follow 4.</a:t>
            </a:r>
          </a:p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10 must follow 2.</a:t>
            </a:r>
          </a:p>
        </p:txBody>
      </p:sp>
    </p:spTree>
    <p:extLst>
      <p:ext uri="{BB962C8B-B14F-4D97-AF65-F5344CB8AC3E}">
        <p14:creationId xmlns:p14="http://schemas.microsoft.com/office/powerpoint/2010/main" val="309401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95</a:t>
            </a:fld>
            <a:endParaRPr lang="en-CA" altLang="en-US"/>
          </a:p>
        </p:txBody>
      </p:sp>
      <p:sp>
        <p:nvSpPr>
          <p:cNvPr id="3" name="Rectangle 2"/>
          <p:cNvSpPr/>
          <p:nvPr/>
        </p:nvSpPr>
        <p:spPr>
          <a:xfrm>
            <a:off x="5076056" y="980728"/>
            <a:ext cx="2748957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Must start with 7, 5, </a:t>
            </a:r>
            <a:r>
              <a:rPr lang="en-US" dirty="0">
                <a:solidFill>
                  <a:srgbClr val="FF0000"/>
                </a:solidFill>
                <a:latin typeface="Times New Roman" charset="0"/>
                <a:ea typeface="ＭＳ Ｐゴシック" charset="0"/>
              </a:rPr>
              <a:t>4</a:t>
            </a:r>
            <a:r>
              <a:rPr lang="en-US" dirty="0">
                <a:latin typeface="Times New Roman" charset="0"/>
                <a:ea typeface="ＭＳ Ｐゴシック" charset="0"/>
              </a:rPr>
              <a:t> or 9</a:t>
            </a:r>
            <a:r>
              <a:rPr lang="en-US" dirty="0" smtClean="0">
                <a:latin typeface="Times New Roman" charset="0"/>
                <a:ea typeface="ＭＳ Ｐゴシック" charset="0"/>
              </a:rPr>
              <a:t>.</a:t>
            </a:r>
          </a:p>
          <a:p>
            <a:pPr>
              <a:spcBef>
                <a:spcPct val="50000"/>
              </a:spcBef>
              <a:defRPr/>
            </a:pPr>
            <a:r>
              <a:rPr lang="en-US" dirty="0" smtClean="0">
                <a:latin typeface="Times New Roman" charset="0"/>
                <a:ea typeface="ＭＳ Ｐゴシック" charset="0"/>
              </a:rPr>
              <a:t>So we decide to start with 4</a:t>
            </a:r>
            <a:endParaRPr lang="en-US" dirty="0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8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96</a:t>
            </a:fld>
            <a:endParaRPr lang="en-CA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444718" y="1361179"/>
            <a:ext cx="311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Run DFS</a:t>
            </a:r>
          </a:p>
          <a:p>
            <a:r>
              <a:rPr lang="en-US" dirty="0" smtClean="0"/>
              <a:t>Print a node when it is done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90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97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6418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98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5567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/>
          <p:cNvSpPr>
            <a:spLocks noChangeArrowheads="1"/>
          </p:cNvSpPr>
          <p:nvPr/>
        </p:nvSpPr>
        <p:spPr bwMode="auto">
          <a:xfrm>
            <a:off x="1752600" y="2057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5" name="Oval 3"/>
          <p:cNvSpPr>
            <a:spLocks noChangeArrowheads="1"/>
          </p:cNvSpPr>
          <p:nvPr/>
        </p:nvSpPr>
        <p:spPr bwMode="auto">
          <a:xfrm>
            <a:off x="1828800" y="33528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6" name="Oval 4"/>
          <p:cNvSpPr>
            <a:spLocks noChangeArrowheads="1"/>
          </p:cNvSpPr>
          <p:nvPr/>
        </p:nvSpPr>
        <p:spPr bwMode="auto">
          <a:xfrm>
            <a:off x="1905000" y="48768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7" name="Oval 5"/>
          <p:cNvSpPr>
            <a:spLocks noChangeArrowheads="1"/>
          </p:cNvSpPr>
          <p:nvPr/>
        </p:nvSpPr>
        <p:spPr bwMode="auto">
          <a:xfrm>
            <a:off x="1752600" y="114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8" name="Oval 6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3352800" y="3810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0" name="Oval 8"/>
          <p:cNvSpPr>
            <a:spLocks noChangeArrowheads="1"/>
          </p:cNvSpPr>
          <p:nvPr/>
        </p:nvSpPr>
        <p:spPr bwMode="auto">
          <a:xfrm>
            <a:off x="5105400" y="4876800"/>
            <a:ext cx="304800" cy="304800"/>
          </a:xfrm>
          <a:prstGeom prst="ellipse">
            <a:avLst/>
          </a:prstGeom>
          <a:solidFill>
            <a:schemeClr val="tx1">
              <a:lumMod val="95000"/>
              <a:lumOff val="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1" name="Oval 9"/>
          <p:cNvSpPr>
            <a:spLocks noChangeArrowheads="1"/>
          </p:cNvSpPr>
          <p:nvPr/>
        </p:nvSpPr>
        <p:spPr bwMode="auto">
          <a:xfrm>
            <a:off x="3505200" y="5181600"/>
            <a:ext cx="304800" cy="304800"/>
          </a:xfrm>
          <a:prstGeom prst="ellipse">
            <a:avLst/>
          </a:prstGeom>
          <a:solidFill>
            <a:schemeClr val="bg1">
              <a:lumMod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2" name="Oval 10"/>
          <p:cNvSpPr>
            <a:spLocks noChangeArrowheads="1"/>
          </p:cNvSpPr>
          <p:nvPr/>
        </p:nvSpPr>
        <p:spPr bwMode="auto">
          <a:xfrm>
            <a:off x="3276600" y="167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3" name="Oval 11"/>
          <p:cNvSpPr>
            <a:spLocks noChangeArrowheads="1"/>
          </p:cNvSpPr>
          <p:nvPr/>
        </p:nvSpPr>
        <p:spPr bwMode="auto">
          <a:xfrm>
            <a:off x="3276600" y="2819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4" name="Line 12"/>
          <p:cNvSpPr>
            <a:spLocks noChangeShapeType="1"/>
          </p:cNvSpPr>
          <p:nvPr/>
        </p:nvSpPr>
        <p:spPr bwMode="auto">
          <a:xfrm flipV="1">
            <a:off x="2057400" y="19050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5" name="Line 13"/>
          <p:cNvSpPr>
            <a:spLocks noChangeShapeType="1"/>
          </p:cNvSpPr>
          <p:nvPr/>
        </p:nvSpPr>
        <p:spPr bwMode="auto">
          <a:xfrm>
            <a:off x="2057400" y="22860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6" name="Line 14"/>
          <p:cNvSpPr>
            <a:spLocks noChangeShapeType="1"/>
          </p:cNvSpPr>
          <p:nvPr/>
        </p:nvSpPr>
        <p:spPr bwMode="auto">
          <a:xfrm>
            <a:off x="2057400" y="2286000"/>
            <a:ext cx="13716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V="1">
            <a:off x="2133600" y="3048000"/>
            <a:ext cx="1143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88" name="Line 16"/>
          <p:cNvSpPr>
            <a:spLocks noChangeShapeType="1"/>
          </p:cNvSpPr>
          <p:nvPr/>
        </p:nvSpPr>
        <p:spPr bwMode="auto">
          <a:xfrm>
            <a:off x="2133600" y="3581400"/>
            <a:ext cx="1219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0" name="Line 18"/>
          <p:cNvSpPr>
            <a:spLocks noChangeShapeType="1"/>
          </p:cNvSpPr>
          <p:nvPr/>
        </p:nvSpPr>
        <p:spPr bwMode="auto">
          <a:xfrm flipV="1">
            <a:off x="3657600" y="3733800"/>
            <a:ext cx="1219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1" name="Line 19"/>
          <p:cNvSpPr>
            <a:spLocks noChangeShapeType="1"/>
          </p:cNvSpPr>
          <p:nvPr/>
        </p:nvSpPr>
        <p:spPr bwMode="auto">
          <a:xfrm flipV="1">
            <a:off x="2209800" y="3886200"/>
            <a:ext cx="2667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2" name="Line 20"/>
          <p:cNvSpPr>
            <a:spLocks noChangeShapeType="1"/>
          </p:cNvSpPr>
          <p:nvPr/>
        </p:nvSpPr>
        <p:spPr bwMode="auto">
          <a:xfrm>
            <a:off x="22098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3" name="Line 21"/>
          <p:cNvSpPr>
            <a:spLocks noChangeShapeType="1"/>
          </p:cNvSpPr>
          <p:nvPr/>
        </p:nvSpPr>
        <p:spPr bwMode="auto">
          <a:xfrm flipV="1">
            <a:off x="3810000" y="5105400"/>
            <a:ext cx="1295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3094" name="Text Box 22"/>
          <p:cNvSpPr txBox="1">
            <a:spLocks noChangeArrowheads="1"/>
          </p:cNvSpPr>
          <p:nvPr/>
        </p:nvSpPr>
        <p:spPr bwMode="auto">
          <a:xfrm>
            <a:off x="1524000" y="121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9</a:t>
            </a:r>
          </a:p>
        </p:txBody>
      </p:sp>
      <p:sp>
        <p:nvSpPr>
          <p:cNvPr id="3095" name="Text Box 23"/>
          <p:cNvSpPr txBox="1">
            <a:spLocks noChangeArrowheads="1"/>
          </p:cNvSpPr>
          <p:nvPr/>
        </p:nvSpPr>
        <p:spPr bwMode="auto">
          <a:xfrm>
            <a:off x="2971800" y="1371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</a:t>
            </a:r>
          </a:p>
        </p:txBody>
      </p:sp>
      <p:sp>
        <p:nvSpPr>
          <p:cNvPr id="3096" name="Text Box 24"/>
          <p:cNvSpPr txBox="1">
            <a:spLocks noChangeArrowheads="1"/>
          </p:cNvSpPr>
          <p:nvPr/>
        </p:nvSpPr>
        <p:spPr bwMode="auto">
          <a:xfrm>
            <a:off x="1447800" y="22098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7</a:t>
            </a:r>
          </a:p>
        </p:txBody>
      </p:sp>
      <p:sp>
        <p:nvSpPr>
          <p:cNvPr id="3097" name="Text Box 25"/>
          <p:cNvSpPr txBox="1">
            <a:spLocks noChangeArrowheads="1"/>
          </p:cNvSpPr>
          <p:nvPr/>
        </p:nvSpPr>
        <p:spPr bwMode="auto">
          <a:xfrm>
            <a:off x="3124200" y="25146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3</a:t>
            </a:r>
          </a:p>
        </p:txBody>
      </p:sp>
      <p:sp>
        <p:nvSpPr>
          <p:cNvPr id="3098" name="Text Box 26"/>
          <p:cNvSpPr txBox="1">
            <a:spLocks noChangeArrowheads="1"/>
          </p:cNvSpPr>
          <p:nvPr/>
        </p:nvSpPr>
        <p:spPr bwMode="auto">
          <a:xfrm>
            <a:off x="1524000" y="34290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5</a:t>
            </a:r>
          </a:p>
        </p:txBody>
      </p:sp>
      <p:sp>
        <p:nvSpPr>
          <p:cNvPr id="3099" name="Text Box 27"/>
          <p:cNvSpPr txBox="1">
            <a:spLocks noChangeArrowheads="1"/>
          </p:cNvSpPr>
          <p:nvPr/>
        </p:nvSpPr>
        <p:spPr bwMode="auto">
          <a:xfrm>
            <a:off x="1600200" y="5029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4</a:t>
            </a:r>
          </a:p>
        </p:txBody>
      </p:sp>
      <p:sp>
        <p:nvSpPr>
          <p:cNvPr id="3100" name="Text Box 28"/>
          <p:cNvSpPr txBox="1">
            <a:spLocks noChangeArrowheads="1"/>
          </p:cNvSpPr>
          <p:nvPr/>
        </p:nvSpPr>
        <p:spPr bwMode="auto">
          <a:xfrm>
            <a:off x="3505200" y="3505200"/>
            <a:ext cx="30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6</a:t>
            </a:r>
          </a:p>
        </p:txBody>
      </p:sp>
      <p:sp>
        <p:nvSpPr>
          <p:cNvPr id="3101" name="Text Box 29"/>
          <p:cNvSpPr txBox="1">
            <a:spLocks noChangeArrowheads="1"/>
          </p:cNvSpPr>
          <p:nvPr/>
        </p:nvSpPr>
        <p:spPr bwMode="auto">
          <a:xfrm>
            <a:off x="4800600" y="3200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8</a:t>
            </a:r>
          </a:p>
        </p:txBody>
      </p:sp>
      <p:sp>
        <p:nvSpPr>
          <p:cNvPr id="3102" name="Text Box 30"/>
          <p:cNvSpPr txBox="1">
            <a:spLocks noChangeArrowheads="1"/>
          </p:cNvSpPr>
          <p:nvPr/>
        </p:nvSpPr>
        <p:spPr bwMode="auto">
          <a:xfrm>
            <a:off x="3276600" y="5486400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2</a:t>
            </a:r>
          </a:p>
        </p:txBody>
      </p:sp>
      <p:sp>
        <p:nvSpPr>
          <p:cNvPr id="3103" name="Text Box 31"/>
          <p:cNvSpPr txBox="1">
            <a:spLocks noChangeArrowheads="1"/>
          </p:cNvSpPr>
          <p:nvPr/>
        </p:nvSpPr>
        <p:spPr bwMode="auto">
          <a:xfrm>
            <a:off x="5105400" y="5257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>
                <a:latin typeface="Times New Roman" charset="0"/>
                <a:ea typeface="ＭＳ Ｐゴシック" charset="0"/>
              </a:rPr>
              <a:t>10</a:t>
            </a:r>
          </a:p>
        </p:txBody>
      </p:sp>
      <p:sp>
        <p:nvSpPr>
          <p:cNvPr id="3105" name="Text Box 33"/>
          <p:cNvSpPr txBox="1">
            <a:spLocks noChangeArrowheads="1"/>
          </p:cNvSpPr>
          <p:nvPr/>
        </p:nvSpPr>
        <p:spPr bwMode="auto">
          <a:xfrm>
            <a:off x="304800" y="152400"/>
            <a:ext cx="85344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3600" dirty="0">
                <a:latin typeface="Times New Roman" charset="0"/>
                <a:ea typeface="ＭＳ Ｐゴシック" charset="0"/>
              </a:rPr>
              <a:t>Example</a:t>
            </a:r>
          </a:p>
        </p:txBody>
      </p:sp>
      <p:sp>
        <p:nvSpPr>
          <p:cNvPr id="8223" name="Rectangle 1"/>
          <p:cNvSpPr>
            <a:spLocks noChangeArrowheads="1"/>
          </p:cNvSpPr>
          <p:nvPr/>
        </p:nvSpPr>
        <p:spPr bwMode="auto">
          <a:xfrm>
            <a:off x="5105400" y="1447800"/>
            <a:ext cx="3810000" cy="533400"/>
          </a:xfrm>
          <a:prstGeom prst="rect">
            <a:avLst/>
          </a:prstGeom>
          <a:solidFill>
            <a:srgbClr val="F1F2A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/>
              <a:t>10</a:t>
            </a:r>
          </a:p>
        </p:txBody>
      </p:sp>
      <p:sp>
        <p:nvSpPr>
          <p:cNvPr id="8224" name="TextBox 2"/>
          <p:cNvSpPr txBox="1">
            <a:spLocks noChangeArrowheads="1"/>
          </p:cNvSpPr>
          <p:nvPr/>
        </p:nvSpPr>
        <p:spPr bwMode="auto">
          <a:xfrm>
            <a:off x="4419600" y="1062038"/>
            <a:ext cx="7651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head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CFA5D3-0D05-4BC0-98D4-FB82E6D4FE2A}" type="slidenum">
              <a:rPr lang="en-CA" altLang="en-US" smtClean="0"/>
              <a:pPr>
                <a:defRPr/>
              </a:pPr>
              <a:t>99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1998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262</TotalTime>
  <Words>3758</Words>
  <Application>Microsoft Office PowerPoint</Application>
  <PresentationFormat>On-screen Show (4:3)</PresentationFormat>
  <Paragraphs>1591</Paragraphs>
  <Slides>116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116</vt:i4>
      </vt:variant>
    </vt:vector>
  </HeadingPairs>
  <TitlesOfParts>
    <vt:vector size="126" baseType="lpstr">
      <vt:lpstr>ＭＳ Ｐゴシック</vt:lpstr>
      <vt:lpstr>Arial</vt:lpstr>
      <vt:lpstr>Calibri</vt:lpstr>
      <vt:lpstr>Courier New</vt:lpstr>
      <vt:lpstr>Rockwell</vt:lpstr>
      <vt:lpstr>Rockwell Condensed</vt:lpstr>
      <vt:lpstr>Symbol</vt:lpstr>
      <vt:lpstr>Times New Roman</vt:lpstr>
      <vt:lpstr>Wingdings</vt:lpstr>
      <vt:lpstr>Wood Type</vt:lpstr>
      <vt:lpstr>Elementary Graph Algorithms</vt:lpstr>
      <vt:lpstr>Graphs</vt:lpstr>
      <vt:lpstr>Graph Variations</vt:lpstr>
      <vt:lpstr>Graph Variations</vt:lpstr>
      <vt:lpstr>Graphs</vt:lpstr>
      <vt:lpstr>Representing Graphs</vt:lpstr>
      <vt:lpstr>Graphs: Adjacency Matrix</vt:lpstr>
      <vt:lpstr>Graphs: Adjacency Matrix</vt:lpstr>
      <vt:lpstr>Graphs: Adjacency Matrix</vt:lpstr>
      <vt:lpstr>Graphs: Adjacency Matrix</vt:lpstr>
      <vt:lpstr>Graphs: Adjacency List</vt:lpstr>
      <vt:lpstr>Graphs: Adjacency List</vt:lpstr>
      <vt:lpstr>Graph Searching</vt:lpstr>
      <vt:lpstr>Breadth-First Search</vt:lpstr>
      <vt:lpstr>Breadth-First Search</vt:lpstr>
      <vt:lpstr>PowerPoint Presentation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So what does this mean?</vt:lpstr>
      <vt:lpstr>PowerPoint Presentation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Example</vt:lpstr>
      <vt:lpstr>Breadth-First Search: Properties</vt:lpstr>
      <vt:lpstr>Depth-First Search</vt:lpstr>
      <vt:lpstr>Depth-First Search</vt:lpstr>
      <vt:lpstr>DFS Example</vt:lpstr>
      <vt:lpstr>PowerPoint Presentation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PowerPoint Presentation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Example</vt:lpstr>
      <vt:lpstr>DFS Usage</vt:lpstr>
      <vt:lpstr>Directed Acyclic Graphs</vt:lpstr>
      <vt:lpstr>Topological Sort</vt:lpstr>
      <vt:lpstr>Getting Dressed</vt:lpstr>
      <vt:lpstr>Getting Dressed</vt:lpstr>
      <vt:lpstr>Topological Sort Algorithm</vt:lpstr>
      <vt:lpstr>Topological Sort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Ebrahim</dc:creator>
  <cp:lastModifiedBy>Ebrahim Bagheri</cp:lastModifiedBy>
  <cp:revision>36</cp:revision>
  <dcterms:created xsi:type="dcterms:W3CDTF">2014-01-03T02:45:06Z</dcterms:created>
  <dcterms:modified xsi:type="dcterms:W3CDTF">2016-03-30T14:05:20Z</dcterms:modified>
</cp:coreProperties>
</file>