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8"/>
  </p:notesMasterIdLst>
  <p:sldIdLst>
    <p:sldId id="31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288" r:id="rId36"/>
    <p:sldId id="289" r:id="rId37"/>
    <p:sldId id="290" r:id="rId38"/>
    <p:sldId id="291" r:id="rId39"/>
    <p:sldId id="292" r:id="rId40"/>
    <p:sldId id="293" r:id="rId41"/>
    <p:sldId id="306" r:id="rId42"/>
    <p:sldId id="307" r:id="rId43"/>
    <p:sldId id="308" r:id="rId44"/>
    <p:sldId id="330" r:id="rId45"/>
    <p:sldId id="310" r:id="rId46"/>
    <p:sldId id="311" r:id="rId47"/>
    <p:sldId id="312" r:id="rId48"/>
    <p:sldId id="313" r:id="rId49"/>
    <p:sldId id="314" r:id="rId50"/>
    <p:sldId id="316" r:id="rId51"/>
    <p:sldId id="331" r:id="rId52"/>
    <p:sldId id="332" r:id="rId53"/>
    <p:sldId id="337" r:id="rId54"/>
    <p:sldId id="338" r:id="rId55"/>
    <p:sldId id="339" r:id="rId56"/>
    <p:sldId id="34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95" autoAdjust="0"/>
    <p:restoredTop sz="94660"/>
  </p:normalViewPr>
  <p:slideViewPr>
    <p:cSldViewPr>
      <p:cViewPr varScale="1">
        <p:scale>
          <a:sx n="79" d="100"/>
          <a:sy n="79" d="100"/>
        </p:scale>
        <p:origin x="-2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D62E-689F-4CEA-8BCD-305FD2FFFED3}" type="datetimeFigureOut">
              <a:rPr lang="en-CA" smtClean="0"/>
              <a:t>16-04-03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4B1D2-4B54-4391-8887-21093C1D2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96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2200" y="696913"/>
            <a:ext cx="4645025" cy="3484562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1pPr>
            <a:lvl2pPr marL="734778" indent="-282607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2pPr>
            <a:lvl3pPr marL="1130427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3pPr>
            <a:lvl4pPr marL="1582598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4pPr>
            <a:lvl5pPr marL="2034769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5pPr>
            <a:lvl6pPr marL="2486939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6pPr>
            <a:lvl7pPr marL="2939110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7pPr>
            <a:lvl8pPr marL="3391281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8pPr>
            <a:lvl9pPr marL="3843452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2E5B80B-7ADF-4F14-8DD7-77FA3BFD8F9D}" type="slidenum">
              <a:rPr lang="en-CA" altLang="en-US" sz="1000" i="0">
                <a:solidFill>
                  <a:srgbClr val="000000"/>
                </a:solidFill>
              </a:rPr>
              <a:pPr/>
              <a:t>1</a:t>
            </a:fld>
            <a:endParaRPr lang="en-CA" altLang="en-US" sz="10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7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4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6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5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6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93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31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8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5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7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237413" y="4068763"/>
            <a:ext cx="809625" cy="1081087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9793428" y="4568607"/>
              <a:ext cx="864723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425"/>
            <a:ext cx="895350" cy="639763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C8E32C75-F24A-4F5A-834A-159B078F32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600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B82B7A0F-D028-4B36-9BED-86506064D9A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089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AC6AAA53-2261-4CD4-8F73-41D366F3A5F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3799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8589963" y="6308725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2F3FB-45B0-431D-AE0B-C4620330815B}" type="slidenum">
              <a:rPr lang="en-CA" altLang="en-US" sz="1400" b="1" i="0" smtClean="0">
                <a:solidFill>
                  <a:srgbClr val="FFFFFF"/>
                </a:solidFill>
                <a:latin typeface="Rockwell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 sz="1400" b="1" i="0" smtClean="0">
              <a:solidFill>
                <a:srgbClr val="FFFFFF"/>
              </a:solidFill>
              <a:latin typeface="Rockwell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45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E103993-27A0-4BC4-A7CE-1EDEF1857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16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000F4EF-5295-4D66-8456-44B3404EE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6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 rtlCol="0">
            <a:normAutofit/>
          </a:bodyPr>
          <a:lstStyle/>
          <a:p>
            <a:pPr lvl="0"/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810D2AE5-FA75-4978-9DDE-8A80F2E99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12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9F7BF4B7-047F-4BD9-B591-F5136B139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1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CA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37C57F03-E856-4C6B-9250-28160E37F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61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0" i="1" smtClean="0"/>
            </a:lvl1pPr>
          </a:lstStyle>
          <a:p>
            <a:pPr>
              <a:defRPr/>
            </a:pPr>
            <a:fld id="{D816F64C-64F6-4F29-881F-4CDEFFBC2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4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91805AF9-28D6-49A1-BD28-E0581A0BF6B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355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73100" y="2325688"/>
            <a:ext cx="811213" cy="1081087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9793217" y="4568607"/>
              <a:ext cx="865145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13" y="2506663"/>
            <a:ext cx="890587" cy="719137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D254E9B7-C72C-4E79-84D5-A4B017F0E75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03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E9169EFC-946E-4E84-A5AB-CA922E3B261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707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2177A568-20B8-42A3-928D-839528654F4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28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4ED6B233-ED8D-44C4-AC41-AF033370C1C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862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58ECA55-8ED0-41F9-9B43-B041C5C535C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7669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B8F0CB42-3583-40D5-BD12-3B15377F01D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31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2B35A6D-C2CB-4CA3-9EB0-3B6137D388C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047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688" y="484188"/>
            <a:ext cx="75438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1688" y="2120900"/>
            <a:ext cx="75438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6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0" smtClean="0">
                <a:solidFill>
                  <a:srgbClr val="FFFFFF"/>
                </a:solidFill>
                <a:latin typeface="Rockwell Condense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3BB55-FF6E-4FF0-A433-9A065887C637}" type="slidenum">
              <a:rPr lang="en-CA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8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SINGLE-SOURCE SHORTEST PATHS </a:t>
            </a:r>
            <a:endParaRPr lang="en-CA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32C75-F24A-4F5A-834A-159B078F328D}" type="slidenum">
              <a:rPr lang="en-CA" altLang="en-US" smtClean="0"/>
              <a:pPr>
                <a:defRPr/>
              </a:pPr>
              <a:t>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89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Rectangle 35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  <a:noFill/>
          <a:ln/>
        </p:spPr>
        <p:txBody>
          <a:bodyPr/>
          <a:lstStyle/>
          <a:p>
            <a:r>
              <a:rPr lang="tr-TR" altLang="en-US" sz="4000" b="1">
                <a:solidFill>
                  <a:schemeClr val="accent2"/>
                </a:solidFill>
              </a:rPr>
              <a:t>Relaxation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876800" y="4800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i="1" smtClean="0">
              <a:solidFill>
                <a:srgbClr val="000000"/>
              </a:solidFill>
              <a:latin typeface="SymbolMT" charset="0"/>
            </a:endParaRPr>
          </a:p>
        </p:txBody>
      </p:sp>
      <p:cxnSp>
        <p:nvCxnSpPr>
          <p:cNvPr id="17414" name="AutoShape 6"/>
          <p:cNvCxnSpPr>
            <a:cxnSpLocks noChangeShapeType="1"/>
          </p:cNvCxnSpPr>
          <p:nvPr/>
        </p:nvCxnSpPr>
        <p:spPr bwMode="auto">
          <a:xfrm rot="5400000" flipV="1">
            <a:off x="4495800" y="3429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19575" y="489108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i="1" smtClean="0">
                <a:solidFill>
                  <a:srgbClr val="FF0000"/>
                </a:solidFill>
                <a:latin typeface="SymbolMT" charset="0"/>
              </a:rPr>
              <a:t> 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609600" y="1752600"/>
            <a:ext cx="4876800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tr-TR" altLang="en-US" i="1" smtClean="0">
                <a:solidFill>
                  <a:srgbClr val="FF3300"/>
                </a:solidFill>
                <a:latin typeface="Arial" pitchFamily="34" charset="0"/>
              </a:rPr>
              <a:t>RELAX(</a:t>
            </a:r>
            <a:r>
              <a:rPr lang="tr-TR" altLang="en-US" i="1" smtClean="0">
                <a:solidFill>
                  <a:srgbClr val="000000"/>
                </a:solidFill>
                <a:latin typeface="Arial" pitchFamily="34" charset="0"/>
              </a:rPr>
              <a:t>u</a:t>
            </a:r>
            <a:r>
              <a:rPr lang="tr-TR" altLang="en-US" i="1" smtClean="0">
                <a:solidFill>
                  <a:srgbClr val="FF3300"/>
                </a:solidFill>
                <a:latin typeface="Arial" pitchFamily="34" charset="0"/>
              </a:rPr>
              <a:t>, </a:t>
            </a:r>
            <a:r>
              <a:rPr lang="tr-TR" altLang="en-US" i="1" smtClean="0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tr-TR" altLang="en-US" i="1" smtClean="0">
                <a:solidFill>
                  <a:srgbClr val="FF3300"/>
                </a:solidFill>
                <a:latin typeface="Arial" pitchFamily="34" charset="0"/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  <a:latin typeface="Arial" pitchFamily="34" charset="0"/>
              </a:rPr>
              <a:t>         </a:t>
            </a:r>
            <a:r>
              <a:rPr lang="tr-TR" altLang="en-US" smtClean="0">
                <a:solidFill>
                  <a:srgbClr val="3333CC"/>
                </a:solidFill>
                <a:latin typeface="Arial" pitchFamily="34" charset="0"/>
              </a:rPr>
              <a:t>if</a:t>
            </a:r>
            <a:r>
              <a:rPr lang="tr-TR" altLang="en-US" smtClean="0">
                <a:solidFill>
                  <a:srgbClr val="000000"/>
                </a:solidFill>
                <a:latin typeface="Arial" pitchFamily="34" charset="0"/>
              </a:rPr>
              <a:t>  d[v] &gt; d[u]+w(u,v) </a:t>
            </a:r>
            <a:r>
              <a:rPr lang="tr-TR" altLang="en-US" smtClean="0">
                <a:solidFill>
                  <a:srgbClr val="3333CC"/>
                </a:solidFill>
                <a:latin typeface="Arial" pitchFamily="34" charset="0"/>
              </a:rPr>
              <a:t>then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  <a:latin typeface="Arial" pitchFamily="34" charset="0"/>
              </a:rPr>
              <a:t>             d[v] ← d[u]+w(u,v)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  <a:latin typeface="Arial" pitchFamily="34" charset="0"/>
              </a:rPr>
              <a:t>       	 </a:t>
            </a: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l-GR" altLang="en-US" smtClean="0">
                <a:solidFill>
                  <a:srgbClr val="000000"/>
                </a:solidFill>
                <a:latin typeface="Arial" pitchFamily="34" charset="0"/>
              </a:rPr>
              <a:t>π</a:t>
            </a:r>
            <a:r>
              <a:rPr lang="tr-TR" altLang="en-US" smtClean="0">
                <a:solidFill>
                  <a:srgbClr val="000000"/>
                </a:solidFill>
                <a:latin typeface="Arial" pitchFamily="34" charset="0"/>
              </a:rPr>
              <a:t>[v] ← u</a:t>
            </a: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46" name="Oval 38"/>
          <p:cNvSpPr>
            <a:spLocks noChangeArrowheads="1"/>
          </p:cNvSpPr>
          <p:nvPr/>
        </p:nvSpPr>
        <p:spPr bwMode="auto">
          <a:xfrm>
            <a:off x="990600" y="400685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5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cxnSp>
        <p:nvCxnSpPr>
          <p:cNvPr id="17447" name="AutoShape 39"/>
          <p:cNvCxnSpPr>
            <a:cxnSpLocks noChangeShapeType="1"/>
            <a:stCxn id="17446" idx="6"/>
          </p:cNvCxnSpPr>
          <p:nvPr/>
        </p:nvCxnSpPr>
        <p:spPr bwMode="auto">
          <a:xfrm>
            <a:off x="1447800" y="423545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8" name="AutoShape 40"/>
          <p:cNvCxnSpPr>
            <a:cxnSpLocks noChangeShapeType="1"/>
          </p:cNvCxnSpPr>
          <p:nvPr/>
        </p:nvCxnSpPr>
        <p:spPr bwMode="auto">
          <a:xfrm>
            <a:off x="1447800" y="524192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1066800" y="3625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u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286000" y="3625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v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2286000" y="5394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v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1066800" y="5394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u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1600200" y="38544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2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1676400" y="516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2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2209800" y="40227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9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990600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5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2209800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7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>
            <a:off x="1600200" y="438785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1752600" y="454025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Relax(u,v)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3438525" y="400685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5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cxnSp>
        <p:nvCxnSpPr>
          <p:cNvPr id="17461" name="AutoShape 53"/>
          <p:cNvCxnSpPr>
            <a:cxnSpLocks noChangeShapeType="1"/>
            <a:stCxn id="17460" idx="6"/>
          </p:cNvCxnSpPr>
          <p:nvPr/>
        </p:nvCxnSpPr>
        <p:spPr bwMode="auto">
          <a:xfrm>
            <a:off x="3895725" y="423545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2" name="AutoShape 54"/>
          <p:cNvCxnSpPr>
            <a:cxnSpLocks noChangeShapeType="1"/>
          </p:cNvCxnSpPr>
          <p:nvPr/>
        </p:nvCxnSpPr>
        <p:spPr bwMode="auto">
          <a:xfrm>
            <a:off x="3895725" y="524192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3514725" y="3625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u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4733925" y="3625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v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4733925" y="5394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v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3514725" y="5394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u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4048125" y="38544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2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4124325" y="516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2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sp>
        <p:nvSpPr>
          <p:cNvPr id="17469" name="Oval 61"/>
          <p:cNvSpPr>
            <a:spLocks noChangeArrowheads="1"/>
          </p:cNvSpPr>
          <p:nvPr/>
        </p:nvSpPr>
        <p:spPr bwMode="auto">
          <a:xfrm>
            <a:off x="4657725" y="40227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6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470" name="Oval 62"/>
          <p:cNvSpPr>
            <a:spLocks noChangeArrowheads="1"/>
          </p:cNvSpPr>
          <p:nvPr/>
        </p:nvSpPr>
        <p:spPr bwMode="auto">
          <a:xfrm>
            <a:off x="3438525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5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471" name="Oval 63"/>
          <p:cNvSpPr>
            <a:spLocks noChangeArrowheads="1"/>
          </p:cNvSpPr>
          <p:nvPr/>
        </p:nvSpPr>
        <p:spPr bwMode="auto">
          <a:xfrm>
            <a:off x="4657725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Symbol" pitchFamily="18" charset="2"/>
              </a:rPr>
              <a:t>6</a:t>
            </a:r>
            <a:endParaRPr lang="en-GB" altLang="en-US" sz="240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4048125" y="438785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78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chemeClr val="accent2"/>
                </a:solidFill>
              </a:rPr>
              <a:t/>
            </a:r>
            <a:br>
              <a:rPr lang="en-US" altLang="en-US" sz="2800" b="1" dirty="0" smtClean="0">
                <a:solidFill>
                  <a:schemeClr val="accent2"/>
                </a:solidFill>
              </a:rPr>
            </a:br>
            <a:r>
              <a:rPr lang="tr-TR" altLang="en-US" sz="2800" b="1" dirty="0" smtClean="0">
                <a:solidFill>
                  <a:schemeClr val="accent2"/>
                </a:solidFill>
              </a:rPr>
              <a:t>Single-Source </a:t>
            </a:r>
            <a:r>
              <a:rPr lang="tr-TR" altLang="en-US" sz="2800" b="1" dirty="0">
                <a:solidFill>
                  <a:schemeClr val="accent2"/>
                </a:solidFill>
              </a:rPr>
              <a:t>Shortest Paths in D</a:t>
            </a:r>
            <a:r>
              <a:rPr lang="en-US" altLang="en-US" sz="2800" b="1" dirty="0">
                <a:solidFill>
                  <a:schemeClr val="accent2"/>
                </a:solidFill>
              </a:rPr>
              <a:t>AG</a:t>
            </a:r>
            <a:r>
              <a:rPr lang="tr-TR" altLang="en-US" sz="2800" b="1" dirty="0" smtClean="0">
                <a:solidFill>
                  <a:schemeClr val="accent2"/>
                </a:solidFill>
              </a:rPr>
              <a:t>s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/>
            </a:r>
            <a:br>
              <a:rPr lang="en-US" altLang="en-US" sz="2800" b="1" dirty="0" smtClean="0">
                <a:solidFill>
                  <a:schemeClr val="accent2"/>
                </a:solidFill>
              </a:rPr>
            </a:br>
            <a:r>
              <a:rPr lang="en-US" altLang="en-US" sz="2800" b="1" dirty="0" smtClean="0">
                <a:solidFill>
                  <a:schemeClr val="accent2"/>
                </a:solidFill>
              </a:rPr>
              <a:t>(Directed Acyclic Graphs)</a:t>
            </a:r>
            <a:endParaRPr lang="tr-T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1989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533400" y="1905000"/>
            <a:ext cx="7924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09600" indent="-609600">
              <a:buFontTx/>
              <a:buNone/>
            </a:pPr>
            <a:endParaRPr lang="tr-TR" altLang="en-US" sz="2000" dirty="0"/>
          </a:p>
          <a:p>
            <a:pPr marL="609600" indent="-609600"/>
            <a:r>
              <a:rPr lang="tr-TR" altLang="en-US" sz="2400" dirty="0"/>
              <a:t>Shortest paths are always </a:t>
            </a:r>
            <a:r>
              <a:rPr lang="tr-TR" altLang="en-US" sz="2400" i="1" dirty="0">
                <a:solidFill>
                  <a:srgbClr val="FF3300"/>
                </a:solidFill>
              </a:rPr>
              <a:t>well-defined</a:t>
            </a:r>
            <a:r>
              <a:rPr lang="tr-TR" altLang="en-US" sz="2400" dirty="0"/>
              <a:t> in </a:t>
            </a:r>
            <a:r>
              <a:rPr lang="tr-TR" altLang="en-US" sz="2400" i="1" dirty="0">
                <a:solidFill>
                  <a:srgbClr val="FF3300"/>
                </a:solidFill>
              </a:rPr>
              <a:t>dags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/>
              <a:t>n</a:t>
            </a:r>
            <a:r>
              <a:rPr lang="tr-TR" altLang="en-US" dirty="0"/>
              <a:t>o</a:t>
            </a:r>
            <a:r>
              <a:rPr lang="en-US" altLang="en-US" dirty="0"/>
              <a:t> </a:t>
            </a:r>
            <a:r>
              <a:rPr lang="tr-TR" altLang="en-US" dirty="0"/>
              <a:t>cycles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=&gt;</a:t>
            </a:r>
            <a:r>
              <a:rPr lang="en-US" altLang="en-US" dirty="0"/>
              <a:t> </a:t>
            </a:r>
            <a:r>
              <a:rPr lang="tr-TR" altLang="en-US" dirty="0"/>
              <a:t>no negative-weight cycles even if there are negative-weight edges</a:t>
            </a:r>
          </a:p>
          <a:p>
            <a:pPr marL="609600" indent="-609600">
              <a:buFont typeface="Wingdings" pitchFamily="2" charset="2"/>
              <a:buNone/>
            </a:pPr>
            <a:endParaRPr lang="tr-TR" altLang="en-US" sz="2400" dirty="0"/>
          </a:p>
          <a:p>
            <a:pPr marL="609600" indent="-609600">
              <a:buClr>
                <a:schemeClr val="tx1"/>
              </a:buClr>
            </a:pPr>
            <a:r>
              <a:rPr lang="tr-TR" altLang="en-US" sz="2400" i="1" dirty="0">
                <a:solidFill>
                  <a:srgbClr val="FF0000"/>
                </a:solidFill>
              </a:rPr>
              <a:t> </a:t>
            </a:r>
            <a:r>
              <a:rPr lang="tr-TR" altLang="en-US" sz="2400" b="1" dirty="0">
                <a:solidFill>
                  <a:schemeClr val="accent2"/>
                </a:solidFill>
              </a:rPr>
              <a:t>Idea: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>
                <a:solidFill>
                  <a:schemeClr val="tx2"/>
                </a:solidFill>
              </a:rPr>
              <a:t>If we were lucky</a:t>
            </a:r>
          </a:p>
          <a:p>
            <a:pPr marL="1371600" lvl="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/>
              <a:t>T</a:t>
            </a:r>
            <a:r>
              <a:rPr lang="tr-TR" altLang="en-US" dirty="0"/>
              <a:t>o process vertices on each shortest path from left to  right</a:t>
            </a:r>
            <a:r>
              <a:rPr lang="en-US" altLang="en-US" dirty="0"/>
              <a:t>, </a:t>
            </a:r>
            <a:r>
              <a:rPr lang="tr-TR" altLang="en-US" dirty="0"/>
              <a:t>we would be done in 1 </a:t>
            </a:r>
            <a:r>
              <a:rPr lang="tr-TR" altLang="en-US" dirty="0" smtClean="0"/>
              <a:t>pass</a:t>
            </a:r>
            <a:endParaRPr lang="tr-TR" altLang="en-US" i="1" dirty="0">
              <a:solidFill>
                <a:srgbClr val="FF0000"/>
              </a:solidFill>
            </a:endParaRPr>
          </a:p>
        </p:txBody>
      </p:sp>
      <p:cxnSp>
        <p:nvCxnSpPr>
          <p:cNvPr id="41988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01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Single-Source Shortest Paths in D</a:t>
            </a:r>
            <a:r>
              <a:rPr lang="en-US" altLang="en-US" sz="3600" b="1">
                <a:solidFill>
                  <a:schemeClr val="accent2"/>
                </a:solidFill>
              </a:rPr>
              <a:t>AG</a:t>
            </a:r>
            <a:r>
              <a:rPr lang="tr-TR" altLang="en-US" sz="3600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4037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09600" indent="-609600">
              <a:buFontTx/>
              <a:buNone/>
            </a:pPr>
            <a:r>
              <a:rPr lang="tr-TR" altLang="en-US" sz="2800" i="1" dirty="0">
                <a:solidFill>
                  <a:srgbClr val="FF0000"/>
                </a:solidFill>
              </a:rPr>
              <a:t>In a dag:</a:t>
            </a:r>
          </a:p>
          <a:p>
            <a:pPr marL="609600" indent="-609600"/>
            <a:r>
              <a:rPr lang="en-US" altLang="en-US" sz="2400" dirty="0"/>
              <a:t>E</a:t>
            </a:r>
            <a:r>
              <a:rPr lang="tr-TR" altLang="en-US" sz="2400" dirty="0"/>
              <a:t>very path is a </a:t>
            </a:r>
            <a:r>
              <a:rPr lang="tr-TR" altLang="en-US" sz="2400" dirty="0" smtClean="0"/>
              <a:t>sub</a:t>
            </a:r>
            <a:r>
              <a:rPr lang="en-US" altLang="en-US" sz="2400" dirty="0" smtClean="0"/>
              <a:t>-</a:t>
            </a:r>
            <a:r>
              <a:rPr lang="tr-TR" altLang="en-US" sz="2400" dirty="0" smtClean="0"/>
              <a:t>sequence </a:t>
            </a:r>
            <a:r>
              <a:rPr lang="tr-TR" altLang="en-US" sz="2400" dirty="0"/>
              <a:t>of the topologically </a:t>
            </a:r>
            <a:r>
              <a:rPr lang="tr-TR" altLang="en-US" sz="2400" dirty="0" err="1"/>
              <a:t>sorted</a:t>
            </a:r>
            <a:r>
              <a:rPr lang="tr-TR" altLang="en-US" sz="2400" dirty="0"/>
              <a:t> </a:t>
            </a:r>
            <a:r>
              <a:rPr lang="tr-TR" altLang="en-US" sz="2400" dirty="0" err="1" smtClean="0"/>
              <a:t>vertex</a:t>
            </a:r>
            <a:r>
              <a:rPr lang="tr-TR" altLang="en-US" sz="2400" dirty="0" smtClean="0"/>
              <a:t> </a:t>
            </a:r>
            <a:r>
              <a:rPr lang="tr-TR" altLang="en-US" sz="2400" dirty="0"/>
              <a:t>order</a:t>
            </a:r>
          </a:p>
          <a:p>
            <a:pPr marL="609600" indent="-609600"/>
            <a:r>
              <a:rPr lang="en-US" altLang="en-US" sz="2400" dirty="0"/>
              <a:t>I</a:t>
            </a:r>
            <a:r>
              <a:rPr lang="tr-TR" altLang="en-US" sz="2400" dirty="0"/>
              <a:t>f we do topological sort and process vertices in that </a:t>
            </a:r>
            <a:r>
              <a:rPr lang="en-US" altLang="en-US" sz="2400" dirty="0"/>
              <a:t>o</a:t>
            </a:r>
            <a:r>
              <a:rPr lang="tr-TR" altLang="en-US" sz="2400" dirty="0"/>
              <a:t>rder            </a:t>
            </a:r>
          </a:p>
          <a:p>
            <a:pPr marL="609600" indent="-609600"/>
            <a:r>
              <a:rPr lang="en-US" altLang="en-US" sz="2400" dirty="0"/>
              <a:t>W</a:t>
            </a:r>
            <a:r>
              <a:rPr lang="tr-TR" altLang="en-US" sz="2400" dirty="0"/>
              <a:t>e will process each path in forward order</a:t>
            </a:r>
          </a:p>
          <a:p>
            <a:pPr marL="990600" lvl="1" indent="-533400">
              <a:buSzPct val="75000"/>
              <a:buFont typeface="Wingdings" pitchFamily="2" charset="2"/>
              <a:buChar char="Ø"/>
            </a:pPr>
            <a:r>
              <a:rPr lang="en-US" altLang="en-US" sz="2400" dirty="0"/>
              <a:t>N</a:t>
            </a:r>
            <a:r>
              <a:rPr lang="tr-TR" altLang="en-US" sz="2400" dirty="0"/>
              <a:t>ever relax edges out of a vertex until have </a:t>
            </a:r>
            <a:r>
              <a:rPr lang="en-US" altLang="en-US" sz="2400" dirty="0"/>
              <a:t>processed</a:t>
            </a:r>
            <a:r>
              <a:rPr lang="tr-TR" altLang="en-US" sz="2400" dirty="0"/>
              <a:t> all edges into the vertex</a:t>
            </a:r>
          </a:p>
          <a:p>
            <a:pPr marL="609600" indent="-609600"/>
            <a:r>
              <a:rPr lang="en-US" altLang="en-US" sz="2400" dirty="0"/>
              <a:t>T</a:t>
            </a:r>
            <a:r>
              <a:rPr lang="tr-TR" altLang="en-US" sz="2400" dirty="0"/>
              <a:t>hus, just 1 pass</a:t>
            </a:r>
            <a:r>
              <a:rPr lang="en-US" altLang="en-US" sz="2400" dirty="0"/>
              <a:t> is</a:t>
            </a:r>
            <a:r>
              <a:rPr lang="tr-TR" altLang="en-US" sz="2400" dirty="0"/>
              <a:t> sufficient</a:t>
            </a:r>
            <a:endParaRPr lang="tr-TR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44036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074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Single-Source Shortest Paths in D</a:t>
            </a:r>
            <a:r>
              <a:rPr lang="en-US" altLang="en-US" sz="3600" b="1">
                <a:solidFill>
                  <a:schemeClr val="accent2"/>
                </a:solidFill>
              </a:rPr>
              <a:t>AG</a:t>
            </a:r>
            <a:r>
              <a:rPr lang="tr-TR" altLang="en-US" sz="3600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6085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533400" y="1905000"/>
            <a:ext cx="7467600" cy="3200400"/>
          </a:xfrm>
          <a:noFill/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altLang="en-US" sz="2400" b="1" i="1" dirty="0">
                <a:solidFill>
                  <a:srgbClr val="FF3300"/>
                </a:solidFill>
              </a:rPr>
              <a:t>DAG-SHORTEST PATHS(</a:t>
            </a:r>
            <a:r>
              <a:rPr lang="tr-TR" altLang="en-US" sz="2400" b="1" i="1" dirty="0">
                <a:solidFill>
                  <a:schemeClr val="tx2"/>
                </a:solidFill>
              </a:rPr>
              <a:t>G</a:t>
            </a:r>
            <a:r>
              <a:rPr lang="tr-TR" altLang="en-US" sz="2400" b="1" i="1" dirty="0">
                <a:solidFill>
                  <a:srgbClr val="FF3300"/>
                </a:solidFill>
              </a:rPr>
              <a:t>, </a:t>
            </a:r>
            <a:r>
              <a:rPr lang="tr-TR" altLang="en-US" sz="2400" b="1" i="1" dirty="0">
                <a:solidFill>
                  <a:schemeClr val="tx2"/>
                </a:solidFill>
              </a:rPr>
              <a:t>s</a:t>
            </a:r>
            <a:r>
              <a:rPr lang="tr-TR" altLang="en-US" sz="2400" b="1" i="1" dirty="0">
                <a:solidFill>
                  <a:srgbClr val="FF3300"/>
                </a:solidFill>
              </a:rPr>
              <a:t>)</a:t>
            </a:r>
            <a:endParaRPr lang="en-US" alt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      TOPOLOGICALLY-</a:t>
            </a:r>
            <a:r>
              <a:rPr lang="tr-TR" altLang="en-US" sz="2400" dirty="0"/>
              <a:t>SORT</a:t>
            </a:r>
            <a:r>
              <a:rPr lang="en-US" altLang="en-US" sz="2400" dirty="0"/>
              <a:t> </a:t>
            </a:r>
            <a:r>
              <a:rPr lang="tr-TR" altLang="en-US" sz="2400" dirty="0"/>
              <a:t>the vertices of G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altLang="en-US" sz="2400" dirty="0"/>
              <a:t>       </a:t>
            </a:r>
            <a:r>
              <a:rPr lang="tr-TR" altLang="en-US" sz="2400" b="1" i="1" dirty="0">
                <a:solidFill>
                  <a:schemeClr val="accent2"/>
                </a:solidFill>
              </a:rPr>
              <a:t>INIT(G, s)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altLang="en-US" sz="2400" dirty="0"/>
              <a:t>      </a:t>
            </a:r>
            <a:r>
              <a:rPr lang="tr-TR" altLang="en-US" sz="2400" i="1" dirty="0">
                <a:solidFill>
                  <a:srgbClr val="D60093"/>
                </a:solidFill>
              </a:rPr>
              <a:t> </a:t>
            </a:r>
            <a:r>
              <a:rPr lang="tr-TR" altLang="en-US" sz="2400" i="1" dirty="0">
                <a:solidFill>
                  <a:srgbClr val="FF3300"/>
                </a:solidFill>
              </a:rPr>
              <a:t>for</a:t>
            </a:r>
            <a:r>
              <a:rPr lang="tr-TR" altLang="en-US" sz="2400" dirty="0"/>
              <a:t> each vertex </a:t>
            </a:r>
            <a:r>
              <a:rPr lang="tr-TR" altLang="en-US" sz="2400" i="1" dirty="0"/>
              <a:t>u</a:t>
            </a:r>
            <a:r>
              <a:rPr lang="tr-TR" altLang="en-US" sz="2400" dirty="0"/>
              <a:t> taken in topologically sorted order </a:t>
            </a:r>
            <a:r>
              <a:rPr lang="tr-TR" altLang="en-US" sz="2400" dirty="0">
                <a:solidFill>
                  <a:srgbClr val="FF3300"/>
                </a:solidFill>
              </a:rPr>
              <a:t>do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altLang="en-US" sz="2400" dirty="0"/>
              <a:t>           </a:t>
            </a:r>
            <a:r>
              <a:rPr lang="tr-TR" altLang="en-US" sz="2400" i="1" dirty="0">
                <a:solidFill>
                  <a:srgbClr val="D60093"/>
                </a:solidFill>
              </a:rPr>
              <a:t> </a:t>
            </a:r>
            <a:r>
              <a:rPr lang="tr-TR" altLang="en-US" sz="2400" i="1" dirty="0">
                <a:solidFill>
                  <a:srgbClr val="FF3300"/>
                </a:solidFill>
              </a:rPr>
              <a:t>for</a:t>
            </a:r>
            <a:r>
              <a:rPr lang="tr-TR" altLang="en-US" sz="2400" dirty="0"/>
              <a:t> each </a:t>
            </a:r>
            <a:r>
              <a:rPr lang="tr-TR" altLang="en-US" sz="2400" i="1" dirty="0"/>
              <a:t>v</a:t>
            </a:r>
            <a:r>
              <a:rPr lang="tr-TR" altLang="en-US" sz="2400" dirty="0"/>
              <a:t> </a:t>
            </a:r>
            <a:r>
              <a:rPr lang="en-CA" altLang="en-US" sz="2400" dirty="0" smtClean="0">
                <a:latin typeface="Euclid Math One" pitchFamily="18" charset="2"/>
              </a:rPr>
              <a:t>in </a:t>
            </a:r>
            <a:r>
              <a:rPr lang="tr-TR" altLang="en-US" sz="2400" dirty="0" err="1" smtClean="0"/>
              <a:t>Adj</a:t>
            </a:r>
            <a:r>
              <a:rPr lang="tr-TR" altLang="en-US" sz="2400" dirty="0"/>
              <a:t>[</a:t>
            </a:r>
            <a:r>
              <a:rPr lang="tr-TR" altLang="en-US" sz="2400" i="1" dirty="0"/>
              <a:t>u</a:t>
            </a:r>
            <a:r>
              <a:rPr lang="tr-TR" altLang="en-US" sz="2400" dirty="0"/>
              <a:t>] </a:t>
            </a:r>
            <a:r>
              <a:rPr lang="tr-TR" altLang="en-US" sz="2400" dirty="0">
                <a:solidFill>
                  <a:srgbClr val="FF3300"/>
                </a:solidFill>
              </a:rPr>
              <a:t>do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altLang="en-US" sz="2400" dirty="0"/>
              <a:t>		      </a:t>
            </a:r>
            <a:r>
              <a:rPr lang="tr-TR" altLang="en-US" sz="2400" b="1" i="1" dirty="0">
                <a:solidFill>
                  <a:schemeClr val="accent2"/>
                </a:solidFill>
              </a:rPr>
              <a:t>RELAX(u, v) </a:t>
            </a:r>
          </a:p>
        </p:txBody>
      </p: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452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graphicFrame>
        <p:nvGraphicFramePr>
          <p:cNvPr id="1628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2430463"/>
          <a:ext cx="70866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icture Publisher Image" r:id="rId3" imgW="3781440" imgH="1390680" progId="PictPub.Image.8">
                  <p:embed/>
                </p:oleObj>
              </mc:Choice>
              <mc:Fallback>
                <p:oleObj name="Picture Publisher Image" r:id="rId3" imgW="378144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0463"/>
                        <a:ext cx="70866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6513" y="1680308"/>
            <a:ext cx="315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suppose we start from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graphicFrame>
        <p:nvGraphicFramePr>
          <p:cNvPr id="1638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882775"/>
          <a:ext cx="7086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icture Publisher Image" r:id="rId3" imgW="3781440" imgH="1666800" progId="PictPub.Image.8">
                  <p:embed/>
                </p:oleObj>
              </mc:Choice>
              <mc:Fallback>
                <p:oleObj name="Picture Publisher Image" r:id="rId3" imgW="3781440" imgH="16668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82775"/>
                        <a:ext cx="7086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906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973263"/>
          <a:ext cx="7162800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Picture Publisher Image" r:id="rId3" imgW="3867120" imgH="1571760" progId="PictPub.Image.8">
                  <p:embed/>
                </p:oleObj>
              </mc:Choice>
              <mc:Fallback>
                <p:oleObj name="Picture Publisher Image" r:id="rId3" imgW="3867120" imgH="15717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73263"/>
                        <a:ext cx="7162800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828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graphicFrame>
        <p:nvGraphicFramePr>
          <p:cNvPr id="1658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981200"/>
          <a:ext cx="6815138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Picture Publisher Image" r:id="rId3" imgW="3724200" imgH="1552680" progId="PictPub.Image.8">
                  <p:embed/>
                </p:oleObj>
              </mc:Choice>
              <mc:Fallback>
                <p:oleObj name="Picture Publisher Image" r:id="rId3" imgW="3724200" imgH="1552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815138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1488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graphicFrame>
        <p:nvGraphicFramePr>
          <p:cNvPr id="1669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871663"/>
          <a:ext cx="71628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Picture Publisher Image" r:id="rId3" imgW="3809880" imgH="1666800" progId="PictPub.Image.8">
                  <p:embed/>
                </p:oleObj>
              </mc:Choice>
              <mc:Fallback>
                <p:oleObj name="Picture Publisher Image" r:id="rId3" imgW="3809880" imgH="16668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71663"/>
                        <a:ext cx="716280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96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  <a:endParaRPr lang="en-US" altLang="en-US"/>
          </a:p>
        </p:txBody>
      </p:sp>
      <p:graphicFrame>
        <p:nvGraphicFramePr>
          <p:cNvPr id="1679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205038"/>
          <a:ext cx="7086600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Picture Publisher Image" r:id="rId3" imgW="3781440" imgH="1371600" progId="PictPub.Image.8">
                  <p:embed/>
                </p:oleObj>
              </mc:Choice>
              <mc:Fallback>
                <p:oleObj name="Picture Publisher Image" r:id="rId3" imgW="3781440" imgH="13716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5038"/>
                        <a:ext cx="7086600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160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Generalization of BFS to handle weighted graphs       </a:t>
            </a:r>
          </a:p>
          <a:p>
            <a:r>
              <a:rPr lang="en-US" altLang="en-US" sz="2400" dirty="0"/>
              <a:t>Direct Graph </a:t>
            </a:r>
            <a:r>
              <a:rPr lang="en-US" altLang="en-US" sz="2400" b="1" i="1" dirty="0">
                <a:solidFill>
                  <a:srgbClr val="008000"/>
                </a:solidFill>
              </a:rPr>
              <a:t>G</a:t>
            </a:r>
            <a:r>
              <a:rPr lang="en-US" altLang="en-US" sz="2400" dirty="0"/>
              <a:t> = ( </a:t>
            </a:r>
            <a:r>
              <a:rPr lang="en-US" altLang="en-US" sz="2400" b="1" i="1" dirty="0">
                <a:solidFill>
                  <a:srgbClr val="008000"/>
                </a:solidFill>
              </a:rPr>
              <a:t>V</a:t>
            </a:r>
            <a:r>
              <a:rPr lang="en-US" altLang="en-US" sz="2400" dirty="0"/>
              <a:t>, </a:t>
            </a:r>
            <a:r>
              <a:rPr lang="en-US" altLang="en-US" sz="2400" b="1" i="1" dirty="0">
                <a:solidFill>
                  <a:srgbClr val="008000"/>
                </a:solidFill>
              </a:rPr>
              <a:t>E</a:t>
            </a:r>
            <a:r>
              <a:rPr lang="en-US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), edge weight </a:t>
            </a:r>
            <a:r>
              <a:rPr lang="en-US" altLang="en-US" sz="2400" i="1" dirty="0" err="1"/>
              <a:t>f</a:t>
            </a:r>
            <a:r>
              <a:rPr lang="en-US" altLang="en-US" sz="2400" dirty="0" err="1">
                <a:cs typeface="Times New Roman" pitchFamily="18" charset="0"/>
              </a:rPr>
              <a:t>n</a:t>
            </a:r>
            <a:r>
              <a:rPr lang="en-US" altLang="en-US" sz="2400" dirty="0"/>
              <a:t> ; w : </a:t>
            </a:r>
            <a:r>
              <a:rPr lang="en-US" altLang="en-US" sz="2400" b="1" i="1" dirty="0"/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imes New Roman" pitchFamily="18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R</a:t>
            </a:r>
          </a:p>
          <a:p>
            <a:r>
              <a:rPr lang="en-US" altLang="en-US" sz="2400" dirty="0"/>
              <a:t>In BFS w(e)=1 for all e </a:t>
            </a:r>
            <a:r>
              <a:rPr lang="da-DK" altLang="en-US" sz="2000" dirty="0" smtClean="0">
                <a:latin typeface="Euclid Math One" pitchFamily="18" charset="2"/>
              </a:rPr>
              <a:t>in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cs typeface="Times New Roman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Weight of path</a:t>
            </a:r>
            <a:r>
              <a:rPr lang="en-US" altLang="en-US" sz="2400" dirty="0"/>
              <a:t> p = </a:t>
            </a:r>
            <a:r>
              <a:rPr lang="da-DK" altLang="en-US" sz="2000" i="1" dirty="0"/>
              <a:t>v</a:t>
            </a:r>
            <a:r>
              <a:rPr lang="da-DK" altLang="en-US" sz="2000" baseline="-25000" dirty="0"/>
              <a:t>1</a:t>
            </a:r>
            <a:r>
              <a:rPr lang="da-DK" altLang="en-US" sz="2000" dirty="0"/>
              <a:t> </a:t>
            </a:r>
            <a:r>
              <a:rPr lang="en-GB" altLang="en-US" sz="2000" dirty="0">
                <a:latin typeface="Symbol" pitchFamily="18" charset="2"/>
              </a:rPr>
              <a:t>®</a:t>
            </a:r>
            <a:r>
              <a:rPr lang="da-DK" altLang="en-US" sz="2000" dirty="0"/>
              <a:t> </a:t>
            </a:r>
            <a:r>
              <a:rPr lang="da-DK" altLang="en-US" sz="2000" i="1" dirty="0"/>
              <a:t>v</a:t>
            </a:r>
            <a:r>
              <a:rPr lang="da-DK" altLang="en-US" sz="2000" baseline="-25000" dirty="0"/>
              <a:t>2</a:t>
            </a:r>
            <a:r>
              <a:rPr lang="da-DK" altLang="en-US" sz="2000" dirty="0"/>
              <a:t> </a:t>
            </a:r>
            <a:r>
              <a:rPr lang="en-GB" altLang="en-US" sz="2000" dirty="0">
                <a:latin typeface="Symbol" pitchFamily="18" charset="2"/>
              </a:rPr>
              <a:t>®</a:t>
            </a:r>
            <a:r>
              <a:rPr lang="da-DK" altLang="en-US" sz="2000" dirty="0"/>
              <a:t> … </a:t>
            </a:r>
            <a:r>
              <a:rPr lang="en-GB" altLang="en-US" sz="2000" dirty="0">
                <a:latin typeface="Symbol" pitchFamily="18" charset="2"/>
              </a:rPr>
              <a:t>®</a:t>
            </a:r>
            <a:r>
              <a:rPr lang="da-DK" altLang="en-US" sz="2000" dirty="0"/>
              <a:t> </a:t>
            </a:r>
            <a:r>
              <a:rPr lang="da-DK" altLang="en-US" sz="2000" i="1" dirty="0" err="1"/>
              <a:t>v</a:t>
            </a:r>
            <a:r>
              <a:rPr lang="da-DK" altLang="en-US" sz="2000" baseline="-25000" dirty="0" err="1"/>
              <a:t>k</a:t>
            </a:r>
            <a:r>
              <a:rPr lang="en-US" altLang="en-US" sz="2400" dirty="0"/>
              <a:t> is</a:t>
            </a:r>
          </a:p>
        </p:txBody>
      </p:sp>
      <p:graphicFrame>
        <p:nvGraphicFramePr>
          <p:cNvPr id="5185" name="Object 6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4343400"/>
          <a:ext cx="251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2514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30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54287" name="Text Box 15"/>
          <p:cNvSpPr txBox="1">
            <a:spLocks noGrp="1" noChangeArrowheads="1"/>
          </p:cNvSpPr>
          <p:nvPr>
            <p:ph idx="1"/>
          </p:nvPr>
        </p:nvSpPr>
        <p:spPr>
          <a:xfrm>
            <a:off x="533400" y="1905000"/>
            <a:ext cx="79248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09600" indent="-609600"/>
            <a:r>
              <a:rPr lang="tr-TR" altLang="en-US" sz="2400" dirty="0" err="1" smtClean="0"/>
              <a:t>Cycle</a:t>
            </a:r>
            <a:r>
              <a:rPr lang="tr-TR" altLang="en-US" sz="2400" dirty="0" err="1" smtClean="0"/>
              <a:t>s</a:t>
            </a:r>
            <a:r>
              <a:rPr lang="tr-TR" altLang="en-US" sz="2400" dirty="0" smtClean="0"/>
              <a:t>: </a:t>
            </a:r>
            <a:r>
              <a:rPr lang="tr-TR" altLang="en-US" sz="2400" dirty="0" err="1" smtClean="0"/>
              <a:t>Allowed</a:t>
            </a:r>
            <a:endParaRPr lang="tr-TR" altLang="en-US" sz="2400" dirty="0" smtClean="0"/>
          </a:p>
          <a:p>
            <a:pPr marL="609600" indent="-609600"/>
            <a:r>
              <a:rPr lang="tr-TR" altLang="en-US" sz="2400" dirty="0" err="1" smtClean="0"/>
              <a:t>Negative</a:t>
            </a:r>
            <a:r>
              <a:rPr lang="tr-TR" altLang="en-US" sz="2400" dirty="0" smtClean="0"/>
              <a:t> </a:t>
            </a:r>
            <a:r>
              <a:rPr lang="tr-TR" altLang="en-US" sz="2400" dirty="0" err="1"/>
              <a:t>edge</a:t>
            </a:r>
            <a:r>
              <a:rPr lang="tr-TR" altLang="en-US" sz="2400" dirty="0"/>
              <a:t> </a:t>
            </a:r>
            <a:r>
              <a:rPr lang="tr-TR" altLang="en-US" sz="2400" dirty="0" err="1" smtClean="0"/>
              <a:t>weight</a:t>
            </a:r>
            <a:r>
              <a:rPr lang="tr-TR" altLang="en-US" sz="2400" dirty="0" smtClean="0"/>
              <a:t>: Not </a:t>
            </a:r>
            <a:r>
              <a:rPr lang="tr-TR" altLang="en-US" sz="2400" dirty="0" err="1" smtClean="0"/>
              <a:t>Allowed</a:t>
            </a:r>
            <a:endParaRPr lang="tr-TR" altLang="en-US" sz="2400" dirty="0"/>
          </a:p>
          <a:p>
            <a:pPr marL="609600" indent="-609600">
              <a:buFontTx/>
              <a:buNone/>
            </a:pPr>
            <a:endParaRPr lang="tr-TR" altLang="en-US" sz="2400" dirty="0"/>
          </a:p>
          <a:p>
            <a:pPr marL="609600" indent="-609600"/>
            <a:r>
              <a:rPr lang="en-US" altLang="en-US" sz="2400" dirty="0">
                <a:solidFill>
                  <a:srgbClr val="336600"/>
                </a:solidFill>
              </a:rPr>
              <a:t>L</a:t>
            </a:r>
            <a:r>
              <a:rPr lang="tr-TR" altLang="en-US" sz="2400" dirty="0" err="1">
                <a:solidFill>
                  <a:srgbClr val="336600"/>
                </a:solidFill>
              </a:rPr>
              <a:t>ike</a:t>
            </a:r>
            <a:r>
              <a:rPr lang="tr-TR" altLang="en-US" sz="2400" dirty="0">
                <a:solidFill>
                  <a:srgbClr val="336600"/>
                </a:solidFill>
              </a:rPr>
              <a:t> BFS:</a:t>
            </a:r>
            <a:r>
              <a:rPr lang="tr-TR" altLang="en-US" sz="2400" dirty="0"/>
              <a:t> </a:t>
            </a:r>
            <a:r>
              <a:rPr lang="en-US" altLang="en-US" sz="2400" dirty="0"/>
              <a:t>I</a:t>
            </a:r>
            <a:r>
              <a:rPr lang="tr-TR" altLang="en-US" sz="2400" dirty="0"/>
              <a:t>f </a:t>
            </a:r>
            <a:r>
              <a:rPr lang="tr-TR" altLang="en-US" sz="2400" dirty="0" err="1"/>
              <a:t>all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edge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weights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equal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then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BFS, </a:t>
            </a:r>
            <a:r>
              <a:rPr lang="tr-TR" altLang="en-US" sz="2400" dirty="0" err="1"/>
              <a:t>otherwise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algorithm</a:t>
            </a:r>
            <a:r>
              <a:rPr lang="tr-TR" altLang="en-US" sz="2400" dirty="0"/>
              <a:t> </a:t>
            </a:r>
            <a:endParaRPr lang="en-US" altLang="en-US" sz="2400" dirty="0"/>
          </a:p>
          <a:p>
            <a:pPr marL="609600" indent="-609600">
              <a:buFontTx/>
              <a:buNone/>
            </a:pPr>
            <a:r>
              <a:rPr lang="en-US" altLang="en-US" sz="2400" dirty="0"/>
              <a:t>	</a:t>
            </a:r>
            <a:endParaRPr lang="tr-TR" altLang="en-US" sz="2400" dirty="0"/>
          </a:p>
          <a:p>
            <a:pPr marL="609600" indent="-609600"/>
            <a:r>
              <a:rPr lang="en-US" altLang="en-US" sz="2400" dirty="0"/>
              <a:t>U</a:t>
            </a:r>
            <a:r>
              <a:rPr lang="tr-TR" altLang="en-US" sz="2400" dirty="0"/>
              <a:t>se </a:t>
            </a:r>
            <a:r>
              <a:rPr lang="en-US" altLang="en-US" sz="2400" dirty="0"/>
              <a:t>Q</a:t>
            </a:r>
            <a:r>
              <a:rPr lang="tr-TR" altLang="en-US" sz="2400" dirty="0"/>
              <a:t> = </a:t>
            </a:r>
            <a:r>
              <a:rPr lang="tr-TR" altLang="en-US" sz="2400" dirty="0" err="1">
                <a:solidFill>
                  <a:srgbClr val="336600"/>
                </a:solidFill>
              </a:rPr>
              <a:t>priority</a:t>
            </a:r>
            <a:r>
              <a:rPr lang="tr-TR" altLang="en-US" sz="2400" dirty="0">
                <a:solidFill>
                  <a:srgbClr val="336600"/>
                </a:solidFill>
              </a:rPr>
              <a:t> </a:t>
            </a:r>
            <a:r>
              <a:rPr lang="tr-TR" altLang="en-US" sz="2400" dirty="0" err="1">
                <a:solidFill>
                  <a:srgbClr val="336600"/>
                </a:solidFill>
              </a:rPr>
              <a:t>queue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keyed</a:t>
            </a:r>
            <a:r>
              <a:rPr lang="tr-TR" altLang="en-US" sz="2400" dirty="0"/>
              <a:t> on d[v] </a:t>
            </a:r>
            <a:r>
              <a:rPr lang="tr-TR" altLang="en-US" sz="2400" dirty="0" err="1"/>
              <a:t>values</a:t>
            </a:r>
            <a:endParaRPr lang="en-US" altLang="en-US" sz="2400" dirty="0"/>
          </a:p>
          <a:p>
            <a:pPr marL="609600" indent="-609600">
              <a:buFontTx/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	</a:t>
            </a:r>
            <a:r>
              <a:rPr lang="tr-TR" altLang="en-US" sz="2400" dirty="0"/>
              <a:t>(</a:t>
            </a:r>
            <a:r>
              <a:rPr lang="tr-TR" altLang="en-US" sz="2400" dirty="0" err="1"/>
              <a:t>note</a:t>
            </a:r>
            <a:r>
              <a:rPr lang="tr-TR" altLang="en-US" sz="2400" dirty="0"/>
              <a:t>: </a:t>
            </a:r>
            <a:r>
              <a:rPr lang="tr-TR" altLang="en-US" sz="2400" dirty="0">
                <a:solidFill>
                  <a:srgbClr val="336600"/>
                </a:solidFill>
              </a:rPr>
              <a:t>BFS</a:t>
            </a:r>
            <a:r>
              <a:rPr lang="tr-TR" altLang="en-US" sz="2400" dirty="0">
                <a:solidFill>
                  <a:srgbClr val="FF9900"/>
                </a:solidFill>
              </a:rPr>
              <a:t> </a:t>
            </a:r>
            <a:r>
              <a:rPr lang="tr-TR" altLang="en-US" sz="2400" dirty="0" err="1"/>
              <a:t>uses</a:t>
            </a:r>
            <a:r>
              <a:rPr lang="tr-TR" altLang="en-US" sz="2400" dirty="0"/>
              <a:t> FIFO)</a:t>
            </a:r>
          </a:p>
          <a:p>
            <a:pPr marL="609600" indent="-609600">
              <a:buFontTx/>
              <a:buNone/>
            </a:pPr>
            <a:r>
              <a:rPr lang="tr-TR" altLang="en-US" dirty="0"/>
              <a:t>	</a:t>
            </a:r>
          </a:p>
        </p:txBody>
      </p:sp>
      <p:cxnSp>
        <p:nvCxnSpPr>
          <p:cNvPr id="54276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3253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583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533400" y="1905000"/>
            <a:ext cx="7924800" cy="4495800"/>
          </a:xfrm>
          <a:noFill/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	</a:t>
            </a:r>
            <a:r>
              <a:rPr lang="tr-TR" altLang="en-US" sz="2400" b="1" i="1" dirty="0">
                <a:solidFill>
                  <a:srgbClr val="FF3300"/>
                </a:solidFill>
                <a:cs typeface="Times New Roman" pitchFamily="18" charset="0"/>
              </a:rPr>
              <a:t>DIJKSTRA</a:t>
            </a:r>
            <a:r>
              <a:rPr lang="tr-TR" altLang="en-US" sz="2400" dirty="0">
                <a:solidFill>
                  <a:srgbClr val="FF3300"/>
                </a:solidFill>
                <a:cs typeface="Times New Roman" pitchFamily="18" charset="0"/>
              </a:rPr>
              <a:t>(</a:t>
            </a:r>
            <a:r>
              <a:rPr lang="tr-TR" altLang="en-US" sz="2400" dirty="0">
                <a:cs typeface="Times New Roman" pitchFamily="18" charset="0"/>
              </a:rPr>
              <a:t>G, s</a:t>
            </a:r>
            <a:r>
              <a:rPr lang="tr-TR" altLang="en-US" sz="2400" dirty="0">
                <a:solidFill>
                  <a:srgbClr val="FF3300"/>
                </a:solidFill>
                <a:cs typeface="Times New Roman" pitchFamily="18" charset="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>
                <a:cs typeface="Times New Roman" pitchFamily="18" charset="0"/>
              </a:rPr>
              <a:t>             </a:t>
            </a:r>
            <a:r>
              <a:rPr lang="tr-TR" altLang="en-US" sz="2400" b="1" i="1" dirty="0">
                <a:solidFill>
                  <a:schemeClr val="accent2"/>
                </a:solidFill>
                <a:cs typeface="Times New Roman" pitchFamily="18" charset="0"/>
              </a:rPr>
              <a:t>INIT</a:t>
            </a:r>
            <a:r>
              <a:rPr lang="tr-TR" altLang="en-US" sz="2400" dirty="0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G</a:t>
            </a:r>
            <a:r>
              <a:rPr lang="tr-TR" altLang="en-US" sz="2400" dirty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s</a:t>
            </a:r>
            <a:r>
              <a:rPr lang="tr-TR" altLang="en-US" sz="2400" dirty="0">
                <a:solidFill>
                  <a:schemeClr val="accent2"/>
                </a:solidFill>
                <a:cs typeface="Times New Roman" pitchFamily="18" charset="0"/>
              </a:rPr>
              <a:t>)</a:t>
            </a:r>
            <a:r>
              <a:rPr lang="tr-TR" altLang="en-US" sz="2400" dirty="0"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		</a:t>
            </a:r>
            <a:r>
              <a:rPr lang="tr-TR" altLang="en-US" sz="2400" dirty="0">
                <a:cs typeface="Times New Roman" pitchFamily="18" charset="0"/>
              </a:rPr>
              <a:t> </a:t>
            </a:r>
            <a:r>
              <a:rPr lang="en-US" altLang="en-US" sz="2400" dirty="0">
                <a:cs typeface="Times New Roman" pitchFamily="18" charset="0"/>
              </a:rPr>
              <a:t>S</a:t>
            </a:r>
            <a:r>
              <a:rPr lang="tr-TR" altLang="en-US" sz="2400" dirty="0">
                <a:cs typeface="Times New Roman" pitchFamily="18" charset="0"/>
              </a:rPr>
              <a:t>←</a:t>
            </a:r>
            <a:r>
              <a:rPr lang="en-US" altLang="en-US" sz="2400" dirty="0">
                <a:cs typeface="Times New Roman" pitchFamily="18" charset="0"/>
              </a:rPr>
              <a:t>Ø</a:t>
            </a:r>
            <a:r>
              <a:rPr lang="tr-TR" altLang="en-US" sz="2400" dirty="0">
                <a:cs typeface="Times New Roman" pitchFamily="18" charset="0"/>
              </a:rPr>
              <a:t>		</a:t>
            </a:r>
            <a:r>
              <a:rPr lang="en-US" altLang="en-US" sz="2400" dirty="0">
                <a:solidFill>
                  <a:srgbClr val="336600"/>
                </a:solidFill>
                <a:cs typeface="Times New Roman" pitchFamily="18" charset="0"/>
              </a:rPr>
              <a:t>&gt;</a:t>
            </a:r>
            <a:r>
              <a:rPr lang="en-US" altLang="en-US" sz="2400" dirty="0"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336600"/>
                </a:solidFill>
                <a:cs typeface="Times New Roman" pitchFamily="18" charset="0"/>
              </a:rPr>
              <a:t>set of discovered nodes</a:t>
            </a:r>
            <a:r>
              <a:rPr lang="tr-TR" altLang="en-US" sz="2400" dirty="0"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		</a:t>
            </a:r>
            <a:r>
              <a:rPr lang="tr-TR" altLang="en-US" sz="2400" dirty="0">
                <a:cs typeface="Times New Roman" pitchFamily="18" charset="0"/>
              </a:rPr>
              <a:t> Q←V</a:t>
            </a:r>
            <a:r>
              <a:rPr lang="en-US" altLang="en-US" sz="2400" dirty="0">
                <a:cs typeface="Times New Roman" pitchFamily="18" charset="0"/>
              </a:rPr>
              <a:t>[G]</a:t>
            </a:r>
            <a:r>
              <a:rPr lang="tr-TR" altLang="en-US" sz="2400" dirty="0">
                <a:cs typeface="Times New Roman" pitchFamily="18" charset="0"/>
              </a:rPr>
              <a:t>	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>
                <a:cs typeface="Times New Roman" pitchFamily="18" charset="0"/>
              </a:rPr>
              <a:t>             </a:t>
            </a:r>
            <a:r>
              <a:rPr lang="tr-TR" altLang="en-US" sz="2400" dirty="0">
                <a:solidFill>
                  <a:srgbClr val="FF3300"/>
                </a:solidFill>
                <a:cs typeface="Times New Roman" pitchFamily="18" charset="0"/>
              </a:rPr>
              <a:t>while</a:t>
            </a:r>
            <a:r>
              <a:rPr lang="tr-TR" altLang="en-US" sz="2400" dirty="0">
                <a:cs typeface="Times New Roman" pitchFamily="18" charset="0"/>
              </a:rPr>
              <a:t> Q ≠</a:t>
            </a:r>
            <a:r>
              <a:rPr lang="en-US" altLang="en-US" sz="2400" dirty="0">
                <a:cs typeface="Times New Roman" pitchFamily="18" charset="0"/>
              </a:rPr>
              <a:t>Ø</a:t>
            </a:r>
            <a:r>
              <a:rPr lang="tr-TR" altLang="en-US" sz="2400" dirty="0">
                <a:cs typeface="Times New Roman" pitchFamily="18" charset="0"/>
              </a:rPr>
              <a:t> </a:t>
            </a:r>
            <a:r>
              <a:rPr lang="tr-TR" altLang="en-US" sz="2400" dirty="0">
                <a:solidFill>
                  <a:srgbClr val="FF3300"/>
                </a:solidFill>
                <a:cs typeface="Times New Roman" pitchFamily="18" charset="0"/>
              </a:rPr>
              <a:t>do</a:t>
            </a:r>
            <a:r>
              <a:rPr lang="tr-TR" altLang="en-US" sz="24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endParaRPr lang="tr-TR" altLang="en-US" sz="2400" dirty="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		      </a:t>
            </a:r>
            <a:r>
              <a:rPr lang="en-US" altLang="en-US" sz="2400" dirty="0"/>
              <a:t> </a:t>
            </a:r>
            <a:r>
              <a:rPr lang="tr-TR" altLang="en-US" sz="2400" dirty="0"/>
              <a:t>u</a:t>
            </a:r>
            <a:r>
              <a:rPr lang="tr-TR" altLang="en-US" sz="2400" dirty="0">
                <a:cs typeface="Times New Roman" pitchFamily="18" charset="0"/>
              </a:rPr>
              <a:t>←</a:t>
            </a:r>
            <a:r>
              <a:rPr lang="tr-TR" altLang="en-US" sz="2400" b="1" i="1" dirty="0">
                <a:solidFill>
                  <a:schemeClr val="accent2"/>
                </a:solidFill>
              </a:rPr>
              <a:t>EXTRACT-MIN</a:t>
            </a:r>
            <a:r>
              <a:rPr lang="tr-TR" altLang="en-US" sz="2400" dirty="0">
                <a:solidFill>
                  <a:schemeClr val="accent2"/>
                </a:solidFill>
              </a:rPr>
              <a:t>(</a:t>
            </a:r>
            <a:r>
              <a:rPr lang="tr-TR" altLang="en-US" sz="2400" dirty="0"/>
              <a:t>Q</a:t>
            </a:r>
            <a:r>
              <a:rPr lang="tr-TR" altLang="en-US" sz="2400" dirty="0">
                <a:solidFill>
                  <a:schemeClr val="accent2"/>
                </a:solidFill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 		</a:t>
            </a:r>
            <a:r>
              <a:rPr lang="en-US" altLang="en-US" sz="2400" dirty="0"/>
              <a:t>      </a:t>
            </a:r>
            <a:r>
              <a:rPr lang="tr-TR" altLang="en-US" sz="2400" dirty="0"/>
              <a:t> S</a:t>
            </a:r>
            <a:r>
              <a:rPr lang="tr-TR" altLang="en-US" sz="2400" dirty="0">
                <a:cs typeface="Times New Roman" pitchFamily="18" charset="0"/>
              </a:rPr>
              <a:t>←</a:t>
            </a:r>
            <a:r>
              <a:rPr lang="tr-TR" altLang="en-US" sz="2400" dirty="0"/>
              <a:t>S U {u}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		</a:t>
            </a:r>
            <a:r>
              <a:rPr lang="en-US" altLang="en-US" sz="2400" dirty="0">
                <a:solidFill>
                  <a:srgbClr val="FF3300"/>
                </a:solidFill>
              </a:rPr>
              <a:t>    </a:t>
            </a:r>
            <a:r>
              <a:rPr lang="tr-TR" altLang="en-US" sz="2400" dirty="0">
                <a:solidFill>
                  <a:srgbClr val="FF3300"/>
                </a:solidFill>
              </a:rPr>
              <a:t>  </a:t>
            </a:r>
            <a:r>
              <a:rPr lang="tr-TR" altLang="en-US" sz="2400" i="1" dirty="0">
                <a:solidFill>
                  <a:srgbClr val="FF3300"/>
                </a:solidFill>
              </a:rPr>
              <a:t>for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each v </a:t>
            </a:r>
            <a:r>
              <a:rPr lang="da-DK" altLang="en-US" sz="2400" dirty="0" smtClean="0">
                <a:latin typeface="Euclid Math One" pitchFamily="18" charset="2"/>
              </a:rPr>
              <a:t>in</a:t>
            </a:r>
            <a:r>
              <a:rPr lang="tr-TR" altLang="en-US" sz="2400" dirty="0" smtClean="0"/>
              <a:t> </a:t>
            </a:r>
            <a:r>
              <a:rPr lang="tr-TR" altLang="en-US" sz="2400" dirty="0"/>
              <a:t>Adj[u] </a:t>
            </a:r>
            <a:r>
              <a:rPr lang="tr-TR" altLang="en-US" sz="2400" i="1" dirty="0">
                <a:solidFill>
                  <a:srgbClr val="FF3300"/>
                </a:solidFill>
              </a:rPr>
              <a:t>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altLang="en-US" sz="2400" dirty="0"/>
              <a:t>			</a:t>
            </a:r>
            <a:r>
              <a:rPr lang="tr-TR" altLang="en-US" sz="2400" b="1" i="1" dirty="0">
                <a:solidFill>
                  <a:schemeClr val="accent2"/>
                </a:solidFill>
              </a:rPr>
              <a:t>RELAX</a:t>
            </a:r>
            <a:r>
              <a:rPr lang="tr-TR" altLang="en-US" sz="2400" dirty="0">
                <a:solidFill>
                  <a:schemeClr val="accent2"/>
                </a:solidFill>
              </a:rPr>
              <a:t>(</a:t>
            </a:r>
            <a:r>
              <a:rPr lang="tr-TR" altLang="en-US" sz="2400" dirty="0"/>
              <a:t>u</a:t>
            </a:r>
            <a:r>
              <a:rPr lang="tr-TR" altLang="en-US" sz="2400" dirty="0">
                <a:solidFill>
                  <a:schemeClr val="accent2"/>
                </a:solidFill>
              </a:rPr>
              <a:t>, </a:t>
            </a:r>
            <a:r>
              <a:rPr lang="tr-TR" altLang="en-US" sz="2400" dirty="0"/>
              <a:t>v</a:t>
            </a:r>
            <a:r>
              <a:rPr lang="tr-TR" altLang="en-US" sz="2400" dirty="0">
                <a:solidFill>
                  <a:schemeClr val="accent2"/>
                </a:solidFill>
              </a:rPr>
              <a:t>)</a:t>
            </a:r>
            <a:r>
              <a:rPr lang="tr-TR" altLang="en-US" sz="2400" dirty="0"/>
              <a:t>	</a:t>
            </a:r>
            <a:r>
              <a:rPr lang="en-US" altLang="en-US" sz="2400" dirty="0">
                <a:solidFill>
                  <a:srgbClr val="336600"/>
                </a:solidFill>
              </a:rPr>
              <a:t>&gt; May cause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 i="1" dirty="0">
                <a:solidFill>
                  <a:schemeClr val="accent2"/>
                </a:solidFill>
              </a:rPr>
              <a:t>					</a:t>
            </a:r>
            <a:r>
              <a:rPr lang="en-US" altLang="en-US" sz="2400" b="1" i="1" dirty="0">
                <a:solidFill>
                  <a:srgbClr val="336600"/>
                </a:solidFill>
              </a:rPr>
              <a:t>&gt; DECREASE-KEY</a:t>
            </a:r>
            <a:r>
              <a:rPr lang="tr-TR" altLang="en-US" sz="2400" dirty="0">
                <a:solidFill>
                  <a:srgbClr val="336600"/>
                </a:solidFill>
              </a:rPr>
              <a:t>(</a:t>
            </a:r>
            <a:r>
              <a:rPr lang="en-US" altLang="en-US" sz="2400" dirty="0">
                <a:solidFill>
                  <a:srgbClr val="336600"/>
                </a:solidFill>
              </a:rPr>
              <a:t>Q, v</a:t>
            </a:r>
            <a:r>
              <a:rPr lang="tr-TR" altLang="en-US" sz="2400" dirty="0">
                <a:solidFill>
                  <a:srgbClr val="336600"/>
                </a:solidFill>
              </a:rPr>
              <a:t>, </a:t>
            </a:r>
            <a:r>
              <a:rPr lang="en-US" altLang="en-US" sz="2400" dirty="0">
                <a:solidFill>
                  <a:srgbClr val="336600"/>
                </a:solidFill>
              </a:rPr>
              <a:t>d[</a:t>
            </a:r>
            <a:r>
              <a:rPr lang="tr-TR" altLang="en-US" sz="2400" dirty="0">
                <a:solidFill>
                  <a:srgbClr val="336600"/>
                </a:solidFill>
              </a:rPr>
              <a:t>v</a:t>
            </a:r>
            <a:r>
              <a:rPr lang="en-US" altLang="en-US" sz="2400" dirty="0">
                <a:solidFill>
                  <a:srgbClr val="336600"/>
                </a:solidFill>
              </a:rPr>
              <a:t>]</a:t>
            </a:r>
            <a:r>
              <a:rPr lang="tr-TR" altLang="en-US" sz="2400" dirty="0">
                <a:solidFill>
                  <a:srgbClr val="336600"/>
                </a:solidFill>
              </a:rPr>
              <a:t>)</a:t>
            </a:r>
            <a:endParaRPr lang="en-US" altLang="en-US" sz="2400" dirty="0">
              <a:solidFill>
                <a:srgbClr val="3366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dirty="0"/>
              <a:t>			</a:t>
            </a:r>
            <a:endParaRPr lang="tr-T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8502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893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54F528B-B977-D246-8E2B-A9A331E5510B}" type="slidenum">
              <a:rPr lang="en-US" altLang="zh-TW"/>
              <a:pPr/>
              <a:t>23</a:t>
            </a:fld>
            <a:endParaRPr lang="en-US" altLang="zh-TW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481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95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D0B54B4-3E7D-F247-B0A3-FFE8EC2FFCD6}" type="slidenum">
              <a:rPr lang="en-US" altLang="zh-TW"/>
              <a:pPr/>
              <a:t>24</a:t>
            </a:fld>
            <a:endParaRPr lang="en-US" altLang="zh-TW"/>
          </a:p>
        </p:txBody>
      </p:sp>
      <p:pic>
        <p:nvPicPr>
          <p:cNvPr id="1232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8295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5715000" y="5410200"/>
            <a:ext cx="1001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S :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4061257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26EEDC0-1E03-9845-BC69-D75CA38C0194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715000" y="5410200"/>
            <a:ext cx="125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S :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{A}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66875"/>
            <a:ext cx="77914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6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164AD2B-3B41-3C43-B832-52B7599396B5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715000" y="5410200"/>
            <a:ext cx="125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S :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{A}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819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14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D42B743-9713-1148-BA3F-A4C743BADACD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638800" y="5638800"/>
            <a:ext cx="154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S :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{</a:t>
            </a:r>
            <a:r>
              <a:rPr lang="en-US" altLang="zh-TW" sz="2800" i="1">
                <a:solidFill>
                  <a:srgbClr val="008A87"/>
                </a:solidFill>
                <a:latin typeface="TimesNewRoman" charset="0"/>
              </a:rPr>
              <a:t>A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</a:t>
            </a:r>
            <a:r>
              <a:rPr lang="en-US" altLang="zh-TW" sz="2800" i="1">
                <a:solidFill>
                  <a:srgbClr val="008A87"/>
                </a:solidFill>
                <a:latin typeface="TimesNewRoman" charset="0"/>
              </a:rPr>
              <a:t>C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}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629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09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7454619-3F86-C54B-8733-49318D4E7B98}" type="slidenum">
              <a:rPr lang="en-US" altLang="zh-TW"/>
              <a:pPr/>
              <a:t>28</a:t>
            </a:fld>
            <a:endParaRPr lang="en-US" altLang="zh-TW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8771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1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89A6146-2996-D841-AE3A-2E61EC556428}" type="slidenum">
              <a:rPr lang="en-US" altLang="zh-TW"/>
              <a:pPr/>
              <a:t>29</a:t>
            </a:fld>
            <a:endParaRPr lang="en-US" altLang="zh-TW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914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96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Shortest Path</a:t>
            </a:r>
            <a:endParaRPr lang="tr-TR" altLang="en-US" sz="3600" b="1">
              <a:solidFill>
                <a:schemeClr val="accent2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0198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rgbClr val="FF3300"/>
                </a:solidFill>
              </a:rPr>
              <a:t>Shortest Path</a:t>
            </a:r>
            <a:r>
              <a:rPr lang="en-US" altLang="en-US" sz="2400"/>
              <a:t> = Path of minimum weight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l-GR" altLang="en-US" sz="2400" i="1">
                <a:solidFill>
                  <a:schemeClr val="accent2"/>
                </a:solidFill>
                <a:cs typeface="Times New Roman" pitchFamily="18" charset="0"/>
              </a:rPr>
              <a:t>δ</a:t>
            </a:r>
            <a:r>
              <a:rPr lang="en-US" altLang="en-US" sz="2400" i="1">
                <a:solidFill>
                  <a:schemeClr val="accent2"/>
                </a:solidFill>
                <a:cs typeface="Times New Roman" pitchFamily="18" charset="0"/>
              </a:rPr>
              <a:t>(u,v)=</a:t>
            </a:r>
            <a:r>
              <a:rPr lang="en-US" altLang="en-US" sz="28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Tx/>
              <a:buNone/>
            </a:pPr>
            <a:endParaRPr lang="el-GR" altLang="en-US" sz="2800">
              <a:cs typeface="Times New Roman" pitchFamily="18" charset="0"/>
            </a:endParaRPr>
          </a:p>
        </p:txBody>
      </p:sp>
      <p:sp>
        <p:nvSpPr>
          <p:cNvPr id="154628" name="AutoShape 4"/>
          <p:cNvSpPr>
            <a:spLocks/>
          </p:cNvSpPr>
          <p:nvPr/>
        </p:nvSpPr>
        <p:spPr bwMode="auto">
          <a:xfrm>
            <a:off x="1752600" y="2743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6324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min{ω(p) : u      v};  if there is a path from u to v,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sym typeface="Symbol" pitchFamily="18" charset="2"/>
              </a:rPr>
              <a:t></a:t>
            </a:r>
            <a:r>
              <a:rPr lang="en-US" altLang="en-US" b="1" smtClean="0">
                <a:solidFill>
                  <a:srgbClr val="000000"/>
                </a:solidFill>
              </a:rPr>
              <a:t> </a:t>
            </a:r>
            <a:r>
              <a:rPr lang="en-US" altLang="en-US" smtClean="0">
                <a:solidFill>
                  <a:srgbClr val="000000"/>
                </a:solidFill>
              </a:rPr>
              <a:t>	                             otherwise.</a:t>
            </a:r>
          </a:p>
        </p:txBody>
      </p:sp>
      <p:sp>
        <p:nvSpPr>
          <p:cNvPr id="154633" name="Freeform 9"/>
          <p:cNvSpPr>
            <a:spLocks/>
          </p:cNvSpPr>
          <p:nvPr/>
        </p:nvSpPr>
        <p:spPr bwMode="auto">
          <a:xfrm>
            <a:off x="3670300" y="2971800"/>
            <a:ext cx="292100" cy="74613"/>
          </a:xfrm>
          <a:custGeom>
            <a:avLst/>
            <a:gdLst>
              <a:gd name="T0" fmla="*/ 0 w 336"/>
              <a:gd name="T1" fmla="*/ 112 h 112"/>
              <a:gd name="T2" fmla="*/ 96 w 336"/>
              <a:gd name="T3" fmla="*/ 16 h 112"/>
              <a:gd name="T4" fmla="*/ 144 w 336"/>
              <a:gd name="T5" fmla="*/ 112 h 112"/>
              <a:gd name="T6" fmla="*/ 240 w 336"/>
              <a:gd name="T7" fmla="*/ 16 h 112"/>
              <a:gd name="T8" fmla="*/ 336 w 336"/>
              <a:gd name="T9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12">
                <a:moveTo>
                  <a:pt x="0" y="112"/>
                </a:moveTo>
                <a:cubicBezTo>
                  <a:pt x="36" y="64"/>
                  <a:pt x="72" y="16"/>
                  <a:pt x="96" y="16"/>
                </a:cubicBezTo>
                <a:cubicBezTo>
                  <a:pt x="120" y="16"/>
                  <a:pt x="120" y="112"/>
                  <a:pt x="144" y="112"/>
                </a:cubicBezTo>
                <a:cubicBezTo>
                  <a:pt x="168" y="112"/>
                  <a:pt x="208" y="32"/>
                  <a:pt x="240" y="16"/>
                </a:cubicBezTo>
                <a:cubicBezTo>
                  <a:pt x="272" y="0"/>
                  <a:pt x="296" y="0"/>
                  <a:pt x="336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3581400" y="26797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010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563609D-27DF-EE4E-B957-297E46D48C69}" type="slidenum">
              <a:rPr lang="en-US" altLang="zh-TW"/>
              <a:pPr/>
              <a:t>30</a:t>
            </a:fld>
            <a:endParaRPr lang="en-US" altLang="zh-TW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533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4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B013369-00E8-C34F-B0BC-C2171593077D}" type="slidenum">
              <a:rPr lang="en-US" altLang="zh-TW"/>
              <a:pPr/>
              <a:t>31</a:t>
            </a:fld>
            <a:endParaRPr lang="en-US" altLang="zh-TW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20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47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CC500A0-084F-B348-BE4F-D7DDE4091A53}" type="slidenum">
              <a:rPr lang="en-US" altLang="zh-TW"/>
              <a:pPr/>
              <a:t>32</a:t>
            </a:fld>
            <a:endParaRPr lang="en-US" altLang="zh-TW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2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81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8FB014A-525B-4949-A0DC-33AEBCD87BBB}" type="slidenum">
              <a:rPr lang="en-US" altLang="zh-TW"/>
              <a:pPr/>
              <a:t>33</a:t>
            </a:fld>
            <a:endParaRPr lang="en-US" altLang="zh-TW"/>
          </a:p>
        </p:txBody>
      </p:sp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724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7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EXAMPLE 2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1900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4143375" y="304641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3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grpSp>
        <p:nvGrpSpPr>
          <p:cNvPr id="180263" name="Group 39"/>
          <p:cNvGrpSpPr>
            <a:grpSpLocks/>
          </p:cNvGrpSpPr>
          <p:nvPr/>
        </p:nvGrpSpPr>
        <p:grpSpPr bwMode="auto">
          <a:xfrm>
            <a:off x="1781175" y="1812925"/>
            <a:ext cx="4895850" cy="3368675"/>
            <a:chOff x="1122" y="1142"/>
            <a:chExt cx="3084" cy="2122"/>
          </a:xfrm>
        </p:grpSpPr>
        <p:cxnSp>
          <p:nvCxnSpPr>
            <p:cNvPr id="180237" name="AutoShape 13"/>
            <p:cNvCxnSpPr>
              <a:cxnSpLocks noChangeShapeType="1"/>
              <a:stCxn id="180231" idx="3"/>
              <a:endCxn id="180233" idx="1"/>
            </p:cNvCxnSpPr>
            <p:nvPr/>
          </p:nvCxnSpPr>
          <p:spPr bwMode="auto">
            <a:xfrm rot="5400000">
              <a:off x="1857" y="2223"/>
              <a:ext cx="8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2234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¥</a:t>
              </a:r>
            </a:p>
          </p:txBody>
        </p:sp>
        <p:sp>
          <p:nvSpPr>
            <p:cNvPr id="180232" name="Oval 8"/>
            <p:cNvSpPr>
              <a:spLocks noChangeArrowheads="1"/>
            </p:cNvSpPr>
            <p:nvPr/>
          </p:nvSpPr>
          <p:spPr bwMode="auto">
            <a:xfrm>
              <a:off x="3508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¥</a:t>
              </a:r>
            </a:p>
          </p:txBody>
        </p:sp>
        <p:sp>
          <p:nvSpPr>
            <p:cNvPr id="180233" name="Oval 9"/>
            <p:cNvSpPr>
              <a:spLocks noChangeArrowheads="1"/>
            </p:cNvSpPr>
            <p:nvPr/>
          </p:nvSpPr>
          <p:spPr bwMode="auto">
            <a:xfrm>
              <a:off x="2234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¥</a:t>
              </a:r>
            </a:p>
          </p:txBody>
        </p:sp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3508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¥</a:t>
              </a:r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1278" y="1995"/>
              <a:ext cx="478" cy="45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0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cxnSp>
          <p:nvCxnSpPr>
            <p:cNvPr id="180236" name="AutoShape 12"/>
            <p:cNvCxnSpPr>
              <a:cxnSpLocks noChangeShapeType="1"/>
              <a:stCxn id="180233" idx="7"/>
              <a:endCxn id="180231" idx="5"/>
            </p:cNvCxnSpPr>
            <p:nvPr/>
          </p:nvCxnSpPr>
          <p:spPr bwMode="auto">
            <a:xfrm rot="16200000">
              <a:off x="2196" y="2223"/>
              <a:ext cx="8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8" name="AutoShape 14"/>
            <p:cNvCxnSpPr>
              <a:cxnSpLocks noChangeShapeType="1"/>
              <a:stCxn id="180231" idx="6"/>
              <a:endCxn id="180232" idx="2"/>
            </p:cNvCxnSpPr>
            <p:nvPr/>
          </p:nvCxnSpPr>
          <p:spPr bwMode="auto">
            <a:xfrm>
              <a:off x="2711" y="1615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/>
            <p:cNvCxnSpPr>
              <a:cxnSpLocks noChangeShapeType="1"/>
              <a:stCxn id="180233" idx="7"/>
              <a:endCxn id="180232" idx="3"/>
            </p:cNvCxnSpPr>
            <p:nvPr/>
          </p:nvCxnSpPr>
          <p:spPr bwMode="auto">
            <a:xfrm flipV="1">
              <a:off x="2642" y="1777"/>
              <a:ext cx="935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/>
            <p:cNvCxnSpPr>
              <a:cxnSpLocks noChangeShapeType="1"/>
              <a:stCxn id="180232" idx="3"/>
              <a:endCxn id="180234" idx="1"/>
            </p:cNvCxnSpPr>
            <p:nvPr/>
          </p:nvCxnSpPr>
          <p:spPr bwMode="auto">
            <a:xfrm>
              <a:off x="3577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/>
            <p:cNvCxnSpPr>
              <a:cxnSpLocks noChangeShapeType="1"/>
              <a:stCxn id="180234" idx="7"/>
              <a:endCxn id="180232" idx="5"/>
            </p:cNvCxnSpPr>
            <p:nvPr/>
          </p:nvCxnSpPr>
          <p:spPr bwMode="auto">
            <a:xfrm flipV="1">
              <a:off x="3916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/>
            <p:cNvCxnSpPr>
              <a:cxnSpLocks noChangeShapeType="1"/>
              <a:stCxn id="180233" idx="6"/>
              <a:endCxn id="180234" idx="2"/>
            </p:cNvCxnSpPr>
            <p:nvPr/>
          </p:nvCxnSpPr>
          <p:spPr bwMode="auto">
            <a:xfrm>
              <a:off x="2711" y="2830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3" name="AutoShape 19"/>
            <p:cNvCxnSpPr>
              <a:cxnSpLocks noChangeShapeType="1"/>
              <a:stCxn id="180234" idx="1"/>
              <a:endCxn id="180235" idx="6"/>
            </p:cNvCxnSpPr>
            <p:nvPr/>
          </p:nvCxnSpPr>
          <p:spPr bwMode="auto">
            <a:xfrm flipH="1" flipV="1">
              <a:off x="1756" y="2223"/>
              <a:ext cx="1821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/>
            <p:cNvCxnSpPr>
              <a:cxnSpLocks noChangeShapeType="1"/>
              <a:stCxn id="180235" idx="5"/>
              <a:endCxn id="180233" idx="2"/>
            </p:cNvCxnSpPr>
            <p:nvPr/>
          </p:nvCxnSpPr>
          <p:spPr bwMode="auto">
            <a:xfrm>
              <a:off x="1686" y="2384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35" idx="7"/>
              <a:endCxn id="180231" idx="2"/>
            </p:cNvCxnSpPr>
            <p:nvPr/>
          </p:nvCxnSpPr>
          <p:spPr bwMode="auto">
            <a:xfrm flipV="1">
              <a:off x="1686" y="1615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122" y="2054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s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2369" y="114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u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3665" y="114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v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3648" y="301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y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2369" y="301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x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1730" y="1623"/>
              <a:ext cx="47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10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1730" y="2486"/>
              <a:ext cx="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2871" y="1382"/>
              <a:ext cx="4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4" name="Text Box 30"/>
            <p:cNvSpPr txBox="1">
              <a:spLocks noChangeArrowheads="1"/>
            </p:cNvSpPr>
            <p:nvPr/>
          </p:nvSpPr>
          <p:spPr bwMode="auto">
            <a:xfrm>
              <a:off x="2130" y="191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6" name="Text Box 32"/>
            <p:cNvSpPr txBox="1">
              <a:spLocks noChangeArrowheads="1"/>
            </p:cNvSpPr>
            <p:nvPr/>
          </p:nvSpPr>
          <p:spPr bwMode="auto">
            <a:xfrm>
              <a:off x="3042" y="195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9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7" name="Text Box 33"/>
            <p:cNvSpPr txBox="1">
              <a:spLocks noChangeArrowheads="1"/>
            </p:cNvSpPr>
            <p:nvPr/>
          </p:nvSpPr>
          <p:spPr bwMode="auto">
            <a:xfrm>
              <a:off x="3426" y="207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4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3888" y="207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6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59" name="Text Box 35"/>
            <p:cNvSpPr txBox="1">
              <a:spLocks noChangeArrowheads="1"/>
            </p:cNvSpPr>
            <p:nvPr/>
          </p:nvSpPr>
          <p:spPr bwMode="auto">
            <a:xfrm>
              <a:off x="3185" y="235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7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0260" name="Text Box 36"/>
            <p:cNvSpPr txBox="1">
              <a:spLocks noChangeArrowheads="1"/>
            </p:cNvSpPr>
            <p:nvPr/>
          </p:nvSpPr>
          <p:spPr bwMode="auto">
            <a:xfrm>
              <a:off x="2950" y="275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7620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3441700" y="3043238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2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grpSp>
        <p:nvGrpSpPr>
          <p:cNvPr id="181286" name="Group 38"/>
          <p:cNvGrpSpPr>
            <a:grpSpLocks/>
          </p:cNvGrpSpPr>
          <p:nvPr/>
        </p:nvGrpSpPr>
        <p:grpSpPr bwMode="auto">
          <a:xfrm>
            <a:off x="1752600" y="1736725"/>
            <a:ext cx="5092700" cy="3597275"/>
            <a:chOff x="1104" y="1094"/>
            <a:chExt cx="3208" cy="2266"/>
          </a:xfrm>
        </p:grpSpPr>
        <p:sp>
          <p:nvSpPr>
            <p:cNvPr id="181256" name="Oval 8"/>
            <p:cNvSpPr>
              <a:spLocks noChangeArrowheads="1"/>
            </p:cNvSpPr>
            <p:nvPr/>
          </p:nvSpPr>
          <p:spPr bwMode="auto">
            <a:xfrm>
              <a:off x="2271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10</a:t>
              </a:r>
            </a:p>
          </p:txBody>
        </p:sp>
        <p:sp>
          <p:nvSpPr>
            <p:cNvPr id="181257" name="Oval 9"/>
            <p:cNvSpPr>
              <a:spLocks noChangeArrowheads="1"/>
            </p:cNvSpPr>
            <p:nvPr/>
          </p:nvSpPr>
          <p:spPr bwMode="auto">
            <a:xfrm>
              <a:off x="3582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¥</a:t>
              </a:r>
            </a:p>
          </p:txBody>
        </p:sp>
        <p:sp>
          <p:nvSpPr>
            <p:cNvPr id="181258" name="Oval 10"/>
            <p:cNvSpPr>
              <a:spLocks noChangeArrowheads="1"/>
            </p:cNvSpPr>
            <p:nvPr/>
          </p:nvSpPr>
          <p:spPr bwMode="auto">
            <a:xfrm>
              <a:off x="2271" y="2671"/>
              <a:ext cx="492" cy="50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3582" y="267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smtClean="0">
                  <a:solidFill>
                    <a:srgbClr val="000000"/>
                  </a:solidFill>
                  <a:latin typeface="Symbol" pitchFamily="18" charset="2"/>
                </a:rPr>
                <a:t>¥</a:t>
              </a:r>
            </a:p>
          </p:txBody>
        </p:sp>
        <p:sp>
          <p:nvSpPr>
            <p:cNvPr id="181260" name="Oval 12"/>
            <p:cNvSpPr>
              <a:spLocks noChangeArrowheads="1"/>
            </p:cNvSpPr>
            <p:nvPr/>
          </p:nvSpPr>
          <p:spPr bwMode="auto">
            <a:xfrm>
              <a:off x="1288" y="2001"/>
              <a:ext cx="492" cy="5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0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cxnSp>
          <p:nvCxnSpPr>
            <p:cNvPr id="181261" name="AutoShape 13"/>
            <p:cNvCxnSpPr>
              <a:cxnSpLocks noChangeShapeType="1"/>
              <a:stCxn id="181258" idx="7"/>
              <a:endCxn id="181256" idx="5"/>
            </p:cNvCxnSpPr>
            <p:nvPr/>
          </p:nvCxnSpPr>
          <p:spPr bwMode="auto">
            <a:xfrm rot="16200000">
              <a:off x="2199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2" name="AutoShape 14"/>
            <p:cNvCxnSpPr>
              <a:cxnSpLocks noChangeShapeType="1"/>
              <a:stCxn id="181256" idx="3"/>
              <a:endCxn id="181258" idx="1"/>
            </p:cNvCxnSpPr>
            <p:nvPr/>
          </p:nvCxnSpPr>
          <p:spPr bwMode="auto">
            <a:xfrm rot="5400000">
              <a:off x="1851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3" name="AutoShape 15"/>
            <p:cNvCxnSpPr>
              <a:cxnSpLocks noChangeShapeType="1"/>
              <a:stCxn id="181256" idx="6"/>
              <a:endCxn id="181257" idx="2"/>
            </p:cNvCxnSpPr>
            <p:nvPr/>
          </p:nvCxnSpPr>
          <p:spPr bwMode="auto">
            <a:xfrm>
              <a:off x="2763" y="158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4" name="AutoShape 16"/>
            <p:cNvCxnSpPr>
              <a:cxnSpLocks noChangeShapeType="1"/>
              <a:stCxn id="181258" idx="7"/>
              <a:endCxn id="181257" idx="3"/>
            </p:cNvCxnSpPr>
            <p:nvPr/>
          </p:nvCxnSpPr>
          <p:spPr bwMode="auto">
            <a:xfrm flipV="1">
              <a:off x="2691" y="1760"/>
              <a:ext cx="963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5" name="AutoShape 17"/>
            <p:cNvCxnSpPr>
              <a:cxnSpLocks noChangeShapeType="1"/>
              <a:stCxn id="181257" idx="3"/>
              <a:endCxn id="181259" idx="1"/>
            </p:cNvCxnSpPr>
            <p:nvPr/>
          </p:nvCxnSpPr>
          <p:spPr bwMode="auto">
            <a:xfrm>
              <a:off x="3654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6" name="AutoShape 18"/>
            <p:cNvCxnSpPr>
              <a:cxnSpLocks noChangeShapeType="1"/>
              <a:stCxn id="181259" idx="7"/>
              <a:endCxn id="181257" idx="5"/>
            </p:cNvCxnSpPr>
            <p:nvPr/>
          </p:nvCxnSpPr>
          <p:spPr bwMode="auto">
            <a:xfrm flipV="1">
              <a:off x="4002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7" name="AutoShape 19"/>
            <p:cNvCxnSpPr>
              <a:cxnSpLocks noChangeShapeType="1"/>
              <a:stCxn id="181258" idx="6"/>
              <a:endCxn id="181259" idx="2"/>
            </p:cNvCxnSpPr>
            <p:nvPr/>
          </p:nvCxnSpPr>
          <p:spPr bwMode="auto">
            <a:xfrm>
              <a:off x="2763" y="292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8" name="AutoShape 20"/>
            <p:cNvCxnSpPr>
              <a:cxnSpLocks noChangeShapeType="1"/>
              <a:stCxn id="181259" idx="1"/>
              <a:endCxn id="181260" idx="6"/>
            </p:cNvCxnSpPr>
            <p:nvPr/>
          </p:nvCxnSpPr>
          <p:spPr bwMode="auto">
            <a:xfrm flipH="1" flipV="1">
              <a:off x="1780" y="2252"/>
              <a:ext cx="1874" cy="4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9" name="AutoShape 21"/>
            <p:cNvCxnSpPr>
              <a:cxnSpLocks noChangeShapeType="1"/>
              <a:stCxn id="181260" idx="5"/>
              <a:endCxn id="181258" idx="2"/>
            </p:cNvCxnSpPr>
            <p:nvPr/>
          </p:nvCxnSpPr>
          <p:spPr bwMode="auto">
            <a:xfrm>
              <a:off x="1708" y="2430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0" name="AutoShape 22"/>
            <p:cNvCxnSpPr>
              <a:cxnSpLocks noChangeShapeType="1"/>
              <a:stCxn id="181260" idx="7"/>
              <a:endCxn id="181256" idx="2"/>
            </p:cNvCxnSpPr>
            <p:nvPr/>
          </p:nvCxnSpPr>
          <p:spPr bwMode="auto">
            <a:xfrm flipV="1">
              <a:off x="1708" y="1582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1104" y="2055"/>
              <a:ext cx="32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s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1272" name="Text Box 24"/>
            <p:cNvSpPr txBox="1">
              <a:spLocks noChangeArrowheads="1"/>
            </p:cNvSpPr>
            <p:nvPr/>
          </p:nvSpPr>
          <p:spPr bwMode="auto">
            <a:xfrm>
              <a:off x="2353" y="109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u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1273" name="Text Box 25"/>
            <p:cNvSpPr txBox="1">
              <a:spLocks noChangeArrowheads="1"/>
            </p:cNvSpPr>
            <p:nvPr/>
          </p:nvSpPr>
          <p:spPr bwMode="auto">
            <a:xfrm>
              <a:off x="3664" y="109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v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3704" y="3109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y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2360" y="3109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x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1813" y="1584"/>
              <a:ext cx="49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10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1717" y="2534"/>
              <a:ext cx="4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2927" y="1382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80" name="Text Box 32"/>
            <p:cNvSpPr txBox="1">
              <a:spLocks noChangeArrowheads="1"/>
            </p:cNvSpPr>
            <p:nvPr/>
          </p:nvSpPr>
          <p:spPr bwMode="auto">
            <a:xfrm>
              <a:off x="2648" y="191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3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81" name="Text Box 33"/>
            <p:cNvSpPr txBox="1">
              <a:spLocks noChangeArrowheads="1"/>
            </p:cNvSpPr>
            <p:nvPr/>
          </p:nvSpPr>
          <p:spPr bwMode="auto">
            <a:xfrm>
              <a:off x="3320" y="1750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9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82" name="Text Box 34"/>
            <p:cNvSpPr txBox="1">
              <a:spLocks noChangeArrowheads="1"/>
            </p:cNvSpPr>
            <p:nvPr/>
          </p:nvSpPr>
          <p:spPr bwMode="auto">
            <a:xfrm>
              <a:off x="3513" y="2085"/>
              <a:ext cx="3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4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83" name="Text Box 35"/>
            <p:cNvSpPr txBox="1">
              <a:spLocks noChangeArrowheads="1"/>
            </p:cNvSpPr>
            <p:nvPr/>
          </p:nvSpPr>
          <p:spPr bwMode="auto">
            <a:xfrm>
              <a:off x="3984" y="2085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6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84" name="Text Box 36"/>
            <p:cNvSpPr txBox="1">
              <a:spLocks noChangeArrowheads="1"/>
            </p:cNvSpPr>
            <p:nvPr/>
          </p:nvSpPr>
          <p:spPr bwMode="auto">
            <a:xfrm>
              <a:off x="3224" y="243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7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3009" y="287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7867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3525838" y="2981325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2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grpSp>
        <p:nvGrpSpPr>
          <p:cNvPr id="183364" name="Group 68"/>
          <p:cNvGrpSpPr>
            <a:grpSpLocks/>
          </p:cNvGrpSpPr>
          <p:nvPr/>
        </p:nvGrpSpPr>
        <p:grpSpPr bwMode="auto">
          <a:xfrm>
            <a:off x="1849438" y="1676400"/>
            <a:ext cx="4987925" cy="3521075"/>
            <a:chOff x="1165" y="1056"/>
            <a:chExt cx="3142" cy="2218"/>
          </a:xfrm>
        </p:grpSpPr>
        <p:sp>
          <p:nvSpPr>
            <p:cNvPr id="183304" name="Oval 8"/>
            <p:cNvSpPr>
              <a:spLocks noChangeArrowheads="1"/>
            </p:cNvSpPr>
            <p:nvPr/>
          </p:nvSpPr>
          <p:spPr bwMode="auto">
            <a:xfrm>
              <a:off x="2300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3593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83306" name="Oval 10"/>
            <p:cNvSpPr>
              <a:spLocks noChangeArrowheads="1"/>
            </p:cNvSpPr>
            <p:nvPr/>
          </p:nvSpPr>
          <p:spPr bwMode="auto">
            <a:xfrm>
              <a:off x="2300" y="2603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5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3593" y="2603"/>
              <a:ext cx="485" cy="48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83308" name="Oval 12"/>
            <p:cNvSpPr>
              <a:spLocks noChangeArrowheads="1"/>
            </p:cNvSpPr>
            <p:nvPr/>
          </p:nvSpPr>
          <p:spPr bwMode="auto">
            <a:xfrm>
              <a:off x="1331" y="1958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0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cxnSp>
          <p:nvCxnSpPr>
            <p:cNvPr id="183309" name="AutoShape 13"/>
            <p:cNvCxnSpPr>
              <a:cxnSpLocks noChangeShapeType="1"/>
              <a:stCxn id="183306" idx="7"/>
              <a:endCxn id="183304" idx="5"/>
            </p:cNvCxnSpPr>
            <p:nvPr/>
          </p:nvCxnSpPr>
          <p:spPr bwMode="auto">
            <a:xfrm rot="16200000">
              <a:off x="2240" y="2201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0" name="AutoShape 14"/>
            <p:cNvCxnSpPr>
              <a:cxnSpLocks noChangeShapeType="1"/>
              <a:stCxn id="183304" idx="3"/>
              <a:endCxn id="183306" idx="1"/>
            </p:cNvCxnSpPr>
            <p:nvPr/>
          </p:nvCxnSpPr>
          <p:spPr bwMode="auto">
            <a:xfrm rot="5400000">
              <a:off x="1897" y="2201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1" name="AutoShape 15"/>
            <p:cNvCxnSpPr>
              <a:cxnSpLocks noChangeShapeType="1"/>
              <a:stCxn id="183304" idx="6"/>
              <a:endCxn id="183305" idx="2"/>
            </p:cNvCxnSpPr>
            <p:nvPr/>
          </p:nvCxnSpPr>
          <p:spPr bwMode="auto">
            <a:xfrm>
              <a:off x="2785" y="1555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2" name="AutoShape 16"/>
            <p:cNvCxnSpPr>
              <a:cxnSpLocks noChangeShapeType="1"/>
              <a:stCxn id="183306" idx="7"/>
              <a:endCxn id="183305" idx="3"/>
            </p:cNvCxnSpPr>
            <p:nvPr/>
          </p:nvCxnSpPr>
          <p:spPr bwMode="auto">
            <a:xfrm flipV="1">
              <a:off x="2714" y="1727"/>
              <a:ext cx="950" cy="94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3" name="AutoShape 17"/>
            <p:cNvCxnSpPr>
              <a:cxnSpLocks noChangeShapeType="1"/>
              <a:stCxn id="183305" idx="3"/>
              <a:endCxn id="183307" idx="1"/>
            </p:cNvCxnSpPr>
            <p:nvPr/>
          </p:nvCxnSpPr>
          <p:spPr bwMode="auto">
            <a:xfrm>
              <a:off x="3664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4" name="AutoShape 18"/>
            <p:cNvCxnSpPr>
              <a:cxnSpLocks noChangeShapeType="1"/>
              <a:stCxn id="183307" idx="7"/>
              <a:endCxn id="183305" idx="5"/>
            </p:cNvCxnSpPr>
            <p:nvPr/>
          </p:nvCxnSpPr>
          <p:spPr bwMode="auto">
            <a:xfrm flipV="1">
              <a:off x="4007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5" name="AutoShape 19"/>
            <p:cNvCxnSpPr>
              <a:cxnSpLocks noChangeShapeType="1"/>
              <a:stCxn id="183306" idx="6"/>
              <a:endCxn id="183307" idx="2"/>
            </p:cNvCxnSpPr>
            <p:nvPr/>
          </p:nvCxnSpPr>
          <p:spPr bwMode="auto">
            <a:xfrm>
              <a:off x="2785" y="2845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6" name="AutoShape 20"/>
            <p:cNvCxnSpPr>
              <a:cxnSpLocks noChangeShapeType="1"/>
              <a:stCxn id="183307" idx="1"/>
              <a:endCxn id="183308" idx="6"/>
            </p:cNvCxnSpPr>
            <p:nvPr/>
          </p:nvCxnSpPr>
          <p:spPr bwMode="auto">
            <a:xfrm flipH="1" flipV="1">
              <a:off x="1816" y="2200"/>
              <a:ext cx="1848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7" name="AutoShape 21"/>
            <p:cNvCxnSpPr>
              <a:cxnSpLocks noChangeShapeType="1"/>
              <a:stCxn id="183308" idx="5"/>
              <a:endCxn id="183306" idx="2"/>
            </p:cNvCxnSpPr>
            <p:nvPr/>
          </p:nvCxnSpPr>
          <p:spPr bwMode="auto">
            <a:xfrm>
              <a:off x="1745" y="2372"/>
              <a:ext cx="555" cy="473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8" name="AutoShape 22"/>
            <p:cNvCxnSpPr>
              <a:cxnSpLocks noChangeShapeType="1"/>
              <a:stCxn id="183308" idx="7"/>
              <a:endCxn id="183304" idx="2"/>
            </p:cNvCxnSpPr>
            <p:nvPr/>
          </p:nvCxnSpPr>
          <p:spPr bwMode="auto">
            <a:xfrm flipV="1">
              <a:off x="1745" y="1555"/>
              <a:ext cx="555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19" name="Text Box 23"/>
            <p:cNvSpPr txBox="1">
              <a:spLocks noChangeArrowheads="1"/>
            </p:cNvSpPr>
            <p:nvPr/>
          </p:nvSpPr>
          <p:spPr bwMode="auto">
            <a:xfrm>
              <a:off x="1165" y="2053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s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3320" name="Text Box 24"/>
            <p:cNvSpPr txBox="1">
              <a:spLocks noChangeArrowheads="1"/>
            </p:cNvSpPr>
            <p:nvPr/>
          </p:nvSpPr>
          <p:spPr bwMode="auto">
            <a:xfrm>
              <a:off x="3757" y="302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y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3321" name="Text Box 25"/>
            <p:cNvSpPr txBox="1">
              <a:spLocks noChangeArrowheads="1"/>
            </p:cNvSpPr>
            <p:nvPr/>
          </p:nvSpPr>
          <p:spPr bwMode="auto">
            <a:xfrm>
              <a:off x="2461" y="301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x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3322" name="Text Box 26"/>
            <p:cNvSpPr txBox="1">
              <a:spLocks noChangeArrowheads="1"/>
            </p:cNvSpPr>
            <p:nvPr/>
          </p:nvSpPr>
          <p:spPr bwMode="auto">
            <a:xfrm>
              <a:off x="1819" y="1584"/>
              <a:ext cx="4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10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23" name="Text Box 27"/>
            <p:cNvSpPr txBox="1">
              <a:spLocks noChangeArrowheads="1"/>
            </p:cNvSpPr>
            <p:nvPr/>
          </p:nvSpPr>
          <p:spPr bwMode="auto">
            <a:xfrm>
              <a:off x="1771" y="2485"/>
              <a:ext cx="48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24" name="Text Box 28"/>
            <p:cNvSpPr txBox="1">
              <a:spLocks noChangeArrowheads="1"/>
            </p:cNvSpPr>
            <p:nvPr/>
          </p:nvSpPr>
          <p:spPr bwMode="auto">
            <a:xfrm>
              <a:off x="2947" y="1334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26" name="Text Box 30"/>
            <p:cNvSpPr txBox="1">
              <a:spLocks noChangeArrowheads="1"/>
            </p:cNvSpPr>
            <p:nvPr/>
          </p:nvSpPr>
          <p:spPr bwMode="auto">
            <a:xfrm>
              <a:off x="2688" y="1910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3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27" name="Text Box 31"/>
            <p:cNvSpPr txBox="1">
              <a:spLocks noChangeArrowheads="1"/>
            </p:cNvSpPr>
            <p:nvPr/>
          </p:nvSpPr>
          <p:spPr bwMode="auto">
            <a:xfrm>
              <a:off x="3133" y="190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9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>
              <a:off x="3517" y="2039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4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3984" y="2039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6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3325" y="238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7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3028" y="2822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3362" name="Text Box 66"/>
            <p:cNvSpPr txBox="1">
              <a:spLocks noChangeArrowheads="1"/>
            </p:cNvSpPr>
            <p:nvPr/>
          </p:nvSpPr>
          <p:spPr bwMode="auto">
            <a:xfrm>
              <a:off x="2448" y="1056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u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3363" name="Text Box 67"/>
            <p:cNvSpPr txBox="1">
              <a:spLocks noChangeArrowheads="1"/>
            </p:cNvSpPr>
            <p:nvPr/>
          </p:nvSpPr>
          <p:spPr bwMode="auto">
            <a:xfrm>
              <a:off x="3709" y="109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v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5876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2887663" y="2649538"/>
            <a:ext cx="7699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10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grpSp>
        <p:nvGrpSpPr>
          <p:cNvPr id="182310" name="Group 38"/>
          <p:cNvGrpSpPr>
            <a:grpSpLocks/>
          </p:cNvGrpSpPr>
          <p:nvPr/>
        </p:nvGrpSpPr>
        <p:grpSpPr bwMode="auto">
          <a:xfrm>
            <a:off x="1849438" y="1890713"/>
            <a:ext cx="4987925" cy="3443287"/>
            <a:chOff x="1165" y="1191"/>
            <a:chExt cx="3142" cy="2169"/>
          </a:xfrm>
        </p:grpSpPr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2300" y="1407"/>
              <a:ext cx="485" cy="47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3593" y="1407"/>
              <a:ext cx="485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GB" altLang="en-US" sz="2400" smtClean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2300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5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3593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7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1331" y="2045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0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cxnSp>
          <p:nvCxnSpPr>
            <p:cNvPr id="182285" name="AutoShape 13"/>
            <p:cNvCxnSpPr>
              <a:cxnSpLocks noChangeShapeType="1"/>
              <a:stCxn id="182282" idx="7"/>
              <a:endCxn id="182280" idx="5"/>
            </p:cNvCxnSpPr>
            <p:nvPr/>
          </p:nvCxnSpPr>
          <p:spPr bwMode="auto">
            <a:xfrm rot="16200000">
              <a:off x="2245" y="2285"/>
              <a:ext cx="93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6" name="AutoShape 14"/>
            <p:cNvCxnSpPr>
              <a:cxnSpLocks noChangeShapeType="1"/>
              <a:stCxn id="182280" idx="3"/>
              <a:endCxn id="182282" idx="1"/>
            </p:cNvCxnSpPr>
            <p:nvPr/>
          </p:nvCxnSpPr>
          <p:spPr bwMode="auto">
            <a:xfrm rot="5400000">
              <a:off x="1902" y="2285"/>
              <a:ext cx="93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7" name="AutoShape 15"/>
            <p:cNvCxnSpPr>
              <a:cxnSpLocks noChangeShapeType="1"/>
              <a:stCxn id="182280" idx="6"/>
              <a:endCxn id="182281" idx="2"/>
            </p:cNvCxnSpPr>
            <p:nvPr/>
          </p:nvCxnSpPr>
          <p:spPr bwMode="auto">
            <a:xfrm>
              <a:off x="2785" y="1646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8" name="AutoShape 16"/>
            <p:cNvCxnSpPr>
              <a:cxnSpLocks noChangeShapeType="1"/>
              <a:stCxn id="182282" idx="7"/>
              <a:endCxn id="182281" idx="3"/>
            </p:cNvCxnSpPr>
            <p:nvPr/>
          </p:nvCxnSpPr>
          <p:spPr bwMode="auto">
            <a:xfrm flipV="1">
              <a:off x="2714" y="1816"/>
              <a:ext cx="95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9" name="AutoShape 17"/>
            <p:cNvCxnSpPr>
              <a:cxnSpLocks noChangeShapeType="1"/>
              <a:stCxn id="182281" idx="3"/>
              <a:endCxn id="182283" idx="1"/>
            </p:cNvCxnSpPr>
            <p:nvPr/>
          </p:nvCxnSpPr>
          <p:spPr bwMode="auto">
            <a:xfrm>
              <a:off x="3664" y="1816"/>
              <a:ext cx="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0" name="AutoShape 18"/>
            <p:cNvCxnSpPr>
              <a:cxnSpLocks noChangeShapeType="1"/>
              <a:stCxn id="182283" idx="7"/>
              <a:endCxn id="182281" idx="5"/>
            </p:cNvCxnSpPr>
            <p:nvPr/>
          </p:nvCxnSpPr>
          <p:spPr bwMode="auto">
            <a:xfrm flipV="1">
              <a:off x="4007" y="1816"/>
              <a:ext cx="0" cy="93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1" name="AutoShape 19"/>
            <p:cNvCxnSpPr>
              <a:cxnSpLocks noChangeShapeType="1"/>
              <a:stCxn id="182282" idx="6"/>
              <a:endCxn id="182283" idx="2"/>
            </p:cNvCxnSpPr>
            <p:nvPr/>
          </p:nvCxnSpPr>
          <p:spPr bwMode="auto">
            <a:xfrm>
              <a:off x="2785" y="2923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2" name="AutoShape 20"/>
            <p:cNvCxnSpPr>
              <a:cxnSpLocks noChangeShapeType="1"/>
              <a:stCxn id="182283" idx="1"/>
              <a:endCxn id="182284" idx="6"/>
            </p:cNvCxnSpPr>
            <p:nvPr/>
          </p:nvCxnSpPr>
          <p:spPr bwMode="auto">
            <a:xfrm flipH="1" flipV="1">
              <a:off x="1816" y="2284"/>
              <a:ext cx="1848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3" name="AutoShape 21"/>
            <p:cNvCxnSpPr>
              <a:cxnSpLocks noChangeShapeType="1"/>
              <a:stCxn id="182284" idx="5"/>
              <a:endCxn id="182282" idx="2"/>
            </p:cNvCxnSpPr>
            <p:nvPr/>
          </p:nvCxnSpPr>
          <p:spPr bwMode="auto">
            <a:xfrm>
              <a:off x="1745" y="2454"/>
              <a:ext cx="555" cy="469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4" name="AutoShape 22"/>
            <p:cNvCxnSpPr>
              <a:cxnSpLocks noChangeShapeType="1"/>
              <a:stCxn id="182284" idx="7"/>
              <a:endCxn id="182280" idx="2"/>
            </p:cNvCxnSpPr>
            <p:nvPr/>
          </p:nvCxnSpPr>
          <p:spPr bwMode="auto">
            <a:xfrm flipV="1">
              <a:off x="1745" y="1646"/>
              <a:ext cx="555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1165" y="2103"/>
              <a:ext cx="3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s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2413" y="1191"/>
              <a:ext cx="3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u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3674" y="1191"/>
              <a:ext cx="3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v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3757" y="3111"/>
              <a:ext cx="3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y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2461" y="310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x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1771" y="2592"/>
              <a:ext cx="48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2" name="Text Box 30"/>
            <p:cNvSpPr txBox="1">
              <a:spLocks noChangeArrowheads="1"/>
            </p:cNvSpPr>
            <p:nvPr/>
          </p:nvSpPr>
          <p:spPr bwMode="auto">
            <a:xfrm>
              <a:off x="2947" y="1440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2221" y="1965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4" name="Text Box 32"/>
            <p:cNvSpPr txBox="1">
              <a:spLocks noChangeArrowheads="1"/>
            </p:cNvSpPr>
            <p:nvPr/>
          </p:nvSpPr>
          <p:spPr bwMode="auto">
            <a:xfrm>
              <a:off x="2688" y="1965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3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3181" y="1957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9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6" name="Text Box 34"/>
            <p:cNvSpPr txBox="1">
              <a:spLocks noChangeArrowheads="1"/>
            </p:cNvSpPr>
            <p:nvPr/>
          </p:nvSpPr>
          <p:spPr bwMode="auto">
            <a:xfrm>
              <a:off x="3517" y="2125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4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7" name="Text Box 35"/>
            <p:cNvSpPr txBox="1">
              <a:spLocks noChangeArrowheads="1"/>
            </p:cNvSpPr>
            <p:nvPr/>
          </p:nvSpPr>
          <p:spPr bwMode="auto">
            <a:xfrm>
              <a:off x="3984" y="2125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6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8" name="Text Box 36"/>
            <p:cNvSpPr txBox="1">
              <a:spLocks noChangeArrowheads="1"/>
            </p:cNvSpPr>
            <p:nvPr/>
          </p:nvSpPr>
          <p:spPr bwMode="auto">
            <a:xfrm>
              <a:off x="3312" y="2448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7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2309" name="Text Box 37"/>
            <p:cNvSpPr txBox="1">
              <a:spLocks noChangeArrowheads="1"/>
            </p:cNvSpPr>
            <p:nvPr/>
          </p:nvSpPr>
          <p:spPr bwMode="auto">
            <a:xfrm>
              <a:off x="3028" y="2880"/>
              <a:ext cx="32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053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84389" name="Group 69"/>
          <p:cNvGrpSpPr>
            <a:grpSpLocks/>
          </p:cNvGrpSpPr>
          <p:nvPr/>
        </p:nvGrpSpPr>
        <p:grpSpPr bwMode="auto">
          <a:xfrm>
            <a:off x="1752600" y="1812925"/>
            <a:ext cx="5083175" cy="3460750"/>
            <a:chOff x="1104" y="1142"/>
            <a:chExt cx="3202" cy="2180"/>
          </a:xfrm>
        </p:grpSpPr>
        <p:sp>
          <p:nvSpPr>
            <p:cNvPr id="184327" name="Oval 7"/>
            <p:cNvSpPr>
              <a:spLocks noChangeArrowheads="1"/>
            </p:cNvSpPr>
            <p:nvPr/>
          </p:nvSpPr>
          <p:spPr bwMode="auto">
            <a:xfrm>
              <a:off x="2309" y="1403"/>
              <a:ext cx="483" cy="4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8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2462" y="1142"/>
              <a:ext cx="3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u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3696" y="1190"/>
              <a:ext cx="3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v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grpSp>
          <p:nvGrpSpPr>
            <p:cNvPr id="184388" name="Group 68"/>
            <p:cNvGrpSpPr>
              <a:grpSpLocks/>
            </p:cNvGrpSpPr>
            <p:nvPr/>
          </p:nvGrpSpPr>
          <p:grpSpPr bwMode="auto">
            <a:xfrm>
              <a:off x="1104" y="1392"/>
              <a:ext cx="3202" cy="1930"/>
              <a:chOff x="1104" y="1392"/>
              <a:chExt cx="3202" cy="1930"/>
            </a:xfrm>
          </p:grpSpPr>
          <p:sp>
            <p:nvSpPr>
              <p:cNvPr id="184328" name="Oval 8"/>
              <p:cNvSpPr>
                <a:spLocks noChangeArrowheads="1"/>
              </p:cNvSpPr>
              <p:nvPr/>
            </p:nvSpPr>
            <p:spPr bwMode="auto">
              <a:xfrm>
                <a:off x="3596" y="1403"/>
                <a:ext cx="483" cy="474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9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sp>
            <p:nvSpPr>
              <p:cNvPr id="184329" name="Oval 9"/>
              <p:cNvSpPr>
                <a:spLocks noChangeArrowheads="1"/>
              </p:cNvSpPr>
              <p:nvPr/>
            </p:nvSpPr>
            <p:spPr bwMode="auto">
              <a:xfrm>
                <a:off x="2309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FFFFFF"/>
                    </a:solidFill>
                    <a:latin typeface="Symbol" pitchFamily="18" charset="2"/>
                  </a:rPr>
                  <a:t>5</a:t>
                </a:r>
                <a:endParaRPr lang="en-GB" altLang="en-US" sz="2400" smtClean="0">
                  <a:solidFill>
                    <a:srgbClr val="FFFFFF"/>
                  </a:solidFill>
                  <a:latin typeface="Symbol" pitchFamily="18" charset="2"/>
                </a:endParaRPr>
              </a:p>
            </p:txBody>
          </p:sp>
          <p:sp>
            <p:nvSpPr>
              <p:cNvPr id="184330" name="Oval 10"/>
              <p:cNvSpPr>
                <a:spLocks noChangeArrowheads="1"/>
              </p:cNvSpPr>
              <p:nvPr/>
            </p:nvSpPr>
            <p:spPr bwMode="auto">
              <a:xfrm>
                <a:off x="3596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FFFFFF"/>
                    </a:solidFill>
                    <a:latin typeface="Symbol" pitchFamily="18" charset="2"/>
                  </a:rPr>
                  <a:t>7</a:t>
                </a:r>
                <a:endParaRPr lang="en-GB" altLang="en-US" sz="2400" smtClean="0">
                  <a:solidFill>
                    <a:srgbClr val="FFFFFF"/>
                  </a:solidFill>
                  <a:latin typeface="Symbol" pitchFamily="18" charset="2"/>
                </a:endParaRPr>
              </a:p>
            </p:txBody>
          </p:sp>
          <p:sp>
            <p:nvSpPr>
              <p:cNvPr id="184331" name="Oval 11"/>
              <p:cNvSpPr>
                <a:spLocks noChangeArrowheads="1"/>
              </p:cNvSpPr>
              <p:nvPr/>
            </p:nvSpPr>
            <p:spPr bwMode="auto">
              <a:xfrm>
                <a:off x="1344" y="2034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FFFFFF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FFFFFF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84332" name="AutoShape 12"/>
              <p:cNvCxnSpPr>
                <a:cxnSpLocks noChangeShapeType="1"/>
                <a:stCxn id="184329" idx="7"/>
                <a:endCxn id="184327" idx="5"/>
              </p:cNvCxnSpPr>
              <p:nvPr/>
            </p:nvCxnSpPr>
            <p:spPr bwMode="auto">
              <a:xfrm rot="16200000">
                <a:off x="2257" y="2271"/>
                <a:ext cx="928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3" name="AutoShape 13"/>
              <p:cNvCxnSpPr>
                <a:cxnSpLocks noChangeShapeType="1"/>
                <a:stCxn id="184327" idx="3"/>
                <a:endCxn id="184329" idx="1"/>
              </p:cNvCxnSpPr>
              <p:nvPr/>
            </p:nvCxnSpPr>
            <p:spPr bwMode="auto">
              <a:xfrm rot="5400000">
                <a:off x="1916" y="2271"/>
                <a:ext cx="9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4" name="AutoShape 14"/>
              <p:cNvCxnSpPr>
                <a:cxnSpLocks noChangeShapeType="1"/>
                <a:stCxn id="184327" idx="6"/>
                <a:endCxn id="184328" idx="2"/>
              </p:cNvCxnSpPr>
              <p:nvPr/>
            </p:nvCxnSpPr>
            <p:spPr bwMode="auto">
              <a:xfrm>
                <a:off x="2792" y="1640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5" name="AutoShape 15"/>
              <p:cNvCxnSpPr>
                <a:cxnSpLocks noChangeShapeType="1"/>
                <a:stCxn id="184329" idx="7"/>
                <a:endCxn id="184328" idx="3"/>
              </p:cNvCxnSpPr>
              <p:nvPr/>
            </p:nvCxnSpPr>
            <p:spPr bwMode="auto">
              <a:xfrm flipV="1">
                <a:off x="2721" y="1807"/>
                <a:ext cx="945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6" name="AutoShape 16"/>
              <p:cNvCxnSpPr>
                <a:cxnSpLocks noChangeShapeType="1"/>
                <a:stCxn id="184328" idx="3"/>
                <a:endCxn id="184330" idx="1"/>
              </p:cNvCxnSpPr>
              <p:nvPr/>
            </p:nvCxnSpPr>
            <p:spPr bwMode="auto">
              <a:xfrm>
                <a:off x="3666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7" name="AutoShape 17"/>
              <p:cNvCxnSpPr>
                <a:cxnSpLocks noChangeShapeType="1"/>
                <a:stCxn id="184330" idx="7"/>
                <a:endCxn id="184328" idx="5"/>
              </p:cNvCxnSpPr>
              <p:nvPr/>
            </p:nvCxnSpPr>
            <p:spPr bwMode="auto">
              <a:xfrm flipV="1">
                <a:off x="4008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8" name="AutoShape 18"/>
              <p:cNvCxnSpPr>
                <a:cxnSpLocks noChangeShapeType="1"/>
                <a:stCxn id="184329" idx="6"/>
                <a:endCxn id="184330" idx="2"/>
              </p:cNvCxnSpPr>
              <p:nvPr/>
            </p:nvCxnSpPr>
            <p:spPr bwMode="auto">
              <a:xfrm>
                <a:off x="2792" y="2903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9" name="AutoShape 19"/>
              <p:cNvCxnSpPr>
                <a:cxnSpLocks noChangeShapeType="1"/>
                <a:stCxn id="184330" idx="1"/>
                <a:endCxn id="184331" idx="6"/>
              </p:cNvCxnSpPr>
              <p:nvPr/>
            </p:nvCxnSpPr>
            <p:spPr bwMode="auto">
              <a:xfrm flipH="1" flipV="1">
                <a:off x="1827" y="2271"/>
                <a:ext cx="1839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0" name="AutoShape 20"/>
              <p:cNvCxnSpPr>
                <a:cxnSpLocks noChangeShapeType="1"/>
                <a:stCxn id="184331" idx="5"/>
                <a:endCxn id="184329" idx="2"/>
              </p:cNvCxnSpPr>
              <p:nvPr/>
            </p:nvCxnSpPr>
            <p:spPr bwMode="auto">
              <a:xfrm>
                <a:off x="1756" y="2439"/>
                <a:ext cx="553" cy="4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1" name="AutoShape 21"/>
              <p:cNvCxnSpPr>
                <a:cxnSpLocks noChangeShapeType="1"/>
                <a:stCxn id="184331" idx="7"/>
                <a:endCxn id="184327" idx="2"/>
              </p:cNvCxnSpPr>
              <p:nvPr/>
            </p:nvCxnSpPr>
            <p:spPr bwMode="auto">
              <a:xfrm flipV="1">
                <a:off x="1756" y="1640"/>
                <a:ext cx="553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344" name="Text Box 24"/>
              <p:cNvSpPr txBox="1">
                <a:spLocks noChangeArrowheads="1"/>
              </p:cNvSpPr>
              <p:nvPr/>
            </p:nvSpPr>
            <p:spPr bwMode="auto">
              <a:xfrm>
                <a:off x="3759" y="307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45" name="Text Box 25"/>
              <p:cNvSpPr txBox="1">
                <a:spLocks noChangeArrowheads="1"/>
              </p:cNvSpPr>
              <p:nvPr/>
            </p:nvSpPr>
            <p:spPr bwMode="auto">
              <a:xfrm>
                <a:off x="2463" y="306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46" name="Text Box 26"/>
              <p:cNvSpPr txBox="1">
                <a:spLocks noChangeArrowheads="1"/>
              </p:cNvSpPr>
              <p:nvPr/>
            </p:nvSpPr>
            <p:spPr bwMode="auto">
              <a:xfrm>
                <a:off x="1822" y="1670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10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47" name="Text Box 27"/>
              <p:cNvSpPr txBox="1">
                <a:spLocks noChangeArrowheads="1"/>
              </p:cNvSpPr>
              <p:nvPr/>
            </p:nvSpPr>
            <p:spPr bwMode="auto">
              <a:xfrm>
                <a:off x="1774" y="2534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5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2953" y="139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1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49" name="Text Box 29"/>
              <p:cNvSpPr txBox="1">
                <a:spLocks noChangeArrowheads="1"/>
              </p:cNvSpPr>
              <p:nvPr/>
            </p:nvSpPr>
            <p:spPr bwMode="auto">
              <a:xfrm>
                <a:off x="2222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0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3183" y="1958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2" name="Text Box 32"/>
              <p:cNvSpPr txBox="1">
                <a:spLocks noChangeArrowheads="1"/>
              </p:cNvSpPr>
              <p:nvPr/>
            </p:nvSpPr>
            <p:spPr bwMode="auto">
              <a:xfrm>
                <a:off x="3518" y="2112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3" name="Text Box 33"/>
              <p:cNvSpPr txBox="1">
                <a:spLocks noChangeArrowheads="1"/>
              </p:cNvSpPr>
              <p:nvPr/>
            </p:nvSpPr>
            <p:spPr bwMode="auto">
              <a:xfrm>
                <a:off x="3984" y="2113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3230" y="2438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5" name="Text Box 35"/>
              <p:cNvSpPr txBox="1">
                <a:spLocks noChangeArrowheads="1"/>
              </p:cNvSpPr>
              <p:nvPr/>
            </p:nvSpPr>
            <p:spPr bwMode="auto">
              <a:xfrm>
                <a:off x="3033" y="2870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8435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210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496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Shortest-Path Variants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</a:rPr>
              <a:t>Shortest-Path problems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Single-source shortest-paths problem:</a:t>
            </a:r>
            <a:r>
              <a:rPr lang="en-US" altLang="en-US" sz="2000"/>
              <a:t> Find the shortest path from </a:t>
            </a:r>
            <a:r>
              <a:rPr lang="en-US" altLang="en-US" sz="2000" i="1">
                <a:solidFill>
                  <a:srgbClr val="FF3300"/>
                </a:solidFill>
              </a:rPr>
              <a:t>s</a:t>
            </a:r>
            <a:r>
              <a:rPr lang="en-US" altLang="en-US" sz="2000"/>
              <a:t> to each vertex </a:t>
            </a:r>
            <a:r>
              <a:rPr lang="en-US" altLang="en-US" sz="2000" i="1"/>
              <a:t>v</a:t>
            </a:r>
            <a:r>
              <a:rPr lang="en-US" altLang="en-US" sz="2000"/>
              <a:t>. (e.g. BFS)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Single-destination shortest-paths problem:</a:t>
            </a:r>
            <a:r>
              <a:rPr lang="en-US" altLang="en-US" sz="2000"/>
              <a:t> Find a shortest path to a given </a:t>
            </a:r>
            <a:r>
              <a:rPr lang="en-US" altLang="en-US" sz="2000" i="1">
                <a:solidFill>
                  <a:srgbClr val="FF3300"/>
                </a:solidFill>
              </a:rPr>
              <a:t>destination</a:t>
            </a:r>
            <a:r>
              <a:rPr lang="en-US" altLang="en-US" sz="2000"/>
              <a:t> vertex </a:t>
            </a:r>
            <a:r>
              <a:rPr lang="en-US" altLang="en-US" sz="2000" i="1"/>
              <a:t>t</a:t>
            </a:r>
            <a:r>
              <a:rPr lang="en-US" altLang="en-US" sz="2000"/>
              <a:t> from each vertex </a:t>
            </a:r>
            <a:r>
              <a:rPr lang="en-US" altLang="en-US" sz="2000" i="1"/>
              <a:t>v</a:t>
            </a:r>
            <a:r>
              <a:rPr lang="en-US" altLang="en-US" sz="2000"/>
              <a:t>. 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Single-pair shortest-path problem:</a:t>
            </a:r>
            <a:r>
              <a:rPr lang="en-US" altLang="en-US" sz="2000"/>
              <a:t> Find a shortest path from </a:t>
            </a:r>
            <a:r>
              <a:rPr lang="en-US" altLang="en-US" sz="2000" i="1">
                <a:solidFill>
                  <a:srgbClr val="FF3300"/>
                </a:solidFill>
              </a:rPr>
              <a:t>u</a:t>
            </a:r>
            <a:r>
              <a:rPr lang="en-US" altLang="en-US" sz="2000"/>
              <a:t> to </a:t>
            </a:r>
            <a:r>
              <a:rPr lang="en-US" altLang="en-US" sz="2000" i="1">
                <a:solidFill>
                  <a:srgbClr val="FF3300"/>
                </a:solidFill>
              </a:rPr>
              <a:t>v</a:t>
            </a:r>
            <a:r>
              <a:rPr lang="en-US" altLang="en-US" sz="2000"/>
              <a:t> for given vertices </a:t>
            </a:r>
            <a:r>
              <a:rPr lang="en-US" altLang="en-US" sz="2000" i="1"/>
              <a:t>u</a:t>
            </a:r>
            <a:r>
              <a:rPr lang="en-US" altLang="en-US" sz="2000"/>
              <a:t> and </a:t>
            </a:r>
            <a:r>
              <a:rPr lang="en-US" altLang="en-US" sz="2000" i="1"/>
              <a:t>v</a:t>
            </a:r>
            <a:r>
              <a:rPr lang="en-US" altLang="en-US" sz="2000"/>
              <a:t>. 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All-pairs shortest-paths problem:</a:t>
            </a:r>
            <a:r>
              <a:rPr lang="en-US" altLang="en-US" sz="2000"/>
              <a:t> Find a shortest path from </a:t>
            </a:r>
            <a:r>
              <a:rPr lang="en-US" altLang="en-US" sz="2000" i="1">
                <a:solidFill>
                  <a:srgbClr val="FF3300"/>
                </a:solidFill>
              </a:rPr>
              <a:t>u</a:t>
            </a:r>
            <a:r>
              <a:rPr lang="en-US" altLang="en-US" sz="2000"/>
              <a:t> to </a:t>
            </a:r>
            <a:r>
              <a:rPr lang="en-US" altLang="en-US" sz="2000" i="1">
                <a:solidFill>
                  <a:srgbClr val="FF3300"/>
                </a:solidFill>
              </a:rPr>
              <a:t>v</a:t>
            </a:r>
            <a:r>
              <a:rPr lang="en-US" altLang="en-US" sz="2000"/>
              <a:t> for every pair of vertices </a:t>
            </a:r>
            <a:r>
              <a:rPr lang="en-US" altLang="en-US" sz="2000" i="1"/>
              <a:t>u</a:t>
            </a:r>
            <a:r>
              <a:rPr lang="en-US" altLang="en-US" sz="2000"/>
              <a:t> and </a:t>
            </a:r>
            <a:r>
              <a:rPr lang="en-US" altLang="en-US" sz="2000" i="1"/>
              <a:t>v</a:t>
            </a:r>
            <a:r>
              <a:rPr lang="en-US" altLang="en-US" sz="200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7467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7315200" cy="685800"/>
          </a:xfrm>
          <a:prstGeom prst="rect">
            <a:avLst/>
          </a:prstGeom>
          <a:solidFill>
            <a:srgbClr val="008000">
              <a:alpha val="26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153400" y="2286000"/>
            <a:ext cx="685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3806825" y="181292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</a:rPr>
              <a:t>u</a:t>
            </a:r>
            <a:endParaRPr lang="en-GB" altLang="en-US" sz="2000" smtClean="0">
              <a:solidFill>
                <a:srgbClr val="000000"/>
              </a:solidFill>
            </a:endParaRP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2701925" y="4098925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777777"/>
                </a:solidFill>
              </a:rPr>
              <a:t>5</a:t>
            </a:r>
            <a:endParaRPr lang="en-GB" altLang="en-US" sz="2000" smtClean="0">
              <a:solidFill>
                <a:srgbClr val="777777"/>
              </a:solidFill>
            </a:endParaRPr>
          </a:p>
        </p:txBody>
      </p:sp>
      <p:grpSp>
        <p:nvGrpSpPr>
          <p:cNvPr id="185382" name="Group 38"/>
          <p:cNvGrpSpPr>
            <a:grpSpLocks/>
          </p:cNvGrpSpPr>
          <p:nvPr/>
        </p:nvGrpSpPr>
        <p:grpSpPr bwMode="auto">
          <a:xfrm>
            <a:off x="1673225" y="1889125"/>
            <a:ext cx="5260975" cy="3444875"/>
            <a:chOff x="1054" y="1190"/>
            <a:chExt cx="3314" cy="2170"/>
          </a:xfrm>
        </p:grpSpPr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2260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8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3609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9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2260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5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5355" name="Oval 11"/>
            <p:cNvSpPr>
              <a:spLocks noChangeArrowheads="1"/>
            </p:cNvSpPr>
            <p:nvPr/>
          </p:nvSpPr>
          <p:spPr bwMode="auto">
            <a:xfrm>
              <a:off x="3609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7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185356" name="Oval 12"/>
            <p:cNvSpPr>
              <a:spLocks noChangeArrowheads="1"/>
            </p:cNvSpPr>
            <p:nvPr/>
          </p:nvSpPr>
          <p:spPr bwMode="auto">
            <a:xfrm>
              <a:off x="1248" y="2055"/>
              <a:ext cx="506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FFFFFF"/>
                  </a:solidFill>
                  <a:latin typeface="Symbol" pitchFamily="18" charset="2"/>
                </a:rPr>
                <a:t>0</a:t>
              </a:r>
              <a:endParaRPr lang="en-GB" altLang="en-US" sz="2400" smtClean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cxnSp>
          <p:nvCxnSpPr>
            <p:cNvPr id="185357" name="AutoShape 13"/>
            <p:cNvCxnSpPr>
              <a:cxnSpLocks noChangeShapeType="1"/>
              <a:stCxn id="185354" idx="7"/>
              <a:endCxn id="185352" idx="5"/>
            </p:cNvCxnSpPr>
            <p:nvPr/>
          </p:nvCxnSpPr>
          <p:spPr bwMode="auto">
            <a:xfrm rot="16200000">
              <a:off x="2218" y="2298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8" name="AutoShape 14"/>
            <p:cNvCxnSpPr>
              <a:cxnSpLocks noChangeShapeType="1"/>
              <a:stCxn id="185352" idx="3"/>
              <a:endCxn id="185354" idx="1"/>
            </p:cNvCxnSpPr>
            <p:nvPr/>
          </p:nvCxnSpPr>
          <p:spPr bwMode="auto">
            <a:xfrm rot="5400000">
              <a:off x="1860" y="2298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9" name="AutoShape 15"/>
            <p:cNvCxnSpPr>
              <a:cxnSpLocks noChangeShapeType="1"/>
              <a:stCxn id="185352" idx="6"/>
              <a:endCxn id="185353" idx="2"/>
            </p:cNvCxnSpPr>
            <p:nvPr/>
          </p:nvCxnSpPr>
          <p:spPr bwMode="auto">
            <a:xfrm>
              <a:off x="2766" y="1653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0" name="AutoShape 16"/>
            <p:cNvCxnSpPr>
              <a:cxnSpLocks noChangeShapeType="1"/>
              <a:stCxn id="185354" idx="7"/>
              <a:endCxn id="185353" idx="3"/>
            </p:cNvCxnSpPr>
            <p:nvPr/>
          </p:nvCxnSpPr>
          <p:spPr bwMode="auto">
            <a:xfrm flipV="1">
              <a:off x="2692" y="1824"/>
              <a:ext cx="991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1" name="AutoShape 17"/>
            <p:cNvCxnSpPr>
              <a:cxnSpLocks noChangeShapeType="1"/>
              <a:stCxn id="185353" idx="3"/>
              <a:endCxn id="185355" idx="1"/>
            </p:cNvCxnSpPr>
            <p:nvPr/>
          </p:nvCxnSpPr>
          <p:spPr bwMode="auto">
            <a:xfrm>
              <a:off x="3683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2" name="AutoShape 18"/>
            <p:cNvCxnSpPr>
              <a:cxnSpLocks noChangeShapeType="1"/>
              <a:stCxn id="185355" idx="7"/>
              <a:endCxn id="185353" idx="5"/>
            </p:cNvCxnSpPr>
            <p:nvPr/>
          </p:nvCxnSpPr>
          <p:spPr bwMode="auto">
            <a:xfrm flipV="1">
              <a:off x="4041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3" name="AutoShape 19"/>
            <p:cNvCxnSpPr>
              <a:cxnSpLocks noChangeShapeType="1"/>
              <a:stCxn id="185354" idx="6"/>
              <a:endCxn id="185355" idx="2"/>
            </p:cNvCxnSpPr>
            <p:nvPr/>
          </p:nvCxnSpPr>
          <p:spPr bwMode="auto">
            <a:xfrm>
              <a:off x="2766" y="2942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4" name="AutoShape 20"/>
            <p:cNvCxnSpPr>
              <a:cxnSpLocks noChangeShapeType="1"/>
              <a:stCxn id="185355" idx="1"/>
              <a:endCxn id="185356" idx="6"/>
            </p:cNvCxnSpPr>
            <p:nvPr/>
          </p:nvCxnSpPr>
          <p:spPr bwMode="auto">
            <a:xfrm flipH="1" flipV="1">
              <a:off x="1754" y="2297"/>
              <a:ext cx="1929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5" name="AutoShape 21"/>
            <p:cNvCxnSpPr>
              <a:cxnSpLocks noChangeShapeType="1"/>
              <a:stCxn id="185356" idx="5"/>
              <a:endCxn id="185354" idx="2"/>
            </p:cNvCxnSpPr>
            <p:nvPr/>
          </p:nvCxnSpPr>
          <p:spPr bwMode="auto">
            <a:xfrm>
              <a:off x="1680" y="2468"/>
              <a:ext cx="580" cy="47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6" name="AutoShape 22"/>
            <p:cNvCxnSpPr>
              <a:cxnSpLocks noChangeShapeType="1"/>
              <a:stCxn id="185356" idx="7"/>
              <a:endCxn id="185352" idx="2"/>
            </p:cNvCxnSpPr>
            <p:nvPr/>
          </p:nvCxnSpPr>
          <p:spPr bwMode="auto">
            <a:xfrm flipV="1">
              <a:off x="1680" y="1653"/>
              <a:ext cx="580" cy="4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42" y="119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v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3744" y="311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y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5370" name="Text Box 26"/>
            <p:cNvSpPr txBox="1">
              <a:spLocks noChangeArrowheads="1"/>
            </p:cNvSpPr>
            <p:nvPr/>
          </p:nvSpPr>
          <p:spPr bwMode="auto">
            <a:xfrm>
              <a:off x="2446" y="311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x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1750" y="1680"/>
              <a:ext cx="50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10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3" name="Text Box 29"/>
            <p:cNvSpPr txBox="1">
              <a:spLocks noChangeArrowheads="1"/>
            </p:cNvSpPr>
            <p:nvPr/>
          </p:nvSpPr>
          <p:spPr bwMode="auto">
            <a:xfrm>
              <a:off x="2928" y="1430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1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2159" y="1975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5" name="Text Box 31"/>
            <p:cNvSpPr txBox="1">
              <a:spLocks noChangeArrowheads="1"/>
            </p:cNvSpPr>
            <p:nvPr/>
          </p:nvSpPr>
          <p:spPr bwMode="auto">
            <a:xfrm>
              <a:off x="2687" y="1975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3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6" name="Text Box 32"/>
            <p:cNvSpPr txBox="1">
              <a:spLocks noChangeArrowheads="1"/>
            </p:cNvSpPr>
            <p:nvPr/>
          </p:nvSpPr>
          <p:spPr bwMode="auto">
            <a:xfrm>
              <a:off x="3215" y="195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9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504" y="2136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4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8" name="Text Box 34"/>
            <p:cNvSpPr txBox="1">
              <a:spLocks noChangeArrowheads="1"/>
            </p:cNvSpPr>
            <p:nvPr/>
          </p:nvSpPr>
          <p:spPr bwMode="auto">
            <a:xfrm>
              <a:off x="4031" y="2136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6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3167" y="243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7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019" y="291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2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1054" y="2208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s</a:t>
              </a:r>
              <a:endParaRPr lang="en-GB" altLang="en-US" sz="20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6136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noFill/>
          <a:ln/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 for Single Source Shortest Paths</a:t>
            </a:r>
          </a:p>
        </p:txBody>
      </p:sp>
      <p:sp>
        <p:nvSpPr>
          <p:cNvPr id="9318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533400" y="1752600"/>
            <a:ext cx="79248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09600" indent="-609600">
              <a:buSzPct val="75000"/>
              <a:buFontTx/>
              <a:buNone/>
            </a:pPr>
            <a:r>
              <a:rPr lang="tr-TR" altLang="en-US" sz="1400" b="1"/>
              <a:t> </a:t>
            </a:r>
          </a:p>
        </p:txBody>
      </p:sp>
      <p:cxnSp>
        <p:nvCxnSpPr>
          <p:cNvPr id="93186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3429000" y="3124200"/>
            <a:ext cx="76200" cy="1752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429000" y="502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334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en-US" altLang="en-US" u="sng" smtClean="0">
              <a:solidFill>
                <a:srgbClr val="000000"/>
              </a:solidFill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09600" y="1981200"/>
            <a:ext cx="7924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  <a:buFontTx/>
              <a:buChar char="•"/>
            </a:pPr>
            <a:endParaRPr lang="tr-TR" altLang="en-US" dirty="0" smtClean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tr-TR" altLang="en-US" dirty="0" smtClean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M</a:t>
            </a:r>
            <a:r>
              <a:rPr lang="tr-TR" altLang="en-US" dirty="0" err="1" smtClean="0">
                <a:solidFill>
                  <a:srgbClr val="000000"/>
                </a:solidFill>
              </a:rPr>
              <a:t>ore</a:t>
            </a:r>
            <a:r>
              <a:rPr lang="tr-TR" altLang="en-US" dirty="0" smtClean="0">
                <a:solidFill>
                  <a:srgbClr val="000000"/>
                </a:solidFill>
              </a:rPr>
              <a:t> general </a:t>
            </a:r>
            <a:r>
              <a:rPr lang="tr-TR" altLang="en-US" dirty="0" err="1" smtClean="0">
                <a:solidFill>
                  <a:srgbClr val="000000"/>
                </a:solidFill>
              </a:rPr>
              <a:t>than</a:t>
            </a:r>
            <a:r>
              <a:rPr lang="tr-TR" altLang="en-US" dirty="0" smtClean="0">
                <a:solidFill>
                  <a:srgbClr val="000000"/>
                </a:solidFill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</a:rPr>
              <a:t>Dijkstra’s</a:t>
            </a:r>
            <a:r>
              <a:rPr lang="tr-TR" altLang="en-US" dirty="0" smtClean="0">
                <a:solidFill>
                  <a:srgbClr val="000000"/>
                </a:solidFill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</a:rPr>
              <a:t>algorithm</a:t>
            </a:r>
            <a:r>
              <a:rPr lang="tr-TR" altLang="en-US" dirty="0" smtClean="0">
                <a:solidFill>
                  <a:srgbClr val="000000"/>
                </a:solidFill>
              </a:rPr>
              <a:t>: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000000"/>
                </a:solidFill>
              </a:rPr>
              <a:t>E</a:t>
            </a:r>
            <a:r>
              <a:rPr lang="tr-TR" altLang="en-US" dirty="0" err="1" smtClean="0">
                <a:solidFill>
                  <a:srgbClr val="000000"/>
                </a:solidFill>
              </a:rPr>
              <a:t>dge-weights</a:t>
            </a:r>
            <a:r>
              <a:rPr lang="tr-TR" altLang="en-US" dirty="0" smtClean="0">
                <a:solidFill>
                  <a:srgbClr val="000000"/>
                </a:solidFill>
              </a:rPr>
              <a:t> can be </a:t>
            </a:r>
            <a:r>
              <a:rPr lang="tr-TR" altLang="en-US" dirty="0" err="1" smtClean="0">
                <a:solidFill>
                  <a:srgbClr val="000000"/>
                </a:solidFill>
              </a:rPr>
              <a:t>negative</a:t>
            </a:r>
            <a:endParaRPr lang="tr-TR" altLang="en-US" dirty="0" smtClean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tr-TR" altLang="en-US" dirty="0" smtClean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D</a:t>
            </a:r>
            <a:r>
              <a:rPr lang="tr-TR" altLang="en-US" dirty="0" err="1" smtClean="0">
                <a:solidFill>
                  <a:srgbClr val="000000"/>
                </a:solidFill>
              </a:rPr>
              <a:t>etects</a:t>
            </a:r>
            <a:r>
              <a:rPr lang="tr-TR" altLang="en-US" dirty="0" smtClean="0">
                <a:solidFill>
                  <a:srgbClr val="000000"/>
                </a:solidFill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</a:rPr>
              <a:t>the</a:t>
            </a:r>
            <a:r>
              <a:rPr lang="tr-TR" altLang="en-US" dirty="0" smtClean="0">
                <a:solidFill>
                  <a:srgbClr val="000000"/>
                </a:solidFill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</a:rPr>
              <a:t>existence</a:t>
            </a:r>
            <a:r>
              <a:rPr lang="tr-TR" altLang="en-US" dirty="0" smtClean="0">
                <a:solidFill>
                  <a:srgbClr val="000000"/>
                </a:solidFill>
              </a:rPr>
              <a:t> of </a:t>
            </a:r>
            <a:r>
              <a:rPr lang="tr-TR" altLang="en-US" dirty="0" err="1" smtClean="0">
                <a:solidFill>
                  <a:srgbClr val="000000"/>
                </a:solidFill>
              </a:rPr>
              <a:t>negative-weight</a:t>
            </a:r>
            <a:r>
              <a:rPr lang="tr-TR" altLang="en-US" dirty="0" smtClean="0">
                <a:solidFill>
                  <a:srgbClr val="000000"/>
                </a:solidFill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</a:rPr>
              <a:t>cycle</a:t>
            </a:r>
            <a:r>
              <a:rPr lang="tr-TR" altLang="en-US" dirty="0" smtClean="0">
                <a:solidFill>
                  <a:srgbClr val="000000"/>
                </a:solidFill>
              </a:rPr>
              <a:t>(s) </a:t>
            </a:r>
            <a:r>
              <a:rPr lang="tr-TR" altLang="en-US" dirty="0" err="1" smtClean="0">
                <a:solidFill>
                  <a:srgbClr val="000000"/>
                </a:solidFill>
              </a:rPr>
              <a:t>reachable</a:t>
            </a:r>
            <a:r>
              <a:rPr lang="tr-TR" altLang="en-US" dirty="0" smtClean="0">
                <a:solidFill>
                  <a:srgbClr val="000000"/>
                </a:solidFill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</a:rPr>
              <a:t>from</a:t>
            </a:r>
            <a:r>
              <a:rPr lang="tr-TR" altLang="en-US" dirty="0" smtClean="0">
                <a:solidFill>
                  <a:srgbClr val="000000"/>
                </a:solidFill>
              </a:rPr>
              <a:t> s.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tr-TR" alt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12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noFill/>
          <a:ln/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 for Single Source Shortest Paths</a:t>
            </a:r>
          </a:p>
        </p:txBody>
      </p:sp>
      <p:sp>
        <p:nvSpPr>
          <p:cNvPr id="95235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533400" y="1752600"/>
            <a:ext cx="79248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09600" indent="-609600">
              <a:buSzPct val="75000"/>
              <a:buFontTx/>
              <a:buNone/>
            </a:pPr>
            <a:r>
              <a:rPr lang="tr-TR" altLang="en-US" dirty="0"/>
              <a:t>   </a:t>
            </a:r>
            <a:r>
              <a:rPr lang="tr-TR" altLang="en-US" sz="2400" b="1" i="1" dirty="0">
                <a:solidFill>
                  <a:schemeClr val="accent2"/>
                </a:solidFill>
                <a:cs typeface="Times New Roman" pitchFamily="18" charset="0"/>
              </a:rPr>
              <a:t>BELMAN-FORD</a:t>
            </a: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( G, s ) </a:t>
            </a:r>
            <a:endParaRPr lang="tr-TR" alt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          </a:t>
            </a:r>
            <a:r>
              <a:rPr lang="tr-TR" altLang="en-US" sz="2400" b="1" i="1" dirty="0">
                <a:solidFill>
                  <a:schemeClr val="accent2"/>
                </a:solidFill>
                <a:cs typeface="Times New Roman" pitchFamily="18" charset="0"/>
              </a:rPr>
              <a:t>INIT</a:t>
            </a: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( G, s )</a:t>
            </a:r>
            <a:endParaRPr lang="tr-TR" alt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          </a:t>
            </a:r>
            <a:r>
              <a:rPr lang="tr-TR" altLang="en-US" sz="2400" dirty="0" err="1">
                <a:solidFill>
                  <a:schemeClr val="tx2"/>
                </a:solidFill>
                <a:cs typeface="Times New Roman" pitchFamily="18" charset="0"/>
              </a:rPr>
              <a:t>for</a:t>
            </a: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 i ←1 </a:t>
            </a:r>
            <a:r>
              <a:rPr lang="tr-TR" altLang="en-US" sz="2400" dirty="0" err="1">
                <a:solidFill>
                  <a:schemeClr val="tx2"/>
                </a:solidFill>
                <a:cs typeface="Times New Roman" pitchFamily="18" charset="0"/>
              </a:rPr>
              <a:t>to</a:t>
            </a:r>
            <a:r>
              <a:rPr lang="tr-TR" altLang="en-US" sz="2400" dirty="0">
                <a:solidFill>
                  <a:schemeClr val="tx2"/>
                </a:solidFill>
                <a:cs typeface="Times New Roman" pitchFamily="18" charset="0"/>
              </a:rPr>
              <a:t> |V|-1 do 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			</a:t>
            </a: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tr-TR" altLang="en-US" sz="2400" dirty="0">
                <a:solidFill>
                  <a:srgbClr val="000000"/>
                </a:solidFill>
              </a:rPr>
              <a:t>		</a:t>
            </a:r>
            <a:r>
              <a:rPr lang="en-US" altLang="en-US" sz="2400" dirty="0">
                <a:solidFill>
                  <a:srgbClr val="000000"/>
                </a:solidFill>
              </a:rPr>
              <a:t>     </a:t>
            </a:r>
            <a:r>
              <a:rPr lang="tr-TR" altLang="en-US" sz="2400" dirty="0" err="1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cs typeface="Times New Roman" pitchFamily="18" charset="0"/>
              </a:rPr>
              <a:t>each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  <a:cs typeface="Times New Roman" pitchFamily="18" charset="0"/>
              </a:rPr>
              <a:t>edge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tr-TR" altLang="en-US" sz="2400" i="1" dirty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tr-TR" altLang="en-US" sz="2400" i="1" dirty="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tr-TR" altLang="en-US" sz="2400" dirty="0">
                <a:latin typeface="TimesNewRoman" charset="0"/>
                <a:sym typeface="Symbol" pitchFamily="18" charset="2"/>
              </a:rPr>
              <a:t>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E do		</a:t>
            </a: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tr-TR" altLang="en-US" sz="2400" dirty="0">
                <a:solidFill>
                  <a:srgbClr val="000000"/>
                </a:solidFill>
              </a:rPr>
              <a:t>	      </a:t>
            </a:r>
            <a:r>
              <a:rPr lang="en-US" altLang="en-US" sz="2400" dirty="0">
                <a:solidFill>
                  <a:srgbClr val="000000"/>
                </a:solidFill>
              </a:rPr>
              <a:t>     </a:t>
            </a:r>
            <a:r>
              <a:rPr lang="tr-TR" altLang="en-US" sz="2400" b="1" i="1" dirty="0">
                <a:solidFill>
                  <a:schemeClr val="accent2"/>
                </a:solidFill>
                <a:cs typeface="Times New Roman" pitchFamily="18" charset="0"/>
              </a:rPr>
              <a:t>RELAX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( u, v )	</a:t>
            </a:r>
            <a:endParaRPr lang="tr-TR" altLang="en-US" sz="2400" dirty="0">
              <a:solidFill>
                <a:srgbClr val="000000"/>
              </a:solidFill>
            </a:endParaRP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  </a:t>
            </a:r>
            <a:r>
              <a:rPr lang="tr-TR" altLang="en-US" sz="2400" dirty="0" err="1">
                <a:solidFill>
                  <a:srgbClr val="000000"/>
                </a:solidFill>
              </a:rPr>
              <a:t>for</a:t>
            </a:r>
            <a:r>
              <a:rPr lang="tr-TR" altLang="en-US" sz="2400" dirty="0">
                <a:solidFill>
                  <a:srgbClr val="000000"/>
                </a:solidFill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</a:rPr>
              <a:t>each</a:t>
            </a:r>
            <a:r>
              <a:rPr lang="tr-TR" altLang="en-US" sz="2400" dirty="0">
                <a:solidFill>
                  <a:srgbClr val="000000"/>
                </a:solidFill>
              </a:rPr>
              <a:t> </a:t>
            </a:r>
            <a:r>
              <a:rPr lang="tr-TR" altLang="en-US" sz="2400" dirty="0" err="1">
                <a:solidFill>
                  <a:srgbClr val="000000"/>
                </a:solidFill>
              </a:rPr>
              <a:t>edge</a:t>
            </a:r>
            <a:r>
              <a:rPr lang="tr-TR" altLang="en-US" sz="2400" dirty="0">
                <a:solidFill>
                  <a:srgbClr val="000000"/>
                </a:solidFill>
              </a:rPr>
              <a:t> ( u, v ) </a:t>
            </a:r>
            <a:r>
              <a:rPr lang="tr-TR" altLang="en-US" sz="2400" dirty="0">
                <a:latin typeface="TimesNewRoman" charset="0"/>
                <a:sym typeface="Symbol" pitchFamily="18" charset="2"/>
              </a:rPr>
              <a:t>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 E do</a:t>
            </a:r>
            <a:r>
              <a:rPr lang="tr-TR" altLang="en-US" sz="2400" dirty="0">
                <a:solidFill>
                  <a:srgbClr val="000000"/>
                </a:solidFill>
              </a:rPr>
              <a:t> </a:t>
            </a:r>
            <a:r>
              <a:rPr lang="tr-TR" altLang="en-US" sz="2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tr-TR" altLang="en-US" sz="2400" dirty="0">
              <a:solidFill>
                <a:srgbClr val="000000"/>
              </a:solidFill>
            </a:endParaRP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rgbClr val="000000"/>
                </a:solidFill>
              </a:rPr>
              <a:t>		      </a:t>
            </a:r>
            <a:r>
              <a:rPr lang="tr-TR" altLang="en-US" sz="2400" dirty="0" err="1">
                <a:solidFill>
                  <a:srgbClr val="000000"/>
                </a:solidFill>
              </a:rPr>
              <a:t>if</a:t>
            </a:r>
            <a:r>
              <a:rPr lang="tr-TR" altLang="en-US" sz="2400" dirty="0">
                <a:solidFill>
                  <a:srgbClr val="000000"/>
                </a:solidFill>
              </a:rPr>
              <a:t> d[v] &gt; d[u]+w(</a:t>
            </a:r>
            <a:r>
              <a:rPr lang="tr-TR" altLang="en-US" sz="2400" dirty="0" err="1">
                <a:solidFill>
                  <a:srgbClr val="000000"/>
                </a:solidFill>
              </a:rPr>
              <a:t>u,v</a:t>
            </a:r>
            <a:r>
              <a:rPr lang="tr-TR" altLang="en-US" sz="2400" dirty="0">
                <a:solidFill>
                  <a:srgbClr val="000000"/>
                </a:solidFill>
              </a:rPr>
              <a:t>) </a:t>
            </a:r>
            <a:r>
              <a:rPr lang="tr-TR" altLang="en-US" sz="2400" dirty="0" err="1">
                <a:solidFill>
                  <a:srgbClr val="000000"/>
                </a:solidFill>
              </a:rPr>
              <a:t>then</a:t>
            </a:r>
            <a:r>
              <a:rPr lang="tr-TR" altLang="en-US" sz="24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rgbClr val="000000"/>
                </a:solidFill>
              </a:rPr>
              <a:t>			</a:t>
            </a:r>
            <a:r>
              <a:rPr lang="tr-TR" altLang="en-US" sz="2400" dirty="0" err="1">
                <a:solidFill>
                  <a:srgbClr val="336600"/>
                </a:solidFill>
              </a:rPr>
              <a:t>return</a:t>
            </a:r>
            <a:r>
              <a:rPr lang="tr-TR" altLang="en-US" sz="2400" dirty="0">
                <a:solidFill>
                  <a:srgbClr val="009900"/>
                </a:solidFill>
              </a:rPr>
              <a:t> </a:t>
            </a:r>
            <a:r>
              <a:rPr lang="tr-TR" altLang="en-US" sz="2400" i="1" dirty="0">
                <a:solidFill>
                  <a:srgbClr val="FF0000"/>
                </a:solidFill>
              </a:rPr>
              <a:t>FALSE</a:t>
            </a:r>
            <a:r>
              <a:rPr lang="tr-TR" altLang="en-US" sz="2400" dirty="0">
                <a:solidFill>
                  <a:srgbClr val="000000"/>
                </a:solidFill>
              </a:rPr>
              <a:t>      </a:t>
            </a:r>
            <a:r>
              <a:rPr lang="en-US" altLang="en-US" sz="2400" b="1" dirty="0">
                <a:solidFill>
                  <a:srgbClr val="336600"/>
                </a:solidFill>
              </a:rPr>
              <a:t>&gt;</a:t>
            </a:r>
            <a:r>
              <a:rPr lang="tr-TR" altLang="en-US" sz="2400" dirty="0">
                <a:solidFill>
                  <a:srgbClr val="336600"/>
                </a:solidFill>
              </a:rPr>
              <a:t> </a:t>
            </a:r>
            <a:r>
              <a:rPr lang="tr-TR" altLang="en-US" sz="2400" dirty="0" err="1">
                <a:solidFill>
                  <a:srgbClr val="336600"/>
                </a:solidFill>
              </a:rPr>
              <a:t>neg-weight</a:t>
            </a:r>
            <a:r>
              <a:rPr lang="tr-TR" altLang="en-US" sz="2400" dirty="0">
                <a:solidFill>
                  <a:srgbClr val="336600"/>
                </a:solidFill>
              </a:rPr>
              <a:t> </a:t>
            </a:r>
            <a:r>
              <a:rPr lang="tr-TR" altLang="en-US" sz="2400" dirty="0" err="1">
                <a:solidFill>
                  <a:srgbClr val="336600"/>
                </a:solidFill>
              </a:rPr>
              <a:t>cycle</a:t>
            </a:r>
            <a:endParaRPr lang="tr-TR" altLang="en-US" sz="2400" dirty="0">
              <a:solidFill>
                <a:srgbClr val="336600"/>
              </a:solidFill>
            </a:endParaRPr>
          </a:p>
          <a:p>
            <a:pPr marL="609600" indent="-609600">
              <a:buSzPct val="75000"/>
              <a:buFontTx/>
              <a:buNone/>
            </a:pPr>
            <a:r>
              <a:rPr lang="tr-TR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  </a:t>
            </a:r>
            <a:r>
              <a:rPr lang="tr-TR" altLang="en-US" sz="2400" dirty="0" err="1">
                <a:solidFill>
                  <a:srgbClr val="336600"/>
                </a:solidFill>
              </a:rPr>
              <a:t>return</a:t>
            </a:r>
            <a:r>
              <a:rPr lang="tr-TR" altLang="en-US" sz="2400" dirty="0">
                <a:solidFill>
                  <a:srgbClr val="000000"/>
                </a:solidFill>
              </a:rPr>
              <a:t> </a:t>
            </a:r>
            <a:r>
              <a:rPr lang="tr-TR" altLang="en-US" sz="2400" i="1" dirty="0">
                <a:solidFill>
                  <a:srgbClr val="FF0000"/>
                </a:solidFill>
              </a:rPr>
              <a:t>TRUE</a:t>
            </a:r>
            <a:r>
              <a:rPr lang="tr-TR" altLang="en-US" sz="2400" dirty="0">
                <a:solidFill>
                  <a:srgbClr val="000000"/>
                </a:solidFill>
              </a:rPr>
              <a:t>	</a:t>
            </a:r>
          </a:p>
        </p:txBody>
      </p:sp>
      <p:cxnSp>
        <p:nvCxnSpPr>
          <p:cNvPr id="95234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3429000" y="3124200"/>
            <a:ext cx="76200" cy="1752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429000" y="502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838200" y="1752600"/>
            <a:ext cx="70866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9442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3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noFill/>
          <a:ln/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 for Single Source Shortest Paths</a:t>
            </a:r>
          </a:p>
        </p:txBody>
      </p:sp>
      <p:sp>
        <p:nvSpPr>
          <p:cNvPr id="9728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533400" y="1752600"/>
            <a:ext cx="79248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09600" indent="-609600">
              <a:buSzPct val="75000"/>
              <a:buFontTx/>
              <a:buNone/>
            </a:pPr>
            <a:r>
              <a:rPr lang="tr-TR" altLang="en-US" sz="1400" b="1"/>
              <a:t> </a:t>
            </a:r>
          </a:p>
        </p:txBody>
      </p:sp>
      <p:cxnSp>
        <p:nvCxnSpPr>
          <p:cNvPr id="97282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85" name="Line 5"/>
          <p:cNvSpPr>
            <a:spLocks noChangeShapeType="1"/>
          </p:cNvSpPr>
          <p:nvPr/>
        </p:nvSpPr>
        <p:spPr bwMode="auto">
          <a:xfrm flipH="1">
            <a:off x="3429000" y="3124200"/>
            <a:ext cx="76200" cy="1752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429000" y="502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334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792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lang="tr-TR" altLang="en-US" b="1" i="1" smtClean="0">
                <a:solidFill>
                  <a:srgbClr val="FF0000"/>
                </a:solidFill>
              </a:rPr>
              <a:t>Observe: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tr-TR" altLang="en-US" b="1" i="1" smtClean="0">
              <a:solidFill>
                <a:srgbClr val="FF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altLang="en-US" smtClean="0">
                <a:solidFill>
                  <a:srgbClr val="336600"/>
                </a:solidFill>
              </a:rPr>
              <a:t>F</a:t>
            </a:r>
            <a:r>
              <a:rPr lang="tr-TR" altLang="en-US" smtClean="0">
                <a:solidFill>
                  <a:srgbClr val="336600"/>
                </a:solidFill>
              </a:rPr>
              <a:t>irst nested for-loop</a:t>
            </a:r>
            <a:r>
              <a:rPr lang="tr-TR" altLang="en-US" smtClean="0">
                <a:solidFill>
                  <a:srgbClr val="000000"/>
                </a:solidFill>
              </a:rPr>
              <a:t> performs |V|-1 </a:t>
            </a:r>
            <a:r>
              <a:rPr lang="tr-TR" altLang="en-US" smtClean="0">
                <a:solidFill>
                  <a:srgbClr val="336600"/>
                </a:solidFill>
              </a:rPr>
              <a:t>relaxation passes</a:t>
            </a:r>
            <a:r>
              <a:rPr lang="tr-TR" altLang="en-US" smtClean="0">
                <a:solidFill>
                  <a:srgbClr val="000000"/>
                </a:solidFill>
              </a:rPr>
              <a:t>; relax every edge at each pass  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tr-TR" altLang="en-US" smtClean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mtClean="0">
                <a:solidFill>
                  <a:srgbClr val="336600"/>
                </a:solidFill>
              </a:rPr>
              <a:t>L</a:t>
            </a:r>
            <a:r>
              <a:rPr lang="tr-TR" altLang="en-US" smtClean="0">
                <a:solidFill>
                  <a:srgbClr val="336600"/>
                </a:solidFill>
              </a:rPr>
              <a:t>ast for-loop</a:t>
            </a:r>
            <a:r>
              <a:rPr lang="tr-TR" altLang="en-US" smtClean="0">
                <a:solidFill>
                  <a:srgbClr val="000000"/>
                </a:solidFill>
              </a:rPr>
              <a:t> checks the existence of a negative-weight cycle reachable from 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lang="tr-TR" altLang="en-US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3006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81364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</a:t>
            </a:r>
            <a:r>
              <a:rPr lang="en-US" altLang="en-US" sz="3600" b="1">
                <a:solidFill>
                  <a:schemeClr val="accent2"/>
                </a:solidFill>
              </a:rPr>
              <a:t/>
            </a:r>
            <a:br>
              <a:rPr lang="en-US" altLang="en-US" sz="3600" b="1">
                <a:solidFill>
                  <a:schemeClr val="accent2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94653" name="Group 93"/>
          <p:cNvGrpSpPr>
            <a:grpSpLocks/>
          </p:cNvGrpSpPr>
          <p:nvPr/>
        </p:nvGrpSpPr>
        <p:grpSpPr bwMode="auto">
          <a:xfrm>
            <a:off x="1905000" y="1938338"/>
            <a:ext cx="4191000" cy="3167062"/>
            <a:chOff x="480" y="920"/>
            <a:chExt cx="1968" cy="1445"/>
          </a:xfrm>
        </p:grpSpPr>
        <p:sp>
          <p:nvSpPr>
            <p:cNvPr id="194654" name="Text Box 94"/>
            <p:cNvSpPr txBox="1">
              <a:spLocks noChangeArrowheads="1"/>
            </p:cNvSpPr>
            <p:nvPr/>
          </p:nvSpPr>
          <p:spPr bwMode="auto">
            <a:xfrm>
              <a:off x="1610" y="920"/>
              <a:ext cx="28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  <p:grpSp>
          <p:nvGrpSpPr>
            <p:cNvPr id="194655" name="Group 95"/>
            <p:cNvGrpSpPr>
              <a:grpSpLocks/>
            </p:cNvGrpSpPr>
            <p:nvPr/>
          </p:nvGrpSpPr>
          <p:grpSpPr bwMode="auto">
            <a:xfrm>
              <a:off x="480" y="940"/>
              <a:ext cx="1968" cy="1425"/>
              <a:chOff x="480" y="940"/>
              <a:chExt cx="1968" cy="1425"/>
            </a:xfrm>
          </p:grpSpPr>
          <p:sp>
            <p:nvSpPr>
              <p:cNvPr id="194656" name="Oval 96"/>
              <p:cNvSpPr>
                <a:spLocks noChangeArrowheads="1"/>
              </p:cNvSpPr>
              <p:nvPr/>
            </p:nvSpPr>
            <p:spPr bwMode="auto">
              <a:xfrm>
                <a:off x="1248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</a:p>
            </p:txBody>
          </p:sp>
          <p:sp>
            <p:nvSpPr>
              <p:cNvPr id="194657" name="Oval 97"/>
              <p:cNvSpPr>
                <a:spLocks noChangeArrowheads="1"/>
              </p:cNvSpPr>
              <p:nvPr/>
            </p:nvSpPr>
            <p:spPr bwMode="auto">
              <a:xfrm>
                <a:off x="2016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</a:p>
            </p:txBody>
          </p:sp>
          <p:sp>
            <p:nvSpPr>
              <p:cNvPr id="194658" name="Oval 98"/>
              <p:cNvSpPr>
                <a:spLocks noChangeArrowheads="1"/>
              </p:cNvSpPr>
              <p:nvPr/>
            </p:nvSpPr>
            <p:spPr bwMode="auto">
              <a:xfrm>
                <a:off x="1248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</a:p>
            </p:txBody>
          </p:sp>
          <p:sp>
            <p:nvSpPr>
              <p:cNvPr id="194659" name="Oval 99"/>
              <p:cNvSpPr>
                <a:spLocks noChangeArrowheads="1"/>
              </p:cNvSpPr>
              <p:nvPr/>
            </p:nvSpPr>
            <p:spPr bwMode="auto">
              <a:xfrm>
                <a:off x="2016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</a:p>
            </p:txBody>
          </p:sp>
          <p:sp>
            <p:nvSpPr>
              <p:cNvPr id="194660" name="Oval 100"/>
              <p:cNvSpPr>
                <a:spLocks noChangeArrowheads="1"/>
              </p:cNvSpPr>
              <p:nvPr/>
            </p:nvSpPr>
            <p:spPr bwMode="auto">
              <a:xfrm>
                <a:off x="672" y="156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94661" name="AutoShape 101"/>
              <p:cNvCxnSpPr>
                <a:cxnSpLocks noChangeShapeType="1"/>
                <a:stCxn id="194656" idx="3"/>
                <a:endCxn id="194658" idx="1"/>
              </p:cNvCxnSpPr>
              <p:nvPr/>
            </p:nvCxnSpPr>
            <p:spPr bwMode="auto">
              <a:xfrm rot="5400000">
                <a:off x="1008" y="1704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2" name="AutoShape 102"/>
              <p:cNvCxnSpPr>
                <a:cxnSpLocks noChangeShapeType="1"/>
                <a:stCxn id="194656" idx="7"/>
                <a:endCxn id="194657" idx="1"/>
              </p:cNvCxnSpPr>
              <p:nvPr/>
            </p:nvCxnSpPr>
            <p:spPr bwMode="auto">
              <a:xfrm rot="5400000" flipV="1">
                <a:off x="1775" y="937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3" name="AutoShape 103"/>
              <p:cNvCxnSpPr>
                <a:cxnSpLocks noChangeShapeType="1"/>
                <a:stCxn id="194658" idx="7"/>
                <a:endCxn id="194657" idx="3"/>
              </p:cNvCxnSpPr>
              <p:nvPr/>
            </p:nvCxnSpPr>
            <p:spPr bwMode="auto">
              <a:xfrm flipV="1">
                <a:off x="1494" y="1422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4" name="AutoShape 104"/>
              <p:cNvCxnSpPr>
                <a:cxnSpLocks noChangeShapeType="1"/>
                <a:stCxn id="194659" idx="7"/>
                <a:endCxn id="194657" idx="5"/>
              </p:cNvCxnSpPr>
              <p:nvPr/>
            </p:nvCxnSpPr>
            <p:spPr bwMode="auto">
              <a:xfrm flipV="1">
                <a:off x="2262" y="1422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5" name="AutoShape 105"/>
              <p:cNvCxnSpPr>
                <a:cxnSpLocks noChangeShapeType="1"/>
                <a:stCxn id="194658" idx="6"/>
                <a:endCxn id="194659" idx="2"/>
              </p:cNvCxnSpPr>
              <p:nvPr/>
            </p:nvCxnSpPr>
            <p:spPr bwMode="auto">
              <a:xfrm>
                <a:off x="1536" y="2088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6" name="AutoShape 106"/>
              <p:cNvCxnSpPr>
                <a:cxnSpLocks noChangeShapeType="1"/>
                <a:stCxn id="194659" idx="1"/>
                <a:endCxn id="194660" idx="6"/>
              </p:cNvCxnSpPr>
              <p:nvPr/>
            </p:nvCxnSpPr>
            <p:spPr bwMode="auto">
              <a:xfrm flipH="1" flipV="1">
                <a:off x="960" y="1704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7" name="AutoShape 107"/>
              <p:cNvCxnSpPr>
                <a:cxnSpLocks noChangeShapeType="1"/>
                <a:stCxn id="194660" idx="5"/>
                <a:endCxn id="194658" idx="2"/>
              </p:cNvCxnSpPr>
              <p:nvPr/>
            </p:nvCxnSpPr>
            <p:spPr bwMode="auto">
              <a:xfrm>
                <a:off x="918" y="1806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8" name="AutoShape 108"/>
              <p:cNvCxnSpPr>
                <a:cxnSpLocks noChangeShapeType="1"/>
                <a:stCxn id="194660" idx="7"/>
                <a:endCxn id="194656" idx="2"/>
              </p:cNvCxnSpPr>
              <p:nvPr/>
            </p:nvCxnSpPr>
            <p:spPr bwMode="auto">
              <a:xfrm flipV="1">
                <a:off x="918" y="1320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69" name="Text Box 109"/>
              <p:cNvSpPr txBox="1">
                <a:spLocks noChangeArrowheads="1"/>
              </p:cNvSpPr>
              <p:nvPr/>
            </p:nvSpPr>
            <p:spPr bwMode="auto">
              <a:xfrm>
                <a:off x="480" y="156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s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70" name="Text Box 110"/>
              <p:cNvSpPr txBox="1">
                <a:spLocks noChangeArrowheads="1"/>
              </p:cNvSpPr>
              <p:nvPr/>
            </p:nvSpPr>
            <p:spPr bwMode="auto">
              <a:xfrm>
                <a:off x="2064" y="2184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71" name="Text Box 111"/>
              <p:cNvSpPr txBox="1">
                <a:spLocks noChangeArrowheads="1"/>
              </p:cNvSpPr>
              <p:nvPr/>
            </p:nvSpPr>
            <p:spPr bwMode="auto">
              <a:xfrm>
                <a:off x="1296" y="2184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72" name="Text Box 112"/>
              <p:cNvSpPr txBox="1">
                <a:spLocks noChangeArrowheads="1"/>
              </p:cNvSpPr>
              <p:nvPr/>
            </p:nvSpPr>
            <p:spPr bwMode="auto">
              <a:xfrm>
                <a:off x="864" y="122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73" name="Text Box 113"/>
              <p:cNvSpPr txBox="1">
                <a:spLocks noChangeArrowheads="1"/>
              </p:cNvSpPr>
              <p:nvPr/>
            </p:nvSpPr>
            <p:spPr bwMode="auto">
              <a:xfrm>
                <a:off x="864" y="1848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74" name="Text Box 114"/>
              <p:cNvSpPr txBox="1">
                <a:spLocks noChangeArrowheads="1"/>
              </p:cNvSpPr>
              <p:nvPr/>
            </p:nvSpPr>
            <p:spPr bwMode="auto">
              <a:xfrm>
                <a:off x="1104" y="1512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8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75" name="Text Box 115"/>
              <p:cNvSpPr txBox="1">
                <a:spLocks noChangeArrowheads="1"/>
              </p:cNvSpPr>
              <p:nvPr/>
            </p:nvSpPr>
            <p:spPr bwMode="auto">
              <a:xfrm>
                <a:off x="1733" y="1369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76" name="Text Box 116"/>
              <p:cNvSpPr txBox="1">
                <a:spLocks noChangeArrowheads="1"/>
              </p:cNvSpPr>
              <p:nvPr/>
            </p:nvSpPr>
            <p:spPr bwMode="auto">
              <a:xfrm>
                <a:off x="2256" y="1608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77" name="Text Box 117"/>
              <p:cNvSpPr txBox="1">
                <a:spLocks noChangeArrowheads="1"/>
              </p:cNvSpPr>
              <p:nvPr/>
            </p:nvSpPr>
            <p:spPr bwMode="auto">
              <a:xfrm>
                <a:off x="1758" y="171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78" name="Text Box 118"/>
              <p:cNvSpPr txBox="1">
                <a:spLocks noChangeArrowheads="1"/>
              </p:cNvSpPr>
              <p:nvPr/>
            </p:nvSpPr>
            <p:spPr bwMode="auto">
              <a:xfrm>
                <a:off x="1680" y="204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194679" name="AutoShape 119"/>
              <p:cNvCxnSpPr>
                <a:cxnSpLocks noChangeShapeType="1"/>
                <a:stCxn id="194657" idx="2"/>
                <a:endCxn id="194656" idx="6"/>
              </p:cNvCxnSpPr>
              <p:nvPr/>
            </p:nvCxnSpPr>
            <p:spPr bwMode="auto">
              <a:xfrm rot="10800000">
                <a:off x="1536" y="132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80" name="Text Box 120"/>
              <p:cNvSpPr txBox="1">
                <a:spLocks noChangeArrowheads="1"/>
              </p:cNvSpPr>
              <p:nvPr/>
            </p:nvSpPr>
            <p:spPr bwMode="auto">
              <a:xfrm>
                <a:off x="1689" y="1113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4681" name="Text Box 121"/>
              <p:cNvSpPr txBox="1">
                <a:spLocks noChangeArrowheads="1"/>
              </p:cNvSpPr>
              <p:nvPr/>
            </p:nvSpPr>
            <p:spPr bwMode="auto">
              <a:xfrm>
                <a:off x="2058" y="94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82" name="Text Box 122"/>
              <p:cNvSpPr txBox="1">
                <a:spLocks noChangeArrowheads="1"/>
              </p:cNvSpPr>
              <p:nvPr/>
            </p:nvSpPr>
            <p:spPr bwMode="auto">
              <a:xfrm>
                <a:off x="1280" y="94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t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4683" name="AutoShape 123"/>
              <p:cNvCxnSpPr>
                <a:cxnSpLocks noChangeShapeType="1"/>
                <a:stCxn id="194656" idx="5"/>
                <a:endCxn id="194659" idx="0"/>
              </p:cNvCxnSpPr>
              <p:nvPr/>
            </p:nvCxnSpPr>
            <p:spPr bwMode="auto">
              <a:xfrm>
                <a:off x="1494" y="1422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84" name="Text Box 124"/>
              <p:cNvSpPr txBox="1">
                <a:spLocks noChangeArrowheads="1"/>
              </p:cNvSpPr>
              <p:nvPr/>
            </p:nvSpPr>
            <p:spPr bwMode="auto">
              <a:xfrm>
                <a:off x="1946" y="162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79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</a:t>
            </a:r>
            <a:r>
              <a:rPr lang="en-US" altLang="en-US" sz="3600" b="1">
                <a:solidFill>
                  <a:schemeClr val="accent2"/>
                </a:solidFill>
              </a:rPr>
              <a:t/>
            </a:r>
            <a:br>
              <a:rPr lang="en-US" altLang="en-US" sz="3600" b="1">
                <a:solidFill>
                  <a:schemeClr val="accent2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1905000" y="1911350"/>
            <a:ext cx="4191000" cy="3194050"/>
            <a:chOff x="2692" y="891"/>
            <a:chExt cx="1968" cy="1472"/>
          </a:xfrm>
        </p:grpSpPr>
        <p:grpSp>
          <p:nvGrpSpPr>
            <p:cNvPr id="196613" name="Group 5"/>
            <p:cNvGrpSpPr>
              <a:grpSpLocks/>
            </p:cNvGrpSpPr>
            <p:nvPr/>
          </p:nvGrpSpPr>
          <p:grpSpPr bwMode="auto">
            <a:xfrm>
              <a:off x="2692" y="936"/>
              <a:ext cx="1968" cy="1427"/>
              <a:chOff x="2692" y="936"/>
              <a:chExt cx="1968" cy="1427"/>
            </a:xfrm>
          </p:grpSpPr>
          <p:sp>
            <p:nvSpPr>
              <p:cNvPr id="196614" name="Oval 6"/>
              <p:cNvSpPr>
                <a:spLocks noChangeArrowheads="1"/>
              </p:cNvSpPr>
              <p:nvPr/>
            </p:nvSpPr>
            <p:spPr bwMode="auto">
              <a:xfrm>
                <a:off x="3460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6</a:t>
                </a:r>
              </a:p>
            </p:txBody>
          </p:sp>
          <p:sp>
            <p:nvSpPr>
              <p:cNvPr id="196615" name="Oval 7"/>
              <p:cNvSpPr>
                <a:spLocks noChangeArrowheads="1"/>
              </p:cNvSpPr>
              <p:nvPr/>
            </p:nvSpPr>
            <p:spPr bwMode="auto">
              <a:xfrm>
                <a:off x="4228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</a:p>
            </p:txBody>
          </p:sp>
          <p:sp>
            <p:nvSpPr>
              <p:cNvPr id="196616" name="Oval 8"/>
              <p:cNvSpPr>
                <a:spLocks noChangeArrowheads="1"/>
              </p:cNvSpPr>
              <p:nvPr/>
            </p:nvSpPr>
            <p:spPr bwMode="auto">
              <a:xfrm>
                <a:off x="3460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7</a:t>
                </a:r>
              </a:p>
            </p:txBody>
          </p:sp>
          <p:sp>
            <p:nvSpPr>
              <p:cNvPr id="196617" name="Oval 9"/>
              <p:cNvSpPr>
                <a:spLocks noChangeArrowheads="1"/>
              </p:cNvSpPr>
              <p:nvPr/>
            </p:nvSpPr>
            <p:spPr bwMode="auto">
              <a:xfrm>
                <a:off x="4228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</a:p>
            </p:txBody>
          </p:sp>
          <p:sp>
            <p:nvSpPr>
              <p:cNvPr id="196618" name="Oval 10"/>
              <p:cNvSpPr>
                <a:spLocks noChangeArrowheads="1"/>
              </p:cNvSpPr>
              <p:nvPr/>
            </p:nvSpPr>
            <p:spPr bwMode="auto">
              <a:xfrm>
                <a:off x="2884" y="155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96619" name="AutoShape 11"/>
              <p:cNvCxnSpPr>
                <a:cxnSpLocks noChangeShapeType="1"/>
                <a:stCxn id="196614" idx="3"/>
                <a:endCxn id="196616" idx="1"/>
              </p:cNvCxnSpPr>
              <p:nvPr/>
            </p:nvCxnSpPr>
            <p:spPr bwMode="auto">
              <a:xfrm rot="5400000">
                <a:off x="3220" y="1700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0" name="AutoShape 12"/>
              <p:cNvCxnSpPr>
                <a:cxnSpLocks noChangeShapeType="1"/>
                <a:stCxn id="196614" idx="7"/>
                <a:endCxn id="196615" idx="1"/>
              </p:cNvCxnSpPr>
              <p:nvPr/>
            </p:nvCxnSpPr>
            <p:spPr bwMode="auto">
              <a:xfrm rot="5400000" flipV="1">
                <a:off x="3987" y="933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1" name="AutoShape 13"/>
              <p:cNvCxnSpPr>
                <a:cxnSpLocks noChangeShapeType="1"/>
                <a:stCxn id="196616" idx="7"/>
                <a:endCxn id="196615" idx="3"/>
              </p:cNvCxnSpPr>
              <p:nvPr/>
            </p:nvCxnSpPr>
            <p:spPr bwMode="auto">
              <a:xfrm flipV="1">
                <a:off x="3706" y="1418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2" name="AutoShape 14"/>
              <p:cNvCxnSpPr>
                <a:cxnSpLocks noChangeShapeType="1"/>
                <a:stCxn id="196617" idx="7"/>
                <a:endCxn id="196615" idx="5"/>
              </p:cNvCxnSpPr>
              <p:nvPr/>
            </p:nvCxnSpPr>
            <p:spPr bwMode="auto">
              <a:xfrm flipV="1">
                <a:off x="4474" y="1418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3" name="AutoShape 15"/>
              <p:cNvCxnSpPr>
                <a:cxnSpLocks noChangeShapeType="1"/>
                <a:stCxn id="196616" idx="6"/>
                <a:endCxn id="196617" idx="2"/>
              </p:cNvCxnSpPr>
              <p:nvPr/>
            </p:nvCxnSpPr>
            <p:spPr bwMode="auto">
              <a:xfrm>
                <a:off x="3748" y="2084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4" name="AutoShape 16"/>
              <p:cNvCxnSpPr>
                <a:cxnSpLocks noChangeShapeType="1"/>
                <a:stCxn id="196617" idx="1"/>
                <a:endCxn id="196618" idx="6"/>
              </p:cNvCxnSpPr>
              <p:nvPr/>
            </p:nvCxnSpPr>
            <p:spPr bwMode="auto">
              <a:xfrm flipH="1" flipV="1">
                <a:off x="3172" y="1700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5" name="AutoShape 17"/>
              <p:cNvCxnSpPr>
                <a:cxnSpLocks noChangeShapeType="1"/>
                <a:stCxn id="196618" idx="5"/>
                <a:endCxn id="196616" idx="2"/>
              </p:cNvCxnSpPr>
              <p:nvPr/>
            </p:nvCxnSpPr>
            <p:spPr bwMode="auto">
              <a:xfrm>
                <a:off x="3130" y="180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6" name="AutoShape 18"/>
              <p:cNvCxnSpPr>
                <a:cxnSpLocks noChangeShapeType="1"/>
                <a:stCxn id="196618" idx="7"/>
                <a:endCxn id="196614" idx="2"/>
              </p:cNvCxnSpPr>
              <p:nvPr/>
            </p:nvCxnSpPr>
            <p:spPr bwMode="auto">
              <a:xfrm flipV="1">
                <a:off x="3130" y="1316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27" name="Text Box 19"/>
              <p:cNvSpPr txBox="1">
                <a:spLocks noChangeArrowheads="1"/>
              </p:cNvSpPr>
              <p:nvPr/>
            </p:nvSpPr>
            <p:spPr bwMode="auto">
              <a:xfrm>
                <a:off x="2692" y="155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s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28" name="Text Box 20"/>
              <p:cNvSpPr txBox="1">
                <a:spLocks noChangeArrowheads="1"/>
              </p:cNvSpPr>
              <p:nvPr/>
            </p:nvSpPr>
            <p:spPr bwMode="auto">
              <a:xfrm>
                <a:off x="4276" y="2180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29" name="Text Box 21"/>
              <p:cNvSpPr txBox="1">
                <a:spLocks noChangeArrowheads="1"/>
              </p:cNvSpPr>
              <p:nvPr/>
            </p:nvSpPr>
            <p:spPr bwMode="auto">
              <a:xfrm>
                <a:off x="3508" y="2180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30" name="Text Box 22"/>
              <p:cNvSpPr txBox="1">
                <a:spLocks noChangeArrowheads="1"/>
              </p:cNvSpPr>
              <p:nvPr/>
            </p:nvSpPr>
            <p:spPr bwMode="auto">
              <a:xfrm>
                <a:off x="3076" y="1220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1" name="Text Box 23"/>
              <p:cNvSpPr txBox="1">
                <a:spLocks noChangeArrowheads="1"/>
              </p:cNvSpPr>
              <p:nvPr/>
            </p:nvSpPr>
            <p:spPr bwMode="auto">
              <a:xfrm>
                <a:off x="3076" y="1844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2" name="Text Box 24"/>
              <p:cNvSpPr txBox="1">
                <a:spLocks noChangeArrowheads="1"/>
              </p:cNvSpPr>
              <p:nvPr/>
            </p:nvSpPr>
            <p:spPr bwMode="auto">
              <a:xfrm>
                <a:off x="3316" y="1508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8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3" name="Text Box 25"/>
              <p:cNvSpPr txBox="1">
                <a:spLocks noChangeArrowheads="1"/>
              </p:cNvSpPr>
              <p:nvPr/>
            </p:nvSpPr>
            <p:spPr bwMode="auto">
              <a:xfrm>
                <a:off x="3945" y="136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4" name="Text Box 26"/>
              <p:cNvSpPr txBox="1">
                <a:spLocks noChangeArrowheads="1"/>
              </p:cNvSpPr>
              <p:nvPr/>
            </p:nvSpPr>
            <p:spPr bwMode="auto">
              <a:xfrm>
                <a:off x="4468" y="1604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5" name="Text Box 27"/>
              <p:cNvSpPr txBox="1">
                <a:spLocks noChangeArrowheads="1"/>
              </p:cNvSpPr>
              <p:nvPr/>
            </p:nvSpPr>
            <p:spPr bwMode="auto">
              <a:xfrm>
                <a:off x="3970" y="1712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6" name="Text Box 28"/>
              <p:cNvSpPr txBox="1">
                <a:spLocks noChangeArrowheads="1"/>
              </p:cNvSpPr>
              <p:nvPr/>
            </p:nvSpPr>
            <p:spPr bwMode="auto">
              <a:xfrm>
                <a:off x="3892" y="203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196637" name="AutoShape 29"/>
              <p:cNvCxnSpPr>
                <a:cxnSpLocks noChangeShapeType="1"/>
                <a:stCxn id="196615" idx="2"/>
                <a:endCxn id="196614" idx="6"/>
              </p:cNvCxnSpPr>
              <p:nvPr/>
            </p:nvCxnSpPr>
            <p:spPr bwMode="auto">
              <a:xfrm rot="10800000">
                <a:off x="3748" y="1316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38" name="Text Box 30"/>
              <p:cNvSpPr txBox="1">
                <a:spLocks noChangeArrowheads="1"/>
              </p:cNvSpPr>
              <p:nvPr/>
            </p:nvSpPr>
            <p:spPr bwMode="auto">
              <a:xfrm>
                <a:off x="3901" y="1109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6639" name="Text Box 31"/>
              <p:cNvSpPr txBox="1">
                <a:spLocks noChangeArrowheads="1"/>
              </p:cNvSpPr>
              <p:nvPr/>
            </p:nvSpPr>
            <p:spPr bwMode="auto">
              <a:xfrm>
                <a:off x="4270" y="942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40" name="Text Box 32"/>
              <p:cNvSpPr txBox="1">
                <a:spLocks noChangeArrowheads="1"/>
              </p:cNvSpPr>
              <p:nvPr/>
            </p:nvSpPr>
            <p:spPr bwMode="auto">
              <a:xfrm>
                <a:off x="3492" y="93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t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6641" name="AutoShape 33"/>
              <p:cNvCxnSpPr>
                <a:cxnSpLocks noChangeShapeType="1"/>
                <a:stCxn id="196614" idx="5"/>
                <a:endCxn id="196617" idx="0"/>
              </p:cNvCxnSpPr>
              <p:nvPr/>
            </p:nvCxnSpPr>
            <p:spPr bwMode="auto">
              <a:xfrm>
                <a:off x="3706" y="1418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42" name="Text Box 34"/>
              <p:cNvSpPr txBox="1">
                <a:spLocks noChangeArrowheads="1"/>
              </p:cNvSpPr>
              <p:nvPr/>
            </p:nvSpPr>
            <p:spPr bwMode="auto">
              <a:xfrm>
                <a:off x="4158" y="1621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96643" name="Text Box 35"/>
            <p:cNvSpPr txBox="1">
              <a:spLocks noChangeArrowheads="1"/>
            </p:cNvSpPr>
            <p:nvPr/>
          </p:nvSpPr>
          <p:spPr bwMode="auto">
            <a:xfrm>
              <a:off x="3880" y="891"/>
              <a:ext cx="28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159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</a:t>
            </a:r>
            <a:r>
              <a:rPr lang="en-US" altLang="en-US" sz="3600" b="1">
                <a:solidFill>
                  <a:schemeClr val="accent2"/>
                </a:solidFill>
              </a:rPr>
              <a:t/>
            </a:r>
            <a:br>
              <a:rPr lang="en-US" altLang="en-US" sz="3600" b="1">
                <a:solidFill>
                  <a:schemeClr val="accent2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1905000" y="1905000"/>
            <a:ext cx="4114800" cy="3208338"/>
            <a:chOff x="502" y="2430"/>
            <a:chExt cx="1968" cy="1456"/>
          </a:xfrm>
        </p:grpSpPr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502" y="2462"/>
              <a:ext cx="1968" cy="1424"/>
              <a:chOff x="502" y="2462"/>
              <a:chExt cx="1968" cy="1424"/>
            </a:xfrm>
          </p:grpSpPr>
          <p:sp>
            <p:nvSpPr>
              <p:cNvPr id="197638" name="Oval 6"/>
              <p:cNvSpPr>
                <a:spLocks noChangeArrowheads="1"/>
              </p:cNvSpPr>
              <p:nvPr/>
            </p:nvSpPr>
            <p:spPr bwMode="auto">
              <a:xfrm>
                <a:off x="1270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6</a:t>
                </a:r>
              </a:p>
            </p:txBody>
          </p:sp>
          <p:sp>
            <p:nvSpPr>
              <p:cNvPr id="197639" name="Oval 7"/>
              <p:cNvSpPr>
                <a:spLocks noChangeArrowheads="1"/>
              </p:cNvSpPr>
              <p:nvPr/>
            </p:nvSpPr>
            <p:spPr bwMode="auto">
              <a:xfrm>
                <a:off x="2038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4</a:t>
                </a:r>
              </a:p>
            </p:txBody>
          </p:sp>
          <p:sp>
            <p:nvSpPr>
              <p:cNvPr id="197640" name="Oval 8"/>
              <p:cNvSpPr>
                <a:spLocks noChangeArrowheads="1"/>
              </p:cNvSpPr>
              <p:nvPr/>
            </p:nvSpPr>
            <p:spPr bwMode="auto">
              <a:xfrm>
                <a:off x="1270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7</a:t>
                </a:r>
              </a:p>
            </p:txBody>
          </p:sp>
          <p:sp>
            <p:nvSpPr>
              <p:cNvPr id="197641" name="Oval 9"/>
              <p:cNvSpPr>
                <a:spLocks noChangeArrowheads="1"/>
              </p:cNvSpPr>
              <p:nvPr/>
            </p:nvSpPr>
            <p:spPr bwMode="auto">
              <a:xfrm>
                <a:off x="2038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</a:p>
            </p:txBody>
          </p:sp>
          <p:sp>
            <p:nvSpPr>
              <p:cNvPr id="197642" name="Oval 10"/>
              <p:cNvSpPr>
                <a:spLocks noChangeArrowheads="1"/>
              </p:cNvSpPr>
              <p:nvPr/>
            </p:nvSpPr>
            <p:spPr bwMode="auto">
              <a:xfrm>
                <a:off x="694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97643" name="AutoShape 11"/>
              <p:cNvCxnSpPr>
                <a:cxnSpLocks noChangeShapeType="1"/>
                <a:stCxn id="197638" idx="3"/>
                <a:endCxn id="197640" idx="1"/>
              </p:cNvCxnSpPr>
              <p:nvPr/>
            </p:nvCxnSpPr>
            <p:spPr bwMode="auto">
              <a:xfrm rot="5400000">
                <a:off x="1030" y="3226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4" name="AutoShape 12"/>
              <p:cNvCxnSpPr>
                <a:cxnSpLocks noChangeShapeType="1"/>
                <a:stCxn id="197638" idx="7"/>
                <a:endCxn id="197639" idx="1"/>
              </p:cNvCxnSpPr>
              <p:nvPr/>
            </p:nvCxnSpPr>
            <p:spPr bwMode="auto">
              <a:xfrm rot="5400000" flipV="1">
                <a:off x="1797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5" name="AutoShape 13"/>
              <p:cNvCxnSpPr>
                <a:cxnSpLocks noChangeShapeType="1"/>
                <a:stCxn id="197640" idx="7"/>
                <a:endCxn id="197639" idx="3"/>
              </p:cNvCxnSpPr>
              <p:nvPr/>
            </p:nvCxnSpPr>
            <p:spPr bwMode="auto">
              <a:xfrm flipV="1">
                <a:off x="1516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6" name="AutoShape 14"/>
              <p:cNvCxnSpPr>
                <a:cxnSpLocks noChangeShapeType="1"/>
                <a:stCxn id="197641" idx="7"/>
                <a:endCxn id="197639" idx="5"/>
              </p:cNvCxnSpPr>
              <p:nvPr/>
            </p:nvCxnSpPr>
            <p:spPr bwMode="auto">
              <a:xfrm flipV="1">
                <a:off x="2284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7" name="AutoShape 15"/>
              <p:cNvCxnSpPr>
                <a:cxnSpLocks noChangeShapeType="1"/>
                <a:stCxn id="197640" idx="6"/>
                <a:endCxn id="197641" idx="2"/>
              </p:cNvCxnSpPr>
              <p:nvPr/>
            </p:nvCxnSpPr>
            <p:spPr bwMode="auto">
              <a:xfrm>
                <a:off x="1558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8" name="AutoShape 16"/>
              <p:cNvCxnSpPr>
                <a:cxnSpLocks noChangeShapeType="1"/>
                <a:stCxn id="197641" idx="1"/>
                <a:endCxn id="197642" idx="6"/>
              </p:cNvCxnSpPr>
              <p:nvPr/>
            </p:nvCxnSpPr>
            <p:spPr bwMode="auto">
              <a:xfrm flipH="1" flipV="1">
                <a:off x="982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9" name="AutoShape 17"/>
              <p:cNvCxnSpPr>
                <a:cxnSpLocks noChangeShapeType="1"/>
                <a:stCxn id="197642" idx="5"/>
                <a:endCxn id="197640" idx="2"/>
              </p:cNvCxnSpPr>
              <p:nvPr/>
            </p:nvCxnSpPr>
            <p:spPr bwMode="auto">
              <a:xfrm>
                <a:off x="940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50" name="AutoShape 18"/>
              <p:cNvCxnSpPr>
                <a:cxnSpLocks noChangeShapeType="1"/>
                <a:stCxn id="197642" idx="7"/>
                <a:endCxn id="197638" idx="2"/>
              </p:cNvCxnSpPr>
              <p:nvPr/>
            </p:nvCxnSpPr>
            <p:spPr bwMode="auto">
              <a:xfrm flipV="1">
                <a:off x="940" y="284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51" name="Text Box 19"/>
              <p:cNvSpPr txBox="1">
                <a:spLocks noChangeArrowheads="1"/>
              </p:cNvSpPr>
              <p:nvPr/>
            </p:nvSpPr>
            <p:spPr bwMode="auto">
              <a:xfrm>
                <a:off x="502" y="308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s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52" name="Text Box 20"/>
              <p:cNvSpPr txBox="1">
                <a:spLocks noChangeArrowheads="1"/>
              </p:cNvSpPr>
              <p:nvPr/>
            </p:nvSpPr>
            <p:spPr bwMode="auto">
              <a:xfrm>
                <a:off x="2086" y="3706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53" name="Text Box 21"/>
              <p:cNvSpPr txBox="1">
                <a:spLocks noChangeArrowheads="1"/>
              </p:cNvSpPr>
              <p:nvPr/>
            </p:nvSpPr>
            <p:spPr bwMode="auto">
              <a:xfrm>
                <a:off x="1318" y="3706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54" name="Text Box 22"/>
              <p:cNvSpPr txBox="1">
                <a:spLocks noChangeArrowheads="1"/>
              </p:cNvSpPr>
              <p:nvPr/>
            </p:nvSpPr>
            <p:spPr bwMode="auto">
              <a:xfrm>
                <a:off x="886" y="2746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55" name="Text Box 23"/>
              <p:cNvSpPr txBox="1">
                <a:spLocks noChangeArrowheads="1"/>
              </p:cNvSpPr>
              <p:nvPr/>
            </p:nvSpPr>
            <p:spPr bwMode="auto">
              <a:xfrm>
                <a:off x="886" y="337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56" name="Text Box 24"/>
              <p:cNvSpPr txBox="1">
                <a:spLocks noChangeArrowheads="1"/>
              </p:cNvSpPr>
              <p:nvPr/>
            </p:nvSpPr>
            <p:spPr bwMode="auto">
              <a:xfrm>
                <a:off x="1126" y="3034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8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57" name="Text Box 25"/>
              <p:cNvSpPr txBox="1">
                <a:spLocks noChangeArrowheads="1"/>
              </p:cNvSpPr>
              <p:nvPr/>
            </p:nvSpPr>
            <p:spPr bwMode="auto">
              <a:xfrm>
                <a:off x="1755" y="2891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58" name="Text Box 26"/>
              <p:cNvSpPr txBox="1">
                <a:spLocks noChangeArrowheads="1"/>
              </p:cNvSpPr>
              <p:nvPr/>
            </p:nvSpPr>
            <p:spPr bwMode="auto">
              <a:xfrm>
                <a:off x="2278" y="3130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59" name="Text Box 27"/>
              <p:cNvSpPr txBox="1">
                <a:spLocks noChangeArrowheads="1"/>
              </p:cNvSpPr>
              <p:nvPr/>
            </p:nvSpPr>
            <p:spPr bwMode="auto">
              <a:xfrm>
                <a:off x="1780" y="3238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60" name="Text Box 28"/>
              <p:cNvSpPr txBox="1">
                <a:spLocks noChangeArrowheads="1"/>
              </p:cNvSpPr>
              <p:nvPr/>
            </p:nvSpPr>
            <p:spPr bwMode="auto">
              <a:xfrm>
                <a:off x="1702" y="356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197661" name="AutoShape 29"/>
              <p:cNvCxnSpPr>
                <a:cxnSpLocks noChangeShapeType="1"/>
                <a:stCxn id="197639" idx="2"/>
                <a:endCxn id="197638" idx="6"/>
              </p:cNvCxnSpPr>
              <p:nvPr/>
            </p:nvCxnSpPr>
            <p:spPr bwMode="auto">
              <a:xfrm rot="10800000">
                <a:off x="1558" y="2842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62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6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7663" name="Text Box 31"/>
              <p:cNvSpPr txBox="1">
                <a:spLocks noChangeArrowheads="1"/>
              </p:cNvSpPr>
              <p:nvPr/>
            </p:nvSpPr>
            <p:spPr bwMode="auto">
              <a:xfrm>
                <a:off x="2098" y="2468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64" name="Text Box 32"/>
              <p:cNvSpPr txBox="1">
                <a:spLocks noChangeArrowheads="1"/>
              </p:cNvSpPr>
              <p:nvPr/>
            </p:nvSpPr>
            <p:spPr bwMode="auto">
              <a:xfrm>
                <a:off x="1320" y="246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t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7665" name="AutoShape 33"/>
              <p:cNvCxnSpPr>
                <a:cxnSpLocks noChangeShapeType="1"/>
                <a:stCxn id="197638" idx="5"/>
                <a:endCxn id="197641" idx="0"/>
              </p:cNvCxnSpPr>
              <p:nvPr/>
            </p:nvCxnSpPr>
            <p:spPr bwMode="auto">
              <a:xfrm>
                <a:off x="1516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66" name="Text Box 34"/>
              <p:cNvSpPr txBox="1">
                <a:spLocks noChangeArrowheads="1"/>
              </p:cNvSpPr>
              <p:nvPr/>
            </p:nvSpPr>
            <p:spPr bwMode="auto">
              <a:xfrm>
                <a:off x="1968" y="3147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97667" name="Text Box 35"/>
            <p:cNvSpPr txBox="1">
              <a:spLocks noChangeArrowheads="1"/>
            </p:cNvSpPr>
            <p:nvPr/>
          </p:nvSpPr>
          <p:spPr bwMode="auto">
            <a:xfrm>
              <a:off x="1715" y="243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322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</a:t>
            </a:r>
            <a:r>
              <a:rPr lang="en-US" altLang="en-US" sz="3600" b="1">
                <a:solidFill>
                  <a:schemeClr val="accent2"/>
                </a:solidFill>
              </a:rPr>
              <a:t/>
            </a:r>
            <a:br>
              <a:rPr lang="en-US" altLang="en-US" sz="3600" b="1">
                <a:solidFill>
                  <a:schemeClr val="accent2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1828800" y="1905000"/>
            <a:ext cx="4191000" cy="3241675"/>
            <a:chOff x="2691" y="2424"/>
            <a:chExt cx="1968" cy="1461"/>
          </a:xfrm>
        </p:grpSpPr>
        <p:grpSp>
          <p:nvGrpSpPr>
            <p:cNvPr id="198661" name="Group 5"/>
            <p:cNvGrpSpPr>
              <a:grpSpLocks/>
            </p:cNvGrpSpPr>
            <p:nvPr/>
          </p:nvGrpSpPr>
          <p:grpSpPr bwMode="auto">
            <a:xfrm>
              <a:off x="2691" y="2462"/>
              <a:ext cx="1968" cy="1423"/>
              <a:chOff x="2691" y="2462"/>
              <a:chExt cx="1968" cy="1423"/>
            </a:xfrm>
          </p:grpSpPr>
          <p:sp>
            <p:nvSpPr>
              <p:cNvPr id="198662" name="Oval 6"/>
              <p:cNvSpPr>
                <a:spLocks noChangeArrowheads="1"/>
              </p:cNvSpPr>
              <p:nvPr/>
            </p:nvSpPr>
            <p:spPr bwMode="auto">
              <a:xfrm>
                <a:off x="3459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</a:p>
            </p:txBody>
          </p:sp>
          <p:sp>
            <p:nvSpPr>
              <p:cNvPr id="198663" name="Oval 7"/>
              <p:cNvSpPr>
                <a:spLocks noChangeArrowheads="1"/>
              </p:cNvSpPr>
              <p:nvPr/>
            </p:nvSpPr>
            <p:spPr bwMode="auto">
              <a:xfrm>
                <a:off x="4227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4</a:t>
                </a:r>
              </a:p>
            </p:txBody>
          </p:sp>
          <p:sp>
            <p:nvSpPr>
              <p:cNvPr id="198664" name="Oval 8"/>
              <p:cNvSpPr>
                <a:spLocks noChangeArrowheads="1"/>
              </p:cNvSpPr>
              <p:nvPr/>
            </p:nvSpPr>
            <p:spPr bwMode="auto">
              <a:xfrm>
                <a:off x="3459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7</a:t>
                </a:r>
              </a:p>
            </p:txBody>
          </p:sp>
          <p:sp>
            <p:nvSpPr>
              <p:cNvPr id="198665" name="Oval 9"/>
              <p:cNvSpPr>
                <a:spLocks noChangeArrowheads="1"/>
              </p:cNvSpPr>
              <p:nvPr/>
            </p:nvSpPr>
            <p:spPr bwMode="auto">
              <a:xfrm>
                <a:off x="4227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</a:p>
            </p:txBody>
          </p:sp>
          <p:sp>
            <p:nvSpPr>
              <p:cNvPr id="198666" name="Oval 10"/>
              <p:cNvSpPr>
                <a:spLocks noChangeArrowheads="1"/>
              </p:cNvSpPr>
              <p:nvPr/>
            </p:nvSpPr>
            <p:spPr bwMode="auto">
              <a:xfrm>
                <a:off x="2883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98667" name="AutoShape 11"/>
              <p:cNvCxnSpPr>
                <a:cxnSpLocks noChangeShapeType="1"/>
                <a:stCxn id="198662" idx="3"/>
                <a:endCxn id="198664" idx="1"/>
              </p:cNvCxnSpPr>
              <p:nvPr/>
            </p:nvCxnSpPr>
            <p:spPr bwMode="auto">
              <a:xfrm rot="5400000">
                <a:off x="3219" y="3226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68" name="AutoShape 12"/>
              <p:cNvCxnSpPr>
                <a:cxnSpLocks noChangeShapeType="1"/>
                <a:stCxn id="198662" idx="7"/>
                <a:endCxn id="198663" idx="1"/>
              </p:cNvCxnSpPr>
              <p:nvPr/>
            </p:nvCxnSpPr>
            <p:spPr bwMode="auto">
              <a:xfrm rot="5400000" flipV="1">
                <a:off x="3986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69" name="AutoShape 13"/>
              <p:cNvCxnSpPr>
                <a:cxnSpLocks noChangeShapeType="1"/>
                <a:stCxn id="198664" idx="7"/>
                <a:endCxn id="198663" idx="3"/>
              </p:cNvCxnSpPr>
              <p:nvPr/>
            </p:nvCxnSpPr>
            <p:spPr bwMode="auto">
              <a:xfrm flipV="1">
                <a:off x="3705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0" name="AutoShape 14"/>
              <p:cNvCxnSpPr>
                <a:cxnSpLocks noChangeShapeType="1"/>
                <a:stCxn id="198665" idx="7"/>
                <a:endCxn id="198663" idx="5"/>
              </p:cNvCxnSpPr>
              <p:nvPr/>
            </p:nvCxnSpPr>
            <p:spPr bwMode="auto">
              <a:xfrm flipV="1">
                <a:off x="4473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1" name="AutoShape 15"/>
              <p:cNvCxnSpPr>
                <a:cxnSpLocks noChangeShapeType="1"/>
                <a:stCxn id="198664" idx="6"/>
                <a:endCxn id="198665" idx="2"/>
              </p:cNvCxnSpPr>
              <p:nvPr/>
            </p:nvCxnSpPr>
            <p:spPr bwMode="auto">
              <a:xfrm>
                <a:off x="3747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2" name="AutoShape 16"/>
              <p:cNvCxnSpPr>
                <a:cxnSpLocks noChangeShapeType="1"/>
                <a:stCxn id="198665" idx="1"/>
                <a:endCxn id="198666" idx="6"/>
              </p:cNvCxnSpPr>
              <p:nvPr/>
            </p:nvCxnSpPr>
            <p:spPr bwMode="auto">
              <a:xfrm flipH="1" flipV="1">
                <a:off x="3171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3" name="AutoShape 17"/>
              <p:cNvCxnSpPr>
                <a:cxnSpLocks noChangeShapeType="1"/>
                <a:stCxn id="198666" idx="5"/>
                <a:endCxn id="198664" idx="2"/>
              </p:cNvCxnSpPr>
              <p:nvPr/>
            </p:nvCxnSpPr>
            <p:spPr bwMode="auto">
              <a:xfrm>
                <a:off x="3129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4" name="AutoShape 18"/>
              <p:cNvCxnSpPr>
                <a:cxnSpLocks noChangeShapeType="1"/>
                <a:stCxn id="198666" idx="7"/>
                <a:endCxn id="198662" idx="2"/>
              </p:cNvCxnSpPr>
              <p:nvPr/>
            </p:nvCxnSpPr>
            <p:spPr bwMode="auto">
              <a:xfrm flipV="1">
                <a:off x="3129" y="2842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75" name="Text Box 19"/>
              <p:cNvSpPr txBox="1">
                <a:spLocks noChangeArrowheads="1"/>
              </p:cNvSpPr>
              <p:nvPr/>
            </p:nvSpPr>
            <p:spPr bwMode="auto">
              <a:xfrm>
                <a:off x="2691" y="308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s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76" name="Text Box 20"/>
              <p:cNvSpPr txBox="1">
                <a:spLocks noChangeArrowheads="1"/>
              </p:cNvSpPr>
              <p:nvPr/>
            </p:nvSpPr>
            <p:spPr bwMode="auto">
              <a:xfrm>
                <a:off x="4275" y="3706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77" name="Text Box 21"/>
              <p:cNvSpPr txBox="1">
                <a:spLocks noChangeArrowheads="1"/>
              </p:cNvSpPr>
              <p:nvPr/>
            </p:nvSpPr>
            <p:spPr bwMode="auto">
              <a:xfrm>
                <a:off x="3507" y="3706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78" name="Text Box 22"/>
              <p:cNvSpPr txBox="1">
                <a:spLocks noChangeArrowheads="1"/>
              </p:cNvSpPr>
              <p:nvPr/>
            </p:nvSpPr>
            <p:spPr bwMode="auto">
              <a:xfrm>
                <a:off x="3075" y="2746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79" name="Text Box 23"/>
              <p:cNvSpPr txBox="1">
                <a:spLocks noChangeArrowheads="1"/>
              </p:cNvSpPr>
              <p:nvPr/>
            </p:nvSpPr>
            <p:spPr bwMode="auto">
              <a:xfrm>
                <a:off x="3075" y="3370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80" name="Text Box 24"/>
              <p:cNvSpPr txBox="1">
                <a:spLocks noChangeArrowheads="1"/>
              </p:cNvSpPr>
              <p:nvPr/>
            </p:nvSpPr>
            <p:spPr bwMode="auto">
              <a:xfrm>
                <a:off x="3315" y="3034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8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81" name="Text Box 25"/>
              <p:cNvSpPr txBox="1">
                <a:spLocks noChangeArrowheads="1"/>
              </p:cNvSpPr>
              <p:nvPr/>
            </p:nvSpPr>
            <p:spPr bwMode="auto">
              <a:xfrm>
                <a:off x="3944" y="2891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82" name="Text Box 26"/>
              <p:cNvSpPr txBox="1">
                <a:spLocks noChangeArrowheads="1"/>
              </p:cNvSpPr>
              <p:nvPr/>
            </p:nvSpPr>
            <p:spPr bwMode="auto">
              <a:xfrm>
                <a:off x="4467" y="3130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83" name="Text Box 27"/>
              <p:cNvSpPr txBox="1">
                <a:spLocks noChangeArrowheads="1"/>
              </p:cNvSpPr>
              <p:nvPr/>
            </p:nvSpPr>
            <p:spPr bwMode="auto">
              <a:xfrm>
                <a:off x="3969" y="3238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84" name="Text Box 28"/>
              <p:cNvSpPr txBox="1">
                <a:spLocks noChangeArrowheads="1"/>
              </p:cNvSpPr>
              <p:nvPr/>
            </p:nvSpPr>
            <p:spPr bwMode="auto">
              <a:xfrm>
                <a:off x="3891" y="356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198685" name="AutoShape 29"/>
              <p:cNvCxnSpPr>
                <a:cxnSpLocks noChangeShapeType="1"/>
                <a:stCxn id="198663" idx="2"/>
                <a:endCxn id="198662" idx="6"/>
              </p:cNvCxnSpPr>
              <p:nvPr/>
            </p:nvCxnSpPr>
            <p:spPr bwMode="auto">
              <a:xfrm rot="10800000">
                <a:off x="3747" y="2842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86" name="Text Box 30"/>
              <p:cNvSpPr txBox="1">
                <a:spLocks noChangeArrowheads="1"/>
              </p:cNvSpPr>
              <p:nvPr/>
            </p:nvSpPr>
            <p:spPr bwMode="auto">
              <a:xfrm>
                <a:off x="3900" y="2635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8687" name="Text Box 31"/>
              <p:cNvSpPr txBox="1">
                <a:spLocks noChangeArrowheads="1"/>
              </p:cNvSpPr>
              <p:nvPr/>
            </p:nvSpPr>
            <p:spPr bwMode="auto">
              <a:xfrm>
                <a:off x="4287" y="2468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88" name="Text Box 32"/>
              <p:cNvSpPr txBox="1">
                <a:spLocks noChangeArrowheads="1"/>
              </p:cNvSpPr>
              <p:nvPr/>
            </p:nvSpPr>
            <p:spPr bwMode="auto">
              <a:xfrm>
                <a:off x="3509" y="246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t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8689" name="AutoShape 33"/>
              <p:cNvCxnSpPr>
                <a:cxnSpLocks noChangeShapeType="1"/>
                <a:stCxn id="198662" idx="5"/>
                <a:endCxn id="198665" idx="0"/>
              </p:cNvCxnSpPr>
              <p:nvPr/>
            </p:nvCxnSpPr>
            <p:spPr bwMode="auto">
              <a:xfrm>
                <a:off x="3705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90" name="Text Box 34"/>
              <p:cNvSpPr txBox="1">
                <a:spLocks noChangeArrowheads="1"/>
              </p:cNvSpPr>
              <p:nvPr/>
            </p:nvSpPr>
            <p:spPr bwMode="auto">
              <a:xfrm>
                <a:off x="4157" y="3147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98691" name="Text Box 35"/>
            <p:cNvSpPr txBox="1">
              <a:spLocks noChangeArrowheads="1"/>
            </p:cNvSpPr>
            <p:nvPr/>
          </p:nvSpPr>
          <p:spPr bwMode="auto">
            <a:xfrm>
              <a:off x="3898" y="2424"/>
              <a:ext cx="28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2209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</a:t>
            </a:r>
            <a:r>
              <a:rPr lang="en-US" altLang="en-US" sz="3600" b="1">
                <a:solidFill>
                  <a:schemeClr val="accent2"/>
                </a:solidFill>
              </a:rPr>
              <a:t/>
            </a:r>
            <a:br>
              <a:rPr lang="en-US" altLang="en-US" sz="3600" b="1">
                <a:solidFill>
                  <a:schemeClr val="accent2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99714" name="Group 34"/>
          <p:cNvGrpSpPr>
            <a:grpSpLocks/>
          </p:cNvGrpSpPr>
          <p:nvPr/>
        </p:nvGrpSpPr>
        <p:grpSpPr bwMode="auto">
          <a:xfrm>
            <a:off x="1905000" y="1916113"/>
            <a:ext cx="4114800" cy="3189287"/>
            <a:chOff x="470" y="1010"/>
            <a:chExt cx="1968" cy="1445"/>
          </a:xfrm>
        </p:grpSpPr>
        <p:grpSp>
          <p:nvGrpSpPr>
            <p:cNvPr id="199715" name="Group 35"/>
            <p:cNvGrpSpPr>
              <a:grpSpLocks/>
            </p:cNvGrpSpPr>
            <p:nvPr/>
          </p:nvGrpSpPr>
          <p:grpSpPr bwMode="auto">
            <a:xfrm>
              <a:off x="470" y="1031"/>
              <a:ext cx="1968" cy="1424"/>
              <a:chOff x="478" y="1127"/>
              <a:chExt cx="1968" cy="1424"/>
            </a:xfrm>
          </p:grpSpPr>
          <p:sp>
            <p:nvSpPr>
              <p:cNvPr id="199716" name="Oval 36"/>
              <p:cNvSpPr>
                <a:spLocks noChangeArrowheads="1"/>
              </p:cNvSpPr>
              <p:nvPr/>
            </p:nvSpPr>
            <p:spPr bwMode="auto">
              <a:xfrm>
                <a:off x="1246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</a:p>
            </p:txBody>
          </p:sp>
          <p:sp>
            <p:nvSpPr>
              <p:cNvPr id="199717" name="Oval 37"/>
              <p:cNvSpPr>
                <a:spLocks noChangeArrowheads="1"/>
              </p:cNvSpPr>
              <p:nvPr/>
            </p:nvSpPr>
            <p:spPr bwMode="auto">
              <a:xfrm>
                <a:off x="2014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4</a:t>
                </a:r>
              </a:p>
            </p:txBody>
          </p:sp>
          <p:sp>
            <p:nvSpPr>
              <p:cNvPr id="199718" name="Oval 38"/>
              <p:cNvSpPr>
                <a:spLocks noChangeArrowheads="1"/>
              </p:cNvSpPr>
              <p:nvPr/>
            </p:nvSpPr>
            <p:spPr bwMode="auto">
              <a:xfrm>
                <a:off x="1246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7</a:t>
                </a:r>
              </a:p>
            </p:txBody>
          </p:sp>
          <p:sp>
            <p:nvSpPr>
              <p:cNvPr id="199719" name="Oval 39"/>
              <p:cNvSpPr>
                <a:spLocks noChangeArrowheads="1"/>
              </p:cNvSpPr>
              <p:nvPr/>
            </p:nvSpPr>
            <p:spPr bwMode="auto">
              <a:xfrm>
                <a:off x="2014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-2</a:t>
                </a:r>
              </a:p>
            </p:txBody>
          </p:sp>
          <p:sp>
            <p:nvSpPr>
              <p:cNvPr id="199720" name="Oval 40"/>
              <p:cNvSpPr>
                <a:spLocks noChangeArrowheads="1"/>
              </p:cNvSpPr>
              <p:nvPr/>
            </p:nvSpPr>
            <p:spPr bwMode="auto">
              <a:xfrm>
                <a:off x="670" y="1747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99721" name="AutoShape 41"/>
              <p:cNvCxnSpPr>
                <a:cxnSpLocks noChangeShapeType="1"/>
                <a:stCxn id="199716" idx="3"/>
                <a:endCxn id="199718" idx="1"/>
              </p:cNvCxnSpPr>
              <p:nvPr/>
            </p:nvCxnSpPr>
            <p:spPr bwMode="auto">
              <a:xfrm rot="5400000">
                <a:off x="1006" y="1891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2" name="AutoShape 42"/>
              <p:cNvCxnSpPr>
                <a:cxnSpLocks noChangeShapeType="1"/>
                <a:stCxn id="199716" idx="7"/>
                <a:endCxn id="199717" idx="1"/>
              </p:cNvCxnSpPr>
              <p:nvPr/>
            </p:nvCxnSpPr>
            <p:spPr bwMode="auto">
              <a:xfrm rot="5400000" flipV="1">
                <a:off x="1773" y="1124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3" name="AutoShape 43"/>
              <p:cNvCxnSpPr>
                <a:cxnSpLocks noChangeShapeType="1"/>
                <a:stCxn id="199718" idx="7"/>
                <a:endCxn id="199717" idx="3"/>
              </p:cNvCxnSpPr>
              <p:nvPr/>
            </p:nvCxnSpPr>
            <p:spPr bwMode="auto">
              <a:xfrm flipV="1">
                <a:off x="1492" y="1609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4" name="AutoShape 44"/>
              <p:cNvCxnSpPr>
                <a:cxnSpLocks noChangeShapeType="1"/>
                <a:stCxn id="199719" idx="7"/>
                <a:endCxn id="199717" idx="5"/>
              </p:cNvCxnSpPr>
              <p:nvPr/>
            </p:nvCxnSpPr>
            <p:spPr bwMode="auto">
              <a:xfrm flipV="1">
                <a:off x="2260" y="1609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5" name="AutoShape 45"/>
              <p:cNvCxnSpPr>
                <a:cxnSpLocks noChangeShapeType="1"/>
                <a:stCxn id="199718" idx="6"/>
                <a:endCxn id="199719" idx="2"/>
              </p:cNvCxnSpPr>
              <p:nvPr/>
            </p:nvCxnSpPr>
            <p:spPr bwMode="auto">
              <a:xfrm>
                <a:off x="1534" y="2275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6" name="AutoShape 46"/>
              <p:cNvCxnSpPr>
                <a:cxnSpLocks noChangeShapeType="1"/>
                <a:stCxn id="199719" idx="1"/>
                <a:endCxn id="199720" idx="6"/>
              </p:cNvCxnSpPr>
              <p:nvPr/>
            </p:nvCxnSpPr>
            <p:spPr bwMode="auto">
              <a:xfrm flipH="1" flipV="1">
                <a:off x="958" y="1891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7" name="AutoShape 47"/>
              <p:cNvCxnSpPr>
                <a:cxnSpLocks noChangeShapeType="1"/>
                <a:stCxn id="199720" idx="5"/>
                <a:endCxn id="199718" idx="2"/>
              </p:cNvCxnSpPr>
              <p:nvPr/>
            </p:nvCxnSpPr>
            <p:spPr bwMode="auto">
              <a:xfrm>
                <a:off x="916" y="1993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8" name="AutoShape 48"/>
              <p:cNvCxnSpPr>
                <a:cxnSpLocks noChangeShapeType="1"/>
                <a:stCxn id="199720" idx="7"/>
                <a:endCxn id="199716" idx="2"/>
              </p:cNvCxnSpPr>
              <p:nvPr/>
            </p:nvCxnSpPr>
            <p:spPr bwMode="auto">
              <a:xfrm flipV="1">
                <a:off x="916" y="1507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29" name="Text Box 49"/>
              <p:cNvSpPr txBox="1">
                <a:spLocks noChangeArrowheads="1"/>
              </p:cNvSpPr>
              <p:nvPr/>
            </p:nvSpPr>
            <p:spPr bwMode="auto">
              <a:xfrm>
                <a:off x="478" y="174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s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30" name="Text Box 50"/>
              <p:cNvSpPr txBox="1">
                <a:spLocks noChangeArrowheads="1"/>
              </p:cNvSpPr>
              <p:nvPr/>
            </p:nvSpPr>
            <p:spPr bwMode="auto">
              <a:xfrm>
                <a:off x="2062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31" name="Text Box 51"/>
              <p:cNvSpPr txBox="1">
                <a:spLocks noChangeArrowheads="1"/>
              </p:cNvSpPr>
              <p:nvPr/>
            </p:nvSpPr>
            <p:spPr bwMode="auto">
              <a:xfrm>
                <a:off x="1294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32" name="Text Box 52"/>
              <p:cNvSpPr txBox="1">
                <a:spLocks noChangeArrowheads="1"/>
              </p:cNvSpPr>
              <p:nvPr/>
            </p:nvSpPr>
            <p:spPr bwMode="auto">
              <a:xfrm>
                <a:off x="862" y="1411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3" name="Text Box 53"/>
              <p:cNvSpPr txBox="1">
                <a:spLocks noChangeArrowheads="1"/>
              </p:cNvSpPr>
              <p:nvPr/>
            </p:nvSpPr>
            <p:spPr bwMode="auto">
              <a:xfrm>
                <a:off x="862" y="20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4" name="Text Box 54"/>
              <p:cNvSpPr txBox="1">
                <a:spLocks noChangeArrowheads="1"/>
              </p:cNvSpPr>
              <p:nvPr/>
            </p:nvSpPr>
            <p:spPr bwMode="auto">
              <a:xfrm>
                <a:off x="1102" y="1699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8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5" name="Text Box 55"/>
              <p:cNvSpPr txBox="1">
                <a:spLocks noChangeArrowheads="1"/>
              </p:cNvSpPr>
              <p:nvPr/>
            </p:nvSpPr>
            <p:spPr bwMode="auto">
              <a:xfrm>
                <a:off x="1731" y="1556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6" name="Text Box 56"/>
              <p:cNvSpPr txBox="1">
                <a:spLocks noChangeArrowheads="1"/>
              </p:cNvSpPr>
              <p:nvPr/>
            </p:nvSpPr>
            <p:spPr bwMode="auto">
              <a:xfrm>
                <a:off x="2254" y="1795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7" name="Text Box 57"/>
              <p:cNvSpPr txBox="1">
                <a:spLocks noChangeArrowheads="1"/>
              </p:cNvSpPr>
              <p:nvPr/>
            </p:nvSpPr>
            <p:spPr bwMode="auto">
              <a:xfrm>
                <a:off x="1756" y="190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8" name="Text Box 58"/>
              <p:cNvSpPr txBox="1">
                <a:spLocks noChangeArrowheads="1"/>
              </p:cNvSpPr>
              <p:nvPr/>
            </p:nvSpPr>
            <p:spPr bwMode="auto">
              <a:xfrm>
                <a:off x="1678" y="22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199739" name="AutoShape 59"/>
              <p:cNvCxnSpPr>
                <a:cxnSpLocks noChangeShapeType="1"/>
                <a:stCxn id="199717" idx="2"/>
                <a:endCxn id="199716" idx="6"/>
              </p:cNvCxnSpPr>
              <p:nvPr/>
            </p:nvCxnSpPr>
            <p:spPr bwMode="auto">
              <a:xfrm rot="10800000">
                <a:off x="1534" y="1507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0" name="Text Box 60"/>
              <p:cNvSpPr txBox="1">
                <a:spLocks noChangeArrowheads="1"/>
              </p:cNvSpPr>
              <p:nvPr/>
            </p:nvSpPr>
            <p:spPr bwMode="auto">
              <a:xfrm>
                <a:off x="1687" y="130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41" name="Text Box 61"/>
              <p:cNvSpPr txBox="1">
                <a:spLocks noChangeArrowheads="1"/>
              </p:cNvSpPr>
              <p:nvPr/>
            </p:nvSpPr>
            <p:spPr bwMode="auto">
              <a:xfrm>
                <a:off x="2074" y="113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42" name="Text Box 62"/>
              <p:cNvSpPr txBox="1">
                <a:spLocks noChangeArrowheads="1"/>
              </p:cNvSpPr>
              <p:nvPr/>
            </p:nvSpPr>
            <p:spPr bwMode="auto">
              <a:xfrm>
                <a:off x="1296" y="11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t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9743" name="AutoShape 63"/>
              <p:cNvCxnSpPr>
                <a:cxnSpLocks noChangeShapeType="1"/>
                <a:stCxn id="199716" idx="5"/>
                <a:endCxn id="199719" idx="0"/>
              </p:cNvCxnSpPr>
              <p:nvPr/>
            </p:nvCxnSpPr>
            <p:spPr bwMode="auto">
              <a:xfrm>
                <a:off x="1492" y="1609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4" name="Text Box 64"/>
              <p:cNvSpPr txBox="1">
                <a:spLocks noChangeArrowheads="1"/>
              </p:cNvSpPr>
              <p:nvPr/>
            </p:nvSpPr>
            <p:spPr bwMode="auto">
              <a:xfrm>
                <a:off x="1944" y="1812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99745" name="Text Box 65"/>
            <p:cNvSpPr txBox="1">
              <a:spLocks noChangeArrowheads="1"/>
            </p:cNvSpPr>
            <p:nvPr/>
          </p:nvSpPr>
          <p:spPr bwMode="auto">
            <a:xfrm>
              <a:off x="1708" y="101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49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7395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Optimal Substructure Property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400" b="1">
                <a:solidFill>
                  <a:srgbClr val="FF3300"/>
                </a:solidFill>
              </a:rPr>
              <a:t>Th</a:t>
            </a:r>
            <a:r>
              <a:rPr lang="en-US" altLang="en-US" sz="2400" b="1">
                <a:solidFill>
                  <a:srgbClr val="FF3300"/>
                </a:solidFill>
              </a:rPr>
              <a:t>eore</a:t>
            </a:r>
            <a:r>
              <a:rPr lang="tr-TR" altLang="en-US" sz="2400" b="1">
                <a:solidFill>
                  <a:srgbClr val="FF3300"/>
                </a:solidFill>
              </a:rPr>
              <a:t>m:</a:t>
            </a:r>
            <a:r>
              <a:rPr lang="tr-TR" altLang="en-US" sz="2400"/>
              <a:t> Subpaths of shortest paths are also shortest paths</a:t>
            </a:r>
            <a:endParaRPr lang="en-US" alt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altLang="en-US" sz="1800"/>
          </a:p>
          <a:p>
            <a:pPr>
              <a:lnSpc>
                <a:spcPct val="90000"/>
              </a:lnSpc>
              <a:buSzPct val="150000"/>
            </a:pPr>
            <a:r>
              <a:rPr lang="tr-TR" altLang="en-US" sz="1800"/>
              <a:t> </a:t>
            </a:r>
            <a:r>
              <a:rPr lang="en-US" altLang="en-US" sz="2400"/>
              <a:t>L</a:t>
            </a:r>
            <a:r>
              <a:rPr lang="tr-TR" altLang="en-US" sz="2400"/>
              <a:t>et P</a:t>
            </a:r>
            <a:r>
              <a:rPr lang="en-US" altLang="en-US" sz="2000" b="1" baseline="-25000"/>
              <a:t>1k</a:t>
            </a:r>
            <a:r>
              <a:rPr lang="tr-TR" altLang="en-US" sz="2400"/>
              <a:t> = &lt;</a:t>
            </a:r>
            <a:r>
              <a:rPr lang="tr-TR" alt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tr-T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... ,</a:t>
            </a:r>
            <a:r>
              <a:rPr lang="tr-TR" alt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en-US" sz="1200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en-US" sz="2400"/>
              <a:t>&gt; be a shortest path from </a:t>
            </a:r>
            <a:r>
              <a:rPr lang="tr-TR" altLang="en-US" sz="24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tr-TR" altLang="en-US" sz="2400">
                <a:solidFill>
                  <a:srgbClr val="FF0000"/>
                </a:solidFill>
              </a:rPr>
              <a:t> </a:t>
            </a:r>
            <a:r>
              <a:rPr lang="tr-TR" altLang="en-US" sz="2400"/>
              <a:t>to </a:t>
            </a:r>
            <a:r>
              <a:rPr lang="tr-TR" altLang="en-US" sz="24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</a:p>
          <a:p>
            <a:pPr>
              <a:lnSpc>
                <a:spcPct val="90000"/>
              </a:lnSpc>
              <a:buSzPct val="150000"/>
            </a:pPr>
            <a:r>
              <a:rPr lang="tr-TR" altLang="en-US" sz="1800"/>
              <a:t> </a:t>
            </a:r>
            <a:r>
              <a:rPr lang="en-US" altLang="en-US" sz="2400"/>
              <a:t>L</a:t>
            </a:r>
            <a:r>
              <a:rPr lang="tr-TR" altLang="en-US" sz="2400"/>
              <a:t>et P</a:t>
            </a:r>
            <a:r>
              <a:rPr lang="en-US" altLang="en-US" sz="2000" b="1" baseline="-25000"/>
              <a:t>ij</a:t>
            </a:r>
            <a:r>
              <a:rPr lang="tr-TR" altLang="en-US" sz="2400"/>
              <a:t> = &lt;</a:t>
            </a:r>
            <a:r>
              <a:rPr lang="tr-TR" alt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tr-T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... ,</a:t>
            </a:r>
            <a:r>
              <a:rPr lang="tr-TR" alt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en-US" sz="1200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en-US" sz="2400"/>
              <a:t>&gt; be subpath of P</a:t>
            </a:r>
            <a:r>
              <a:rPr lang="en-US" altLang="en-US" sz="2000" b="1" baseline="-25000"/>
              <a:t>1k</a:t>
            </a:r>
            <a:r>
              <a:rPr lang="tr-TR" altLang="en-US" sz="2400"/>
              <a:t> from </a:t>
            </a:r>
            <a:r>
              <a:rPr lang="tr-TR" altLang="en-US" sz="24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tr-TR" altLang="en-US" sz="2400">
                <a:solidFill>
                  <a:srgbClr val="FF0000"/>
                </a:solidFill>
              </a:rPr>
              <a:t> </a:t>
            </a:r>
            <a:r>
              <a:rPr lang="tr-TR" altLang="en-US" sz="2400"/>
              <a:t>to </a:t>
            </a:r>
            <a:r>
              <a:rPr lang="tr-TR" altLang="en-US" sz="24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	 </a:t>
            </a:r>
            <a:r>
              <a:rPr lang="tr-TR" altLang="en-US" sz="2400"/>
              <a:t>for any  i, j </a:t>
            </a:r>
            <a:endParaRPr lang="en-US" altLang="en-US" sz="2400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</a:t>
            </a:r>
            <a:r>
              <a:rPr lang="tr-TR" altLang="en-US" sz="2400"/>
              <a:t>hen P</a:t>
            </a:r>
            <a:r>
              <a:rPr lang="en-US" altLang="en-US" sz="2000" b="1" baseline="-25000"/>
              <a:t>ij</a:t>
            </a:r>
            <a:r>
              <a:rPr lang="tr-TR" altLang="en-US" sz="2400"/>
              <a:t>  is a shortest path from </a:t>
            </a:r>
            <a:r>
              <a:rPr lang="tr-TR" altLang="en-US" sz="24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tr-TR" altLang="en-US" sz="2400">
                <a:solidFill>
                  <a:srgbClr val="FF0000"/>
                </a:solidFill>
              </a:rPr>
              <a:t> </a:t>
            </a:r>
            <a:r>
              <a:rPr lang="tr-TR" altLang="en-US" sz="2400"/>
              <a:t>to </a:t>
            </a:r>
            <a:r>
              <a:rPr lang="tr-TR" altLang="en-US" sz="24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endParaRPr lang="tr-TR" altLang="en-US" sz="2400" b="1" i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0628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Bellman-Ford Algorithm</a:t>
            </a:r>
            <a:r>
              <a:rPr lang="en-US" altLang="en-US" sz="3600" b="1">
                <a:solidFill>
                  <a:schemeClr val="accent2"/>
                </a:solidFill>
              </a:rPr>
              <a:t/>
            </a:r>
            <a:br>
              <a:rPr lang="en-US" altLang="en-US" sz="3600" b="1">
                <a:solidFill>
                  <a:schemeClr val="accent2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Example</a:t>
            </a:r>
          </a:p>
        </p:txBody>
      </p:sp>
      <p:grpSp>
        <p:nvGrpSpPr>
          <p:cNvPr id="199714" name="Group 34"/>
          <p:cNvGrpSpPr>
            <a:grpSpLocks/>
          </p:cNvGrpSpPr>
          <p:nvPr/>
        </p:nvGrpSpPr>
        <p:grpSpPr bwMode="auto">
          <a:xfrm>
            <a:off x="4343400" y="2286000"/>
            <a:ext cx="4114800" cy="3189287"/>
            <a:chOff x="470" y="1010"/>
            <a:chExt cx="1968" cy="1445"/>
          </a:xfrm>
        </p:grpSpPr>
        <p:grpSp>
          <p:nvGrpSpPr>
            <p:cNvPr id="199715" name="Group 35"/>
            <p:cNvGrpSpPr>
              <a:grpSpLocks/>
            </p:cNvGrpSpPr>
            <p:nvPr/>
          </p:nvGrpSpPr>
          <p:grpSpPr bwMode="auto">
            <a:xfrm>
              <a:off x="470" y="1031"/>
              <a:ext cx="1968" cy="1424"/>
              <a:chOff x="478" y="1127"/>
              <a:chExt cx="1968" cy="1424"/>
            </a:xfrm>
          </p:grpSpPr>
          <p:sp>
            <p:nvSpPr>
              <p:cNvPr id="199716" name="Oval 36"/>
              <p:cNvSpPr>
                <a:spLocks noChangeArrowheads="1"/>
              </p:cNvSpPr>
              <p:nvPr/>
            </p:nvSpPr>
            <p:spPr bwMode="auto">
              <a:xfrm>
                <a:off x="1246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</a:p>
            </p:txBody>
          </p:sp>
          <p:sp>
            <p:nvSpPr>
              <p:cNvPr id="199717" name="Oval 37"/>
              <p:cNvSpPr>
                <a:spLocks noChangeArrowheads="1"/>
              </p:cNvSpPr>
              <p:nvPr/>
            </p:nvSpPr>
            <p:spPr bwMode="auto">
              <a:xfrm>
                <a:off x="2014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4</a:t>
                </a:r>
              </a:p>
            </p:txBody>
          </p:sp>
          <p:sp>
            <p:nvSpPr>
              <p:cNvPr id="199718" name="Oval 38"/>
              <p:cNvSpPr>
                <a:spLocks noChangeArrowheads="1"/>
              </p:cNvSpPr>
              <p:nvPr/>
            </p:nvSpPr>
            <p:spPr bwMode="auto">
              <a:xfrm>
                <a:off x="1246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7</a:t>
                </a:r>
              </a:p>
            </p:txBody>
          </p:sp>
          <p:sp>
            <p:nvSpPr>
              <p:cNvPr id="199719" name="Oval 39"/>
              <p:cNvSpPr>
                <a:spLocks noChangeArrowheads="1"/>
              </p:cNvSpPr>
              <p:nvPr/>
            </p:nvSpPr>
            <p:spPr bwMode="auto">
              <a:xfrm>
                <a:off x="2014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-2</a:t>
                </a:r>
              </a:p>
            </p:txBody>
          </p:sp>
          <p:sp>
            <p:nvSpPr>
              <p:cNvPr id="199720" name="Oval 40"/>
              <p:cNvSpPr>
                <a:spLocks noChangeArrowheads="1"/>
              </p:cNvSpPr>
              <p:nvPr/>
            </p:nvSpPr>
            <p:spPr bwMode="auto">
              <a:xfrm>
                <a:off x="670" y="1747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Symbol" pitchFamily="18" charset="2"/>
                  </a:rPr>
                  <a:t>0</a:t>
                </a:r>
                <a:endParaRPr lang="en-GB" altLang="en-US" sz="2400" smtClean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199721" name="AutoShape 41"/>
              <p:cNvCxnSpPr>
                <a:cxnSpLocks noChangeShapeType="1"/>
                <a:stCxn id="199716" idx="3"/>
                <a:endCxn id="199718" idx="1"/>
              </p:cNvCxnSpPr>
              <p:nvPr/>
            </p:nvCxnSpPr>
            <p:spPr bwMode="auto">
              <a:xfrm rot="5400000">
                <a:off x="1006" y="1891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2" name="AutoShape 42"/>
              <p:cNvCxnSpPr>
                <a:cxnSpLocks noChangeShapeType="1"/>
                <a:stCxn id="199716" idx="7"/>
                <a:endCxn id="199717" idx="1"/>
              </p:cNvCxnSpPr>
              <p:nvPr/>
            </p:nvCxnSpPr>
            <p:spPr bwMode="auto">
              <a:xfrm rot="5400000" flipV="1">
                <a:off x="1773" y="1124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3" name="AutoShape 43"/>
              <p:cNvCxnSpPr>
                <a:cxnSpLocks noChangeShapeType="1"/>
                <a:stCxn id="199718" idx="7"/>
                <a:endCxn id="199717" idx="3"/>
              </p:cNvCxnSpPr>
              <p:nvPr/>
            </p:nvCxnSpPr>
            <p:spPr bwMode="auto">
              <a:xfrm flipV="1">
                <a:off x="1492" y="1609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4" name="AutoShape 44"/>
              <p:cNvCxnSpPr>
                <a:cxnSpLocks noChangeShapeType="1"/>
                <a:stCxn id="199719" idx="7"/>
                <a:endCxn id="199717" idx="5"/>
              </p:cNvCxnSpPr>
              <p:nvPr/>
            </p:nvCxnSpPr>
            <p:spPr bwMode="auto">
              <a:xfrm flipV="1">
                <a:off x="2260" y="1609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5" name="AutoShape 45"/>
              <p:cNvCxnSpPr>
                <a:cxnSpLocks noChangeShapeType="1"/>
                <a:stCxn id="199718" idx="6"/>
                <a:endCxn id="199719" idx="2"/>
              </p:cNvCxnSpPr>
              <p:nvPr/>
            </p:nvCxnSpPr>
            <p:spPr bwMode="auto">
              <a:xfrm>
                <a:off x="1534" y="2275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6" name="AutoShape 46"/>
              <p:cNvCxnSpPr>
                <a:cxnSpLocks noChangeShapeType="1"/>
                <a:stCxn id="199719" idx="1"/>
                <a:endCxn id="199720" idx="6"/>
              </p:cNvCxnSpPr>
              <p:nvPr/>
            </p:nvCxnSpPr>
            <p:spPr bwMode="auto">
              <a:xfrm flipH="1" flipV="1">
                <a:off x="958" y="1891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7" name="AutoShape 47"/>
              <p:cNvCxnSpPr>
                <a:cxnSpLocks noChangeShapeType="1"/>
                <a:stCxn id="199720" idx="5"/>
                <a:endCxn id="199718" idx="2"/>
              </p:cNvCxnSpPr>
              <p:nvPr/>
            </p:nvCxnSpPr>
            <p:spPr bwMode="auto">
              <a:xfrm>
                <a:off x="916" y="1993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8" name="AutoShape 48"/>
              <p:cNvCxnSpPr>
                <a:cxnSpLocks noChangeShapeType="1"/>
                <a:stCxn id="199720" idx="7"/>
                <a:endCxn id="199716" idx="2"/>
              </p:cNvCxnSpPr>
              <p:nvPr/>
            </p:nvCxnSpPr>
            <p:spPr bwMode="auto">
              <a:xfrm flipV="1">
                <a:off x="916" y="1507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29" name="Text Box 49"/>
              <p:cNvSpPr txBox="1">
                <a:spLocks noChangeArrowheads="1"/>
              </p:cNvSpPr>
              <p:nvPr/>
            </p:nvSpPr>
            <p:spPr bwMode="auto">
              <a:xfrm>
                <a:off x="478" y="174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s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30" name="Text Box 50"/>
              <p:cNvSpPr txBox="1">
                <a:spLocks noChangeArrowheads="1"/>
              </p:cNvSpPr>
              <p:nvPr/>
            </p:nvSpPr>
            <p:spPr bwMode="auto">
              <a:xfrm>
                <a:off x="2062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z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31" name="Text Box 51"/>
              <p:cNvSpPr txBox="1">
                <a:spLocks noChangeArrowheads="1"/>
              </p:cNvSpPr>
              <p:nvPr/>
            </p:nvSpPr>
            <p:spPr bwMode="auto">
              <a:xfrm>
                <a:off x="1294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y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32" name="Text Box 52"/>
              <p:cNvSpPr txBox="1">
                <a:spLocks noChangeArrowheads="1"/>
              </p:cNvSpPr>
              <p:nvPr/>
            </p:nvSpPr>
            <p:spPr bwMode="auto">
              <a:xfrm>
                <a:off x="862" y="1411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6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3" name="Text Box 53"/>
              <p:cNvSpPr txBox="1">
                <a:spLocks noChangeArrowheads="1"/>
              </p:cNvSpPr>
              <p:nvPr/>
            </p:nvSpPr>
            <p:spPr bwMode="auto">
              <a:xfrm>
                <a:off x="862" y="20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4" name="Text Box 54"/>
              <p:cNvSpPr txBox="1">
                <a:spLocks noChangeArrowheads="1"/>
              </p:cNvSpPr>
              <p:nvPr/>
            </p:nvSpPr>
            <p:spPr bwMode="auto">
              <a:xfrm>
                <a:off x="1102" y="1699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8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5" name="Text Box 55"/>
              <p:cNvSpPr txBox="1">
                <a:spLocks noChangeArrowheads="1"/>
              </p:cNvSpPr>
              <p:nvPr/>
            </p:nvSpPr>
            <p:spPr bwMode="auto">
              <a:xfrm>
                <a:off x="1731" y="1556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-3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6" name="Text Box 56"/>
              <p:cNvSpPr txBox="1">
                <a:spLocks noChangeArrowheads="1"/>
              </p:cNvSpPr>
              <p:nvPr/>
            </p:nvSpPr>
            <p:spPr bwMode="auto">
              <a:xfrm>
                <a:off x="2254" y="1795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7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7" name="Text Box 57"/>
              <p:cNvSpPr txBox="1">
                <a:spLocks noChangeArrowheads="1"/>
              </p:cNvSpPr>
              <p:nvPr/>
            </p:nvSpPr>
            <p:spPr bwMode="auto">
              <a:xfrm>
                <a:off x="1756" y="190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38" name="Text Box 58"/>
              <p:cNvSpPr txBox="1">
                <a:spLocks noChangeArrowheads="1"/>
              </p:cNvSpPr>
              <p:nvPr/>
            </p:nvSpPr>
            <p:spPr bwMode="auto">
              <a:xfrm>
                <a:off x="1678" y="22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9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199739" name="AutoShape 59"/>
              <p:cNvCxnSpPr>
                <a:cxnSpLocks noChangeShapeType="1"/>
                <a:stCxn id="199717" idx="2"/>
                <a:endCxn id="199716" idx="6"/>
              </p:cNvCxnSpPr>
              <p:nvPr/>
            </p:nvCxnSpPr>
            <p:spPr bwMode="auto">
              <a:xfrm rot="10800000">
                <a:off x="1534" y="1507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0" name="Text Box 60"/>
              <p:cNvSpPr txBox="1">
                <a:spLocks noChangeArrowheads="1"/>
              </p:cNvSpPr>
              <p:nvPr/>
            </p:nvSpPr>
            <p:spPr bwMode="auto">
              <a:xfrm>
                <a:off x="1687" y="130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-2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  <p:sp>
            <p:nvSpPr>
              <p:cNvPr id="199741" name="Text Box 61"/>
              <p:cNvSpPr txBox="1">
                <a:spLocks noChangeArrowheads="1"/>
              </p:cNvSpPr>
              <p:nvPr/>
            </p:nvSpPr>
            <p:spPr bwMode="auto">
              <a:xfrm>
                <a:off x="2074" y="113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x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42" name="Text Box 62"/>
              <p:cNvSpPr txBox="1">
                <a:spLocks noChangeArrowheads="1"/>
              </p:cNvSpPr>
              <p:nvPr/>
            </p:nvSpPr>
            <p:spPr bwMode="auto">
              <a:xfrm>
                <a:off x="1296" y="11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000000"/>
                    </a:solidFill>
                  </a:rPr>
                  <a:t>t</a:t>
                </a:r>
                <a:endParaRPr lang="en-GB" altLang="en-US" sz="20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9743" name="AutoShape 63"/>
              <p:cNvCxnSpPr>
                <a:cxnSpLocks noChangeShapeType="1"/>
                <a:stCxn id="199716" idx="5"/>
                <a:endCxn id="199719" idx="0"/>
              </p:cNvCxnSpPr>
              <p:nvPr/>
            </p:nvCxnSpPr>
            <p:spPr bwMode="auto">
              <a:xfrm>
                <a:off x="1492" y="1609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4" name="Text Box 64"/>
              <p:cNvSpPr txBox="1">
                <a:spLocks noChangeArrowheads="1"/>
              </p:cNvSpPr>
              <p:nvPr/>
            </p:nvSpPr>
            <p:spPr bwMode="auto">
              <a:xfrm>
                <a:off x="1944" y="1812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000" smtClean="0">
                    <a:solidFill>
                      <a:srgbClr val="777777"/>
                    </a:solidFill>
                  </a:rPr>
                  <a:t>-4</a:t>
                </a:r>
                <a:endParaRPr lang="en-GB" altLang="en-US" sz="2000" smtClean="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99745" name="Text Box 65"/>
            <p:cNvSpPr txBox="1">
              <a:spLocks noChangeArrowheads="1"/>
            </p:cNvSpPr>
            <p:nvPr/>
          </p:nvSpPr>
          <p:spPr bwMode="auto">
            <a:xfrm>
              <a:off x="1708" y="101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777777"/>
                  </a:solidFill>
                </a:rPr>
                <a:t>5</a:t>
              </a:r>
              <a:endParaRPr lang="en-GB" altLang="en-US" sz="2000" smtClean="0">
                <a:solidFill>
                  <a:srgbClr val="777777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50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2256" y="1576103"/>
            <a:ext cx="47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check for the negative cycle condition: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362200"/>
            <a:ext cx="288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en-US" dirty="0" err="1">
                <a:solidFill>
                  <a:srgbClr val="000000"/>
                </a:solidFill>
              </a:rPr>
              <a:t>if</a:t>
            </a:r>
            <a:r>
              <a:rPr lang="tr-TR" altLang="en-US" dirty="0">
                <a:solidFill>
                  <a:srgbClr val="000000"/>
                </a:solidFill>
              </a:rPr>
              <a:t> d[v] &gt; d[u]+w(</a:t>
            </a:r>
            <a:r>
              <a:rPr lang="tr-TR" altLang="en-US" dirty="0" err="1">
                <a:solidFill>
                  <a:srgbClr val="000000"/>
                </a:solidFill>
              </a:rPr>
              <a:t>u,v</a:t>
            </a:r>
            <a:r>
              <a:rPr lang="tr-TR" altLang="en-US" dirty="0">
                <a:solidFill>
                  <a:srgbClr val="000000"/>
                </a:solidFill>
              </a:rPr>
              <a:t>) </a:t>
            </a:r>
            <a:r>
              <a:rPr lang="tr-TR" altLang="en-US" dirty="0" err="1">
                <a:solidFill>
                  <a:srgbClr val="000000"/>
                </a:solidFill>
              </a:rPr>
              <a:t>then</a:t>
            </a:r>
            <a:r>
              <a:rPr lang="tr-TR" alt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278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en-US" dirty="0" err="1">
                <a:solidFill>
                  <a:srgbClr val="000000"/>
                </a:solidFill>
              </a:rPr>
              <a:t>for</a:t>
            </a:r>
            <a:r>
              <a:rPr lang="tr-TR" altLang="en-US" dirty="0">
                <a:solidFill>
                  <a:srgbClr val="000000"/>
                </a:solidFill>
              </a:rPr>
              <a:t> </a:t>
            </a:r>
            <a:r>
              <a:rPr lang="tr-TR" altLang="en-US" dirty="0" err="1">
                <a:solidFill>
                  <a:srgbClr val="000000"/>
                </a:solidFill>
              </a:rPr>
              <a:t>each</a:t>
            </a:r>
            <a:r>
              <a:rPr lang="tr-TR" altLang="en-US" dirty="0">
                <a:solidFill>
                  <a:srgbClr val="000000"/>
                </a:solidFill>
              </a:rPr>
              <a:t> </a:t>
            </a:r>
            <a:r>
              <a:rPr lang="tr-TR" altLang="en-US" dirty="0" err="1">
                <a:solidFill>
                  <a:srgbClr val="000000"/>
                </a:solidFill>
              </a:rPr>
              <a:t>edge</a:t>
            </a:r>
            <a:r>
              <a:rPr lang="tr-TR" altLang="en-US" dirty="0">
                <a:solidFill>
                  <a:srgbClr val="000000"/>
                </a:solidFill>
              </a:rPr>
              <a:t> ( u, v ) </a:t>
            </a:r>
            <a:r>
              <a:rPr lang="tr-TR" altLang="en-US" dirty="0">
                <a:latin typeface="TimesNewRoman" charset="0"/>
                <a:sym typeface="Symbol" pitchFamily="18" charset="2"/>
              </a:rPr>
              <a:t></a:t>
            </a:r>
            <a:r>
              <a:rPr lang="tr-TR" altLang="en-US" dirty="0">
                <a:solidFill>
                  <a:srgbClr val="000000"/>
                </a:solidFill>
                <a:cs typeface="Times New Roman" pitchFamily="18" charset="0"/>
              </a:rPr>
              <a:t> 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743200"/>
            <a:ext cx="265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Negative cycle found!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791200"/>
            <a:ext cx="452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NEGATIVE CYCLE IN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8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EXAMPLE 2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51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81364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5143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44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418013" y="19732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2732088" y="2209800"/>
            <a:ext cx="3460750" cy="3276600"/>
            <a:chOff x="617" y="1344"/>
            <a:chExt cx="2180" cy="2064"/>
          </a:xfrm>
        </p:grpSpPr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220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624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624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133" name="AutoShape 10"/>
            <p:cNvCxnSpPr>
              <a:cxnSpLocks noChangeShapeType="1"/>
              <a:stCxn id="5131" idx="4"/>
              <a:endCxn id="5132" idx="0"/>
            </p:cNvCxnSpPr>
            <p:nvPr/>
          </p:nvCxnSpPr>
          <p:spPr bwMode="auto">
            <a:xfrm>
              <a:off x="912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11"/>
            <p:cNvCxnSpPr>
              <a:cxnSpLocks noChangeShapeType="1"/>
              <a:endCxn id="5130" idx="3"/>
            </p:cNvCxnSpPr>
            <p:nvPr/>
          </p:nvCxnSpPr>
          <p:spPr bwMode="auto">
            <a:xfrm flipV="1">
              <a:off x="972" y="1836"/>
              <a:ext cx="1332" cy="996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12"/>
            <p:cNvCxnSpPr>
              <a:cxnSpLocks noChangeShapeType="1"/>
              <a:stCxn id="5130" idx="2"/>
              <a:endCxn id="5131" idx="6"/>
            </p:cNvCxnSpPr>
            <p:nvPr/>
          </p:nvCxnSpPr>
          <p:spPr bwMode="auto">
            <a:xfrm flipH="1">
              <a:off x="1200" y="1632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6" name="Oval 14"/>
            <p:cNvSpPr>
              <a:spLocks noChangeArrowheads="1"/>
            </p:cNvSpPr>
            <p:nvPr/>
          </p:nvSpPr>
          <p:spPr bwMode="auto">
            <a:xfrm>
              <a:off x="2220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137" name="AutoShape 15"/>
            <p:cNvCxnSpPr>
              <a:cxnSpLocks noChangeShapeType="1"/>
              <a:stCxn id="5132" idx="6"/>
              <a:endCxn id="5136" idx="2"/>
            </p:cNvCxnSpPr>
            <p:nvPr/>
          </p:nvCxnSpPr>
          <p:spPr bwMode="auto">
            <a:xfrm>
              <a:off x="1200" y="3120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16"/>
            <p:cNvCxnSpPr>
              <a:cxnSpLocks noChangeShapeType="1"/>
              <a:stCxn id="5130" idx="4"/>
              <a:endCxn id="5136" idx="0"/>
            </p:cNvCxnSpPr>
            <p:nvPr/>
          </p:nvCxnSpPr>
          <p:spPr bwMode="auto">
            <a:xfrm>
              <a:off x="2508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61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487" y="27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3</a:t>
              </a:r>
              <a:endParaRPr lang="en-US" sz="3600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253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1438" y="191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-2</a:t>
              </a:r>
              <a:endParaRPr lang="en-US" sz="3600"/>
            </a:p>
          </p:txBody>
        </p:sp>
      </p:grp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2997200" y="1477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0</a:t>
            </a:r>
            <a:endParaRPr lang="en-US" sz="3600"/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>
            <a:off x="2949575" y="5562600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latin typeface="Comic Sans MS" charset="0"/>
                <a:sym typeface="Symbol" charset="0"/>
              </a:rPr>
              <a:t></a:t>
            </a:r>
            <a:endParaRPr lang="en-US" sz="3600">
              <a:latin typeface="Comic Sans MS" charset="0"/>
            </a:endParaRPr>
          </a:p>
        </p:txBody>
      </p: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5486400" y="5562600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charset="0"/>
                <a:sym typeface="Symbol" charset="0"/>
              </a:rPr>
              <a:t></a:t>
            </a:r>
            <a:endParaRPr lang="en-US" sz="3600" dirty="0">
              <a:latin typeface="Comic Sans MS" charset="0"/>
            </a:endParaRPr>
          </a:p>
        </p:txBody>
      </p:sp>
      <p:sp>
        <p:nvSpPr>
          <p:cNvPr id="5129" name="Rectangle 29"/>
          <p:cNvSpPr>
            <a:spLocks noChangeArrowheads="1"/>
          </p:cNvSpPr>
          <p:nvPr/>
        </p:nvSpPr>
        <p:spPr bwMode="auto">
          <a:xfrm>
            <a:off x="5562600" y="1485900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latin typeface="Comic Sans MS" charset="0"/>
                <a:sym typeface="Symbol" charset="0"/>
              </a:rPr>
              <a:t></a:t>
            </a:r>
            <a:endParaRPr lang="en-US" sz="36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7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5143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44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418013" y="19732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2732088" y="2209800"/>
            <a:ext cx="3460750" cy="3276600"/>
            <a:chOff x="617" y="1344"/>
            <a:chExt cx="2180" cy="2064"/>
          </a:xfrm>
        </p:grpSpPr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220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624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624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133" name="AutoShape 10"/>
            <p:cNvCxnSpPr>
              <a:cxnSpLocks noChangeShapeType="1"/>
              <a:stCxn id="5131" idx="4"/>
              <a:endCxn id="5132" idx="0"/>
            </p:cNvCxnSpPr>
            <p:nvPr/>
          </p:nvCxnSpPr>
          <p:spPr bwMode="auto">
            <a:xfrm>
              <a:off x="912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D34817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11"/>
            <p:cNvCxnSpPr>
              <a:cxnSpLocks noChangeShapeType="1"/>
              <a:endCxn id="5130" idx="3"/>
            </p:cNvCxnSpPr>
            <p:nvPr/>
          </p:nvCxnSpPr>
          <p:spPr bwMode="auto">
            <a:xfrm flipV="1">
              <a:off x="972" y="1836"/>
              <a:ext cx="1332" cy="996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12"/>
            <p:cNvCxnSpPr>
              <a:cxnSpLocks noChangeShapeType="1"/>
              <a:stCxn id="5130" idx="2"/>
              <a:endCxn id="5131" idx="6"/>
            </p:cNvCxnSpPr>
            <p:nvPr/>
          </p:nvCxnSpPr>
          <p:spPr bwMode="auto">
            <a:xfrm flipH="1">
              <a:off x="1200" y="1632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6" name="Oval 14"/>
            <p:cNvSpPr>
              <a:spLocks noChangeArrowheads="1"/>
            </p:cNvSpPr>
            <p:nvPr/>
          </p:nvSpPr>
          <p:spPr bwMode="auto">
            <a:xfrm>
              <a:off x="2220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137" name="AutoShape 15"/>
            <p:cNvCxnSpPr>
              <a:cxnSpLocks noChangeShapeType="1"/>
              <a:stCxn id="5132" idx="6"/>
              <a:endCxn id="5136" idx="2"/>
            </p:cNvCxnSpPr>
            <p:nvPr/>
          </p:nvCxnSpPr>
          <p:spPr bwMode="auto">
            <a:xfrm>
              <a:off x="1200" y="3120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16"/>
            <p:cNvCxnSpPr>
              <a:cxnSpLocks noChangeShapeType="1"/>
              <a:stCxn id="5130" idx="4"/>
              <a:endCxn id="5136" idx="0"/>
            </p:cNvCxnSpPr>
            <p:nvPr/>
          </p:nvCxnSpPr>
          <p:spPr bwMode="auto">
            <a:xfrm>
              <a:off x="2508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61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487" y="27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3</a:t>
              </a:r>
              <a:endParaRPr lang="en-US" sz="3600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253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1438" y="191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-2</a:t>
              </a:r>
              <a:endParaRPr lang="en-US" sz="3600"/>
            </a:p>
          </p:txBody>
        </p:sp>
      </p:grp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2997200" y="1477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0</a:t>
            </a:r>
            <a:endParaRPr lang="en-US" sz="3600"/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>
            <a:off x="2949575" y="5562600"/>
            <a:ext cx="392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charset="0"/>
                <a:sym typeface="Symbol" charset="0"/>
              </a:rPr>
              <a:t>1</a:t>
            </a:r>
            <a:endParaRPr lang="en-US" sz="3600" dirty="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5486400" y="5562600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charset="0"/>
                <a:sym typeface="Symbol" charset="0"/>
              </a:rPr>
              <a:t></a:t>
            </a:r>
            <a:endParaRPr lang="en-US" sz="3600" dirty="0">
              <a:latin typeface="Comic Sans MS" charset="0"/>
            </a:endParaRPr>
          </a:p>
        </p:txBody>
      </p:sp>
      <p:sp>
        <p:nvSpPr>
          <p:cNvPr id="5129" name="Rectangle 29"/>
          <p:cNvSpPr>
            <a:spLocks noChangeArrowheads="1"/>
          </p:cNvSpPr>
          <p:nvPr/>
        </p:nvSpPr>
        <p:spPr bwMode="auto">
          <a:xfrm>
            <a:off x="5562600" y="1485900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latin typeface="Comic Sans MS" charset="0"/>
                <a:sym typeface="Symbol" charset="0"/>
              </a:rPr>
              <a:t></a:t>
            </a:r>
            <a:endParaRPr lang="en-US" sz="36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0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5143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44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418013" y="19732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2732088" y="2209800"/>
            <a:ext cx="3460750" cy="3276600"/>
            <a:chOff x="617" y="1344"/>
            <a:chExt cx="2180" cy="2064"/>
          </a:xfrm>
        </p:grpSpPr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220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624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624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133" name="AutoShape 10"/>
            <p:cNvCxnSpPr>
              <a:cxnSpLocks noChangeShapeType="1"/>
              <a:stCxn id="5131" idx="4"/>
              <a:endCxn id="5132" idx="0"/>
            </p:cNvCxnSpPr>
            <p:nvPr/>
          </p:nvCxnSpPr>
          <p:spPr bwMode="auto">
            <a:xfrm>
              <a:off x="912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11"/>
            <p:cNvCxnSpPr>
              <a:cxnSpLocks noChangeShapeType="1"/>
              <a:endCxn id="5130" idx="3"/>
            </p:cNvCxnSpPr>
            <p:nvPr/>
          </p:nvCxnSpPr>
          <p:spPr bwMode="auto">
            <a:xfrm flipV="1">
              <a:off x="972" y="1836"/>
              <a:ext cx="1332" cy="996"/>
            </a:xfrm>
            <a:prstGeom prst="straightConnector1">
              <a:avLst/>
            </a:prstGeom>
            <a:noFill/>
            <a:ln w="38100">
              <a:solidFill>
                <a:srgbClr val="D34817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12"/>
            <p:cNvCxnSpPr>
              <a:cxnSpLocks noChangeShapeType="1"/>
              <a:stCxn id="5130" idx="2"/>
              <a:endCxn id="5131" idx="6"/>
            </p:cNvCxnSpPr>
            <p:nvPr/>
          </p:nvCxnSpPr>
          <p:spPr bwMode="auto">
            <a:xfrm flipH="1">
              <a:off x="1200" y="1632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6" name="Oval 14"/>
            <p:cNvSpPr>
              <a:spLocks noChangeArrowheads="1"/>
            </p:cNvSpPr>
            <p:nvPr/>
          </p:nvSpPr>
          <p:spPr bwMode="auto">
            <a:xfrm>
              <a:off x="2220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137" name="AutoShape 15"/>
            <p:cNvCxnSpPr>
              <a:cxnSpLocks noChangeShapeType="1"/>
              <a:stCxn id="5132" idx="6"/>
              <a:endCxn id="5136" idx="2"/>
            </p:cNvCxnSpPr>
            <p:nvPr/>
          </p:nvCxnSpPr>
          <p:spPr bwMode="auto">
            <a:xfrm>
              <a:off x="1200" y="3120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D34817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16"/>
            <p:cNvCxnSpPr>
              <a:cxnSpLocks noChangeShapeType="1"/>
              <a:stCxn id="5130" idx="4"/>
              <a:endCxn id="5136" idx="0"/>
            </p:cNvCxnSpPr>
            <p:nvPr/>
          </p:nvCxnSpPr>
          <p:spPr bwMode="auto">
            <a:xfrm>
              <a:off x="2508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61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487" y="27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3</a:t>
              </a:r>
              <a:endParaRPr lang="en-US" sz="3600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253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1438" y="191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-2</a:t>
              </a:r>
              <a:endParaRPr lang="en-US" sz="3600"/>
            </a:p>
          </p:txBody>
        </p:sp>
      </p:grp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2997200" y="1477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0</a:t>
            </a:r>
            <a:endParaRPr lang="en-US" sz="3600"/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>
            <a:off x="2949575" y="5562600"/>
            <a:ext cx="392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charset="0"/>
                <a:sym typeface="Symbol" charset="0"/>
              </a:rPr>
              <a:t>1</a:t>
            </a:r>
            <a:endParaRPr lang="en-US" sz="3600" dirty="0">
              <a:latin typeface="Comic Sans MS" charset="0"/>
            </a:endParaRPr>
          </a:p>
        </p:txBody>
      </p: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5486400" y="5562600"/>
            <a:ext cx="46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charset="0"/>
                <a:sym typeface="Symbol" charset="0"/>
              </a:rPr>
              <a:t>3</a:t>
            </a:r>
            <a:endParaRPr lang="en-US" sz="3600" dirty="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5129" name="Rectangle 29"/>
          <p:cNvSpPr>
            <a:spLocks noChangeArrowheads="1"/>
          </p:cNvSpPr>
          <p:nvPr/>
        </p:nvSpPr>
        <p:spPr bwMode="auto">
          <a:xfrm>
            <a:off x="5562600" y="1485900"/>
            <a:ext cx="584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charset="0"/>
                <a:sym typeface="Symbol" charset="0"/>
              </a:rPr>
              <a:t>-1</a:t>
            </a:r>
            <a:endParaRPr lang="en-US" sz="3600" dirty="0">
              <a:solidFill>
                <a:srgbClr val="FF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2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5143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44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418013" y="19732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2732088" y="2209800"/>
            <a:ext cx="3460750" cy="3276600"/>
            <a:chOff x="617" y="1344"/>
            <a:chExt cx="2180" cy="2064"/>
          </a:xfrm>
        </p:grpSpPr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220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624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624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133" name="AutoShape 10"/>
            <p:cNvCxnSpPr>
              <a:cxnSpLocks noChangeShapeType="1"/>
              <a:stCxn id="5131" idx="4"/>
              <a:endCxn id="5132" idx="0"/>
            </p:cNvCxnSpPr>
            <p:nvPr/>
          </p:nvCxnSpPr>
          <p:spPr bwMode="auto">
            <a:xfrm>
              <a:off x="912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11"/>
            <p:cNvCxnSpPr>
              <a:cxnSpLocks noChangeShapeType="1"/>
              <a:endCxn id="5130" idx="3"/>
            </p:cNvCxnSpPr>
            <p:nvPr/>
          </p:nvCxnSpPr>
          <p:spPr bwMode="auto">
            <a:xfrm flipV="1">
              <a:off x="972" y="1836"/>
              <a:ext cx="1332" cy="996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12"/>
            <p:cNvCxnSpPr>
              <a:cxnSpLocks noChangeShapeType="1"/>
              <a:stCxn id="5130" idx="2"/>
              <a:endCxn id="5131" idx="6"/>
            </p:cNvCxnSpPr>
            <p:nvPr/>
          </p:nvCxnSpPr>
          <p:spPr bwMode="auto">
            <a:xfrm flipH="1">
              <a:off x="1200" y="1632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6" name="Oval 14"/>
            <p:cNvSpPr>
              <a:spLocks noChangeArrowheads="1"/>
            </p:cNvSpPr>
            <p:nvPr/>
          </p:nvSpPr>
          <p:spPr bwMode="auto">
            <a:xfrm>
              <a:off x="2220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137" name="AutoShape 15"/>
            <p:cNvCxnSpPr>
              <a:cxnSpLocks noChangeShapeType="1"/>
              <a:stCxn id="5132" idx="6"/>
              <a:endCxn id="5136" idx="2"/>
            </p:cNvCxnSpPr>
            <p:nvPr/>
          </p:nvCxnSpPr>
          <p:spPr bwMode="auto">
            <a:xfrm>
              <a:off x="1200" y="3120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16"/>
            <p:cNvCxnSpPr>
              <a:cxnSpLocks noChangeShapeType="1"/>
              <a:stCxn id="5130" idx="4"/>
              <a:endCxn id="5136" idx="0"/>
            </p:cNvCxnSpPr>
            <p:nvPr/>
          </p:nvCxnSpPr>
          <p:spPr bwMode="auto">
            <a:xfrm>
              <a:off x="2508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D34817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61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487" y="27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3</a:t>
              </a:r>
              <a:endParaRPr lang="en-US" sz="3600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253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1438" y="191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-2</a:t>
              </a:r>
              <a:endParaRPr lang="en-US" sz="3600"/>
            </a:p>
          </p:txBody>
        </p:sp>
      </p:grp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2997200" y="1477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0</a:t>
            </a:r>
            <a:endParaRPr lang="en-US" sz="3600"/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>
            <a:off x="2949575" y="5562600"/>
            <a:ext cx="392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charset="0"/>
                <a:sym typeface="Symbol" charset="0"/>
              </a:rPr>
              <a:t>1</a:t>
            </a:r>
            <a:endParaRPr lang="en-US" sz="3600" dirty="0">
              <a:latin typeface="Comic Sans MS" charset="0"/>
            </a:endParaRPr>
          </a:p>
        </p:txBody>
      </p: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5486400" y="5562600"/>
            <a:ext cx="46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charset="0"/>
                <a:sym typeface="Symbol" charset="0"/>
              </a:rPr>
              <a:t>0</a:t>
            </a:r>
            <a:endParaRPr lang="en-US" sz="3600" dirty="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5129" name="Rectangle 29"/>
          <p:cNvSpPr>
            <a:spLocks noChangeArrowheads="1"/>
          </p:cNvSpPr>
          <p:nvPr/>
        </p:nvSpPr>
        <p:spPr bwMode="auto">
          <a:xfrm>
            <a:off x="5562600" y="1485900"/>
            <a:ext cx="584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charset="0"/>
                <a:sym typeface="Symbol" charset="0"/>
              </a:rPr>
              <a:t>-1</a:t>
            </a:r>
            <a:endParaRPr lang="en-US" sz="36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1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5143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44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418013" y="19732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2732088" y="2209800"/>
            <a:ext cx="3460750" cy="3276600"/>
            <a:chOff x="617" y="1344"/>
            <a:chExt cx="2180" cy="2064"/>
          </a:xfrm>
        </p:grpSpPr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220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624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624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133" name="AutoShape 10"/>
            <p:cNvCxnSpPr>
              <a:cxnSpLocks noChangeShapeType="1"/>
              <a:stCxn id="5131" idx="4"/>
              <a:endCxn id="5132" idx="0"/>
            </p:cNvCxnSpPr>
            <p:nvPr/>
          </p:nvCxnSpPr>
          <p:spPr bwMode="auto">
            <a:xfrm>
              <a:off x="912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11"/>
            <p:cNvCxnSpPr>
              <a:cxnSpLocks noChangeShapeType="1"/>
              <a:endCxn id="5130" idx="3"/>
            </p:cNvCxnSpPr>
            <p:nvPr/>
          </p:nvCxnSpPr>
          <p:spPr bwMode="auto">
            <a:xfrm flipV="1">
              <a:off x="972" y="1836"/>
              <a:ext cx="1332" cy="996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12"/>
            <p:cNvCxnSpPr>
              <a:cxnSpLocks noChangeShapeType="1"/>
              <a:stCxn id="5130" idx="2"/>
              <a:endCxn id="5131" idx="6"/>
            </p:cNvCxnSpPr>
            <p:nvPr/>
          </p:nvCxnSpPr>
          <p:spPr bwMode="auto">
            <a:xfrm flipH="1">
              <a:off x="1200" y="1632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6" name="Oval 14"/>
            <p:cNvSpPr>
              <a:spLocks noChangeArrowheads="1"/>
            </p:cNvSpPr>
            <p:nvPr/>
          </p:nvSpPr>
          <p:spPr bwMode="auto">
            <a:xfrm>
              <a:off x="2220" y="283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137" name="AutoShape 15"/>
            <p:cNvCxnSpPr>
              <a:cxnSpLocks noChangeShapeType="1"/>
              <a:stCxn id="5132" idx="6"/>
              <a:endCxn id="5136" idx="2"/>
            </p:cNvCxnSpPr>
            <p:nvPr/>
          </p:nvCxnSpPr>
          <p:spPr bwMode="auto">
            <a:xfrm>
              <a:off x="1200" y="3120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16"/>
            <p:cNvCxnSpPr>
              <a:cxnSpLocks noChangeShapeType="1"/>
              <a:stCxn id="5130" idx="4"/>
              <a:endCxn id="5136" idx="0"/>
            </p:cNvCxnSpPr>
            <p:nvPr/>
          </p:nvCxnSpPr>
          <p:spPr bwMode="auto">
            <a:xfrm>
              <a:off x="2508" y="1920"/>
              <a:ext cx="0" cy="912"/>
            </a:xfrm>
            <a:prstGeom prst="straightConnector1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61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487" y="27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3</a:t>
              </a:r>
              <a:endParaRPr lang="en-US" sz="3600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2537" y="2107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1</a:t>
              </a:r>
              <a:endParaRPr lang="en-US" sz="3600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1438" y="191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charset="0"/>
                </a:rPr>
                <a:t>-2</a:t>
              </a:r>
              <a:endParaRPr lang="en-US" sz="3600"/>
            </a:p>
          </p:txBody>
        </p:sp>
      </p:grp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2997200" y="1477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0</a:t>
            </a:r>
            <a:endParaRPr lang="en-US" sz="3600"/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>
            <a:off x="2949575" y="5562600"/>
            <a:ext cx="392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charset="0"/>
                <a:sym typeface="Symbol" charset="0"/>
              </a:rPr>
              <a:t>1</a:t>
            </a:r>
            <a:endParaRPr lang="en-US" sz="3600" dirty="0">
              <a:latin typeface="Comic Sans MS" charset="0"/>
            </a:endParaRPr>
          </a:p>
        </p:txBody>
      </p: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5486400" y="5562600"/>
            <a:ext cx="46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charset="0"/>
                <a:sym typeface="Symbol" charset="0"/>
              </a:rPr>
              <a:t>0</a:t>
            </a:r>
            <a:endParaRPr lang="en-US" sz="3600" dirty="0">
              <a:latin typeface="Comic Sans MS" charset="0"/>
            </a:endParaRPr>
          </a:p>
        </p:txBody>
      </p:sp>
      <p:sp>
        <p:nvSpPr>
          <p:cNvPr id="5129" name="Rectangle 29"/>
          <p:cNvSpPr>
            <a:spLocks noChangeArrowheads="1"/>
          </p:cNvSpPr>
          <p:nvPr/>
        </p:nvSpPr>
        <p:spPr bwMode="auto">
          <a:xfrm>
            <a:off x="5562600" y="1485900"/>
            <a:ext cx="584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charset="0"/>
                <a:sym typeface="Symbol" charset="0"/>
              </a:rPr>
              <a:t>-1</a:t>
            </a:r>
            <a:endParaRPr lang="en-US" sz="36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3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Optimal Substructure Property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en-US" sz="2400" b="1" i="1" dirty="0">
                <a:solidFill>
                  <a:srgbClr val="FF0000"/>
                </a:solidFill>
              </a:rPr>
              <a:t>Proof: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By cut and paste</a:t>
            </a:r>
          </a:p>
          <a:p>
            <a:pPr>
              <a:buFontTx/>
              <a:buNone/>
            </a:pPr>
            <a:endParaRPr lang="tr-TR" altLang="en-US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tr-TR" altLang="en-US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alt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z="2400" dirty="0"/>
              <a:t>I</a:t>
            </a:r>
            <a:r>
              <a:rPr lang="tr-TR" altLang="en-US" sz="2400" dirty="0"/>
              <a:t>f some subpath </a:t>
            </a:r>
            <a:r>
              <a:rPr lang="tr-TR" altLang="en-US" sz="2400" i="1" dirty="0">
                <a:solidFill>
                  <a:schemeClr val="accent2"/>
                </a:solidFill>
              </a:rPr>
              <a:t>w</a:t>
            </a:r>
            <a:r>
              <a:rPr lang="en-US" altLang="en-US" sz="2400" i="1" dirty="0">
                <a:solidFill>
                  <a:schemeClr val="accent2"/>
                </a:solidFill>
              </a:rPr>
              <a:t>ere</a:t>
            </a:r>
            <a:r>
              <a:rPr lang="tr-TR" altLang="en-US" sz="2400" i="1" dirty="0">
                <a:solidFill>
                  <a:schemeClr val="accent2"/>
                </a:solidFill>
              </a:rPr>
              <a:t> not</a:t>
            </a:r>
            <a:r>
              <a:rPr lang="tr-TR" altLang="en-US" sz="2400" dirty="0"/>
              <a:t> a shortest path</a:t>
            </a:r>
            <a:endParaRPr lang="en-US" altLang="en-US" sz="2400" dirty="0"/>
          </a:p>
          <a:p>
            <a:r>
              <a:rPr lang="en-US" altLang="en-US" sz="2400" dirty="0"/>
              <a:t>W</a:t>
            </a:r>
            <a:r>
              <a:rPr lang="tr-TR" altLang="en-US" sz="2400" dirty="0"/>
              <a:t>e could substitute a shorter subpath to create a </a:t>
            </a:r>
            <a:r>
              <a:rPr lang="tr-TR" altLang="en-US" sz="2400" i="1" dirty="0">
                <a:solidFill>
                  <a:schemeClr val="accent2"/>
                </a:solidFill>
              </a:rPr>
              <a:t>shorter</a:t>
            </a:r>
            <a:r>
              <a:rPr lang="tr-TR" altLang="en-US" sz="2400" i="1" dirty="0">
                <a:solidFill>
                  <a:srgbClr val="008000"/>
                </a:solidFill>
              </a:rPr>
              <a:t> </a:t>
            </a:r>
            <a:r>
              <a:rPr lang="tr-TR" altLang="en-US" sz="2400" i="1" dirty="0">
                <a:solidFill>
                  <a:schemeClr val="accent2"/>
                </a:solidFill>
              </a:rPr>
              <a:t>total path</a:t>
            </a:r>
            <a:endParaRPr lang="en-US" altLang="en-US" sz="2400" i="1" dirty="0">
              <a:solidFill>
                <a:schemeClr val="accent2"/>
              </a:solidFill>
            </a:endParaRPr>
          </a:p>
          <a:p>
            <a:r>
              <a:rPr lang="en-US" altLang="en-US" sz="2400" dirty="0"/>
              <a:t>Hence, the original path would not be shortest path</a:t>
            </a:r>
            <a:endParaRPr lang="tr-TR" altLang="en-US" sz="2400" dirty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tr-TR" altLang="en-US" sz="2000" dirty="0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28067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37338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46482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55626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64770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73914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13716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22860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32004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41148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50292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59436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6858000" y="27130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258" name="AutoShape 66"/>
          <p:cNvCxnSpPr>
            <a:cxnSpLocks noChangeShapeType="1"/>
            <a:stCxn id="8212" idx="7"/>
            <a:endCxn id="8215" idx="1"/>
          </p:cNvCxnSpPr>
          <p:nvPr/>
        </p:nvCxnSpPr>
        <p:spPr bwMode="auto">
          <a:xfrm rot="5400000" flipV="1">
            <a:off x="4374357" y="1297781"/>
            <a:ext cx="1587" cy="2486025"/>
          </a:xfrm>
          <a:prstGeom prst="curvedConnector3">
            <a:avLst>
              <a:gd name="adj1" fmla="val -17900000"/>
            </a:avLst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3648075" y="2408237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4562475" y="2398712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5518150" y="2370137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6537325" y="2498725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73" name="Text Box 81"/>
          <p:cNvSpPr txBox="1">
            <a:spLocks noChangeArrowheads="1"/>
          </p:cNvSpPr>
          <p:nvPr/>
        </p:nvSpPr>
        <p:spPr bwMode="auto">
          <a:xfrm>
            <a:off x="6537325" y="24987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74" name="Text Box 82"/>
          <p:cNvSpPr txBox="1">
            <a:spLocks noChangeArrowheads="1"/>
          </p:cNvSpPr>
          <p:nvPr/>
        </p:nvSpPr>
        <p:spPr bwMode="auto">
          <a:xfrm>
            <a:off x="6400800" y="2408237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6391275" y="2398712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76" name="Text Box 84"/>
          <p:cNvSpPr txBox="1">
            <a:spLocks noChangeArrowheads="1"/>
          </p:cNvSpPr>
          <p:nvPr/>
        </p:nvSpPr>
        <p:spPr bwMode="auto">
          <a:xfrm>
            <a:off x="7340600" y="2386012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" name="Oval 103"/>
          <p:cNvSpPr>
            <a:spLocks noChangeArrowheads="1"/>
          </p:cNvSpPr>
          <p:nvPr/>
        </p:nvSpPr>
        <p:spPr bwMode="auto">
          <a:xfrm>
            <a:off x="1879600" y="248443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828800" y="2386012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7" name="Oval 105"/>
          <p:cNvSpPr>
            <a:spLocks noChangeArrowheads="1"/>
          </p:cNvSpPr>
          <p:nvPr/>
        </p:nvSpPr>
        <p:spPr bwMode="auto">
          <a:xfrm>
            <a:off x="995363" y="25066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8298" name="Text Box 106"/>
          <p:cNvSpPr txBox="1">
            <a:spLocks noChangeArrowheads="1"/>
          </p:cNvSpPr>
          <p:nvPr/>
        </p:nvSpPr>
        <p:spPr bwMode="auto">
          <a:xfrm>
            <a:off x="944563" y="2408237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 sz="2000" i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tr-TR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3204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Negative-weight edges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175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No problem, as long as no negative-weight cycles are reachable from the source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Otherwise, we can just keep going around it, and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/>
              <a:t>get w(s, v) = −∞ for all v on the cycle.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pic>
        <p:nvPicPr>
          <p:cNvPr id="179204" name="Picture 4" descr="fig2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6" b="40305"/>
          <a:stretch>
            <a:fillRect/>
          </a:stretch>
        </p:blipFill>
        <p:spPr bwMode="auto">
          <a:xfrm>
            <a:off x="1219200" y="3429000"/>
            <a:ext cx="6629400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020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Text Box 20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229600" cy="4114800"/>
          </a:xfrm>
          <a:solidFill>
            <a:schemeClr val="bg1"/>
          </a:solidFill>
          <a:ln cap="flat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Lemma 1:</a:t>
            </a:r>
            <a:r>
              <a:rPr lang="tr-TR" altLang="en-US" sz="2400" i="1" dirty="0">
                <a:solidFill>
                  <a:srgbClr val="669900"/>
                </a:solidFill>
              </a:rPr>
              <a:t> </a:t>
            </a:r>
            <a:r>
              <a:rPr lang="tr-TR" altLang="en-US" sz="2400" dirty="0"/>
              <a:t>for a given vertex </a:t>
            </a:r>
            <a:r>
              <a:rPr lang="tr-TR" altLang="en-US" sz="2400" i="1" dirty="0"/>
              <a:t>s </a:t>
            </a:r>
            <a:r>
              <a:rPr lang="da-DK" altLang="en-US" sz="2400" dirty="0" smtClean="0">
                <a:latin typeface="Euclid Math One" pitchFamily="18" charset="2"/>
              </a:rPr>
              <a:t>in</a:t>
            </a:r>
            <a:r>
              <a:rPr lang="tr-TR" altLang="en-US" sz="2400" i="1" dirty="0" smtClean="0"/>
              <a:t> </a:t>
            </a:r>
            <a:r>
              <a:rPr lang="tr-TR" altLang="en-US" sz="2400" b="1" i="1" dirty="0"/>
              <a:t>V</a:t>
            </a:r>
            <a:r>
              <a:rPr lang="tr-TR" altLang="en-US" sz="2400" i="1" dirty="0"/>
              <a:t> and for every edge (u,v) </a:t>
            </a:r>
            <a:r>
              <a:rPr lang="da-DK" altLang="en-US" sz="2400" dirty="0" smtClean="0">
                <a:latin typeface="Euclid Math One" pitchFamily="18" charset="2"/>
              </a:rPr>
              <a:t>in</a:t>
            </a:r>
            <a:r>
              <a:rPr lang="tr-TR" altLang="en-US" sz="2400" dirty="0" smtClean="0"/>
              <a:t> </a:t>
            </a:r>
            <a:r>
              <a:rPr lang="tr-TR" altLang="en-US" sz="2400" i="1" dirty="0"/>
              <a:t>E,</a:t>
            </a:r>
          </a:p>
          <a:p>
            <a:pPr lvl="1"/>
            <a:r>
              <a:rPr lang="tr-TR" altLang="en-US" sz="2200" i="1" dirty="0">
                <a:cs typeface="Times New Roman" pitchFamily="18" charset="0"/>
              </a:rPr>
              <a:t>δ</a:t>
            </a:r>
            <a:r>
              <a:rPr lang="tr-TR" altLang="en-US" sz="2200" dirty="0"/>
              <a:t>(s,</a:t>
            </a:r>
            <a:r>
              <a:rPr lang="tr-TR" altLang="en-US" sz="2200" i="1" dirty="0"/>
              <a:t>v</a:t>
            </a:r>
            <a:r>
              <a:rPr lang="tr-TR" altLang="en-US" sz="2200" dirty="0"/>
              <a:t>) </a:t>
            </a:r>
            <a:r>
              <a:rPr lang="tr-TR" altLang="en-US" sz="2200" b="1" i="1" dirty="0"/>
              <a:t>≤</a:t>
            </a:r>
            <a:r>
              <a:rPr lang="tr-TR" altLang="en-US" sz="2200" dirty="0"/>
              <a:t> </a:t>
            </a:r>
            <a:r>
              <a:rPr lang="tr-TR" altLang="en-US" sz="2200" i="1" dirty="0">
                <a:cs typeface="Times New Roman" pitchFamily="18" charset="0"/>
              </a:rPr>
              <a:t>δ</a:t>
            </a:r>
            <a:r>
              <a:rPr lang="tr-TR" altLang="en-US" sz="2200" dirty="0"/>
              <a:t>(s,</a:t>
            </a:r>
            <a:r>
              <a:rPr lang="tr-TR" altLang="en-US" sz="2200" i="1" dirty="0"/>
              <a:t>u</a:t>
            </a:r>
            <a:r>
              <a:rPr lang="tr-TR" altLang="en-US" sz="2200" dirty="0"/>
              <a:t>) + w(u,</a:t>
            </a:r>
            <a:r>
              <a:rPr lang="tr-TR" altLang="en-US" sz="2200" i="1" dirty="0"/>
              <a:t>v</a:t>
            </a:r>
            <a:r>
              <a:rPr lang="tr-TR" altLang="en-US" sz="2200" dirty="0"/>
              <a:t>)</a:t>
            </a:r>
          </a:p>
          <a:p>
            <a:pPr>
              <a:buFont typeface="Wingdings" pitchFamily="2" charset="2"/>
              <a:buChar char="Ø"/>
            </a:pPr>
            <a:endParaRPr lang="tr-TR" altLang="en-US" sz="2400" dirty="0"/>
          </a:p>
          <a:p>
            <a:pPr>
              <a:buFontTx/>
              <a:buNone/>
            </a:pPr>
            <a:r>
              <a:rPr lang="tr-TR" altLang="en-US" sz="2400" i="1" dirty="0">
                <a:solidFill>
                  <a:srgbClr val="FF0000"/>
                </a:solidFill>
              </a:rPr>
              <a:t>Proof</a:t>
            </a:r>
            <a:r>
              <a:rPr lang="tr-TR" altLang="en-US" sz="2400" dirty="0">
                <a:solidFill>
                  <a:srgbClr val="FF0000"/>
                </a:solidFill>
              </a:rPr>
              <a:t>: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chemeClr val="tx2"/>
                </a:solidFill>
              </a:rPr>
              <a:t>shortest path </a:t>
            </a:r>
            <a:r>
              <a:rPr lang="tr-TR" altLang="en-US" sz="2400" i="1" dirty="0">
                <a:solidFill>
                  <a:schemeClr val="tx2"/>
                </a:solidFill>
              </a:rPr>
              <a:t>s     v is no longer than any other path.</a:t>
            </a:r>
          </a:p>
          <a:p>
            <a:r>
              <a:rPr lang="tr-TR" altLang="en-US" sz="2400" dirty="0"/>
              <a:t>in particular the path that takes the shortest path </a:t>
            </a:r>
            <a:r>
              <a:rPr lang="tr-TR" altLang="en-US" sz="2400" i="1" dirty="0">
                <a:solidFill>
                  <a:schemeClr val="tx2"/>
                </a:solidFill>
              </a:rPr>
              <a:t>s    </a:t>
            </a:r>
            <a:r>
              <a:rPr lang="en-US" altLang="en-US" sz="2400" i="1" dirty="0">
                <a:solidFill>
                  <a:schemeClr val="tx2"/>
                </a:solidFill>
              </a:rPr>
              <a:t> </a:t>
            </a:r>
            <a:r>
              <a:rPr lang="tr-TR" altLang="en-US" sz="2400" i="1" dirty="0">
                <a:solidFill>
                  <a:schemeClr val="tx2"/>
                </a:solidFill>
              </a:rPr>
              <a:t>v and </a:t>
            </a:r>
            <a:endParaRPr lang="en-US" altLang="en-US" sz="2400" i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tr-TR" altLang="en-US" sz="2400" dirty="0">
                <a:solidFill>
                  <a:schemeClr val="tx2"/>
                </a:solidFill>
              </a:rPr>
              <a:t>then takes cycle (u,v) </a:t>
            </a:r>
          </a:p>
          <a:p>
            <a:pPr>
              <a:buFontTx/>
              <a:buNone/>
            </a:pPr>
            <a:endParaRPr lang="tr-TR" altLang="en-US" sz="24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tr-TR" altLang="en-US" sz="2800" i="1" dirty="0">
                <a:solidFill>
                  <a:schemeClr val="tx2"/>
                </a:solidFill>
              </a:rPr>
              <a:t>	</a:t>
            </a:r>
          </a:p>
          <a:p>
            <a:pPr>
              <a:buFontTx/>
              <a:buNone/>
            </a:pPr>
            <a:endParaRPr lang="tr-TR" altLang="en-US" sz="2800" i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tr-TR" altLang="en-US" sz="2800" i="1" dirty="0">
              <a:solidFill>
                <a:schemeClr val="tx2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Triangle Inequality</a:t>
            </a:r>
            <a:endParaRPr lang="tr-TR" altLang="en-US" sz="3600" b="1">
              <a:solidFill>
                <a:schemeClr val="accent2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553200" y="4800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i="1" smtClean="0">
              <a:solidFill>
                <a:srgbClr val="000000"/>
              </a:solidFill>
              <a:latin typeface="SymbolMT" charset="0"/>
            </a:endParaRPr>
          </a:p>
        </p:txBody>
      </p:sp>
      <p:cxnSp>
        <p:nvCxnSpPr>
          <p:cNvPr id="13333" name="AutoShape 21"/>
          <p:cNvCxnSpPr>
            <a:cxnSpLocks noChangeShapeType="1"/>
            <a:stCxn id="13332" idx="0"/>
            <a:endCxn id="13332" idx="0"/>
          </p:cNvCxnSpPr>
          <p:nvPr/>
        </p:nvCxnSpPr>
        <p:spPr bwMode="auto">
          <a:xfrm rot="5400000" flipV="1">
            <a:off x="4800600" y="19812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4343400" y="54102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5867400" y="48768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7162800" y="48768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12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350" name="Group 38"/>
          <p:cNvGrpSpPr>
            <a:grpSpLocks/>
          </p:cNvGrpSpPr>
          <p:nvPr/>
        </p:nvGrpSpPr>
        <p:grpSpPr bwMode="auto">
          <a:xfrm>
            <a:off x="4648200" y="5029200"/>
            <a:ext cx="1219200" cy="622300"/>
            <a:chOff x="1872" y="3072"/>
            <a:chExt cx="768" cy="392"/>
          </a:xfrm>
        </p:grpSpPr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1872" y="3112"/>
              <a:ext cx="392" cy="352"/>
            </a:xfrm>
            <a:custGeom>
              <a:avLst/>
              <a:gdLst>
                <a:gd name="T0" fmla="*/ 0 w 392"/>
                <a:gd name="T1" fmla="*/ 248 h 352"/>
                <a:gd name="T2" fmla="*/ 336 w 392"/>
                <a:gd name="T3" fmla="*/ 8 h 352"/>
                <a:gd name="T4" fmla="*/ 336 w 392"/>
                <a:gd name="T5" fmla="*/ 296 h 352"/>
                <a:gd name="T6" fmla="*/ 336 w 392"/>
                <a:gd name="T7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52">
                  <a:moveTo>
                    <a:pt x="0" y="248"/>
                  </a:moveTo>
                  <a:cubicBezTo>
                    <a:pt x="140" y="124"/>
                    <a:pt x="280" y="0"/>
                    <a:pt x="336" y="8"/>
                  </a:cubicBezTo>
                  <a:cubicBezTo>
                    <a:pt x="392" y="16"/>
                    <a:pt x="336" y="240"/>
                    <a:pt x="336" y="296"/>
                  </a:cubicBezTo>
                  <a:cubicBezTo>
                    <a:pt x="336" y="352"/>
                    <a:pt x="336" y="336"/>
                    <a:pt x="336" y="3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CA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V="1">
              <a:off x="2208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CA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62484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52" name="Freeform 40"/>
          <p:cNvSpPr>
            <a:spLocks/>
          </p:cNvSpPr>
          <p:nvPr/>
        </p:nvSpPr>
        <p:spPr bwMode="auto">
          <a:xfrm>
            <a:off x="4724400" y="5257800"/>
            <a:ext cx="2590800" cy="863600"/>
          </a:xfrm>
          <a:custGeom>
            <a:avLst/>
            <a:gdLst>
              <a:gd name="T0" fmla="*/ 0 w 1680"/>
              <a:gd name="T1" fmla="*/ 288 h 544"/>
              <a:gd name="T2" fmla="*/ 720 w 1680"/>
              <a:gd name="T3" fmla="*/ 288 h 544"/>
              <a:gd name="T4" fmla="*/ 480 w 1680"/>
              <a:gd name="T5" fmla="*/ 384 h 544"/>
              <a:gd name="T6" fmla="*/ 480 w 1680"/>
              <a:gd name="T7" fmla="*/ 480 h 544"/>
              <a:gd name="T8" fmla="*/ 1680 w 1680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0" h="544">
                <a:moveTo>
                  <a:pt x="0" y="288"/>
                </a:moveTo>
                <a:cubicBezTo>
                  <a:pt x="320" y="280"/>
                  <a:pt x="640" y="272"/>
                  <a:pt x="720" y="288"/>
                </a:cubicBezTo>
                <a:cubicBezTo>
                  <a:pt x="800" y="304"/>
                  <a:pt x="520" y="352"/>
                  <a:pt x="480" y="384"/>
                </a:cubicBezTo>
                <a:cubicBezTo>
                  <a:pt x="440" y="416"/>
                  <a:pt x="280" y="544"/>
                  <a:pt x="480" y="480"/>
                </a:cubicBezTo>
                <a:cubicBezTo>
                  <a:pt x="680" y="416"/>
                  <a:pt x="1180" y="208"/>
                  <a:pt x="16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4322763" y="542448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i="1" smtClean="0">
                <a:solidFill>
                  <a:srgbClr val="FF0000"/>
                </a:solidFill>
                <a:latin typeface="SymbolMT" charset="0"/>
              </a:rPr>
              <a:t> s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826125" y="4891088"/>
            <a:ext cx="388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i="1" smtClean="0">
                <a:solidFill>
                  <a:srgbClr val="FF0000"/>
                </a:solidFill>
                <a:latin typeface="SymbolMT" charset="0"/>
              </a:rPr>
              <a:t> u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7299325" y="4814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altLang="en-US" sz="2000" i="1" smtClean="0">
              <a:solidFill>
                <a:srgbClr val="000000"/>
              </a:solidFill>
              <a:latin typeface="SymbolMT" charset="0"/>
            </a:endParaRP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7104063" y="4891088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i="1" smtClean="0">
                <a:solidFill>
                  <a:srgbClr val="FF0000"/>
                </a:solidFill>
                <a:latin typeface="SymbolMT" charset="0"/>
              </a:rPr>
              <a:t>  v</a:t>
            </a:r>
          </a:p>
        </p:txBody>
      </p:sp>
      <p:sp>
        <p:nvSpPr>
          <p:cNvPr id="13375" name="Freeform 63"/>
          <p:cNvSpPr>
            <a:spLocks/>
          </p:cNvSpPr>
          <p:nvPr/>
        </p:nvSpPr>
        <p:spPr bwMode="auto">
          <a:xfrm>
            <a:off x="3657600" y="3886200"/>
            <a:ext cx="292100" cy="74613"/>
          </a:xfrm>
          <a:custGeom>
            <a:avLst/>
            <a:gdLst>
              <a:gd name="T0" fmla="*/ 0 w 336"/>
              <a:gd name="T1" fmla="*/ 112 h 112"/>
              <a:gd name="T2" fmla="*/ 96 w 336"/>
              <a:gd name="T3" fmla="*/ 16 h 112"/>
              <a:gd name="T4" fmla="*/ 144 w 336"/>
              <a:gd name="T5" fmla="*/ 112 h 112"/>
              <a:gd name="T6" fmla="*/ 240 w 336"/>
              <a:gd name="T7" fmla="*/ 16 h 112"/>
              <a:gd name="T8" fmla="*/ 336 w 336"/>
              <a:gd name="T9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12">
                <a:moveTo>
                  <a:pt x="0" y="112"/>
                </a:moveTo>
                <a:cubicBezTo>
                  <a:pt x="36" y="64"/>
                  <a:pt x="72" y="16"/>
                  <a:pt x="96" y="16"/>
                </a:cubicBezTo>
                <a:cubicBezTo>
                  <a:pt x="120" y="16"/>
                  <a:pt x="120" y="112"/>
                  <a:pt x="144" y="112"/>
                </a:cubicBezTo>
                <a:cubicBezTo>
                  <a:pt x="168" y="112"/>
                  <a:pt x="208" y="32"/>
                  <a:pt x="240" y="16"/>
                </a:cubicBezTo>
                <a:cubicBezTo>
                  <a:pt x="272" y="0"/>
                  <a:pt x="296" y="0"/>
                  <a:pt x="336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76" name="Freeform 64"/>
          <p:cNvSpPr>
            <a:spLocks/>
          </p:cNvSpPr>
          <p:nvPr/>
        </p:nvSpPr>
        <p:spPr bwMode="auto">
          <a:xfrm>
            <a:off x="7924800" y="4343400"/>
            <a:ext cx="292100" cy="74612"/>
          </a:xfrm>
          <a:custGeom>
            <a:avLst/>
            <a:gdLst>
              <a:gd name="T0" fmla="*/ 0 w 336"/>
              <a:gd name="T1" fmla="*/ 112 h 112"/>
              <a:gd name="T2" fmla="*/ 96 w 336"/>
              <a:gd name="T3" fmla="*/ 16 h 112"/>
              <a:gd name="T4" fmla="*/ 144 w 336"/>
              <a:gd name="T5" fmla="*/ 112 h 112"/>
              <a:gd name="T6" fmla="*/ 240 w 336"/>
              <a:gd name="T7" fmla="*/ 16 h 112"/>
              <a:gd name="T8" fmla="*/ 336 w 336"/>
              <a:gd name="T9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12">
                <a:moveTo>
                  <a:pt x="0" y="112"/>
                </a:moveTo>
                <a:cubicBezTo>
                  <a:pt x="36" y="64"/>
                  <a:pt x="72" y="16"/>
                  <a:pt x="96" y="16"/>
                </a:cubicBezTo>
                <a:cubicBezTo>
                  <a:pt x="120" y="16"/>
                  <a:pt x="120" y="112"/>
                  <a:pt x="144" y="112"/>
                </a:cubicBezTo>
                <a:cubicBezTo>
                  <a:pt x="168" y="112"/>
                  <a:pt x="208" y="32"/>
                  <a:pt x="240" y="16"/>
                </a:cubicBezTo>
                <a:cubicBezTo>
                  <a:pt x="272" y="0"/>
                  <a:pt x="296" y="0"/>
                  <a:pt x="336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CA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7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b="1">
                <a:solidFill>
                  <a:schemeClr val="accent2"/>
                </a:solidFill>
              </a:rPr>
              <a:t>Relaxation</a:t>
            </a:r>
          </a:p>
        </p:txBody>
      </p:sp>
      <p:sp>
        <p:nvSpPr>
          <p:cNvPr id="15365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533400" y="1905000"/>
            <a:ext cx="792480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</a:t>
            </a:r>
            <a:r>
              <a:rPr lang="tr-TR" altLang="en-US" sz="2800" dirty="0" err="1"/>
              <a:t>aintain</a:t>
            </a:r>
            <a:r>
              <a:rPr lang="tr-TR" altLang="en-US" sz="2800" dirty="0"/>
              <a:t> </a:t>
            </a:r>
            <a:r>
              <a:rPr lang="tr-TR" altLang="en-US" sz="2800" dirty="0">
                <a:solidFill>
                  <a:srgbClr val="336600"/>
                </a:solidFill>
              </a:rPr>
              <a:t>d[</a:t>
            </a:r>
            <a:r>
              <a:rPr lang="tr-TR" altLang="en-US" sz="2800" i="1" dirty="0">
                <a:solidFill>
                  <a:srgbClr val="336600"/>
                </a:solidFill>
              </a:rPr>
              <a:t>v</a:t>
            </a:r>
            <a:r>
              <a:rPr lang="tr-TR" altLang="en-US" sz="2800" dirty="0">
                <a:solidFill>
                  <a:srgbClr val="336600"/>
                </a:solidFill>
              </a:rPr>
              <a:t>]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for</a:t>
            </a:r>
            <a:r>
              <a:rPr lang="tr-TR" altLang="en-US" sz="2800" dirty="0"/>
              <a:t> </a:t>
            </a:r>
            <a:r>
              <a:rPr lang="tr-TR" altLang="en-US" sz="2800" dirty="0" err="1"/>
              <a:t>each</a:t>
            </a:r>
            <a:r>
              <a:rPr lang="tr-TR" altLang="en-US" sz="2800" dirty="0"/>
              <a:t> </a:t>
            </a:r>
            <a:r>
              <a:rPr lang="tr-TR" altLang="en-US" sz="2800" i="1" dirty="0"/>
              <a:t>v</a:t>
            </a:r>
            <a:r>
              <a:rPr lang="tr-TR" altLang="en-US" sz="2800" dirty="0"/>
              <a:t> </a:t>
            </a:r>
            <a:r>
              <a:rPr lang="da-DK" altLang="en-US" sz="2800" dirty="0" smtClean="0">
                <a:latin typeface="Euclid Math One" pitchFamily="18" charset="2"/>
              </a:rPr>
              <a:t>in </a:t>
            </a:r>
            <a:r>
              <a:rPr lang="tr-TR" altLang="en-US" sz="2800" i="1" dirty="0" smtClean="0"/>
              <a:t>V </a:t>
            </a:r>
            <a:endParaRPr lang="en-US" altLang="en-US" sz="2800" i="1" dirty="0"/>
          </a:p>
          <a:p>
            <a:pPr>
              <a:lnSpc>
                <a:spcPct val="90000"/>
              </a:lnSpc>
            </a:pPr>
            <a:r>
              <a:rPr lang="tr-TR" altLang="en-US" sz="2800" dirty="0">
                <a:solidFill>
                  <a:srgbClr val="336600"/>
                </a:solidFill>
              </a:rPr>
              <a:t>d[</a:t>
            </a:r>
            <a:r>
              <a:rPr lang="tr-TR" altLang="en-US" sz="2800" i="1" dirty="0">
                <a:solidFill>
                  <a:srgbClr val="336600"/>
                </a:solidFill>
              </a:rPr>
              <a:t>v</a:t>
            </a:r>
            <a:r>
              <a:rPr lang="tr-TR" altLang="en-US" sz="2800" dirty="0">
                <a:solidFill>
                  <a:srgbClr val="336600"/>
                </a:solidFill>
              </a:rPr>
              <a:t>]</a:t>
            </a:r>
            <a:r>
              <a:rPr lang="tr-TR" altLang="en-US" sz="2800" dirty="0"/>
              <a:t> </a:t>
            </a:r>
            <a:r>
              <a:rPr lang="en-US" altLang="en-US" sz="2800" dirty="0"/>
              <a:t>is called</a:t>
            </a:r>
            <a:r>
              <a:rPr lang="tr-TR" altLang="en-US" sz="2800" dirty="0"/>
              <a:t> </a:t>
            </a:r>
            <a:r>
              <a:rPr lang="tr-TR" altLang="en-US" sz="2800" i="1" dirty="0" err="1">
                <a:solidFill>
                  <a:srgbClr val="FF3300"/>
                </a:solidFill>
              </a:rPr>
              <a:t>shortest-path</a:t>
            </a:r>
            <a:r>
              <a:rPr lang="tr-TR" altLang="en-US" sz="2800" i="1" dirty="0">
                <a:solidFill>
                  <a:srgbClr val="FF3300"/>
                </a:solidFill>
              </a:rPr>
              <a:t> </a:t>
            </a:r>
            <a:r>
              <a:rPr lang="tr-TR" altLang="en-US" sz="2800" i="1" dirty="0" err="1">
                <a:solidFill>
                  <a:srgbClr val="FF3300"/>
                </a:solidFill>
              </a:rPr>
              <a:t>weight</a:t>
            </a:r>
            <a:r>
              <a:rPr lang="tr-TR" altLang="en-US" sz="2800" i="1" dirty="0">
                <a:solidFill>
                  <a:srgbClr val="FF3300"/>
                </a:solidFill>
              </a:rPr>
              <a:t> </a:t>
            </a:r>
            <a:r>
              <a:rPr lang="tr-TR" altLang="en-US" sz="2800" i="1" dirty="0" err="1">
                <a:solidFill>
                  <a:srgbClr val="FF3300"/>
                </a:solidFill>
              </a:rPr>
              <a:t>estimate</a:t>
            </a:r>
            <a:endParaRPr lang="en-US" altLang="en-US" sz="2800" i="1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>
                <a:solidFill>
                  <a:srgbClr val="D60093"/>
                </a:solidFill>
              </a:rPr>
              <a:t>	</a:t>
            </a:r>
            <a:r>
              <a:rPr lang="en-US" altLang="en-US" sz="2800" dirty="0"/>
              <a:t>and it is</a:t>
            </a:r>
            <a:r>
              <a:rPr lang="en-US" altLang="en-US" sz="2800" i="1" dirty="0">
                <a:solidFill>
                  <a:srgbClr val="D60093"/>
                </a:solidFill>
              </a:rPr>
              <a:t> </a:t>
            </a:r>
            <a:r>
              <a:rPr lang="tr-TR" altLang="en-US" sz="2800" i="1" dirty="0" err="1">
                <a:solidFill>
                  <a:srgbClr val="FF3300"/>
                </a:solidFill>
              </a:rPr>
              <a:t>upper</a:t>
            </a:r>
            <a:r>
              <a:rPr lang="tr-TR" altLang="en-US" sz="2800" i="1" dirty="0">
                <a:solidFill>
                  <a:srgbClr val="FF3300"/>
                </a:solidFill>
              </a:rPr>
              <a:t> </a:t>
            </a:r>
            <a:r>
              <a:rPr lang="tr-TR" altLang="en-US" sz="2800" i="1" dirty="0" err="1">
                <a:solidFill>
                  <a:srgbClr val="FF3300"/>
                </a:solidFill>
              </a:rPr>
              <a:t>bound</a:t>
            </a:r>
            <a:r>
              <a:rPr lang="tr-TR" altLang="en-US" sz="2800" dirty="0"/>
              <a:t> on </a:t>
            </a:r>
            <a:r>
              <a:rPr lang="tr-TR" altLang="en-US" sz="2800" i="1" dirty="0" err="1">
                <a:cs typeface="Times New Roman" pitchFamily="18" charset="0"/>
              </a:rPr>
              <a:t>δ</a:t>
            </a:r>
            <a:r>
              <a:rPr lang="tr-TR" altLang="en-US" sz="2800" dirty="0"/>
              <a:t>(</a:t>
            </a:r>
            <a:r>
              <a:rPr lang="tr-TR" altLang="en-US" sz="2800" i="1" dirty="0" err="1"/>
              <a:t>s</a:t>
            </a:r>
            <a:r>
              <a:rPr lang="tr-TR" altLang="en-US" sz="2800" dirty="0" err="1"/>
              <a:t>,</a:t>
            </a:r>
            <a:r>
              <a:rPr lang="tr-TR" altLang="en-US" sz="2800" i="1" dirty="0" err="1"/>
              <a:t>v</a:t>
            </a:r>
            <a:r>
              <a:rPr lang="tr-TR" altLang="en-US" sz="2800" dirty="0"/>
              <a:t>)</a:t>
            </a:r>
          </a:p>
        </p:txBody>
      </p:sp>
      <p:cxnSp>
        <p:nvCxnSpPr>
          <p:cNvPr id="15366" name="AutoShape 6"/>
          <p:cNvCxnSpPr>
            <a:cxnSpLocks noChangeShapeType="1"/>
            <a:stCxn id="15365" idx="0"/>
            <a:endCxn id="15365" idx="0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219575" y="4891088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i="1" smtClean="0">
                <a:solidFill>
                  <a:srgbClr val="FF0000"/>
                </a:solidFill>
                <a:latin typeface="SymbolMT" charset="0"/>
              </a:rPr>
              <a:t> 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990600" y="3505200"/>
            <a:ext cx="373380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i="1" smtClean="0">
                <a:solidFill>
                  <a:srgbClr val="FF3300"/>
                </a:solidFill>
              </a:rPr>
              <a:t>INIT(</a:t>
            </a:r>
            <a:r>
              <a:rPr lang="tr-TR" altLang="en-US" i="1" smtClean="0">
                <a:solidFill>
                  <a:srgbClr val="000000"/>
                </a:solidFill>
              </a:rPr>
              <a:t>G</a:t>
            </a:r>
            <a:r>
              <a:rPr lang="tr-TR" altLang="en-US" i="1" smtClean="0">
                <a:solidFill>
                  <a:srgbClr val="FF3300"/>
                </a:solidFill>
              </a:rPr>
              <a:t>, </a:t>
            </a:r>
            <a:r>
              <a:rPr lang="tr-TR" altLang="en-US" i="1" smtClean="0">
                <a:solidFill>
                  <a:srgbClr val="000000"/>
                </a:solidFill>
              </a:rPr>
              <a:t>s</a:t>
            </a:r>
            <a:r>
              <a:rPr lang="tr-TR" altLang="en-US" i="1" smtClean="0">
                <a:solidFill>
                  <a:srgbClr val="FF3300"/>
                </a:solidFill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</a:rPr>
              <a:t>	     </a:t>
            </a:r>
            <a:r>
              <a:rPr lang="tr-TR" altLang="en-US" smtClean="0">
                <a:solidFill>
                  <a:srgbClr val="3333CC"/>
                </a:solidFill>
              </a:rPr>
              <a:t>for each</a:t>
            </a:r>
            <a:r>
              <a:rPr lang="tr-TR" altLang="en-US" smtClean="0">
                <a:solidFill>
                  <a:srgbClr val="000000"/>
                </a:solidFill>
              </a:rPr>
              <a:t> </a:t>
            </a:r>
            <a:r>
              <a:rPr lang="tr-TR" altLang="en-US" i="1" smtClean="0">
                <a:solidFill>
                  <a:srgbClr val="000000"/>
                </a:solidFill>
              </a:rPr>
              <a:t>v</a:t>
            </a:r>
            <a:r>
              <a:rPr lang="tr-TR" altLang="en-US" smtClean="0">
                <a:solidFill>
                  <a:srgbClr val="000000"/>
                </a:solidFill>
              </a:rPr>
              <a:t> </a:t>
            </a:r>
            <a:r>
              <a:rPr lang="tr-TR" altLang="en-US" smtClean="0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</a:t>
            </a:r>
            <a:r>
              <a:rPr lang="tr-TR" altLang="en-US" smtClean="0">
                <a:solidFill>
                  <a:srgbClr val="000000"/>
                </a:solidFill>
              </a:rPr>
              <a:t> </a:t>
            </a:r>
            <a:r>
              <a:rPr lang="tr-TR" altLang="en-US" i="1" smtClean="0">
                <a:solidFill>
                  <a:srgbClr val="000000"/>
                </a:solidFill>
              </a:rPr>
              <a:t>V</a:t>
            </a:r>
            <a:r>
              <a:rPr lang="tr-TR" altLang="en-US" smtClean="0">
                <a:solidFill>
                  <a:srgbClr val="000000"/>
                </a:solidFill>
              </a:rPr>
              <a:t> </a:t>
            </a:r>
            <a:r>
              <a:rPr lang="tr-TR" altLang="en-US" smtClean="0">
                <a:solidFill>
                  <a:srgbClr val="3333CC"/>
                </a:solidFill>
              </a:rPr>
              <a:t>do</a:t>
            </a:r>
            <a:r>
              <a:rPr lang="en-US" altLang="en-US" smtClean="0">
                <a:solidFill>
                  <a:srgbClr val="3333CC"/>
                </a:solidFill>
              </a:rPr>
              <a:t> </a:t>
            </a:r>
            <a:endParaRPr lang="tr-TR" altLang="en-US" smtClean="0">
              <a:solidFill>
                <a:srgbClr val="3333CC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</a:rPr>
              <a:t>	 	   d[</a:t>
            </a:r>
            <a:r>
              <a:rPr lang="tr-TR" altLang="en-US" i="1" smtClean="0">
                <a:solidFill>
                  <a:srgbClr val="000000"/>
                </a:solidFill>
              </a:rPr>
              <a:t>v</a:t>
            </a:r>
            <a:r>
              <a:rPr lang="tr-TR" altLang="en-US" smtClean="0">
                <a:solidFill>
                  <a:srgbClr val="000000"/>
                </a:solidFill>
              </a:rPr>
              <a:t>] ← </a:t>
            </a:r>
            <a:r>
              <a:rPr lang="tr-TR" altLang="en-US" smtClean="0">
                <a:solidFill>
                  <a:srgbClr val="000000"/>
                </a:solidFill>
                <a:cs typeface="Arial" pitchFamily="34" charset="0"/>
              </a:rPr>
              <a:t>∞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</a:rPr>
              <a:t>              </a:t>
            </a:r>
            <a:r>
              <a:rPr lang="el-GR" altLang="en-US" smtClean="0">
                <a:solidFill>
                  <a:srgbClr val="000000"/>
                </a:solidFill>
                <a:cs typeface="Arial" pitchFamily="34" charset="0"/>
              </a:rPr>
              <a:t>π</a:t>
            </a:r>
            <a:r>
              <a:rPr lang="tr-TR" altLang="en-US" smtClean="0">
                <a:solidFill>
                  <a:srgbClr val="000000"/>
                </a:solidFill>
              </a:rPr>
              <a:t>[</a:t>
            </a:r>
            <a:r>
              <a:rPr lang="tr-TR" altLang="en-US" i="1" smtClean="0">
                <a:solidFill>
                  <a:srgbClr val="000000"/>
                </a:solidFill>
              </a:rPr>
              <a:t>v</a:t>
            </a:r>
            <a:r>
              <a:rPr lang="tr-TR" altLang="en-US" smtClean="0">
                <a:solidFill>
                  <a:srgbClr val="000000"/>
                </a:solidFill>
              </a:rPr>
              <a:t>] ← </a:t>
            </a:r>
            <a:r>
              <a:rPr lang="tr-TR" altLang="en-US" smtClean="0">
                <a:solidFill>
                  <a:srgbClr val="336600"/>
                </a:solidFill>
              </a:rPr>
              <a:t>NIL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mtClean="0">
                <a:solidFill>
                  <a:srgbClr val="000000"/>
                </a:solidFill>
              </a:rPr>
              <a:t>        d[</a:t>
            </a:r>
            <a:r>
              <a:rPr lang="tr-TR" altLang="en-US" i="1" smtClean="0">
                <a:solidFill>
                  <a:srgbClr val="000000"/>
                </a:solidFill>
              </a:rPr>
              <a:t>s</a:t>
            </a:r>
            <a:r>
              <a:rPr lang="tr-TR" altLang="en-US" smtClean="0">
                <a:solidFill>
                  <a:srgbClr val="000000"/>
                </a:solidFill>
              </a:rPr>
              <a:t>] ← 0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31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1339</Words>
  <Application>Microsoft Macintosh PowerPoint</Application>
  <PresentationFormat>On-screen Show (4:3)</PresentationFormat>
  <Paragraphs>568</Paragraphs>
  <Slides>56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Wood Type</vt:lpstr>
      <vt:lpstr>Equation</vt:lpstr>
      <vt:lpstr>Picture Publisher Image</vt:lpstr>
      <vt:lpstr>SINGLE-SOURCE SHORTEST PATHS </vt:lpstr>
      <vt:lpstr>Introduction</vt:lpstr>
      <vt:lpstr>Shortest Path</vt:lpstr>
      <vt:lpstr>Shortest-Path Variants</vt:lpstr>
      <vt:lpstr>Optimal Substructure Property</vt:lpstr>
      <vt:lpstr>Optimal Substructure Property</vt:lpstr>
      <vt:lpstr>Negative-weight edges</vt:lpstr>
      <vt:lpstr>Triangle Inequality</vt:lpstr>
      <vt:lpstr>Relaxation</vt:lpstr>
      <vt:lpstr>Relaxation</vt:lpstr>
      <vt:lpstr> Single-Source Shortest Paths in DAGs (Directed Acyclic Graphs)</vt:lpstr>
      <vt:lpstr>Single-Source Shortest Paths in DAGs</vt:lpstr>
      <vt:lpstr>Single-Source Shortest Paths in DAGs</vt:lpstr>
      <vt:lpstr>Example</vt:lpstr>
      <vt:lpstr>Example</vt:lpstr>
      <vt:lpstr>Example</vt:lpstr>
      <vt:lpstr>Example</vt:lpstr>
      <vt:lpstr>Example</vt:lpstr>
      <vt:lpstr>Example</vt:lpstr>
      <vt:lpstr>Dijkstra’s Algorithm For Shortest Paths</vt:lpstr>
      <vt:lpstr>Dijkstra’s Algorithm For Shortest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Bellman-Ford Algorithm for Single Source Shortest Paths</vt:lpstr>
      <vt:lpstr>Bellman-Ford Algorithm for Single Source Shortest Paths</vt:lpstr>
      <vt:lpstr>Bellman-Ford Algorithm for Single Source Shortest Paths</vt:lpstr>
      <vt:lpstr>PowerPoint Presentation</vt:lpstr>
      <vt:lpstr>Bellman-Ford Algorithm Example</vt:lpstr>
      <vt:lpstr>Bellman-Ford Algorithm Example</vt:lpstr>
      <vt:lpstr>Bellman-Ford Algorithm Example</vt:lpstr>
      <vt:lpstr>Bellman-Ford Algorithm Example</vt:lpstr>
      <vt:lpstr>Bellman-Ford Algorithm Example</vt:lpstr>
      <vt:lpstr>Bellman-Ford Algorithm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</dc:title>
  <dc:creator>Ebrahim</dc:creator>
  <cp:lastModifiedBy>Ebrahim Bagheri</cp:lastModifiedBy>
  <cp:revision>20</cp:revision>
  <dcterms:created xsi:type="dcterms:W3CDTF">2006-08-16T00:00:00Z</dcterms:created>
  <dcterms:modified xsi:type="dcterms:W3CDTF">2016-04-03T14:44:11Z</dcterms:modified>
</cp:coreProperties>
</file>