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315" r:id="rId2"/>
    <p:sldId id="337" r:id="rId3"/>
    <p:sldId id="335" r:id="rId4"/>
    <p:sldId id="342" r:id="rId5"/>
    <p:sldId id="343" r:id="rId6"/>
    <p:sldId id="317" r:id="rId7"/>
    <p:sldId id="336" r:id="rId8"/>
    <p:sldId id="325" r:id="rId9"/>
    <p:sldId id="327" r:id="rId10"/>
    <p:sldId id="328" r:id="rId11"/>
    <p:sldId id="329" r:id="rId12"/>
    <p:sldId id="332" r:id="rId13"/>
    <p:sldId id="334" r:id="rId14"/>
    <p:sldId id="330" r:id="rId15"/>
    <p:sldId id="333" r:id="rId16"/>
    <p:sldId id="331" r:id="rId17"/>
    <p:sldId id="326" r:id="rId18"/>
    <p:sldId id="318" r:id="rId19"/>
    <p:sldId id="319" r:id="rId20"/>
    <p:sldId id="320" r:id="rId21"/>
    <p:sldId id="338" r:id="rId22"/>
    <p:sldId id="321" r:id="rId23"/>
    <p:sldId id="339" r:id="rId24"/>
    <p:sldId id="322" r:id="rId25"/>
    <p:sldId id="341" r:id="rId26"/>
    <p:sldId id="323" r:id="rId27"/>
    <p:sldId id="340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6695" autoAdjust="0"/>
    <p:restoredTop sz="94660"/>
  </p:normalViewPr>
  <p:slideViewPr>
    <p:cSldViewPr>
      <p:cViewPr varScale="1">
        <p:scale>
          <a:sx n="139" d="100"/>
          <a:sy n="139" d="100"/>
        </p:scale>
        <p:origin x="-2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DD62E-689F-4CEA-8BCD-305FD2FFFED3}" type="datetimeFigureOut">
              <a:rPr lang="en-CA" smtClean="0"/>
              <a:t>16-04-14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4B1D2-4B54-4391-8887-21093C1D2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96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2200" y="696913"/>
            <a:ext cx="4645025" cy="3484562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1pPr>
            <a:lvl2pPr marL="734778" indent="-282607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2pPr>
            <a:lvl3pPr marL="1130427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3pPr>
            <a:lvl4pPr marL="1582598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4pPr>
            <a:lvl5pPr marL="2034769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5pPr>
            <a:lvl6pPr marL="2486939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6pPr>
            <a:lvl7pPr marL="2939110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7pPr>
            <a:lvl8pPr marL="3391281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8pPr>
            <a:lvl9pPr marL="3843452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2E5B80B-7ADF-4F14-8DD7-77FA3BFD8F9D}" type="slidenum">
              <a:rPr lang="en-CA" altLang="en-US" sz="1000" i="0">
                <a:solidFill>
                  <a:srgbClr val="000000"/>
                </a:solidFill>
              </a:rPr>
              <a:pPr/>
              <a:t>1</a:t>
            </a:fld>
            <a:endParaRPr lang="en-CA" altLang="en-US" sz="10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237413" y="4068763"/>
            <a:ext cx="809625" cy="1081087"/>
            <a:chOff x="9685338" y="4460675"/>
            <a:chExt cx="1080904" cy="1080902"/>
          </a:xfrm>
        </p:grpSpPr>
        <p:sp>
          <p:nvSpPr>
            <p:cNvPr id="8" name="Oval 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9793428" y="4568607"/>
              <a:ext cx="864723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425"/>
            <a:ext cx="895350" cy="639763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C8E32C75-F24A-4F5A-834A-159B078F32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6007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B82B7A0F-D028-4B36-9BED-86506064D9A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089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AC6AAA53-2261-4CD4-8F73-41D366F3A5F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3799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E103993-27A0-4BC4-A7CE-1EDEF1857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16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000F4EF-5295-4D66-8456-44B3404EE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6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 rtlCol="0">
            <a:normAutofit/>
          </a:bodyPr>
          <a:lstStyle/>
          <a:p>
            <a:pPr lvl="0"/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810D2AE5-FA75-4978-9DDE-8A80F2E99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12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9F7BF4B7-047F-4BD9-B591-F5136B139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51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CA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37C57F03-E856-4C6B-9250-28160E37F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161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0" i="1" smtClean="0"/>
            </a:lvl1pPr>
          </a:lstStyle>
          <a:p>
            <a:pPr>
              <a:defRPr/>
            </a:pPr>
            <a:fld id="{D816F64C-64F6-4F29-881F-4CDEFFBC2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47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6" y="-195943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1"/>
            <a:ext cx="75438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91805AF9-28D6-49A1-BD28-E0581A0BF6B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3559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73100" y="2325688"/>
            <a:ext cx="811213" cy="1081087"/>
            <a:chOff x="9685338" y="4460675"/>
            <a:chExt cx="1080904" cy="1080902"/>
          </a:xfrm>
        </p:grpSpPr>
        <p:sp>
          <p:nvSpPr>
            <p:cNvPr id="6" name="Oval 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9793217" y="4568607"/>
              <a:ext cx="865145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713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13" y="2506663"/>
            <a:ext cx="890587" cy="719137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D254E9B7-C72C-4E79-84D5-A4B017F0E75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03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-269748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486" y="1378785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E9169EFC-946E-4E84-A5AB-CA922E3B261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707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2177A568-20B8-42A3-928D-839528654F4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028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4ED6B233-ED8D-44C4-AC41-AF033370C1C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862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58ECA55-8ED0-41F9-9B43-B041C5C535C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7669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B8F0CB42-3583-40D5-BD12-3B15377F01D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331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2B35A6D-C2CB-4CA3-9EB0-3B6137D388C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047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688" y="484188"/>
            <a:ext cx="75438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1688" y="2120900"/>
            <a:ext cx="75438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6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3" name="Oval 8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0" smtClean="0">
                <a:solidFill>
                  <a:srgbClr val="FFFFFF"/>
                </a:solidFill>
                <a:latin typeface="Rockwell Condense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33BB55-FF6E-4FF0-A433-9A065887C637}" type="slidenum">
              <a:rPr lang="en-CA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8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kern="1200" cap="all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 smtClean="0"/>
              <a:t>All-Pairs SHORTEST </a:t>
            </a:r>
            <a:r>
              <a:rPr lang="en-US" sz="6600" dirty="0"/>
              <a:t>PATHS </a:t>
            </a:r>
            <a:endParaRPr lang="en-CA" sz="6600" dirty="0"/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CA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32C75-F24A-4F5A-834A-159B078F328D}" type="slidenum">
              <a:rPr lang="en-CA" altLang="en-US" smtClean="0"/>
              <a:pPr>
                <a:defRPr/>
              </a:pPr>
              <a:t>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89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5" name="Object 15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3" imgW="1511280" imgH="914400" progId="Equation.3">
                  <p:embed/>
                </p:oleObj>
              </mc:Choice>
              <mc:Fallback>
                <p:oleObj name="Equation" r:id="rId3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0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307204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205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4683125" y="1905000"/>
          <a:ext cx="35623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5" imgW="1422360" imgH="914400" progId="Equation.3">
                  <p:embed/>
                </p:oleObj>
              </mc:Choice>
              <mc:Fallback>
                <p:oleObj name="Equation" r:id="rId5" imgW="1422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1905000"/>
                        <a:ext cx="3562350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307208" name="Oval 8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7209" name="Oval 9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7210" name="Oval 10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7211" name="Oval 11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cxnSp>
        <p:nvCxnSpPr>
          <p:cNvPr id="307216" name="AutoShape 16"/>
          <p:cNvCxnSpPr>
            <a:cxnSpLocks noChangeShapeType="1"/>
            <a:stCxn id="307211" idx="0"/>
            <a:endCxn id="307208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217" name="AutoShape 17"/>
          <p:cNvCxnSpPr>
            <a:cxnSpLocks noChangeShapeType="1"/>
            <a:stCxn id="307208" idx="3"/>
            <a:endCxn id="307210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218" name="AutoShape 18"/>
          <p:cNvCxnSpPr>
            <a:cxnSpLocks noChangeShapeType="1"/>
            <a:stCxn id="307209" idx="4"/>
            <a:endCxn id="307210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219" name="AutoShape 19"/>
          <p:cNvCxnSpPr>
            <a:cxnSpLocks noChangeShapeType="1"/>
            <a:stCxn id="307210" idx="6"/>
            <a:endCxn id="307211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7220" name="AutoShape 20"/>
          <p:cNvCxnSpPr>
            <a:cxnSpLocks noChangeShapeType="1"/>
            <a:stCxn id="307209" idx="6"/>
            <a:endCxn id="307208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307222" name="AutoShape 22"/>
          <p:cNvCxnSpPr>
            <a:cxnSpLocks noChangeShapeType="1"/>
            <a:stCxn id="307211" idx="1"/>
            <a:endCxn id="307209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3" name="Oval 2"/>
          <p:cNvSpPr/>
          <p:nvPr/>
        </p:nvSpPr>
        <p:spPr>
          <a:xfrm>
            <a:off x="7696200" y="30480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01910" y="54864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" y="5334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d[3,4] = min (d[3,4],d[3,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,4])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990600"/>
            <a:ext cx="196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Iteration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95800" y="8382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05400" y="838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6" idx="1"/>
          </p:cNvCxnSpPr>
          <p:nvPr/>
        </p:nvCxnSpPr>
        <p:spPr>
          <a:xfrm flipH="1">
            <a:off x="3733800" y="5564515"/>
            <a:ext cx="4135065" cy="531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6172200"/>
            <a:ext cx="22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</a:t>
            </a:r>
            <a:r>
              <a:rPr lang="en-US" dirty="0" smtClean="0"/>
              <a:t>[</a:t>
            </a:r>
            <a:r>
              <a:rPr lang="en-US" dirty="0" err="1" smtClean="0"/>
              <a:t>k,j</a:t>
            </a:r>
            <a:r>
              <a:rPr lang="en-US" dirty="0" smtClean="0"/>
              <a:t>]=</a:t>
            </a:r>
            <a:r>
              <a:rPr lang="en-US" dirty="0" err="1" smtClean="0"/>
              <a:t>pred</a:t>
            </a:r>
            <a:r>
              <a:rPr lang="en-US" dirty="0" smtClean="0"/>
              <a:t>[1,4]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51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309252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253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4683125" y="1905000"/>
          <a:ext cx="35623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3" imgW="1422360" imgH="914400" progId="Equation.3">
                  <p:embed/>
                </p:oleObj>
              </mc:Choice>
              <mc:Fallback>
                <p:oleObj name="Equation" r:id="rId3" imgW="1422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1905000"/>
                        <a:ext cx="3562350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309256" name="Oval 8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9257" name="Oval 9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9258" name="Oval 10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9259" name="Oval 11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sp>
        <p:nvSpPr>
          <p:cNvPr id="309261" name="Rectangle 13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309262" name="Rectangle 14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graphicFrame>
        <p:nvGraphicFramePr>
          <p:cNvPr id="309263" name="Object 15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9264" name="AutoShape 16"/>
          <p:cNvCxnSpPr>
            <a:cxnSpLocks noChangeShapeType="1"/>
            <a:stCxn id="309259" idx="0"/>
            <a:endCxn id="309256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5" name="AutoShape 17"/>
          <p:cNvCxnSpPr>
            <a:cxnSpLocks noChangeShapeType="1"/>
            <a:stCxn id="309256" idx="3"/>
            <a:endCxn id="309258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6" name="AutoShape 18"/>
          <p:cNvCxnSpPr>
            <a:cxnSpLocks noChangeShapeType="1"/>
            <a:stCxn id="309257" idx="4"/>
            <a:endCxn id="309258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7" name="AutoShape 19"/>
          <p:cNvCxnSpPr>
            <a:cxnSpLocks noChangeShapeType="1"/>
            <a:stCxn id="309258" idx="6"/>
            <a:endCxn id="309259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8" name="AutoShape 20"/>
          <p:cNvCxnSpPr>
            <a:cxnSpLocks noChangeShapeType="1"/>
            <a:stCxn id="309257" idx="6"/>
            <a:endCxn id="309256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309270" name="AutoShape 22"/>
          <p:cNvCxnSpPr>
            <a:cxnSpLocks noChangeShapeType="1"/>
            <a:stCxn id="309259" idx="1"/>
            <a:endCxn id="309257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cxnSp>
        <p:nvCxnSpPr>
          <p:cNvPr id="27" name="AutoShape 33"/>
          <p:cNvCxnSpPr>
            <a:cxnSpLocks noChangeShapeType="1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/>
          <a:lstStyle/>
          <a:p>
            <a:r>
              <a:rPr lang="en-US" dirty="0" smtClean="0"/>
              <a:t>ITERATION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685800"/>
            <a:ext cx="6032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smtClean="0">
                <a:latin typeface="Arial" charset="0"/>
              </a:rPr>
              <a:t>min</a:t>
            </a:r>
            <a:r>
              <a:rPr lang="en-US" dirty="0">
                <a:latin typeface="Arial" charset="0"/>
              </a:rPr>
              <a:t>{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+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k,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} for each cell in the matrix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" y="12192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d[3,4] = min (d[3,4],d[3,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,4])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2400" y="1676400"/>
            <a:ext cx="196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Iteration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48200" y="15240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57800" y="152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7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51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309252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253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4683125" y="1905000"/>
          <a:ext cx="35623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3" imgW="1422360" imgH="914400" progId="Equation.3">
                  <p:embed/>
                </p:oleObj>
              </mc:Choice>
              <mc:Fallback>
                <p:oleObj name="Equation" r:id="rId3" imgW="1422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1905000"/>
                        <a:ext cx="3562350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309256" name="Oval 8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9257" name="Oval 9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9258" name="Oval 10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9259" name="Oval 11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sp>
        <p:nvSpPr>
          <p:cNvPr id="309261" name="Rectangle 13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309262" name="Rectangle 14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graphicFrame>
        <p:nvGraphicFramePr>
          <p:cNvPr id="309263" name="Object 15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9264" name="AutoShape 16"/>
          <p:cNvCxnSpPr>
            <a:cxnSpLocks noChangeShapeType="1"/>
            <a:stCxn id="309259" idx="0"/>
            <a:endCxn id="309256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5" name="AutoShape 17"/>
          <p:cNvCxnSpPr>
            <a:cxnSpLocks noChangeShapeType="1"/>
            <a:stCxn id="309256" idx="3"/>
            <a:endCxn id="309258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6" name="AutoShape 18"/>
          <p:cNvCxnSpPr>
            <a:cxnSpLocks noChangeShapeType="1"/>
            <a:stCxn id="309257" idx="4"/>
            <a:endCxn id="309258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7" name="AutoShape 19"/>
          <p:cNvCxnSpPr>
            <a:cxnSpLocks noChangeShapeType="1"/>
            <a:stCxn id="309258" idx="6"/>
            <a:endCxn id="309259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8" name="AutoShape 20"/>
          <p:cNvCxnSpPr>
            <a:cxnSpLocks noChangeShapeType="1"/>
            <a:stCxn id="309257" idx="6"/>
            <a:endCxn id="309256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309270" name="AutoShape 22"/>
          <p:cNvCxnSpPr>
            <a:cxnSpLocks noChangeShapeType="1"/>
            <a:stCxn id="309259" idx="1"/>
            <a:endCxn id="309257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cxnSp>
        <p:nvCxnSpPr>
          <p:cNvPr id="27" name="AutoShape 33"/>
          <p:cNvCxnSpPr>
            <a:cxnSpLocks noChangeShapeType="1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33400" y="685800"/>
            <a:ext cx="2867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Changes in 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9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51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309252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253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4683125" y="1905000"/>
          <a:ext cx="35623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3" imgW="1422360" imgH="914400" progId="Equation.3">
                  <p:embed/>
                </p:oleObj>
              </mc:Choice>
              <mc:Fallback>
                <p:oleObj name="Equation" r:id="rId3" imgW="1422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1905000"/>
                        <a:ext cx="3562350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309256" name="Oval 8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9257" name="Oval 9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9258" name="Oval 10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9259" name="Oval 11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sp>
        <p:nvSpPr>
          <p:cNvPr id="309261" name="Rectangle 13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309262" name="Rectangle 14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graphicFrame>
        <p:nvGraphicFramePr>
          <p:cNvPr id="309263" name="Object 15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9264" name="AutoShape 16"/>
          <p:cNvCxnSpPr>
            <a:cxnSpLocks noChangeShapeType="1"/>
            <a:stCxn id="309259" idx="0"/>
            <a:endCxn id="309256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5" name="AutoShape 17"/>
          <p:cNvCxnSpPr>
            <a:cxnSpLocks noChangeShapeType="1"/>
            <a:stCxn id="309256" idx="3"/>
            <a:endCxn id="309258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6" name="AutoShape 18"/>
          <p:cNvCxnSpPr>
            <a:cxnSpLocks noChangeShapeType="1"/>
            <a:stCxn id="309257" idx="4"/>
            <a:endCxn id="309258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7" name="AutoShape 19"/>
          <p:cNvCxnSpPr>
            <a:cxnSpLocks noChangeShapeType="1"/>
            <a:stCxn id="309258" idx="6"/>
            <a:endCxn id="309259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268" name="AutoShape 20"/>
          <p:cNvCxnSpPr>
            <a:cxnSpLocks noChangeShapeType="1"/>
            <a:stCxn id="309257" idx="6"/>
            <a:endCxn id="309256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309270" name="AutoShape 22"/>
          <p:cNvCxnSpPr>
            <a:cxnSpLocks noChangeShapeType="1"/>
            <a:stCxn id="309259" idx="1"/>
            <a:endCxn id="309257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cxnSp>
        <p:nvCxnSpPr>
          <p:cNvPr id="27" name="AutoShape 33"/>
          <p:cNvCxnSpPr>
            <a:cxnSpLocks noChangeShapeType="1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/>
          <a:lstStyle/>
          <a:p>
            <a:r>
              <a:rPr lang="en-US" dirty="0" smtClean="0"/>
              <a:t>ITERATION 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" y="685800"/>
            <a:ext cx="6032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smtClean="0">
                <a:latin typeface="Arial" charset="0"/>
              </a:rPr>
              <a:t>min</a:t>
            </a:r>
            <a:r>
              <a:rPr lang="en-US" dirty="0">
                <a:latin typeface="Arial" charset="0"/>
              </a:rPr>
              <a:t>{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+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k,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} for each cell in the matrix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12192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d[4,2] = min (d[4,2],d[4,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,2])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1676400"/>
            <a:ext cx="196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Iteration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48200" y="15240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57800" y="152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2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275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310276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0277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0278" name="Object 6"/>
          <p:cNvGraphicFramePr>
            <a:graphicFrameLocks noChangeAspect="1"/>
          </p:cNvGraphicFramePr>
          <p:nvPr/>
        </p:nvGraphicFramePr>
        <p:xfrm>
          <a:off x="4683125" y="1905000"/>
          <a:ext cx="35623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3" imgW="1422360" imgH="914400" progId="Equation.3">
                  <p:embed/>
                </p:oleObj>
              </mc:Choice>
              <mc:Fallback>
                <p:oleObj name="Equation" r:id="rId3" imgW="1422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1905000"/>
                        <a:ext cx="3562350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310280" name="Oval 8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0281" name="Oval 9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0282" name="Oval 10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0283" name="Oval 11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graphicFrame>
        <p:nvGraphicFramePr>
          <p:cNvPr id="310287" name="Object 15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0288" name="AutoShape 16"/>
          <p:cNvCxnSpPr>
            <a:cxnSpLocks noChangeShapeType="1"/>
            <a:stCxn id="310283" idx="0"/>
            <a:endCxn id="310280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89" name="AutoShape 17"/>
          <p:cNvCxnSpPr>
            <a:cxnSpLocks noChangeShapeType="1"/>
            <a:stCxn id="310280" idx="3"/>
            <a:endCxn id="310282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90" name="AutoShape 18"/>
          <p:cNvCxnSpPr>
            <a:cxnSpLocks noChangeShapeType="1"/>
            <a:stCxn id="310281" idx="4"/>
            <a:endCxn id="310282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91" name="AutoShape 19"/>
          <p:cNvCxnSpPr>
            <a:cxnSpLocks noChangeShapeType="1"/>
            <a:stCxn id="310282" idx="6"/>
            <a:endCxn id="310283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92" name="AutoShape 20"/>
          <p:cNvCxnSpPr>
            <a:cxnSpLocks noChangeShapeType="1"/>
            <a:stCxn id="310281" idx="6"/>
            <a:endCxn id="310280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0293" name="Rectangle 21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310294" name="AutoShape 22"/>
          <p:cNvCxnSpPr>
            <a:cxnSpLocks noChangeShapeType="1"/>
            <a:stCxn id="310283" idx="1"/>
            <a:endCxn id="310281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0295" name="Rectangle 23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33" name="TextBox 32"/>
          <p:cNvSpPr txBox="1"/>
          <p:nvPr/>
        </p:nvSpPr>
        <p:spPr>
          <a:xfrm>
            <a:off x="609600" y="1524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d[4,2] = min (d[4,2],d[4,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,2])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5800" y="7620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d[4,1] = min (d[4,1],d[4,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,1])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791200" y="36576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77000" y="36576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48400" y="60960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81800" y="60960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0" idx="2"/>
            <a:endCxn id="49" idx="3"/>
          </p:cNvCxnSpPr>
          <p:nvPr/>
        </p:nvCxnSpPr>
        <p:spPr>
          <a:xfrm flipH="1" flipV="1">
            <a:off x="4326320" y="6356866"/>
            <a:ext cx="192208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8" idx="1"/>
          </p:cNvCxnSpPr>
          <p:nvPr/>
        </p:nvCxnSpPr>
        <p:spPr>
          <a:xfrm flipH="1" flipV="1">
            <a:off x="4724400" y="1066800"/>
            <a:ext cx="1133755" cy="2668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9" idx="0"/>
          </p:cNvCxnSpPr>
          <p:nvPr/>
        </p:nvCxnSpPr>
        <p:spPr>
          <a:xfrm flipH="1" flipV="1">
            <a:off x="5638800" y="381000"/>
            <a:ext cx="1066800" cy="327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57400" y="6172200"/>
            <a:ext cx="22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</a:t>
            </a:r>
            <a:r>
              <a:rPr lang="en-US" dirty="0" smtClean="0"/>
              <a:t>[</a:t>
            </a:r>
            <a:r>
              <a:rPr lang="en-US" dirty="0" err="1" smtClean="0"/>
              <a:t>k,j</a:t>
            </a:r>
            <a:r>
              <a:rPr lang="en-US" dirty="0" smtClean="0"/>
              <a:t>]=</a:t>
            </a:r>
            <a:r>
              <a:rPr lang="en-US" dirty="0" err="1" smtClean="0"/>
              <a:t>pred</a:t>
            </a:r>
            <a:r>
              <a:rPr lang="en-US" dirty="0" smtClean="0"/>
              <a:t>[3,1]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275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310276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0277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0278" name="Object 6"/>
          <p:cNvGraphicFramePr>
            <a:graphicFrameLocks noChangeAspect="1"/>
          </p:cNvGraphicFramePr>
          <p:nvPr/>
        </p:nvGraphicFramePr>
        <p:xfrm>
          <a:off x="4683125" y="1905000"/>
          <a:ext cx="35623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3" imgW="1422360" imgH="914400" progId="Equation.3">
                  <p:embed/>
                </p:oleObj>
              </mc:Choice>
              <mc:Fallback>
                <p:oleObj name="Equation" r:id="rId3" imgW="1422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1905000"/>
                        <a:ext cx="3562350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310280" name="Oval 8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0281" name="Oval 9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0282" name="Oval 10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0283" name="Oval 11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graphicFrame>
        <p:nvGraphicFramePr>
          <p:cNvPr id="310287" name="Object 15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0288" name="AutoShape 16"/>
          <p:cNvCxnSpPr>
            <a:cxnSpLocks noChangeShapeType="1"/>
            <a:stCxn id="310283" idx="0"/>
            <a:endCxn id="310280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89" name="AutoShape 17"/>
          <p:cNvCxnSpPr>
            <a:cxnSpLocks noChangeShapeType="1"/>
            <a:stCxn id="310280" idx="3"/>
            <a:endCxn id="310282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90" name="AutoShape 18"/>
          <p:cNvCxnSpPr>
            <a:cxnSpLocks noChangeShapeType="1"/>
            <a:stCxn id="310281" idx="4"/>
            <a:endCxn id="310282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91" name="AutoShape 19"/>
          <p:cNvCxnSpPr>
            <a:cxnSpLocks noChangeShapeType="1"/>
            <a:stCxn id="310282" idx="6"/>
            <a:endCxn id="310283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0292" name="AutoShape 20"/>
          <p:cNvCxnSpPr>
            <a:cxnSpLocks noChangeShapeType="1"/>
            <a:stCxn id="310281" idx="6"/>
            <a:endCxn id="310280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0293" name="Rectangle 21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310294" name="AutoShape 22"/>
          <p:cNvCxnSpPr>
            <a:cxnSpLocks noChangeShapeType="1"/>
            <a:stCxn id="310283" idx="1"/>
            <a:endCxn id="310281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0295" name="Rectangle 23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/>
          <a:lstStyle/>
          <a:p>
            <a:r>
              <a:rPr lang="en-US" dirty="0" smtClean="0"/>
              <a:t>ITERATION 4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685800"/>
            <a:ext cx="6032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smtClean="0">
                <a:latin typeface="Arial" charset="0"/>
              </a:rPr>
              <a:t>min</a:t>
            </a:r>
            <a:r>
              <a:rPr lang="en-US" dirty="0">
                <a:latin typeface="Arial" charset="0"/>
              </a:rPr>
              <a:t>{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+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k,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} for each cell in the matrix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12192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d[1,2] = min (d[1,2],d[1,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,2])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62400" y="1676400"/>
            <a:ext cx="196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Iteration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48200" y="15240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57800" y="152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2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2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312324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325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4841875" y="1905000"/>
          <a:ext cx="324326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3" imgW="1295280" imgH="914400" progId="Equation.3">
                  <p:embed/>
                </p:oleObj>
              </mc:Choice>
              <mc:Fallback>
                <p:oleObj name="Equation" r:id="rId3" imgW="1295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1905000"/>
                        <a:ext cx="3243263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312328" name="Oval 8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329" name="Oval 9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2330" name="Oval 10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2331" name="Oval 11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graphicFrame>
        <p:nvGraphicFramePr>
          <p:cNvPr id="312335" name="Object 15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2336" name="AutoShape 16"/>
          <p:cNvCxnSpPr>
            <a:cxnSpLocks noChangeShapeType="1"/>
            <a:stCxn id="312331" idx="0"/>
            <a:endCxn id="312328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2337" name="AutoShape 17"/>
          <p:cNvCxnSpPr>
            <a:cxnSpLocks noChangeShapeType="1"/>
            <a:stCxn id="312328" idx="3"/>
            <a:endCxn id="312330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2338" name="AutoShape 18"/>
          <p:cNvCxnSpPr>
            <a:cxnSpLocks noChangeShapeType="1"/>
            <a:stCxn id="312329" idx="4"/>
            <a:endCxn id="312330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2339" name="AutoShape 19"/>
          <p:cNvCxnSpPr>
            <a:cxnSpLocks noChangeShapeType="1"/>
            <a:stCxn id="312330" idx="6"/>
            <a:endCxn id="312331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2340" name="AutoShape 20"/>
          <p:cNvCxnSpPr>
            <a:cxnSpLocks noChangeShapeType="1"/>
            <a:stCxn id="312329" idx="6"/>
            <a:endCxn id="312328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2341" name="Rectangle 21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312342" name="AutoShape 22"/>
          <p:cNvCxnSpPr>
            <a:cxnSpLocks noChangeShapeType="1"/>
            <a:stCxn id="312331" idx="1"/>
            <a:endCxn id="312329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2343" name="Rectangle 23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25" name="TextBox 24"/>
          <p:cNvSpPr txBox="1"/>
          <p:nvPr/>
        </p:nvSpPr>
        <p:spPr>
          <a:xfrm>
            <a:off x="609600" y="1524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d[2,1] = min (d[2,1],d[2,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,1])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" y="7620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d[1,2] = min (d[1,2],d[1,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,2])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867400" y="24384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5791200" y="457200"/>
            <a:ext cx="30480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19050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0400" y="19050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200" y="25146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05600" y="43434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39000" y="43434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49530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39000" y="4953000"/>
            <a:ext cx="457200" cy="5334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6019800"/>
            <a:ext cx="228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k,j</a:t>
            </a:r>
            <a:r>
              <a:rPr lang="en-US" dirty="0"/>
              <a:t>]=</a:t>
            </a:r>
            <a:r>
              <a:rPr lang="en-US" dirty="0" err="1"/>
              <a:t>pred</a:t>
            </a:r>
            <a:r>
              <a:rPr lang="en-US" dirty="0" smtClean="0"/>
              <a:t>[4,2]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581400" y="4419600"/>
            <a:ext cx="32766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8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ECA55-8ED0-41F9-9B43-B041C5C535CA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2667000"/>
            <a:ext cx="2936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 2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712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AutoShape 3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9144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3528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56680" name="AutoShape 8"/>
          <p:cNvCxnSpPr>
            <a:cxnSpLocks noChangeShapeType="1"/>
            <a:stCxn id="156678" idx="7"/>
            <a:endCxn id="156675" idx="2"/>
          </p:cNvCxnSpPr>
          <p:nvPr/>
        </p:nvCxnSpPr>
        <p:spPr bwMode="auto">
          <a:xfrm flipV="1">
            <a:off x="1304925" y="25146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1" name="AutoShape 9"/>
          <p:cNvCxnSpPr>
            <a:cxnSpLocks noChangeShapeType="1"/>
            <a:stCxn id="156679" idx="1"/>
            <a:endCxn id="156675" idx="6"/>
          </p:cNvCxnSpPr>
          <p:nvPr/>
        </p:nvCxnSpPr>
        <p:spPr bwMode="auto">
          <a:xfrm flipH="1" flipV="1">
            <a:off x="2667000" y="25146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2" name="AutoShape 10"/>
          <p:cNvCxnSpPr>
            <a:cxnSpLocks noChangeShapeType="1"/>
            <a:stCxn id="156678" idx="4"/>
            <a:endCxn id="156677" idx="1"/>
          </p:cNvCxnSpPr>
          <p:nvPr/>
        </p:nvCxnSpPr>
        <p:spPr bwMode="auto">
          <a:xfrm>
            <a:off x="1143000" y="35052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3" name="AutoShape 11"/>
          <p:cNvCxnSpPr>
            <a:cxnSpLocks noChangeShapeType="1"/>
            <a:stCxn id="156677" idx="6"/>
            <a:endCxn id="156676" idx="2"/>
          </p:cNvCxnSpPr>
          <p:nvPr/>
        </p:nvCxnSpPr>
        <p:spPr bwMode="auto">
          <a:xfrm>
            <a:off x="19812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4" name="AutoShape 12"/>
          <p:cNvCxnSpPr>
            <a:cxnSpLocks noChangeShapeType="1"/>
            <a:stCxn id="156676" idx="7"/>
            <a:endCxn id="156679" idx="4"/>
          </p:cNvCxnSpPr>
          <p:nvPr/>
        </p:nvCxnSpPr>
        <p:spPr bwMode="auto">
          <a:xfrm flipV="1">
            <a:off x="3057525" y="35052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5" name="AutoShape 13"/>
          <p:cNvCxnSpPr>
            <a:cxnSpLocks noChangeShapeType="1"/>
            <a:stCxn id="156676" idx="1"/>
            <a:endCxn id="156678" idx="5"/>
          </p:cNvCxnSpPr>
          <p:nvPr/>
        </p:nvCxnSpPr>
        <p:spPr bwMode="auto">
          <a:xfrm flipH="1" flipV="1">
            <a:off x="1304925" y="34385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6" name="AutoShape 14"/>
          <p:cNvCxnSpPr>
            <a:cxnSpLocks noChangeShapeType="1"/>
            <a:stCxn id="156678" idx="6"/>
            <a:endCxn id="156679" idx="2"/>
          </p:cNvCxnSpPr>
          <p:nvPr/>
        </p:nvCxnSpPr>
        <p:spPr bwMode="auto">
          <a:xfrm>
            <a:off x="1371600" y="32766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7" name="AutoShape 15"/>
          <p:cNvCxnSpPr>
            <a:cxnSpLocks noChangeShapeType="1"/>
            <a:stCxn id="156675" idx="3"/>
            <a:endCxn id="156677" idx="0"/>
          </p:cNvCxnSpPr>
          <p:nvPr/>
        </p:nvCxnSpPr>
        <p:spPr bwMode="auto">
          <a:xfrm flipH="1">
            <a:off x="1752600" y="26765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8" name="AutoShape 16"/>
          <p:cNvCxnSpPr>
            <a:cxnSpLocks noChangeShapeType="1"/>
            <a:stCxn id="156675" idx="5"/>
            <a:endCxn id="156676" idx="0"/>
          </p:cNvCxnSpPr>
          <p:nvPr/>
        </p:nvCxnSpPr>
        <p:spPr bwMode="auto">
          <a:xfrm>
            <a:off x="2600325" y="26765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508125" y="2403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032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974725" y="36226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3336925" y="3775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-5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2117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1965325" y="2555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26511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2286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22701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aphicFrame>
        <p:nvGraphicFramePr>
          <p:cNvPr id="156739" name="Group 67"/>
          <p:cNvGraphicFramePr>
            <a:graphicFrameLocks noGrp="1"/>
          </p:cNvGraphicFramePr>
          <p:nvPr/>
        </p:nvGraphicFramePr>
        <p:xfrm>
          <a:off x="5791200" y="2590800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43" name="Text Box 71"/>
          <p:cNvSpPr txBox="1">
            <a:spLocks noChangeArrowheads="1"/>
          </p:cNvSpPr>
          <p:nvPr/>
        </p:nvSpPr>
        <p:spPr bwMode="auto">
          <a:xfrm>
            <a:off x="6918325" y="1792288"/>
            <a:ext cx="351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D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6749"/>
              </p:ext>
            </p:extLst>
          </p:nvPr>
        </p:nvGraphicFramePr>
        <p:xfrm>
          <a:off x="11430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66492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3300"/>
                </a:solidFill>
              </a:rPr>
              <a:t>Shortest-Path problems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dirty="0">
                <a:solidFill>
                  <a:schemeClr val="accent2"/>
                </a:solidFill>
              </a:rPr>
              <a:t>Single-source shortest-paths problem:</a:t>
            </a:r>
            <a:r>
              <a:rPr lang="en-US" altLang="en-US" sz="2000" dirty="0"/>
              <a:t> Find the shortest path from </a:t>
            </a:r>
            <a:r>
              <a:rPr lang="en-US" altLang="en-US" sz="2000" i="1" dirty="0">
                <a:solidFill>
                  <a:srgbClr val="FF3300"/>
                </a:solidFill>
              </a:rPr>
              <a:t>s</a:t>
            </a:r>
            <a:r>
              <a:rPr lang="en-US" altLang="en-US" sz="2000" dirty="0"/>
              <a:t> to each vertex </a:t>
            </a:r>
            <a:r>
              <a:rPr lang="en-US" altLang="en-US" sz="2000" i="1" dirty="0"/>
              <a:t>v</a:t>
            </a:r>
            <a:r>
              <a:rPr lang="en-US" altLang="en-US" sz="2000" dirty="0"/>
              <a:t>. (e.g. BFS)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dirty="0">
                <a:solidFill>
                  <a:schemeClr val="accent2"/>
                </a:solidFill>
              </a:rPr>
              <a:t>Single-destination shortest-paths problem:</a:t>
            </a:r>
            <a:r>
              <a:rPr lang="en-US" altLang="en-US" sz="2000" dirty="0"/>
              <a:t> Find a shortest path to a given </a:t>
            </a:r>
            <a:r>
              <a:rPr lang="en-US" altLang="en-US" sz="2000" i="1" dirty="0">
                <a:solidFill>
                  <a:srgbClr val="FF3300"/>
                </a:solidFill>
              </a:rPr>
              <a:t>destination</a:t>
            </a:r>
            <a:r>
              <a:rPr lang="en-US" altLang="en-US" sz="2000" dirty="0"/>
              <a:t> vertex </a:t>
            </a:r>
            <a:r>
              <a:rPr lang="en-US" altLang="en-US" sz="2000" i="1" dirty="0"/>
              <a:t>t</a:t>
            </a:r>
            <a:r>
              <a:rPr lang="en-US" altLang="en-US" sz="2000" dirty="0"/>
              <a:t> from each vertex </a:t>
            </a:r>
            <a:r>
              <a:rPr lang="en-US" altLang="en-US" sz="2000" i="1" dirty="0"/>
              <a:t>v</a:t>
            </a:r>
            <a:r>
              <a:rPr lang="en-US" altLang="en-US" sz="2000" dirty="0"/>
              <a:t>. 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dirty="0">
                <a:solidFill>
                  <a:schemeClr val="accent2"/>
                </a:solidFill>
              </a:rPr>
              <a:t>Single-pair shortest-path problem:</a:t>
            </a:r>
            <a:r>
              <a:rPr lang="en-US" altLang="en-US" sz="2000" dirty="0"/>
              <a:t> Find a shortest path from </a:t>
            </a:r>
            <a:r>
              <a:rPr lang="en-US" altLang="en-US" sz="2000" i="1" dirty="0">
                <a:solidFill>
                  <a:srgbClr val="FF3300"/>
                </a:solidFill>
              </a:rPr>
              <a:t>u</a:t>
            </a:r>
            <a:r>
              <a:rPr lang="en-US" altLang="en-US" sz="2000" dirty="0"/>
              <a:t> to </a:t>
            </a:r>
            <a:r>
              <a:rPr lang="en-US" altLang="en-US" sz="2000" i="1" dirty="0">
                <a:solidFill>
                  <a:srgbClr val="FF3300"/>
                </a:solidFill>
              </a:rPr>
              <a:t>v</a:t>
            </a:r>
            <a:r>
              <a:rPr lang="en-US" altLang="en-US" sz="2000" dirty="0"/>
              <a:t> for given vertices </a:t>
            </a:r>
            <a:r>
              <a:rPr lang="en-US" altLang="en-US" sz="2000" i="1" dirty="0"/>
              <a:t>u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v</a:t>
            </a:r>
            <a:r>
              <a:rPr lang="en-US" altLang="en-US" sz="2000" dirty="0"/>
              <a:t>. 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dirty="0">
                <a:solidFill>
                  <a:schemeClr val="accent2"/>
                </a:solidFill>
              </a:rPr>
              <a:t>All-pairs shortest-paths problem:</a:t>
            </a:r>
            <a:r>
              <a:rPr lang="en-US" altLang="en-US" sz="2000" dirty="0"/>
              <a:t> Find a shortest path from </a:t>
            </a:r>
            <a:r>
              <a:rPr lang="en-US" altLang="en-US" sz="2000" i="1" dirty="0">
                <a:solidFill>
                  <a:srgbClr val="FF3300"/>
                </a:solidFill>
              </a:rPr>
              <a:t>u</a:t>
            </a:r>
            <a:r>
              <a:rPr lang="en-US" altLang="en-US" sz="2000" dirty="0"/>
              <a:t> to </a:t>
            </a:r>
            <a:r>
              <a:rPr lang="en-US" altLang="en-US" sz="2000" i="1" dirty="0">
                <a:solidFill>
                  <a:srgbClr val="FF3300"/>
                </a:solidFill>
              </a:rPr>
              <a:t>v</a:t>
            </a:r>
            <a:r>
              <a:rPr lang="en-US" altLang="en-US" sz="2000" dirty="0"/>
              <a:t> for every pair of vertices </a:t>
            </a:r>
            <a:r>
              <a:rPr lang="en-US" altLang="en-US" sz="2000" i="1" dirty="0"/>
              <a:t>u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v</a:t>
            </a:r>
            <a:r>
              <a:rPr lang="en-US" altLang="en-US" sz="2000" dirty="0"/>
              <a:t>. 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Shortest-Path Variants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05AF9-28D6-49A1-BD28-E0581A0BF6B2}" type="slidenum">
              <a:rPr lang="en-CA" altLang="en-US" smtClean="0"/>
              <a:pPr>
                <a:defRPr/>
              </a:pPr>
              <a:t>2</a:t>
            </a:fld>
            <a:endParaRPr lang="en-CA" altLang="en-US"/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7467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4419600"/>
            <a:ext cx="7315200" cy="685800"/>
          </a:xfrm>
          <a:prstGeom prst="rect">
            <a:avLst/>
          </a:prstGeom>
          <a:solidFill>
            <a:srgbClr val="008000">
              <a:alpha val="26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8077200" y="4724400"/>
            <a:ext cx="6858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03405"/>
              </p:ext>
            </p:extLst>
          </p:nvPr>
        </p:nvGraphicFramePr>
        <p:xfrm>
          <a:off x="1143000" y="2251075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57200"/>
            <a:ext cx="221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Iteration </a:t>
            </a:r>
            <a:r>
              <a:rPr lang="en-US" dirty="0"/>
              <a:t>1</a:t>
            </a:r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24680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8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16245"/>
              </p:ext>
            </p:extLst>
          </p:nvPr>
        </p:nvGraphicFramePr>
        <p:xfrm>
          <a:off x="1143000" y="2251075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57200"/>
            <a:ext cx="205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Iteration 2</a:t>
            </a:r>
            <a:endParaRPr lang="en-US" dirty="0"/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35574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21587"/>
              </p:ext>
            </p:extLst>
          </p:nvPr>
        </p:nvGraphicFramePr>
        <p:xfrm>
          <a:off x="1143000" y="2327275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57200"/>
            <a:ext cx="221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Iteration 2</a:t>
            </a:r>
            <a:endParaRPr lang="en-US" dirty="0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86097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1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43158"/>
              </p:ext>
            </p:extLst>
          </p:nvPr>
        </p:nvGraphicFramePr>
        <p:xfrm>
          <a:off x="1143000" y="2327275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57200"/>
            <a:ext cx="205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Iteration 3</a:t>
            </a:r>
            <a:endParaRPr lang="en-US" dirty="0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8450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1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37787"/>
              </p:ext>
            </p:extLst>
          </p:nvPr>
        </p:nvGraphicFramePr>
        <p:xfrm>
          <a:off x="1143000" y="2286000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457200"/>
            <a:ext cx="221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Iteration </a:t>
            </a:r>
            <a:r>
              <a:rPr lang="en-US" dirty="0"/>
              <a:t>3</a:t>
            </a:r>
          </a:p>
        </p:txBody>
      </p:sp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22590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96350"/>
              </p:ext>
            </p:extLst>
          </p:nvPr>
        </p:nvGraphicFramePr>
        <p:xfrm>
          <a:off x="1143000" y="2286000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457200"/>
            <a:ext cx="205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Iteration 4</a:t>
            </a:r>
            <a:endParaRPr lang="en-US" dirty="0"/>
          </a:p>
        </p:txBody>
      </p:sp>
      <p:graphicFrame>
        <p:nvGraphicFramePr>
          <p:cNvPr id="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53846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52041"/>
              </p:ext>
            </p:extLst>
          </p:nvPr>
        </p:nvGraphicFramePr>
        <p:xfrm>
          <a:off x="1143000" y="2403475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57200"/>
            <a:ext cx="221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Iteration 4</a:t>
            </a:r>
            <a:endParaRPr lang="en-US" dirty="0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3693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6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05711"/>
              </p:ext>
            </p:extLst>
          </p:nvPr>
        </p:nvGraphicFramePr>
        <p:xfrm>
          <a:off x="1143000" y="2403475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57200"/>
            <a:ext cx="205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Iteration 5</a:t>
            </a:r>
            <a:endParaRPr lang="en-US" dirty="0"/>
          </a:p>
        </p:txBody>
      </p:sp>
      <p:graphicFrame>
        <p:nvGraphicFramePr>
          <p:cNvPr id="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6337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8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34187"/>
              </p:ext>
            </p:extLst>
          </p:nvPr>
        </p:nvGraphicFramePr>
        <p:xfrm>
          <a:off x="1143000" y="2327275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02"/>
          <p:cNvSpPr txBox="1">
            <a:spLocks noChangeArrowheads="1"/>
          </p:cNvSpPr>
          <p:nvPr/>
        </p:nvSpPr>
        <p:spPr bwMode="auto">
          <a:xfrm>
            <a:off x="1981200" y="5105400"/>
            <a:ext cx="516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D</a:t>
            </a: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  <a:sym typeface="Symbol" charset="0"/>
              </a:rPr>
              <a:t>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4862" y="868887"/>
            <a:ext cx="221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 Iteration 5</a:t>
            </a:r>
            <a:endParaRPr lang="en-US" dirty="0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78450"/>
              </p:ext>
            </p:extLst>
          </p:nvPr>
        </p:nvGraphicFramePr>
        <p:xfrm>
          <a:off x="5105400" y="2286001"/>
          <a:ext cx="2743200" cy="2590799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4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ECA55-8ED0-41F9-9B43-B041C5C535CA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0"/>
            <a:ext cx="75438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kern="12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Rockwell Condensed" pitchFamily="18" charset="0"/>
              </a:defRPr>
            </a:lvl9pPr>
          </a:lstStyle>
          <a:p>
            <a:r>
              <a:rPr lang="en-US" sz="3200" smtClean="0"/>
              <a:t>Floyd-Warshall Algorithm</a:t>
            </a:r>
            <a:endParaRPr 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0"/>
            <a:ext cx="7772400" cy="4114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algorithm uses two main data structures:</a:t>
            </a:r>
          </a:p>
          <a:p>
            <a:r>
              <a:rPr lang="en-US" dirty="0" smtClean="0"/>
              <a:t>A matrix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sz="1800" dirty="0" smtClean="0"/>
              <a:t>each cell denotes the distance of two nodes</a:t>
            </a:r>
          </a:p>
          <a:p>
            <a:pPr lvl="1"/>
            <a:r>
              <a:rPr lang="en-US" sz="2000" dirty="0" smtClean="0"/>
              <a:t>For example </a:t>
            </a:r>
            <a:r>
              <a:rPr lang="en-US" sz="2000" dirty="0" smtClean="0">
                <a:solidFill>
                  <a:srgbClr val="FF0000"/>
                </a:solidFill>
              </a:rPr>
              <a:t>d[1,3] </a:t>
            </a:r>
            <a:r>
              <a:rPr lang="en-US" sz="2000" dirty="0" smtClean="0"/>
              <a:t>shows distance from </a:t>
            </a:r>
            <a:r>
              <a:rPr lang="en-US" sz="2000" dirty="0" smtClean="0">
                <a:solidFill>
                  <a:srgbClr val="FF0000"/>
                </a:solidFill>
              </a:rPr>
              <a:t>node 1 to 3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A matrix </a:t>
            </a:r>
            <a:r>
              <a:rPr lang="en-US" sz="2200" dirty="0" err="1" smtClean="0">
                <a:solidFill>
                  <a:srgbClr val="FF0000"/>
                </a:solidFill>
              </a:rPr>
              <a:t>pred</a:t>
            </a:r>
            <a:r>
              <a:rPr lang="en-US" sz="2200" dirty="0" smtClean="0"/>
              <a:t> (</a:t>
            </a:r>
            <a:r>
              <a:rPr lang="en-US" sz="2200" dirty="0"/>
              <a:t>or </a:t>
            </a:r>
            <a:r>
              <a:rPr lang="en-US" sz="2400" dirty="0">
                <a:latin typeface="Arial" charset="0"/>
                <a:sym typeface="Symbol" charset="0"/>
              </a:rPr>
              <a:t></a:t>
            </a:r>
            <a:r>
              <a:rPr lang="en-US" sz="2200" dirty="0" smtClean="0"/>
              <a:t>),</a:t>
            </a:r>
          </a:p>
          <a:p>
            <a:pPr lvl="1"/>
            <a:r>
              <a:rPr lang="en-US" dirty="0" smtClean="0"/>
              <a:t>each node denotes the previous node to destination from source</a:t>
            </a:r>
          </a:p>
          <a:p>
            <a:pPr lvl="1"/>
            <a:r>
              <a:rPr lang="en-US" dirty="0" smtClean="0"/>
              <a:t>For instance if the path from node 1 to node 3 is as follows:</a:t>
            </a:r>
          </a:p>
          <a:p>
            <a:pPr lvl="2"/>
            <a:r>
              <a:rPr lang="en-US" dirty="0" smtClean="0"/>
              <a:t>1 to 2 to 3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>
                <a:solidFill>
                  <a:srgbClr val="FF0000"/>
                </a:solidFill>
              </a:rPr>
              <a:t>pred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1,3]=2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Floyd-Warshall Algorithm</a:t>
            </a:r>
            <a:endParaRPr lang="en-US"/>
          </a:p>
        </p:txBody>
      </p:sp>
      <p:grpSp>
        <p:nvGrpSpPr>
          <p:cNvPr id="346118" name="Group 6"/>
          <p:cNvGrpSpPr>
            <a:grpSpLocks/>
          </p:cNvGrpSpPr>
          <p:nvPr/>
        </p:nvGrpSpPr>
        <p:grpSpPr bwMode="auto">
          <a:xfrm>
            <a:off x="2228850" y="2201863"/>
            <a:ext cx="4916487" cy="822325"/>
            <a:chOff x="1107" y="3195"/>
            <a:chExt cx="3097" cy="518"/>
          </a:xfrm>
        </p:grpSpPr>
        <p:sp>
          <p:nvSpPr>
            <p:cNvPr id="346116" name="Text Box 4"/>
            <p:cNvSpPr txBox="1">
              <a:spLocks noChangeArrowheads="1"/>
            </p:cNvSpPr>
            <p:nvPr/>
          </p:nvSpPr>
          <p:spPr bwMode="auto">
            <a:xfrm>
              <a:off x="1233" y="3195"/>
              <a:ext cx="297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ij</a:t>
              </a:r>
              <a:r>
                <a:rPr lang="en-US"/>
                <a:t>                                           </a:t>
              </a:r>
              <a:r>
                <a:rPr lang="en-US" b="1"/>
                <a:t>if</a:t>
              </a:r>
              <a:r>
                <a:rPr lang="en-US"/>
                <a:t> k = 0</a:t>
              </a:r>
            </a:p>
            <a:p>
              <a:r>
                <a:rPr lang="en-US"/>
                <a:t>min(d</a:t>
              </a:r>
              <a:r>
                <a:rPr lang="en-US" baseline="-25000"/>
                <a:t>ij</a:t>
              </a:r>
              <a:r>
                <a:rPr lang="en-US" baseline="30000"/>
                <a:t>(k-1)</a:t>
              </a:r>
              <a:r>
                <a:rPr lang="en-US"/>
                <a:t>, d</a:t>
              </a:r>
              <a:r>
                <a:rPr lang="en-US" baseline="-25000"/>
                <a:t>ik</a:t>
              </a:r>
              <a:r>
                <a:rPr lang="en-US" baseline="30000"/>
                <a:t>(k-1)</a:t>
              </a:r>
              <a:r>
                <a:rPr lang="en-US"/>
                <a:t> + d</a:t>
              </a:r>
              <a:r>
                <a:rPr lang="en-US" baseline="-25000"/>
                <a:t>kj</a:t>
              </a:r>
              <a:r>
                <a:rPr lang="en-US" baseline="30000"/>
                <a:t>(k-1)</a:t>
              </a:r>
              <a:r>
                <a:rPr lang="en-US"/>
                <a:t>)     </a:t>
              </a:r>
              <a:r>
                <a:rPr lang="en-US" b="1"/>
                <a:t>if</a:t>
              </a:r>
              <a:r>
                <a:rPr lang="en-US"/>
                <a:t> k </a:t>
              </a:r>
              <a:r>
                <a:rPr lang="en-US">
                  <a:sym typeface="Symbol" charset="0"/>
                </a:rPr>
                <a:t> 1</a:t>
              </a:r>
              <a:endParaRPr lang="en-US"/>
            </a:p>
          </p:txBody>
        </p:sp>
        <p:sp>
          <p:nvSpPr>
            <p:cNvPr id="346117" name="AutoShape 5"/>
            <p:cNvSpPr>
              <a:spLocks/>
            </p:cNvSpPr>
            <p:nvPr/>
          </p:nvSpPr>
          <p:spPr bwMode="auto">
            <a:xfrm>
              <a:off x="1107" y="3245"/>
              <a:ext cx="182" cy="463"/>
            </a:xfrm>
            <a:prstGeom prst="leftBrace">
              <a:avLst>
                <a:gd name="adj1" fmla="val 212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119" name="AutoShape 7"/>
          <p:cNvSpPr>
            <a:spLocks noChangeArrowheads="1"/>
          </p:cNvSpPr>
          <p:nvPr/>
        </p:nvSpPr>
        <p:spPr bwMode="auto">
          <a:xfrm rot="7549525">
            <a:off x="1937048" y="3700767"/>
            <a:ext cx="1770028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AutoShape 9"/>
          <p:cNvSpPr>
            <a:spLocks noChangeArrowheads="1"/>
          </p:cNvSpPr>
          <p:nvPr/>
        </p:nvSpPr>
        <p:spPr bwMode="auto">
          <a:xfrm rot="14050475" flipH="1">
            <a:off x="4699906" y="3816288"/>
            <a:ext cx="2070644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3441700" y="3070225"/>
            <a:ext cx="1638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two</a:t>
            </a:r>
          </a:p>
          <a:p>
            <a:pPr algn="ctr"/>
            <a:r>
              <a:rPr lang="en-US">
                <a:solidFill>
                  <a:srgbClr val="CC0000"/>
                </a:solidFill>
              </a:rPr>
              <a:t>possibilities</a:t>
            </a:r>
          </a:p>
        </p:txBody>
      </p:sp>
      <p:sp>
        <p:nvSpPr>
          <p:cNvPr id="346123" name="Oval 11"/>
          <p:cNvSpPr>
            <a:spLocks noChangeArrowheads="1"/>
          </p:cNvSpPr>
          <p:nvPr/>
        </p:nvSpPr>
        <p:spPr bwMode="auto">
          <a:xfrm>
            <a:off x="461963" y="5156200"/>
            <a:ext cx="490537" cy="4905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46125" name="Oval 13"/>
          <p:cNvSpPr>
            <a:spLocks noChangeArrowheads="1"/>
          </p:cNvSpPr>
          <p:nvPr/>
        </p:nvSpPr>
        <p:spPr bwMode="auto">
          <a:xfrm>
            <a:off x="2419350" y="5133975"/>
            <a:ext cx="490538" cy="4905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346126" name="Oval 14"/>
          <p:cNvSpPr>
            <a:spLocks noChangeArrowheads="1"/>
          </p:cNvSpPr>
          <p:nvPr/>
        </p:nvSpPr>
        <p:spPr bwMode="auto">
          <a:xfrm>
            <a:off x="4381500" y="5148263"/>
            <a:ext cx="490538" cy="4905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46127" name="Oval 15"/>
          <p:cNvSpPr>
            <a:spLocks noChangeArrowheads="1"/>
          </p:cNvSpPr>
          <p:nvPr/>
        </p:nvSpPr>
        <p:spPr bwMode="auto">
          <a:xfrm>
            <a:off x="7651750" y="5141913"/>
            <a:ext cx="490538" cy="4905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346128" name="Oval 16"/>
          <p:cNvSpPr>
            <a:spLocks noChangeArrowheads="1"/>
          </p:cNvSpPr>
          <p:nvPr/>
        </p:nvSpPr>
        <p:spPr bwMode="auto">
          <a:xfrm>
            <a:off x="6018213" y="5127625"/>
            <a:ext cx="490537" cy="4905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46129" name="Freeform 17"/>
          <p:cNvSpPr>
            <a:spLocks/>
          </p:cNvSpPr>
          <p:nvPr/>
        </p:nvSpPr>
        <p:spPr bwMode="auto">
          <a:xfrm>
            <a:off x="952500" y="5324475"/>
            <a:ext cx="1457325" cy="190500"/>
          </a:xfrm>
          <a:custGeom>
            <a:avLst/>
            <a:gdLst>
              <a:gd name="T0" fmla="*/ 0 w 918"/>
              <a:gd name="T1" fmla="*/ 39 h 120"/>
              <a:gd name="T2" fmla="*/ 127 w 918"/>
              <a:gd name="T3" fmla="*/ 111 h 120"/>
              <a:gd name="T4" fmla="*/ 227 w 918"/>
              <a:gd name="T5" fmla="*/ 2 h 120"/>
              <a:gd name="T6" fmla="*/ 373 w 918"/>
              <a:gd name="T7" fmla="*/ 120 h 120"/>
              <a:gd name="T8" fmla="*/ 482 w 918"/>
              <a:gd name="T9" fmla="*/ 2 h 120"/>
              <a:gd name="T10" fmla="*/ 645 w 918"/>
              <a:gd name="T11" fmla="*/ 111 h 120"/>
              <a:gd name="T12" fmla="*/ 754 w 918"/>
              <a:gd name="T13" fmla="*/ 30 h 120"/>
              <a:gd name="T14" fmla="*/ 918 w 918"/>
              <a:gd name="T15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8" h="120">
                <a:moveTo>
                  <a:pt x="0" y="39"/>
                </a:moveTo>
                <a:cubicBezTo>
                  <a:pt x="44" y="78"/>
                  <a:pt x="89" y="117"/>
                  <a:pt x="127" y="111"/>
                </a:cubicBezTo>
                <a:cubicBezTo>
                  <a:pt x="165" y="105"/>
                  <a:pt x="186" y="0"/>
                  <a:pt x="227" y="2"/>
                </a:cubicBezTo>
                <a:cubicBezTo>
                  <a:pt x="268" y="4"/>
                  <a:pt x="331" y="120"/>
                  <a:pt x="373" y="120"/>
                </a:cubicBezTo>
                <a:cubicBezTo>
                  <a:pt x="415" y="120"/>
                  <a:pt x="437" y="4"/>
                  <a:pt x="482" y="2"/>
                </a:cubicBezTo>
                <a:cubicBezTo>
                  <a:pt x="527" y="0"/>
                  <a:pt x="600" y="106"/>
                  <a:pt x="645" y="111"/>
                </a:cubicBezTo>
                <a:cubicBezTo>
                  <a:pt x="690" y="116"/>
                  <a:pt x="709" y="42"/>
                  <a:pt x="754" y="30"/>
                </a:cubicBezTo>
                <a:cubicBezTo>
                  <a:pt x="799" y="18"/>
                  <a:pt x="858" y="28"/>
                  <a:pt x="918" y="39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0" name="Freeform 18"/>
          <p:cNvSpPr>
            <a:spLocks/>
          </p:cNvSpPr>
          <p:nvPr/>
        </p:nvSpPr>
        <p:spPr bwMode="auto">
          <a:xfrm>
            <a:off x="4876800" y="5308600"/>
            <a:ext cx="1125538" cy="250825"/>
          </a:xfrm>
          <a:custGeom>
            <a:avLst/>
            <a:gdLst>
              <a:gd name="T0" fmla="*/ 0 w 709"/>
              <a:gd name="T1" fmla="*/ 58 h 158"/>
              <a:gd name="T2" fmla="*/ 82 w 709"/>
              <a:gd name="T3" fmla="*/ 149 h 158"/>
              <a:gd name="T4" fmla="*/ 173 w 709"/>
              <a:gd name="T5" fmla="*/ 3 h 158"/>
              <a:gd name="T6" fmla="*/ 346 w 709"/>
              <a:gd name="T7" fmla="*/ 130 h 158"/>
              <a:gd name="T8" fmla="*/ 446 w 709"/>
              <a:gd name="T9" fmla="*/ 3 h 158"/>
              <a:gd name="T10" fmla="*/ 546 w 709"/>
              <a:gd name="T11" fmla="*/ 121 h 158"/>
              <a:gd name="T12" fmla="*/ 619 w 709"/>
              <a:gd name="T13" fmla="*/ 30 h 158"/>
              <a:gd name="T14" fmla="*/ 709 w 709"/>
              <a:gd name="T15" fmla="*/ 4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9" h="158">
                <a:moveTo>
                  <a:pt x="0" y="58"/>
                </a:moveTo>
                <a:cubicBezTo>
                  <a:pt x="26" y="108"/>
                  <a:pt x="53" y="158"/>
                  <a:pt x="82" y="149"/>
                </a:cubicBezTo>
                <a:cubicBezTo>
                  <a:pt x="111" y="140"/>
                  <a:pt x="129" y="6"/>
                  <a:pt x="173" y="3"/>
                </a:cubicBezTo>
                <a:cubicBezTo>
                  <a:pt x="217" y="0"/>
                  <a:pt x="301" y="130"/>
                  <a:pt x="346" y="130"/>
                </a:cubicBezTo>
                <a:cubicBezTo>
                  <a:pt x="391" y="130"/>
                  <a:pt x="413" y="4"/>
                  <a:pt x="446" y="3"/>
                </a:cubicBezTo>
                <a:cubicBezTo>
                  <a:pt x="479" y="2"/>
                  <a:pt x="517" y="117"/>
                  <a:pt x="546" y="121"/>
                </a:cubicBezTo>
                <a:cubicBezTo>
                  <a:pt x="575" y="125"/>
                  <a:pt x="592" y="44"/>
                  <a:pt x="619" y="30"/>
                </a:cubicBezTo>
                <a:cubicBezTo>
                  <a:pt x="646" y="16"/>
                  <a:pt x="677" y="28"/>
                  <a:pt x="709" y="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1" name="Freeform 19"/>
          <p:cNvSpPr>
            <a:spLocks/>
          </p:cNvSpPr>
          <p:nvPr/>
        </p:nvSpPr>
        <p:spPr bwMode="auto">
          <a:xfrm>
            <a:off x="6529388" y="5275263"/>
            <a:ext cx="1125537" cy="250825"/>
          </a:xfrm>
          <a:custGeom>
            <a:avLst/>
            <a:gdLst>
              <a:gd name="T0" fmla="*/ 0 w 709"/>
              <a:gd name="T1" fmla="*/ 58 h 158"/>
              <a:gd name="T2" fmla="*/ 82 w 709"/>
              <a:gd name="T3" fmla="*/ 149 h 158"/>
              <a:gd name="T4" fmla="*/ 173 w 709"/>
              <a:gd name="T5" fmla="*/ 3 h 158"/>
              <a:gd name="T6" fmla="*/ 346 w 709"/>
              <a:gd name="T7" fmla="*/ 130 h 158"/>
              <a:gd name="T8" fmla="*/ 446 w 709"/>
              <a:gd name="T9" fmla="*/ 3 h 158"/>
              <a:gd name="T10" fmla="*/ 546 w 709"/>
              <a:gd name="T11" fmla="*/ 121 h 158"/>
              <a:gd name="T12" fmla="*/ 619 w 709"/>
              <a:gd name="T13" fmla="*/ 30 h 158"/>
              <a:gd name="T14" fmla="*/ 709 w 709"/>
              <a:gd name="T15" fmla="*/ 4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9" h="158">
                <a:moveTo>
                  <a:pt x="0" y="58"/>
                </a:moveTo>
                <a:cubicBezTo>
                  <a:pt x="26" y="108"/>
                  <a:pt x="53" y="158"/>
                  <a:pt x="82" y="149"/>
                </a:cubicBezTo>
                <a:cubicBezTo>
                  <a:pt x="111" y="140"/>
                  <a:pt x="129" y="6"/>
                  <a:pt x="173" y="3"/>
                </a:cubicBezTo>
                <a:cubicBezTo>
                  <a:pt x="217" y="0"/>
                  <a:pt x="301" y="130"/>
                  <a:pt x="346" y="130"/>
                </a:cubicBezTo>
                <a:cubicBezTo>
                  <a:pt x="391" y="130"/>
                  <a:pt x="413" y="4"/>
                  <a:pt x="446" y="3"/>
                </a:cubicBezTo>
                <a:cubicBezTo>
                  <a:pt x="479" y="2"/>
                  <a:pt x="517" y="117"/>
                  <a:pt x="546" y="121"/>
                </a:cubicBezTo>
                <a:cubicBezTo>
                  <a:pt x="575" y="125"/>
                  <a:pt x="592" y="44"/>
                  <a:pt x="619" y="30"/>
                </a:cubicBezTo>
                <a:cubicBezTo>
                  <a:pt x="646" y="16"/>
                  <a:pt x="677" y="28"/>
                  <a:pt x="709" y="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2" name="AutoShape 20"/>
          <p:cNvSpPr>
            <a:spLocks/>
          </p:cNvSpPr>
          <p:nvPr/>
        </p:nvSpPr>
        <p:spPr bwMode="auto">
          <a:xfrm rot="-5400000">
            <a:off x="1514475" y="5154613"/>
            <a:ext cx="288925" cy="1270000"/>
          </a:xfrm>
          <a:prstGeom prst="leftBrace">
            <a:avLst>
              <a:gd name="adj1" fmla="val 3663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3" name="AutoShape 21"/>
          <p:cNvSpPr>
            <a:spLocks/>
          </p:cNvSpPr>
          <p:nvPr/>
        </p:nvSpPr>
        <p:spPr bwMode="auto">
          <a:xfrm rot="-5400000">
            <a:off x="6948487" y="5176838"/>
            <a:ext cx="288925" cy="1270000"/>
          </a:xfrm>
          <a:prstGeom prst="leftBrace">
            <a:avLst>
              <a:gd name="adj1" fmla="val 3663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4" name="AutoShape 22"/>
          <p:cNvSpPr>
            <a:spLocks/>
          </p:cNvSpPr>
          <p:nvPr/>
        </p:nvSpPr>
        <p:spPr bwMode="auto">
          <a:xfrm rot="-5400000">
            <a:off x="5297487" y="5170488"/>
            <a:ext cx="288925" cy="1270000"/>
          </a:xfrm>
          <a:prstGeom prst="leftBrace">
            <a:avLst>
              <a:gd name="adj1" fmla="val 3663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35" name="Text Box 23"/>
          <p:cNvSpPr txBox="1">
            <a:spLocks noChangeArrowheads="1"/>
          </p:cNvSpPr>
          <p:nvPr/>
        </p:nvSpPr>
        <p:spPr bwMode="auto">
          <a:xfrm>
            <a:off x="688975" y="5918200"/>
            <a:ext cx="2020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all in {1, …, k–1}</a:t>
            </a:r>
          </a:p>
        </p:txBody>
      </p:sp>
      <p:sp>
        <p:nvSpPr>
          <p:cNvPr id="346137" name="Text Box 25"/>
          <p:cNvSpPr txBox="1">
            <a:spLocks noChangeArrowheads="1"/>
          </p:cNvSpPr>
          <p:nvPr/>
        </p:nvSpPr>
        <p:spPr bwMode="auto">
          <a:xfrm>
            <a:off x="5311775" y="5948363"/>
            <a:ext cx="2020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all in {1, …, k–1}</a:t>
            </a:r>
          </a:p>
        </p:txBody>
      </p:sp>
      <p:sp>
        <p:nvSpPr>
          <p:cNvPr id="346138" name="Rectangle 26"/>
          <p:cNvSpPr>
            <a:spLocks noChangeArrowheads="1"/>
          </p:cNvSpPr>
          <p:nvPr/>
        </p:nvSpPr>
        <p:spPr bwMode="auto">
          <a:xfrm>
            <a:off x="1295400" y="2209800"/>
            <a:ext cx="5872162" cy="911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834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5225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Predecessor Matrix</a:t>
            </a:r>
            <a:endParaRPr lang="en-US"/>
          </a:p>
        </p:txBody>
      </p:sp>
      <p:grpSp>
        <p:nvGrpSpPr>
          <p:cNvPr id="348163" name="Group 3"/>
          <p:cNvGrpSpPr>
            <a:grpSpLocks/>
          </p:cNvGrpSpPr>
          <p:nvPr/>
        </p:nvGrpSpPr>
        <p:grpSpPr bwMode="auto">
          <a:xfrm>
            <a:off x="2058988" y="3111500"/>
            <a:ext cx="4484687" cy="822325"/>
            <a:chOff x="1107" y="3191"/>
            <a:chExt cx="2825" cy="518"/>
          </a:xfrm>
        </p:grpSpPr>
        <p:sp>
          <p:nvSpPr>
            <p:cNvPr id="348164" name="Text Box 4"/>
            <p:cNvSpPr txBox="1">
              <a:spLocks noChangeArrowheads="1"/>
            </p:cNvSpPr>
            <p:nvPr/>
          </p:nvSpPr>
          <p:spPr bwMode="auto">
            <a:xfrm>
              <a:off x="1233" y="3191"/>
              <a:ext cx="269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π</a:t>
              </a:r>
              <a:r>
                <a:rPr lang="en-US" baseline="-25000"/>
                <a:t>ij</a:t>
              </a:r>
              <a:r>
                <a:rPr lang="en-US" baseline="30000"/>
                <a:t>(k-1)     </a:t>
              </a:r>
              <a:r>
                <a:rPr lang="en-US"/>
                <a:t> </a:t>
              </a:r>
              <a:r>
                <a:rPr lang="en-US" b="1"/>
                <a:t>if</a:t>
              </a:r>
              <a:r>
                <a:rPr lang="en-US"/>
                <a:t> d</a:t>
              </a:r>
              <a:r>
                <a:rPr lang="en-US" baseline="-25000"/>
                <a:t>ij</a:t>
              </a:r>
              <a:r>
                <a:rPr lang="en-US" baseline="30000"/>
                <a:t>(k-1)</a:t>
              </a:r>
              <a:r>
                <a:rPr lang="en-US"/>
                <a:t> </a:t>
              </a:r>
              <a:r>
                <a:rPr lang="en-US">
                  <a:sym typeface="Symbol" charset="0"/>
                </a:rPr>
                <a:t> </a:t>
              </a:r>
              <a:r>
                <a:rPr lang="en-US"/>
                <a:t> d</a:t>
              </a:r>
              <a:r>
                <a:rPr lang="en-US" baseline="-25000"/>
                <a:t>ik</a:t>
              </a:r>
              <a:r>
                <a:rPr lang="en-US" baseline="30000"/>
                <a:t>(k-1)</a:t>
              </a:r>
              <a:r>
                <a:rPr lang="en-US"/>
                <a:t> + d</a:t>
              </a:r>
              <a:r>
                <a:rPr lang="en-US" baseline="-25000"/>
                <a:t>kj</a:t>
              </a:r>
              <a:r>
                <a:rPr lang="en-US" baseline="30000"/>
                <a:t>(k-1)</a:t>
              </a:r>
              <a:endParaRPr lang="en-US"/>
            </a:p>
            <a:p>
              <a:r>
                <a:rPr lang="en-US"/>
                <a:t>π</a:t>
              </a:r>
              <a:r>
                <a:rPr lang="en-US" baseline="-25000"/>
                <a:t>kj</a:t>
              </a:r>
              <a:r>
                <a:rPr lang="en-US" baseline="30000"/>
                <a:t>(k-1)</a:t>
              </a:r>
              <a:r>
                <a:rPr lang="en-US"/>
                <a:t>    </a:t>
              </a:r>
              <a:r>
                <a:rPr lang="en-US" b="1"/>
                <a:t>otherwise</a:t>
              </a:r>
            </a:p>
          </p:txBody>
        </p:sp>
        <p:sp>
          <p:nvSpPr>
            <p:cNvPr id="348165" name="AutoShape 5"/>
            <p:cNvSpPr>
              <a:spLocks/>
            </p:cNvSpPr>
            <p:nvPr/>
          </p:nvSpPr>
          <p:spPr bwMode="auto">
            <a:xfrm>
              <a:off x="1107" y="3245"/>
              <a:ext cx="182" cy="463"/>
            </a:xfrm>
            <a:prstGeom prst="leftBrace">
              <a:avLst>
                <a:gd name="adj1" fmla="val 212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1152525" y="3332163"/>
            <a:ext cx="93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ij</a:t>
            </a:r>
            <a:r>
              <a:rPr lang="en-US" baseline="30000"/>
              <a:t>(k)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=</a:t>
            </a:r>
          </a:p>
        </p:txBody>
      </p:sp>
      <p:grpSp>
        <p:nvGrpSpPr>
          <p:cNvPr id="348171" name="Group 11"/>
          <p:cNvGrpSpPr>
            <a:grpSpLocks/>
          </p:cNvGrpSpPr>
          <p:nvPr/>
        </p:nvGrpSpPr>
        <p:grpSpPr bwMode="auto">
          <a:xfrm>
            <a:off x="2073275" y="2246313"/>
            <a:ext cx="3411538" cy="822325"/>
            <a:chOff x="1107" y="3191"/>
            <a:chExt cx="2149" cy="518"/>
          </a:xfrm>
        </p:grpSpPr>
        <p:sp>
          <p:nvSpPr>
            <p:cNvPr id="348172" name="Text Box 12"/>
            <p:cNvSpPr txBox="1">
              <a:spLocks noChangeArrowheads="1"/>
            </p:cNvSpPr>
            <p:nvPr/>
          </p:nvSpPr>
          <p:spPr bwMode="auto">
            <a:xfrm>
              <a:off x="1233" y="3191"/>
              <a:ext cx="202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NIL  </a:t>
              </a:r>
              <a:r>
                <a:rPr lang="en-US" baseline="30000"/>
                <a:t>     </a:t>
              </a:r>
              <a:r>
                <a:rPr lang="en-US"/>
                <a:t> </a:t>
              </a:r>
              <a:r>
                <a:rPr lang="en-US" b="1"/>
                <a:t>if</a:t>
              </a:r>
              <a:r>
                <a:rPr lang="en-US"/>
                <a:t> i = j or w</a:t>
              </a:r>
              <a:r>
                <a:rPr lang="en-US" baseline="-25000"/>
                <a:t>ij</a:t>
              </a:r>
              <a:r>
                <a:rPr lang="en-US"/>
                <a:t> = </a:t>
              </a:r>
              <a:r>
                <a:rPr lang="en-US">
                  <a:sym typeface="Symbol" charset="0"/>
                </a:rPr>
                <a:t></a:t>
              </a:r>
              <a:endParaRPr lang="en-US"/>
            </a:p>
            <a:p>
              <a:r>
                <a:rPr lang="en-US"/>
                <a:t>i            </a:t>
              </a:r>
              <a:r>
                <a:rPr lang="en-US" b="1"/>
                <a:t>otherwise</a:t>
              </a:r>
            </a:p>
          </p:txBody>
        </p:sp>
        <p:sp>
          <p:nvSpPr>
            <p:cNvPr id="348173" name="AutoShape 13"/>
            <p:cNvSpPr>
              <a:spLocks/>
            </p:cNvSpPr>
            <p:nvPr/>
          </p:nvSpPr>
          <p:spPr bwMode="auto">
            <a:xfrm>
              <a:off x="1107" y="3245"/>
              <a:ext cx="182" cy="463"/>
            </a:xfrm>
            <a:prstGeom prst="leftBrace">
              <a:avLst>
                <a:gd name="adj1" fmla="val 212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174" name="Rectangle 14"/>
          <p:cNvSpPr>
            <a:spLocks noChangeArrowheads="1"/>
          </p:cNvSpPr>
          <p:nvPr/>
        </p:nvSpPr>
        <p:spPr bwMode="auto">
          <a:xfrm>
            <a:off x="1166813" y="2466975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ij</a:t>
            </a:r>
            <a:r>
              <a:rPr lang="en-US" baseline="30000"/>
              <a:t>(0)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=</a:t>
            </a:r>
          </a:p>
        </p:txBody>
      </p:sp>
      <p:sp>
        <p:nvSpPr>
          <p:cNvPr id="348175" name="Text Box 15"/>
          <p:cNvSpPr txBox="1">
            <a:spLocks noChangeArrowheads="1"/>
          </p:cNvSpPr>
          <p:nvPr/>
        </p:nvSpPr>
        <p:spPr bwMode="auto">
          <a:xfrm>
            <a:off x="369888" y="1162050"/>
            <a:ext cx="7720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chemeClr val="tx2"/>
                </a:solidFill>
              </a:rPr>
              <a:t>π</a:t>
            </a:r>
            <a:r>
              <a:rPr lang="en-US" baseline="-25000">
                <a:solidFill>
                  <a:schemeClr val="tx2"/>
                </a:solidFill>
              </a:rPr>
              <a:t>ij</a:t>
            </a:r>
            <a:r>
              <a:rPr lang="en-US" baseline="30000">
                <a:solidFill>
                  <a:schemeClr val="tx2"/>
                </a:solidFill>
              </a:rPr>
              <a:t>(k)</a:t>
            </a:r>
            <a:r>
              <a:rPr lang="en-US"/>
              <a:t> = predecessor of vertex j on SP from vertex i with all</a:t>
            </a:r>
          </a:p>
          <a:p>
            <a:r>
              <a:rPr lang="en-US"/>
              <a:t>                 intermediate vertices in {1, 2, …, k}. </a:t>
            </a:r>
          </a:p>
        </p:txBody>
      </p:sp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966788" y="2136775"/>
            <a:ext cx="5670550" cy="1976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2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543800" cy="1609725"/>
          </a:xfrm>
        </p:spPr>
        <p:txBody>
          <a:bodyPr>
            <a:normAutofit/>
          </a:bodyPr>
          <a:lstStyle/>
          <a:p>
            <a:r>
              <a:rPr lang="en-US" sz="3200" dirty="0"/>
              <a:t>Floyd-</a:t>
            </a:r>
            <a:r>
              <a:rPr lang="en-US" sz="3200" dirty="0" err="1"/>
              <a:t>Warshall</a:t>
            </a:r>
            <a:r>
              <a:rPr lang="en-US" sz="3200" dirty="0"/>
              <a:t>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524000"/>
            <a:ext cx="7772400" cy="4114800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there are N nodes in the graph, iterate N times:</a:t>
            </a:r>
          </a:p>
          <a:p>
            <a:pPr lvl="1"/>
            <a:r>
              <a:rPr lang="en-US" dirty="0" smtClean="0"/>
              <a:t>For each node in the graph (d[</a:t>
            </a:r>
            <a:r>
              <a:rPr lang="en-US" dirty="0" err="1" smtClean="0"/>
              <a:t>s,t</a:t>
            </a:r>
            <a:r>
              <a:rPr lang="en-US" dirty="0" smtClean="0"/>
              <a:t>])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 is the iteration number</a:t>
            </a:r>
          </a:p>
          <a:p>
            <a:pPr lvl="1"/>
            <a:r>
              <a:rPr lang="en-US" dirty="0" smtClean="0"/>
              <a:t>Replace d[</a:t>
            </a:r>
            <a:r>
              <a:rPr lang="en-US" dirty="0" err="1" smtClean="0"/>
              <a:t>s,t</a:t>
            </a:r>
            <a:r>
              <a:rPr lang="en-US" dirty="0" smtClean="0"/>
              <a:t>] with </a:t>
            </a:r>
            <a:r>
              <a:rPr lang="en-US" i="1" dirty="0" smtClean="0">
                <a:solidFill>
                  <a:srgbClr val="FF0000"/>
                </a:solidFill>
              </a:rPr>
              <a:t>o</a:t>
            </a:r>
          </a:p>
          <a:p>
            <a:pPr lvl="1"/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If d[</a:t>
            </a:r>
            <a:r>
              <a:rPr lang="en-US" dirty="0" err="1" smtClean="0"/>
              <a:t>s,t</a:t>
            </a:r>
            <a:r>
              <a:rPr lang="en-US" dirty="0" smtClean="0"/>
              <a:t>] was changed then</a:t>
            </a:r>
          </a:p>
          <a:p>
            <a:pPr lvl="2"/>
            <a:r>
              <a:rPr lang="en-US" dirty="0" err="1" smtClean="0"/>
              <a:t>pred</a:t>
            </a:r>
            <a:r>
              <a:rPr lang="en-US" dirty="0" smtClean="0"/>
              <a:t>[</a:t>
            </a:r>
            <a:r>
              <a:rPr lang="en-US" dirty="0" err="1" smtClean="0"/>
              <a:t>s,t</a:t>
            </a:r>
            <a:r>
              <a:rPr lang="en-US" dirty="0" smtClean="0"/>
              <a:t>] = </a:t>
            </a:r>
            <a:r>
              <a:rPr lang="en-US" dirty="0" err="1" smtClean="0"/>
              <a:t>pred</a:t>
            </a:r>
            <a:r>
              <a:rPr lang="en-US" dirty="0" smtClean="0"/>
              <a:t>[</a:t>
            </a:r>
            <a:r>
              <a:rPr lang="en-US" dirty="0" err="1" smtClean="0"/>
              <a:t>k,t</a:t>
            </a:r>
            <a:r>
              <a:rPr lang="en-US" dirty="0" smtClean="0"/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286000"/>
            <a:ext cx="6378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i="1" dirty="0" smtClean="0">
                <a:solidFill>
                  <a:srgbClr val="FF0000"/>
                </a:solidFill>
              </a:rPr>
              <a:t>o</a:t>
            </a:r>
            <a:r>
              <a:rPr lang="en-US" i="1" dirty="0" smtClean="0"/>
              <a:t> = </a:t>
            </a:r>
            <a:r>
              <a:rPr lang="en-US" dirty="0" smtClean="0">
                <a:latin typeface="Arial" charset="0"/>
              </a:rPr>
              <a:t>min</a:t>
            </a:r>
            <a:r>
              <a:rPr lang="en-US" dirty="0">
                <a:latin typeface="Arial" charset="0"/>
              </a:rPr>
              <a:t>{d</a:t>
            </a:r>
            <a:r>
              <a:rPr lang="en-US" baseline="-25000" dirty="0">
                <a:latin typeface="Arial" charset="0"/>
              </a:rPr>
              <a:t>s,</a:t>
            </a:r>
            <a:r>
              <a:rPr lang="en-US" baseline="-25000" dirty="0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d</a:t>
            </a:r>
            <a:r>
              <a:rPr lang="en-US" baseline="-25000" dirty="0">
                <a:latin typeface="Arial" charset="0"/>
              </a:rPr>
              <a:t>s,</a:t>
            </a:r>
            <a:r>
              <a:rPr lang="en-US" baseline="-25000" dirty="0" smtClean="0">
                <a:latin typeface="Arial" charset="0"/>
              </a:rPr>
              <a:t>k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+ d</a:t>
            </a:r>
            <a:r>
              <a:rPr lang="en-US" baseline="-25000" dirty="0">
                <a:latin typeface="Arial" charset="0"/>
              </a:rPr>
              <a:t>k,</a:t>
            </a:r>
            <a:r>
              <a:rPr lang="en-US" baseline="-25000" dirty="0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} for each cell in the matrix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152400" y="1905000"/>
            <a:ext cx="685800" cy="2590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661873" y="3024074"/>
            <a:ext cx="169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Triangle Operation: Iteration </a:t>
            </a:r>
            <a:r>
              <a:rPr lang="en-US" sz="4000" i="1"/>
              <a:t>k</a:t>
            </a:r>
          </a:p>
        </p:txBody>
      </p:sp>
      <p:grpSp>
        <p:nvGrpSpPr>
          <p:cNvPr id="285699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285700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5704" name="Oval 8"/>
          <p:cNvSpPr>
            <a:spLocks noChangeArrowheads="1"/>
          </p:cNvSpPr>
          <p:nvPr/>
        </p:nvSpPr>
        <p:spPr bwMode="auto">
          <a:xfrm>
            <a:off x="5353050" y="2209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i="1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85703" name="Oval 7"/>
          <p:cNvSpPr>
            <a:spLocks noChangeArrowheads="1"/>
          </p:cNvSpPr>
          <p:nvPr/>
        </p:nvSpPr>
        <p:spPr bwMode="auto">
          <a:xfrm>
            <a:off x="2819400" y="2209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i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710" name="Oval 14"/>
          <p:cNvSpPr>
            <a:spLocks noChangeArrowheads="1"/>
          </p:cNvSpPr>
          <p:nvPr/>
        </p:nvSpPr>
        <p:spPr bwMode="auto">
          <a:xfrm>
            <a:off x="5353050" y="45720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i="1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5714" name="Rectangle 18"/>
          <p:cNvSpPr>
            <a:spLocks noChangeArrowheads="1"/>
          </p:cNvSpPr>
          <p:nvPr/>
        </p:nvSpPr>
        <p:spPr bwMode="auto">
          <a:xfrm>
            <a:off x="1462088" y="5707063"/>
            <a:ext cx="6032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Check if </a:t>
            </a:r>
            <a:r>
              <a:rPr lang="en-US" sz="3600" i="1">
                <a:sym typeface="Symbol" charset="0"/>
              </a:rPr>
              <a:t>d</a:t>
            </a:r>
            <a:r>
              <a:rPr lang="en-US" sz="3600">
                <a:sym typeface="Symbol" charset="0"/>
              </a:rPr>
              <a:t>[</a:t>
            </a:r>
            <a:r>
              <a:rPr lang="en-US" sz="3600" i="1">
                <a:sym typeface="Symbol" charset="0"/>
              </a:rPr>
              <a:t>i</a:t>
            </a:r>
            <a:r>
              <a:rPr lang="en-US" sz="3600">
                <a:sym typeface="Symbol" charset="0"/>
              </a:rPr>
              <a:t>, </a:t>
            </a:r>
            <a:r>
              <a:rPr lang="en-US" sz="3600" i="1">
                <a:sym typeface="Symbol" charset="0"/>
              </a:rPr>
              <a:t>j</a:t>
            </a:r>
            <a:r>
              <a:rPr lang="en-US" sz="3600">
                <a:sym typeface="Symbol" charset="0"/>
              </a:rPr>
              <a:t>] &gt; </a:t>
            </a:r>
            <a:r>
              <a:rPr lang="en-US" sz="3600" i="1">
                <a:sym typeface="Symbol" charset="0"/>
              </a:rPr>
              <a:t>d</a:t>
            </a:r>
            <a:r>
              <a:rPr lang="en-US" sz="3600">
                <a:sym typeface="Symbol" charset="0"/>
              </a:rPr>
              <a:t>[</a:t>
            </a:r>
            <a:r>
              <a:rPr lang="en-US" sz="3600" i="1">
                <a:sym typeface="Symbol" charset="0"/>
              </a:rPr>
              <a:t>i</a:t>
            </a:r>
            <a:r>
              <a:rPr lang="en-US" sz="3600">
                <a:sym typeface="Symbol" charset="0"/>
              </a:rPr>
              <a:t>, </a:t>
            </a:r>
            <a:r>
              <a:rPr lang="en-US" sz="3600" i="1">
                <a:sym typeface="Symbol" charset="0"/>
              </a:rPr>
              <a:t>k</a:t>
            </a:r>
            <a:r>
              <a:rPr lang="en-US" sz="3600">
                <a:sym typeface="Symbol" charset="0"/>
              </a:rPr>
              <a:t>] + </a:t>
            </a:r>
            <a:r>
              <a:rPr lang="en-US" sz="3600" i="1">
                <a:sym typeface="Symbol" charset="0"/>
              </a:rPr>
              <a:t>d</a:t>
            </a:r>
            <a:r>
              <a:rPr lang="en-US" sz="3600">
                <a:sym typeface="Symbol" charset="0"/>
              </a:rPr>
              <a:t>[</a:t>
            </a:r>
            <a:r>
              <a:rPr lang="en-US" sz="3600" i="1">
                <a:sym typeface="Symbol" charset="0"/>
              </a:rPr>
              <a:t>k</a:t>
            </a:r>
            <a:r>
              <a:rPr lang="en-US" sz="3600">
                <a:sym typeface="Symbol" charset="0"/>
              </a:rPr>
              <a:t>, </a:t>
            </a:r>
            <a:r>
              <a:rPr lang="en-US" sz="3600" i="1">
                <a:sym typeface="Symbol" charset="0"/>
              </a:rPr>
              <a:t>j</a:t>
            </a:r>
            <a:r>
              <a:rPr lang="en-US" sz="3600">
                <a:sym typeface="Symbol" charset="0"/>
              </a:rPr>
              <a:t>]</a:t>
            </a:r>
            <a:endParaRPr lang="en-US" sz="3600"/>
          </a:p>
        </p:txBody>
      </p:sp>
      <p:cxnSp>
        <p:nvCxnSpPr>
          <p:cNvPr id="285721" name="AutoShape 25"/>
          <p:cNvCxnSpPr>
            <a:cxnSpLocks noChangeShapeType="1"/>
            <a:stCxn id="285703" idx="2"/>
            <a:endCxn id="285710" idx="2"/>
          </p:cNvCxnSpPr>
          <p:nvPr/>
        </p:nvCxnSpPr>
        <p:spPr bwMode="auto">
          <a:xfrm rot="10800000" flipH="1" flipV="1">
            <a:off x="2819400" y="2667000"/>
            <a:ext cx="2533650" cy="2362200"/>
          </a:xfrm>
          <a:prstGeom prst="curvedConnector3">
            <a:avLst>
              <a:gd name="adj1" fmla="val -33398"/>
            </a:avLst>
          </a:prstGeom>
          <a:noFill/>
          <a:ln w="38100">
            <a:solidFill>
              <a:srgbClr val="000000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5723" name="AutoShape 27"/>
          <p:cNvCxnSpPr>
            <a:cxnSpLocks noChangeShapeType="1"/>
            <a:stCxn id="285703" idx="6"/>
            <a:endCxn id="285704" idx="1"/>
          </p:cNvCxnSpPr>
          <p:nvPr/>
        </p:nvCxnSpPr>
        <p:spPr bwMode="auto">
          <a:xfrm flipV="1">
            <a:off x="3733800" y="2343150"/>
            <a:ext cx="1752600" cy="323850"/>
          </a:xfrm>
          <a:prstGeom prst="curvedConnector4">
            <a:avLst>
              <a:gd name="adj1" fmla="val 46194"/>
              <a:gd name="adj2" fmla="val 211764"/>
            </a:avLst>
          </a:prstGeom>
          <a:noFill/>
          <a:ln w="31750">
            <a:solidFill>
              <a:srgbClr val="000000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5724" name="AutoShape 28"/>
          <p:cNvCxnSpPr>
            <a:cxnSpLocks noChangeShapeType="1"/>
            <a:stCxn id="285704" idx="6"/>
            <a:endCxn id="285710" idx="0"/>
          </p:cNvCxnSpPr>
          <p:nvPr/>
        </p:nvCxnSpPr>
        <p:spPr bwMode="auto">
          <a:xfrm flipH="1">
            <a:off x="5810250" y="2667000"/>
            <a:ext cx="457200" cy="1905000"/>
          </a:xfrm>
          <a:prstGeom prst="curvedConnector4">
            <a:avLst>
              <a:gd name="adj1" fmla="val -50000"/>
              <a:gd name="adj2" fmla="val 62000"/>
            </a:avLst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784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ECA55-8ED0-41F9-9B43-B041C5C535CA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2667000"/>
            <a:ext cx="2936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 1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211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63" name="Group 3"/>
          <p:cNvGrpSpPr>
            <a:grpSpLocks/>
          </p:cNvGrpSpPr>
          <p:nvPr/>
        </p:nvGrpSpPr>
        <p:grpSpPr bwMode="auto">
          <a:xfrm>
            <a:off x="1676400" y="2514600"/>
            <a:ext cx="4908550" cy="609600"/>
            <a:chOff x="384" y="1536"/>
            <a:chExt cx="3092" cy="384"/>
          </a:xfrm>
        </p:grpSpPr>
        <p:sp>
          <p:nvSpPr>
            <p:cNvPr id="296964" name="Text Box 4"/>
            <p:cNvSpPr txBox="1">
              <a:spLocks noChangeArrowheads="1"/>
            </p:cNvSpPr>
            <p:nvPr/>
          </p:nvSpPr>
          <p:spPr bwMode="auto">
            <a:xfrm>
              <a:off x="384" y="15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6965" name="Text Box 5"/>
            <p:cNvSpPr txBox="1">
              <a:spLocks noChangeArrowheads="1"/>
            </p:cNvSpPr>
            <p:nvPr/>
          </p:nvSpPr>
          <p:spPr bwMode="auto">
            <a:xfrm>
              <a:off x="3360" y="16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6966" name="Object 6"/>
          <p:cNvGraphicFramePr>
            <a:graphicFrameLocks noChangeAspect="1"/>
          </p:cNvGraphicFramePr>
          <p:nvPr/>
        </p:nvGraphicFramePr>
        <p:xfrm>
          <a:off x="4635500" y="1905000"/>
          <a:ext cx="36576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1905000"/>
                        <a:ext cx="3657600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549400" y="3725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4</a:t>
            </a:r>
            <a:endParaRPr lang="en-US" sz="3600"/>
          </a:p>
        </p:txBody>
      </p:sp>
      <p:sp>
        <p:nvSpPr>
          <p:cNvPr id="296969" name="Oval 9"/>
          <p:cNvSpPr>
            <a:spLocks noChangeArrowheads="1"/>
          </p:cNvSpPr>
          <p:nvPr/>
        </p:nvSpPr>
        <p:spPr bwMode="auto">
          <a:xfrm>
            <a:off x="321945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6970" name="Oval 10"/>
          <p:cNvSpPr>
            <a:spLocks noChangeArrowheads="1"/>
          </p:cNvSpPr>
          <p:nvPr/>
        </p:nvSpPr>
        <p:spPr bwMode="auto">
          <a:xfrm>
            <a:off x="685800" y="2133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6971" name="Oval 11"/>
          <p:cNvSpPr>
            <a:spLocks noChangeArrowheads="1"/>
          </p:cNvSpPr>
          <p:nvPr/>
        </p:nvSpPr>
        <p:spPr bwMode="auto">
          <a:xfrm>
            <a:off x="68580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6975" name="Oval 15"/>
          <p:cNvSpPr>
            <a:spLocks noChangeArrowheads="1"/>
          </p:cNvSpPr>
          <p:nvPr/>
        </p:nvSpPr>
        <p:spPr bwMode="auto">
          <a:xfrm>
            <a:off x="3219450" y="4495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1995488" y="18970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12</a:t>
            </a:r>
            <a:endParaRPr lang="en-US" sz="3600"/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2235200" y="4259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3</a:t>
            </a:r>
            <a:endParaRPr lang="en-US" sz="3600"/>
          </a:p>
        </p:txBody>
      </p:sp>
      <p:sp>
        <p:nvSpPr>
          <p:cNvPr id="296980" name="Rectangle 20"/>
          <p:cNvSpPr>
            <a:spLocks noChangeArrowheads="1"/>
          </p:cNvSpPr>
          <p:nvPr/>
        </p:nvSpPr>
        <p:spPr bwMode="auto">
          <a:xfrm>
            <a:off x="3722688" y="3344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graphicFrame>
        <p:nvGraphicFramePr>
          <p:cNvPr id="296982" name="Object 22"/>
          <p:cNvGraphicFramePr>
            <a:graphicFrameLocks noChangeAspect="1"/>
          </p:cNvGraphicFramePr>
          <p:nvPr/>
        </p:nvGraphicFramePr>
        <p:xfrm>
          <a:off x="4572000" y="4343400"/>
          <a:ext cx="378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1511280" imgH="914400" progId="Equation.3">
                  <p:embed/>
                </p:oleObj>
              </mc:Choice>
              <mc:Fallback>
                <p:oleObj name="Equation" r:id="rId5" imgW="1511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786188" cy="2287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6988" name="AutoShape 28"/>
          <p:cNvCxnSpPr>
            <a:cxnSpLocks noChangeShapeType="1"/>
            <a:stCxn id="296975" idx="0"/>
            <a:endCxn id="296969" idx="4"/>
          </p:cNvCxnSpPr>
          <p:nvPr/>
        </p:nvCxnSpPr>
        <p:spPr bwMode="auto">
          <a:xfrm flipV="1">
            <a:off x="367665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6989" name="AutoShape 29"/>
          <p:cNvCxnSpPr>
            <a:cxnSpLocks noChangeShapeType="1"/>
            <a:stCxn id="296969" idx="3"/>
            <a:endCxn id="296971" idx="7"/>
          </p:cNvCxnSpPr>
          <p:nvPr/>
        </p:nvCxnSpPr>
        <p:spPr bwMode="auto">
          <a:xfrm flipH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6990" name="AutoShape 30"/>
          <p:cNvCxnSpPr>
            <a:cxnSpLocks noChangeShapeType="1"/>
            <a:stCxn id="296970" idx="4"/>
            <a:endCxn id="296971" idx="0"/>
          </p:cNvCxnSpPr>
          <p:nvPr/>
        </p:nvCxnSpPr>
        <p:spPr bwMode="auto">
          <a:xfrm>
            <a:off x="1143000" y="3048000"/>
            <a:ext cx="0" cy="14478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6991" name="AutoShape 31"/>
          <p:cNvCxnSpPr>
            <a:cxnSpLocks noChangeShapeType="1"/>
            <a:stCxn id="296971" idx="6"/>
            <a:endCxn id="296975" idx="2"/>
          </p:cNvCxnSpPr>
          <p:nvPr/>
        </p:nvCxnSpPr>
        <p:spPr bwMode="auto">
          <a:xfrm>
            <a:off x="1600200" y="49530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6993" name="AutoShape 33"/>
          <p:cNvCxnSpPr>
            <a:cxnSpLocks noChangeShapeType="1"/>
            <a:stCxn id="296970" idx="6"/>
            <a:endCxn id="296969" idx="2"/>
          </p:cNvCxnSpPr>
          <p:nvPr/>
        </p:nvCxnSpPr>
        <p:spPr bwMode="auto">
          <a:xfrm>
            <a:off x="1600200" y="2590800"/>
            <a:ext cx="1619250" cy="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6994" name="Rectangle 34"/>
          <p:cNvSpPr>
            <a:spLocks noChangeArrowheads="1"/>
          </p:cNvSpPr>
          <p:nvPr/>
        </p:nvSpPr>
        <p:spPr bwMode="auto">
          <a:xfrm>
            <a:off x="558800" y="3497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2</a:t>
            </a:r>
            <a:endParaRPr lang="en-US" sz="3600"/>
          </a:p>
        </p:txBody>
      </p:sp>
      <p:cxnSp>
        <p:nvCxnSpPr>
          <p:cNvPr id="296995" name="AutoShape 35"/>
          <p:cNvCxnSpPr>
            <a:cxnSpLocks noChangeShapeType="1"/>
            <a:stCxn id="296975" idx="1"/>
            <a:endCxn id="296970" idx="5"/>
          </p:cNvCxnSpPr>
          <p:nvPr/>
        </p:nvCxnSpPr>
        <p:spPr bwMode="auto">
          <a:xfrm flipH="1" flipV="1">
            <a:off x="1466850" y="2914650"/>
            <a:ext cx="1885950" cy="17145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6996" name="Rectangle 36"/>
          <p:cNvSpPr>
            <a:spLocks noChangeArrowheads="1"/>
          </p:cNvSpPr>
          <p:nvPr/>
        </p:nvSpPr>
        <p:spPr bwMode="auto">
          <a:xfrm>
            <a:off x="2960688" y="3573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ym typeface="Symbol" charset="0"/>
              </a:rPr>
              <a:t>1</a:t>
            </a:r>
            <a:endParaRPr lang="en-US" sz="3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85800"/>
            <a:ext cx="6032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smtClean="0">
                <a:latin typeface="Arial" charset="0"/>
              </a:rPr>
              <a:t>min</a:t>
            </a:r>
            <a:r>
              <a:rPr lang="en-US" dirty="0">
                <a:latin typeface="Arial" charset="0"/>
              </a:rPr>
              <a:t>{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s,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+ </a:t>
            </a:r>
            <a:r>
              <a:rPr lang="en-US" dirty="0" err="1">
                <a:latin typeface="Arial" charset="0"/>
              </a:rPr>
              <a:t>d</a:t>
            </a:r>
            <a:r>
              <a:rPr lang="en-US" baseline="-25000" dirty="0" err="1">
                <a:latin typeface="Arial" charset="0"/>
              </a:rPr>
              <a:t>k,</a:t>
            </a:r>
            <a:r>
              <a:rPr lang="en-US" baseline="-25000" dirty="0" err="1" smtClean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} for each cell in the 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52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instance: d[3,4] = min (d[3,4],d[3,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]+d[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,4])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1676400"/>
            <a:ext cx="196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Iteration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48200" y="15240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57800" y="152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1502</Words>
  <Application>Microsoft Macintosh PowerPoint</Application>
  <PresentationFormat>On-screen Show (4:3)</PresentationFormat>
  <Paragraphs>680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Wood Type</vt:lpstr>
      <vt:lpstr>Equation</vt:lpstr>
      <vt:lpstr>All-Pairs SHORTEST PATHS </vt:lpstr>
      <vt:lpstr>Shortest-Path Variants</vt:lpstr>
      <vt:lpstr>PowerPoint Presentation</vt:lpstr>
      <vt:lpstr>Floyd-Warshall Algorithm</vt:lpstr>
      <vt:lpstr>Predecessor Matrix</vt:lpstr>
      <vt:lpstr>Floyd-Warshall Algorithm</vt:lpstr>
      <vt:lpstr>The Triangle Operation: Iteration k</vt:lpstr>
      <vt:lpstr>PowerPoint Presentation</vt:lpstr>
      <vt:lpstr>ITERATION 1 </vt:lpstr>
      <vt:lpstr>PowerPoint Presentation</vt:lpstr>
      <vt:lpstr>ITERATION 2 </vt:lpstr>
      <vt:lpstr>PowerPoint Presentation</vt:lpstr>
      <vt:lpstr>ITERATION 3 </vt:lpstr>
      <vt:lpstr>PowerPoint Presentation</vt:lpstr>
      <vt:lpstr>ITERATION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</dc:title>
  <dc:creator>Ebrahim</dc:creator>
  <cp:lastModifiedBy>Ebrahim Bagheri</cp:lastModifiedBy>
  <cp:revision>46</cp:revision>
  <dcterms:created xsi:type="dcterms:W3CDTF">2006-08-16T00:00:00Z</dcterms:created>
  <dcterms:modified xsi:type="dcterms:W3CDTF">2016-04-14T14:49:02Z</dcterms:modified>
</cp:coreProperties>
</file>