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video/unknow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1"/>
  </p:notesMasterIdLst>
  <p:sldIdLst>
    <p:sldId id="340" r:id="rId2"/>
    <p:sldId id="368" r:id="rId3"/>
    <p:sldId id="269" r:id="rId4"/>
    <p:sldId id="270" r:id="rId5"/>
    <p:sldId id="271" r:id="rId6"/>
    <p:sldId id="272" r:id="rId7"/>
    <p:sldId id="273" r:id="rId8"/>
    <p:sldId id="274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9" r:id="rId40"/>
    <p:sldId id="310" r:id="rId41"/>
    <p:sldId id="311" r:id="rId42"/>
    <p:sldId id="312" r:id="rId43"/>
    <p:sldId id="313" r:id="rId44"/>
    <p:sldId id="319" r:id="rId45"/>
    <p:sldId id="320" r:id="rId46"/>
    <p:sldId id="321" r:id="rId47"/>
    <p:sldId id="322" r:id="rId48"/>
    <p:sldId id="325" r:id="rId49"/>
    <p:sldId id="326" r:id="rId50"/>
    <p:sldId id="382" r:id="rId51"/>
    <p:sldId id="383" r:id="rId52"/>
    <p:sldId id="384" r:id="rId53"/>
    <p:sldId id="385" r:id="rId54"/>
    <p:sldId id="386" r:id="rId55"/>
    <p:sldId id="369" r:id="rId56"/>
    <p:sldId id="371" r:id="rId57"/>
    <p:sldId id="372" r:id="rId58"/>
    <p:sldId id="387" r:id="rId59"/>
    <p:sldId id="342" r:id="rId60"/>
    <p:sldId id="351" r:id="rId61"/>
    <p:sldId id="343" r:id="rId62"/>
    <p:sldId id="344" r:id="rId63"/>
    <p:sldId id="345" r:id="rId64"/>
    <p:sldId id="346" r:id="rId65"/>
    <p:sldId id="347" r:id="rId66"/>
    <p:sldId id="348" r:id="rId67"/>
    <p:sldId id="352" r:id="rId68"/>
    <p:sldId id="350" r:id="rId69"/>
    <p:sldId id="353" r:id="rId70"/>
    <p:sldId id="327" r:id="rId71"/>
    <p:sldId id="354" r:id="rId72"/>
    <p:sldId id="328" r:id="rId73"/>
    <p:sldId id="355" r:id="rId74"/>
    <p:sldId id="329" r:id="rId75"/>
    <p:sldId id="356" r:id="rId76"/>
    <p:sldId id="330" r:id="rId77"/>
    <p:sldId id="331" r:id="rId78"/>
    <p:sldId id="332" r:id="rId79"/>
    <p:sldId id="357" r:id="rId80"/>
    <p:sldId id="333" r:id="rId81"/>
    <p:sldId id="358" r:id="rId82"/>
    <p:sldId id="334" r:id="rId83"/>
    <p:sldId id="367" r:id="rId84"/>
    <p:sldId id="335" r:id="rId85"/>
    <p:sldId id="336" r:id="rId86"/>
    <p:sldId id="359" r:id="rId87"/>
    <p:sldId id="337" r:id="rId88"/>
    <p:sldId id="339" r:id="rId89"/>
    <p:sldId id="338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3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0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07202-A427-4F65-84AC-1AD389891BF0}" type="datetimeFigureOut">
              <a:rPr lang="en-CA" smtClean="0"/>
              <a:t>2016-01-18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86A4D-4873-4CC5-98AB-71D155C34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61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86A4D-4873-4CC5-98AB-71D155C3483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155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6D5E6-15C1-43F5-83FD-A78A52D2C9CA}" type="slidenum">
              <a:rPr lang="x-none"/>
              <a:pPr/>
              <a:t>72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6D5E6-15C1-43F5-83FD-A78A52D2C9CA}" type="slidenum">
              <a:rPr lang="x-none"/>
              <a:pPr/>
              <a:t>73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34C6D-03A0-4782-A6F9-5AEF9D392DF9}" type="slidenum">
              <a:rPr lang="x-none"/>
              <a:pPr/>
              <a:t>74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88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34C6D-03A0-4782-A6F9-5AEF9D392DF9}" type="slidenum">
              <a:rPr lang="x-none"/>
              <a:pPr/>
              <a:t>75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88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0CBDE-19CC-4158-AC3B-09CB792DC950}" type="slidenum">
              <a:rPr lang="x-none"/>
              <a:pPr/>
              <a:t>76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2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F28A3-BB97-43F8-B7D4-25309954E1A5}" type="slidenum">
              <a:rPr lang="x-none"/>
              <a:pPr/>
              <a:t>77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6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87572-5E57-44ED-8FAD-ED6111D95B24}" type="slidenum">
              <a:rPr lang="x-none"/>
              <a:pPr/>
              <a:t>78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7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87572-5E57-44ED-8FAD-ED6111D95B24}" type="slidenum">
              <a:rPr lang="x-none"/>
              <a:pPr/>
              <a:t>79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7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A86C8-9669-4FAB-8106-F440A86E13E5}" type="slidenum">
              <a:rPr lang="x-none"/>
              <a:pPr/>
              <a:t>80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6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A86C8-9669-4FAB-8106-F440A86E13E5}" type="slidenum">
              <a:rPr lang="x-none"/>
              <a:pPr/>
              <a:t>81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86A4D-4873-4CC5-98AB-71D155C3483D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478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45477-FDC4-4CFE-BA20-C0E2B1E1448F}" type="slidenum">
              <a:rPr lang="x-none"/>
              <a:pPr/>
              <a:t>82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1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45477-FDC4-4CFE-BA20-C0E2B1E1448F}" type="slidenum">
              <a:rPr lang="x-none"/>
              <a:pPr/>
              <a:t>83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1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9183D-CDE3-4057-9403-831E70EF1982}" type="slidenum">
              <a:rPr lang="x-none"/>
              <a:pPr/>
              <a:t>84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61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CD981-2150-43FD-A51A-5C64C11E5EAE}" type="slidenum">
              <a:rPr lang="x-none"/>
              <a:pPr/>
              <a:t>85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3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CD981-2150-43FD-A51A-5C64C11E5EAE}" type="slidenum">
              <a:rPr lang="x-none"/>
              <a:pPr/>
              <a:t>86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3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C9EB9-9C31-4547-BDDE-974B6A330A97}" type="slidenum">
              <a:rPr lang="x-none"/>
              <a:pPr/>
              <a:t>87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9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6C01D-4DDF-4872-A507-E51C635B1982}" type="slidenum">
              <a:rPr lang="x-none"/>
              <a:pPr/>
              <a:t>88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16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FC518-6524-4BD1-9E82-8D39A592059C}" type="slidenum">
              <a:rPr lang="x-none"/>
              <a:pPr/>
              <a:t>89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B53BD4-B4AA-403E-8A4D-9CF0EAC8C49D}" type="slidenum">
              <a:rPr lang="x-none"/>
              <a:pPr/>
              <a:t>48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CD3A5-E7CF-4B5B-AAD5-4420FAD31EBA}" type="slidenum">
              <a:rPr lang="x-none"/>
              <a:pPr/>
              <a:t>49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B9A52-DAAD-664C-AC0D-C22358E1EE61}" type="slidenum">
              <a:rPr lang="en-US"/>
              <a:pPr/>
              <a:t>55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54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6451D-2387-024A-AE6B-CC052E8AC5F8}" type="slidenum">
              <a:rPr lang="en-US"/>
              <a:pPr/>
              <a:t>56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50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C14FD-40F9-BC4D-9ADD-5CD6B2DF40EE}" type="slidenum">
              <a:rPr lang="en-US"/>
              <a:pPr/>
              <a:t>58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89" y="4342892"/>
            <a:ext cx="5029823" cy="41145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11" tIns="45657" rIns="91311" bIns="4565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2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96BAE-642F-40B1-A08F-17E68B1AFEDA}" type="slidenum">
              <a:rPr lang="x-none"/>
              <a:pPr/>
              <a:t>70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96BAE-642F-40B1-A08F-17E68B1AFEDA}" type="slidenum">
              <a:rPr lang="x-none"/>
              <a:pPr/>
              <a:t>71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17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570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8924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/>
          <p:nvPr userDrawn="1"/>
        </p:nvSpPr>
        <p:spPr>
          <a:xfrm>
            <a:off x="11453723" y="6308727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D49E780-E5EB-421E-969C-5AF6ED968DA0}" type="slidenum">
              <a:rPr lang="en-CA" sz="1400" b="1" smtClean="0">
                <a:solidFill>
                  <a:schemeClr val="bg1"/>
                </a:solidFill>
              </a:rPr>
              <a:pPr/>
              <a:t>‹#›</a:t>
            </a:fld>
            <a:endParaRPr lang="en-CA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01" y="-195943"/>
            <a:ext cx="100584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01" y="1413401"/>
            <a:ext cx="10058400" cy="40507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1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89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-269748"/>
            <a:ext cx="100584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1378785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30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0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71268" y="-271147"/>
            <a:ext cx="100584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‹#›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6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46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92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97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3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VwBXr_nU9Q#t=106" TargetMode="External"/><Relationship Id="rId2" Type="http://schemas.openxmlformats.org/officeDocument/2006/relationships/hyperlink" Target="http://www.nametag.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Analyzing Algorithms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43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705540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05541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05542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05543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05544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05545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05546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05547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05548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0386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082675" algn="l"/>
                <a:tab pos="2165350" algn="l"/>
              </a:tabLs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082675" algn="l"/>
                <a:tab pos="2165350" algn="l"/>
              </a:tabLs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082675" algn="l"/>
                <a:tab pos="2165350" algn="l"/>
              </a:tabLs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082675" algn="l"/>
                <a:tab pos="2165350" algn="l"/>
              </a:tabLs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i="0">
                <a:latin typeface="Times New Roman" panose="02020603050405020304" pitchFamily="18" charset="0"/>
              </a:rPr>
              <a:t>i = </a:t>
            </a:r>
            <a:r>
              <a:rPr 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2800" i="0">
                <a:latin typeface="Times New Roman" panose="02020603050405020304" pitchFamily="18" charset="0"/>
              </a:rPr>
              <a:t> 	j = </a:t>
            </a:r>
            <a:r>
              <a:rPr 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	key = </a:t>
            </a:r>
            <a:br>
              <a:rPr 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sz="2800" i="0">
                <a:latin typeface="Times New Roman" panose="02020603050405020304" pitchFamily="18" charset="0"/>
                <a:sym typeface="Symbol" panose="05050102010706020507" pitchFamily="18" charset="2"/>
              </a:rPr>
              <a:t>A[j] =  	A[j+1] = </a:t>
            </a:r>
          </a:p>
        </p:txBody>
      </p:sp>
      <p:sp>
        <p:nvSpPr>
          <p:cNvPr id="705549" name="AutoShape 13"/>
          <p:cNvSpPr>
            <a:spLocks noChangeArrowheads="1"/>
          </p:cNvSpPr>
          <p:nvPr/>
        </p:nvSpPr>
        <p:spPr bwMode="auto">
          <a:xfrm>
            <a:off x="2667000" y="2590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06565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06567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06572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2	j = </a:t>
            </a:r>
            <a:r>
              <a:rPr lang="en-US" sz="2800">
                <a:sym typeface="Symbol" charset="0"/>
              </a:rPr>
              <a:t>1	key = 10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30 	A[j+1] = 10</a:t>
            </a:r>
          </a:p>
        </p:txBody>
      </p:sp>
      <p:sp>
        <p:nvSpPr>
          <p:cNvPr id="706573" name="AutoShape 13"/>
          <p:cNvSpPr>
            <a:spLocks noChangeArrowheads="1"/>
          </p:cNvSpPr>
          <p:nvPr/>
        </p:nvSpPr>
        <p:spPr bwMode="auto">
          <a:xfrm>
            <a:off x="2667000" y="41275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07589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07590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07591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07592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07593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07594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07595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07596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2	j = </a:t>
            </a:r>
            <a:r>
              <a:rPr lang="en-US" sz="2800">
                <a:sym typeface="Symbol" charset="0"/>
              </a:rPr>
              <a:t>1	key = 10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30 	A[j+1] = 30</a:t>
            </a:r>
          </a:p>
        </p:txBody>
      </p:sp>
      <p:sp>
        <p:nvSpPr>
          <p:cNvPr id="707597" name="AutoShape 13"/>
          <p:cNvSpPr>
            <a:spLocks noChangeArrowheads="1"/>
          </p:cNvSpPr>
          <p:nvPr/>
        </p:nvSpPr>
        <p:spPr bwMode="auto">
          <a:xfrm>
            <a:off x="2667000" y="41275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708612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08613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08614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08618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08619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2	j = </a:t>
            </a:r>
            <a:r>
              <a:rPr lang="en-US" sz="2800">
                <a:sym typeface="Symbol" charset="0"/>
              </a:rPr>
              <a:t>1	key = 10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30 	A[j+1] = 30</a:t>
            </a:r>
          </a:p>
        </p:txBody>
      </p:sp>
      <p:sp>
        <p:nvSpPr>
          <p:cNvPr id="708621" name="AutoShape 13"/>
          <p:cNvSpPr>
            <a:spLocks noChangeArrowheads="1"/>
          </p:cNvSpPr>
          <p:nvPr/>
        </p:nvSpPr>
        <p:spPr bwMode="auto">
          <a:xfrm>
            <a:off x="2590800" y="4419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709636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09638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09639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09640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09641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09642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09643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09644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2	j = </a:t>
            </a:r>
            <a:r>
              <a:rPr lang="en-US" sz="2800">
                <a:sym typeface="Symbol" charset="0"/>
              </a:rPr>
              <a:t>0	key = 10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 	A[j+1] = 30</a:t>
            </a:r>
          </a:p>
        </p:txBody>
      </p:sp>
      <p:sp>
        <p:nvSpPr>
          <p:cNvPr id="709645" name="AutoShape 13"/>
          <p:cNvSpPr>
            <a:spLocks noChangeArrowheads="1"/>
          </p:cNvSpPr>
          <p:nvPr/>
        </p:nvSpPr>
        <p:spPr bwMode="auto">
          <a:xfrm>
            <a:off x="2590800" y="4419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10661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10662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10663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10666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10667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10668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2	j = </a:t>
            </a:r>
            <a:r>
              <a:rPr lang="en-US" sz="2800">
                <a:sym typeface="Symbol" charset="0"/>
              </a:rPr>
              <a:t>0	key = 10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 	A[j+1] = 30</a:t>
            </a:r>
          </a:p>
        </p:txBody>
      </p:sp>
      <p:sp>
        <p:nvSpPr>
          <p:cNvPr id="710669" name="AutoShape 13"/>
          <p:cNvSpPr>
            <a:spLocks noChangeArrowheads="1"/>
          </p:cNvSpPr>
          <p:nvPr/>
        </p:nvSpPr>
        <p:spPr bwMode="auto">
          <a:xfrm>
            <a:off x="2590800" y="5029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711684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11685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11686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11687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11688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11689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11690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11691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11692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2	j = </a:t>
            </a:r>
            <a:r>
              <a:rPr lang="en-US" sz="2800">
                <a:sym typeface="Symbol" charset="0"/>
              </a:rPr>
              <a:t>0	key = 10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 	A[j+1] = 10</a:t>
            </a:r>
          </a:p>
        </p:txBody>
      </p:sp>
      <p:sp>
        <p:nvSpPr>
          <p:cNvPr id="711693" name="AutoShape 13"/>
          <p:cNvSpPr>
            <a:spLocks noChangeArrowheads="1"/>
          </p:cNvSpPr>
          <p:nvPr/>
        </p:nvSpPr>
        <p:spPr bwMode="auto">
          <a:xfrm>
            <a:off x="2590800" y="5029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12709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12710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12711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12712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12713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12714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12715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12716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3	j = </a:t>
            </a:r>
            <a:r>
              <a:rPr lang="en-US" sz="2800">
                <a:sym typeface="Symbol" charset="0"/>
              </a:rPr>
              <a:t>0	key = 10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 	A[j+1] = 10</a:t>
            </a:r>
          </a:p>
        </p:txBody>
      </p:sp>
      <p:sp>
        <p:nvSpPr>
          <p:cNvPr id="712717" name="AutoShape 13"/>
          <p:cNvSpPr>
            <a:spLocks noChangeArrowheads="1"/>
          </p:cNvSpPr>
          <p:nvPr/>
        </p:nvSpPr>
        <p:spPr bwMode="auto">
          <a:xfrm>
            <a:off x="2590800" y="32004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713732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13734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13736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13737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13738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13739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3	j = </a:t>
            </a:r>
            <a:r>
              <a:rPr lang="en-US" sz="2800">
                <a:sym typeface="Symbol" charset="0"/>
              </a:rPr>
              <a:t>0	key = 40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 	A[j+1] = 10</a:t>
            </a:r>
          </a:p>
        </p:txBody>
      </p:sp>
      <p:sp>
        <p:nvSpPr>
          <p:cNvPr id="713741" name="AutoShape 13"/>
          <p:cNvSpPr>
            <a:spLocks noChangeArrowheads="1"/>
          </p:cNvSpPr>
          <p:nvPr/>
        </p:nvSpPr>
        <p:spPr bwMode="auto">
          <a:xfrm>
            <a:off x="2590800" y="32004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714756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14758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14759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14760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14761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14762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14763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14764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3	j = </a:t>
            </a:r>
            <a:r>
              <a:rPr lang="en-US" sz="2800">
                <a:sym typeface="Symbol" charset="0"/>
              </a:rPr>
              <a:t>0	key = 40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 	A[j+1] = 10</a:t>
            </a:r>
          </a:p>
        </p:txBody>
      </p:sp>
      <p:sp>
        <p:nvSpPr>
          <p:cNvPr id="714765" name="AutoShape 13"/>
          <p:cNvSpPr>
            <a:spLocks noChangeArrowheads="1"/>
          </p:cNvSpPr>
          <p:nvPr/>
        </p:nvSpPr>
        <p:spPr bwMode="auto">
          <a:xfrm>
            <a:off x="2590800" y="35814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in 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00" y="1413401"/>
            <a:ext cx="10142755" cy="5204710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://www.nametag.ws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://www.youtube.com/watch?v=pVwBXr_nU9Q#t=</a:t>
            </a:r>
            <a:r>
              <a:rPr lang="en-US" dirty="0" smtClean="0">
                <a:hlinkClick r:id="rId3"/>
              </a:rPr>
              <a:t>106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165" y="884767"/>
            <a:ext cx="5977467" cy="458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42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15781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15782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15783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15784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15785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15786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15787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15788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3	j = </a:t>
            </a:r>
            <a:r>
              <a:rPr lang="en-US" sz="2800">
                <a:sym typeface="Symbol" charset="0"/>
              </a:rPr>
              <a:t>2	key = 40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30 	A[j+1] = 40</a:t>
            </a:r>
          </a:p>
        </p:txBody>
      </p:sp>
      <p:sp>
        <p:nvSpPr>
          <p:cNvPr id="715789" name="AutoShape 13"/>
          <p:cNvSpPr>
            <a:spLocks noChangeArrowheads="1"/>
          </p:cNvSpPr>
          <p:nvPr/>
        </p:nvSpPr>
        <p:spPr bwMode="auto">
          <a:xfrm>
            <a:off x="2590800" y="35814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16805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16806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16807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16808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16809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16810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16811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16812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3	j = </a:t>
            </a:r>
            <a:r>
              <a:rPr lang="en-US" sz="2800">
                <a:sym typeface="Symbol" charset="0"/>
              </a:rPr>
              <a:t>2	key = 40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30 	A[j+1] = 40</a:t>
            </a:r>
          </a:p>
        </p:txBody>
      </p:sp>
      <p:sp>
        <p:nvSpPr>
          <p:cNvPr id="716813" name="AutoShape 13"/>
          <p:cNvSpPr>
            <a:spLocks noChangeArrowheads="1"/>
          </p:cNvSpPr>
          <p:nvPr/>
        </p:nvSpPr>
        <p:spPr bwMode="auto">
          <a:xfrm>
            <a:off x="2590800" y="5029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17829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17830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17831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17832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17833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17834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17835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17836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3	j = </a:t>
            </a:r>
            <a:r>
              <a:rPr lang="en-US" sz="2800">
                <a:sym typeface="Symbol" charset="0"/>
              </a:rPr>
              <a:t>2	key = 40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30 	A[j+1] = 40</a:t>
            </a:r>
          </a:p>
        </p:txBody>
      </p:sp>
      <p:sp>
        <p:nvSpPr>
          <p:cNvPr id="717837" name="AutoShape 13"/>
          <p:cNvSpPr>
            <a:spLocks noChangeArrowheads="1"/>
          </p:cNvSpPr>
          <p:nvPr/>
        </p:nvSpPr>
        <p:spPr bwMode="auto">
          <a:xfrm>
            <a:off x="2590800" y="5029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18853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18854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18855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18856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18857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18858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18859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18860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2	key = 40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30 	A[j+1] = 40</a:t>
            </a:r>
          </a:p>
        </p:txBody>
      </p:sp>
      <p:sp>
        <p:nvSpPr>
          <p:cNvPr id="718861" name="AutoShape 13"/>
          <p:cNvSpPr>
            <a:spLocks noChangeArrowheads="1"/>
          </p:cNvSpPr>
          <p:nvPr/>
        </p:nvSpPr>
        <p:spPr bwMode="auto">
          <a:xfrm>
            <a:off x="2590800" y="3225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719876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19877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19878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19879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19880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19881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19882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19883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19884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2	key = 20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30 	A[j+1] = 40</a:t>
            </a:r>
          </a:p>
        </p:txBody>
      </p:sp>
      <p:sp>
        <p:nvSpPr>
          <p:cNvPr id="719885" name="AutoShape 13"/>
          <p:cNvSpPr>
            <a:spLocks noChangeArrowheads="1"/>
          </p:cNvSpPr>
          <p:nvPr/>
        </p:nvSpPr>
        <p:spPr bwMode="auto">
          <a:xfrm>
            <a:off x="2590800" y="3225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720900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20901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20903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20904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20905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20906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20907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20908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2	key = 20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30 	A[j+1] = 40</a:t>
            </a:r>
          </a:p>
        </p:txBody>
      </p:sp>
      <p:sp>
        <p:nvSpPr>
          <p:cNvPr id="720909" name="AutoShape 13"/>
          <p:cNvSpPr>
            <a:spLocks noChangeArrowheads="1"/>
          </p:cNvSpPr>
          <p:nvPr/>
        </p:nvSpPr>
        <p:spPr bwMode="auto">
          <a:xfrm>
            <a:off x="2590800" y="35433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721924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21925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21926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21927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21928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21929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21930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21931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21932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3	key = 20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40 	A[j+1] = 20</a:t>
            </a:r>
          </a:p>
        </p:txBody>
      </p:sp>
      <p:sp>
        <p:nvSpPr>
          <p:cNvPr id="721933" name="AutoShape 13"/>
          <p:cNvSpPr>
            <a:spLocks noChangeArrowheads="1"/>
          </p:cNvSpPr>
          <p:nvPr/>
        </p:nvSpPr>
        <p:spPr bwMode="auto">
          <a:xfrm>
            <a:off x="2590800" y="35433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722948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22949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22950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22951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22952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22953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22954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22955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22956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3	key = 20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40 	A[j+1] = 20</a:t>
            </a:r>
          </a:p>
        </p:txBody>
      </p:sp>
      <p:sp>
        <p:nvSpPr>
          <p:cNvPr id="722957" name="AutoShape 13"/>
          <p:cNvSpPr>
            <a:spLocks noChangeArrowheads="1"/>
          </p:cNvSpPr>
          <p:nvPr/>
        </p:nvSpPr>
        <p:spPr bwMode="auto">
          <a:xfrm>
            <a:off x="2590800" y="4140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723972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23973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23974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23975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23976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23977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23978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23979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3	key = 20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40 	A[j+1] = 40</a:t>
            </a:r>
          </a:p>
        </p:txBody>
      </p:sp>
      <p:sp>
        <p:nvSpPr>
          <p:cNvPr id="723981" name="AutoShape 13"/>
          <p:cNvSpPr>
            <a:spLocks noChangeArrowheads="1"/>
          </p:cNvSpPr>
          <p:nvPr/>
        </p:nvSpPr>
        <p:spPr bwMode="auto">
          <a:xfrm>
            <a:off x="2590800" y="4140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29</a:t>
            </a:fld>
            <a:endParaRPr lang="en-CA"/>
          </a:p>
        </p:txBody>
      </p:sp>
      <p:sp>
        <p:nvSpPr>
          <p:cNvPr id="724996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24997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24998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24999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25000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25002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25003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25004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3	key = 20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40 	A[j+1] = 40</a:t>
            </a:r>
          </a:p>
        </p:txBody>
      </p:sp>
      <p:sp>
        <p:nvSpPr>
          <p:cNvPr id="725005" name="AutoShape 13"/>
          <p:cNvSpPr>
            <a:spLocks noChangeArrowheads="1"/>
          </p:cNvSpPr>
          <p:nvPr/>
        </p:nvSpPr>
        <p:spPr bwMode="auto">
          <a:xfrm>
            <a:off x="2590800" y="4140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Performance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course, we care most about </a:t>
            </a:r>
            <a:r>
              <a:rPr lang="en-US" i="1" dirty="0" smtClean="0">
                <a:solidFill>
                  <a:srgbClr val="D34817"/>
                </a:solidFill>
              </a:rPr>
              <a:t>Asymptotic Performance</a:t>
            </a:r>
            <a:endParaRPr lang="en-US" dirty="0">
              <a:solidFill>
                <a:srgbClr val="D34817"/>
              </a:solidFill>
            </a:endParaRPr>
          </a:p>
          <a:p>
            <a:pPr lvl="1"/>
            <a:r>
              <a:rPr lang="en-US" dirty="0"/>
              <a:t>How does the algorithm behave as the problem size gets very large?</a:t>
            </a:r>
          </a:p>
          <a:p>
            <a:pPr lvl="2"/>
            <a:r>
              <a:rPr lang="en-US" dirty="0"/>
              <a:t>Running time</a:t>
            </a:r>
          </a:p>
          <a:p>
            <a:pPr lvl="2"/>
            <a:r>
              <a:rPr lang="en-US" dirty="0"/>
              <a:t>Memory/storage requirements</a:t>
            </a:r>
          </a:p>
          <a:p>
            <a:pPr lvl="2"/>
            <a:r>
              <a:rPr lang="en-US" dirty="0"/>
              <a:t>Bandwidth/power requirements/logic gates/etc.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9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30</a:t>
            </a:fld>
            <a:endParaRPr lang="en-CA"/>
          </a:p>
        </p:txBody>
      </p:sp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26021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26022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26023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26024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26025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26026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26027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26028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3	key = 20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40 	A[j+1] = 40</a:t>
            </a:r>
          </a:p>
        </p:txBody>
      </p:sp>
      <p:sp>
        <p:nvSpPr>
          <p:cNvPr id="726029" name="AutoShape 13"/>
          <p:cNvSpPr>
            <a:spLocks noChangeArrowheads="1"/>
          </p:cNvSpPr>
          <p:nvPr/>
        </p:nvSpPr>
        <p:spPr bwMode="auto">
          <a:xfrm>
            <a:off x="2590800" y="44577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31</a:t>
            </a:fld>
            <a:endParaRPr lang="en-CA"/>
          </a:p>
        </p:txBody>
      </p:sp>
      <p:sp>
        <p:nvSpPr>
          <p:cNvPr id="727044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27045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27046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27047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27048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27050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27051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27052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2	key = 20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30 	A[j+1] = 40</a:t>
            </a:r>
          </a:p>
        </p:txBody>
      </p:sp>
      <p:sp>
        <p:nvSpPr>
          <p:cNvPr id="727053" name="AutoShape 13"/>
          <p:cNvSpPr>
            <a:spLocks noChangeArrowheads="1"/>
          </p:cNvSpPr>
          <p:nvPr/>
        </p:nvSpPr>
        <p:spPr bwMode="auto">
          <a:xfrm>
            <a:off x="2590800" y="44577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728068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28069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28070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28071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28072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28073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28074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28075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28076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2	key = 20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30 	A[j+1] = 40</a:t>
            </a:r>
          </a:p>
        </p:txBody>
      </p:sp>
      <p:sp>
        <p:nvSpPr>
          <p:cNvPr id="728077" name="AutoShape 13"/>
          <p:cNvSpPr>
            <a:spLocks noChangeArrowheads="1"/>
          </p:cNvSpPr>
          <p:nvPr/>
        </p:nvSpPr>
        <p:spPr bwMode="auto">
          <a:xfrm>
            <a:off x="2590800" y="4140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29093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29094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29095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29096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29098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29099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29100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2	key = 20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30 	A[j+1] = 30</a:t>
            </a:r>
          </a:p>
        </p:txBody>
      </p:sp>
      <p:sp>
        <p:nvSpPr>
          <p:cNvPr id="729101" name="AutoShape 13"/>
          <p:cNvSpPr>
            <a:spLocks noChangeArrowheads="1"/>
          </p:cNvSpPr>
          <p:nvPr/>
        </p:nvSpPr>
        <p:spPr bwMode="auto">
          <a:xfrm>
            <a:off x="2590800" y="4140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30119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30120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30121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30122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30123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30124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2	key = 20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30 	A[j+1] = 30</a:t>
            </a:r>
          </a:p>
        </p:txBody>
      </p:sp>
      <p:sp>
        <p:nvSpPr>
          <p:cNvPr id="730125" name="AutoShape 13"/>
          <p:cNvSpPr>
            <a:spLocks noChangeArrowheads="1"/>
          </p:cNvSpPr>
          <p:nvPr/>
        </p:nvSpPr>
        <p:spPr bwMode="auto">
          <a:xfrm>
            <a:off x="2590800" y="44450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35</a:t>
            </a:fld>
            <a:endParaRPr lang="en-CA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31141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31142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31143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31144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31145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31146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31147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31148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1	key = 20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10 	A[j+1] = 30</a:t>
            </a:r>
          </a:p>
        </p:txBody>
      </p:sp>
      <p:sp>
        <p:nvSpPr>
          <p:cNvPr id="731149" name="AutoShape 13"/>
          <p:cNvSpPr>
            <a:spLocks noChangeArrowheads="1"/>
          </p:cNvSpPr>
          <p:nvPr/>
        </p:nvSpPr>
        <p:spPr bwMode="auto">
          <a:xfrm>
            <a:off x="2590800" y="44450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36</a:t>
            </a:fld>
            <a:endParaRPr lang="en-CA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32165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32167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32168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32169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32170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32171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32172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1	key = 20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10 	A[j+1] = 30</a:t>
            </a:r>
          </a:p>
        </p:txBody>
      </p:sp>
      <p:sp>
        <p:nvSpPr>
          <p:cNvPr id="732173" name="AutoShape 13"/>
          <p:cNvSpPr>
            <a:spLocks noChangeArrowheads="1"/>
          </p:cNvSpPr>
          <p:nvPr/>
        </p:nvSpPr>
        <p:spPr bwMode="auto">
          <a:xfrm>
            <a:off x="2590800" y="5003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37</a:t>
            </a:fld>
            <a:endParaRPr lang="en-CA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33190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33191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33192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33193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33194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33195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33196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1	key = 20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10 	A[j+1] = 20</a:t>
            </a:r>
          </a:p>
        </p:txBody>
      </p:sp>
      <p:sp>
        <p:nvSpPr>
          <p:cNvPr id="733197" name="AutoShape 13"/>
          <p:cNvSpPr>
            <a:spLocks noChangeArrowheads="1"/>
          </p:cNvSpPr>
          <p:nvPr/>
        </p:nvSpPr>
        <p:spPr bwMode="auto">
          <a:xfrm>
            <a:off x="2590800" y="5003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2514600"/>
            <a:ext cx="6781800" cy="3352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InsertionSort(A, n)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for i = 2 to n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key = A[i]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j = i - 1;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while (j &gt; 0) and (A[j] &gt; key)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A[j+1] = A[j]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	j = j - 1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}	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	A[j+1] = key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38</a:t>
            </a:fld>
            <a:endParaRPr lang="en-CA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2133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10</a:t>
            </a:r>
          </a:p>
        </p:txBody>
      </p:sp>
      <p:sp>
        <p:nvSpPr>
          <p:cNvPr id="734213" name="Rectangle 5"/>
          <p:cNvSpPr>
            <a:spLocks noChangeArrowheads="1"/>
          </p:cNvSpPr>
          <p:nvPr/>
        </p:nvSpPr>
        <p:spPr bwMode="auto">
          <a:xfrm>
            <a:off x="2819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20</a:t>
            </a:r>
          </a:p>
        </p:txBody>
      </p:sp>
      <p:sp>
        <p:nvSpPr>
          <p:cNvPr id="734214" name="Rectangle 6"/>
          <p:cNvSpPr>
            <a:spLocks noChangeArrowheads="1"/>
          </p:cNvSpPr>
          <p:nvPr/>
        </p:nvSpPr>
        <p:spPr bwMode="auto">
          <a:xfrm>
            <a:off x="3505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30</a:t>
            </a:r>
          </a:p>
        </p:txBody>
      </p:sp>
      <p:sp>
        <p:nvSpPr>
          <p:cNvPr id="734215" name="Rectangle 7"/>
          <p:cNvSpPr>
            <a:spLocks noChangeArrowheads="1"/>
          </p:cNvSpPr>
          <p:nvPr/>
        </p:nvSpPr>
        <p:spPr bwMode="auto">
          <a:xfrm>
            <a:off x="4191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40</a:t>
            </a:r>
          </a:p>
        </p:txBody>
      </p:sp>
      <p:sp>
        <p:nvSpPr>
          <p:cNvPr id="734216" name="Rectangle 8"/>
          <p:cNvSpPr>
            <a:spLocks noChangeArrowheads="1"/>
          </p:cNvSpPr>
          <p:nvPr/>
        </p:nvSpPr>
        <p:spPr bwMode="auto">
          <a:xfrm>
            <a:off x="21336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34217" name="Rectangle 9"/>
          <p:cNvSpPr>
            <a:spLocks noChangeArrowheads="1"/>
          </p:cNvSpPr>
          <p:nvPr/>
        </p:nvSpPr>
        <p:spPr bwMode="auto">
          <a:xfrm>
            <a:off x="28194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34218" name="Rectangle 10"/>
          <p:cNvSpPr>
            <a:spLocks noChangeArrowheads="1"/>
          </p:cNvSpPr>
          <p:nvPr/>
        </p:nvSpPr>
        <p:spPr bwMode="auto">
          <a:xfrm>
            <a:off x="35052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34219" name="Rectangle 11"/>
          <p:cNvSpPr>
            <a:spLocks noChangeArrowheads="1"/>
          </p:cNvSpPr>
          <p:nvPr/>
        </p:nvSpPr>
        <p:spPr bwMode="auto">
          <a:xfrm>
            <a:off x="4191000" y="20574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34220" name="Text Box 12"/>
          <p:cNvSpPr txBox="1">
            <a:spLocks noChangeArrowheads="1"/>
          </p:cNvSpPr>
          <p:nvPr/>
        </p:nvSpPr>
        <p:spPr bwMode="auto">
          <a:xfrm>
            <a:off x="5638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21653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/>
              <a:t>i = 4	j = </a:t>
            </a:r>
            <a:r>
              <a:rPr lang="en-US" sz="2800">
                <a:sym typeface="Symbol" charset="0"/>
              </a:rPr>
              <a:t>1	key = 20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A[j] = 10 	A[j+1] = 20</a:t>
            </a:r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5389564" y="5502275"/>
            <a:ext cx="1266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3200">
                <a:solidFill>
                  <a:schemeClr val="tx2"/>
                </a:solidFill>
                <a:latin typeface="Arial" charset="0"/>
                <a:ea typeface="ＭＳ Ｐゴシック" charset="0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5913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Insertion Sort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b="1">
                <a:latin typeface="Courier New" charset="0"/>
              </a:rPr>
              <a:t>InsertionSort(A, n) {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for i = 2 to n {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	key = A[i]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	j = i - 1;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	while (j &gt; 0) and (A[j] &gt; key) {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		A[j+1] = A[j]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		j = j - 1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	}	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	A[j+1] = key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sz="2400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39</a:t>
            </a:fld>
            <a:endParaRPr lang="en-CA"/>
          </a:p>
        </p:txBody>
      </p:sp>
      <p:sp>
        <p:nvSpPr>
          <p:cNvPr id="736260" name="Text Box 4"/>
          <p:cNvSpPr txBox="1">
            <a:spLocks noChangeArrowheads="1"/>
          </p:cNvSpPr>
          <p:nvPr/>
        </p:nvSpPr>
        <p:spPr bwMode="auto">
          <a:xfrm>
            <a:off x="6994526" y="1418065"/>
            <a:ext cx="34884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What is the 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ＭＳ Ｐゴシック" charset="0"/>
              </a:rPr>
              <a:t>precondition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for this loop?</a:t>
            </a:r>
          </a:p>
        </p:txBody>
      </p:sp>
      <p:sp>
        <p:nvSpPr>
          <p:cNvPr id="736261" name="Freeform 5"/>
          <p:cNvSpPr>
            <a:spLocks/>
          </p:cNvSpPr>
          <p:nvPr/>
        </p:nvSpPr>
        <p:spPr bwMode="auto">
          <a:xfrm>
            <a:off x="2881314" y="1839914"/>
            <a:ext cx="4110037" cy="155575"/>
          </a:xfrm>
          <a:custGeom>
            <a:avLst/>
            <a:gdLst>
              <a:gd name="T0" fmla="*/ 4110037 w 2589"/>
              <a:gd name="T1" fmla="*/ 0 h 98"/>
              <a:gd name="T2" fmla="*/ 0 w 2589"/>
              <a:gd name="T3" fmla="*/ 155575 h 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89" h="98">
                <a:moveTo>
                  <a:pt x="2589" y="0"/>
                </a:moveTo>
                <a:lnTo>
                  <a:pt x="0" y="98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5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first get some feeling </a:t>
            </a:r>
            <a:r>
              <a:rPr lang="en-US" dirty="0"/>
              <a:t>for asymptotic (big-O) notation: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What does O(n) running time mean?  O(n</a:t>
            </a:r>
            <a:r>
              <a:rPr lang="en-US" i="1" baseline="30000" dirty="0">
                <a:solidFill>
                  <a:schemeClr val="accent1"/>
                </a:solidFill>
              </a:rPr>
              <a:t>2</a:t>
            </a:r>
            <a:r>
              <a:rPr lang="en-US" i="1" dirty="0">
                <a:solidFill>
                  <a:schemeClr val="accent1"/>
                </a:solidFill>
              </a:rPr>
              <a:t>)?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O(n </a:t>
            </a:r>
            <a:r>
              <a:rPr lang="en-US" i="1" dirty="0" err="1">
                <a:solidFill>
                  <a:schemeClr val="accent1"/>
                </a:solidFill>
              </a:rPr>
              <a:t>lg</a:t>
            </a:r>
            <a:r>
              <a:rPr lang="en-US" i="1" dirty="0">
                <a:solidFill>
                  <a:schemeClr val="accent1"/>
                </a:solidFill>
              </a:rPr>
              <a:t> n)? 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How does asymptotic running time relate to asymptotic memory usage?</a:t>
            </a:r>
          </a:p>
          <a:p>
            <a:r>
              <a:rPr lang="en-US" dirty="0"/>
              <a:t>Our first task is to define this </a:t>
            </a:r>
            <a:r>
              <a:rPr lang="en-US" dirty="0" smtClean="0"/>
              <a:t>notation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8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Insertion Sort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b="1">
                <a:latin typeface="Courier New" charset="0"/>
              </a:rPr>
              <a:t>InsertionSort(A, n) {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for i = 2 to n {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	key = A[i]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	j = i - 1;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	while (j &gt; 0) and (A[j] &gt; key) {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		A[j+1] = A[j]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		j = j - 1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	}	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	A[j+1] = key</a:t>
            </a:r>
            <a:br>
              <a:rPr lang="en-US" sz="2400" b="1">
                <a:latin typeface="Courier New" charset="0"/>
              </a:rPr>
            </a:br>
            <a:r>
              <a:rPr lang="en-US" sz="2400" b="1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sz="2400" b="1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40</a:t>
            </a:fld>
            <a:endParaRPr lang="en-CA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208845" y="5556854"/>
            <a:ext cx="30604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How many times will </a:t>
            </a:r>
            <a:br>
              <a:rPr lang="en-US" sz="2400">
                <a:latin typeface="Arial" charset="0"/>
                <a:ea typeface="ＭＳ Ｐゴシック" charset="0"/>
              </a:rPr>
            </a:br>
            <a:r>
              <a:rPr lang="en-US" sz="2400">
                <a:latin typeface="Arial" charset="0"/>
                <a:ea typeface="ＭＳ Ｐゴシック" charset="0"/>
              </a:rPr>
              <a:t>this loop execute?</a:t>
            </a:r>
          </a:p>
        </p:txBody>
      </p:sp>
      <p:sp>
        <p:nvSpPr>
          <p:cNvPr id="737285" name="Freeform 5"/>
          <p:cNvSpPr>
            <a:spLocks/>
          </p:cNvSpPr>
          <p:nvPr/>
        </p:nvSpPr>
        <p:spPr bwMode="auto">
          <a:xfrm flipH="1">
            <a:off x="437444" y="3026833"/>
            <a:ext cx="1213556" cy="2575277"/>
          </a:xfrm>
          <a:custGeom>
            <a:avLst/>
            <a:gdLst>
              <a:gd name="T0" fmla="*/ 3190875 w 2010"/>
              <a:gd name="T1" fmla="*/ 1763712 h 1111"/>
              <a:gd name="T2" fmla="*/ 0 w 2010"/>
              <a:gd name="T3" fmla="*/ 0 h 11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10" h="1111">
                <a:moveTo>
                  <a:pt x="2010" y="1111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0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Insertion Sort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sz="2400" u="sng" dirty="0"/>
              <a:t>	Statement 						Effort</a:t>
            </a:r>
          </a:p>
          <a:p>
            <a:pPr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InsertionSort</a:t>
            </a:r>
            <a:r>
              <a:rPr lang="en-US" b="1" dirty="0">
                <a:latin typeface="Courier New" panose="02070309020205020404" pitchFamily="49" charset="0"/>
              </a:rPr>
              <a:t>(A, n) {				</a:t>
            </a: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for 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 = 2 to n { 				</a:t>
            </a:r>
            <a:r>
              <a:rPr lang="en-US" b="1" dirty="0" smtClean="0">
                <a:latin typeface="Courier New" panose="02070309020205020404" pitchFamily="49" charset="0"/>
              </a:rPr>
              <a:t>	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n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	key = A[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]					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(n-1)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	j = 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 - 1;					</a:t>
            </a:r>
            <a:r>
              <a:rPr lang="en-US" dirty="0"/>
              <a:t>c</a:t>
            </a:r>
            <a:r>
              <a:rPr lang="en-US" baseline="-25000" dirty="0"/>
              <a:t>3</a:t>
            </a:r>
            <a:r>
              <a:rPr lang="en-US" dirty="0"/>
              <a:t>(n-1)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	while (j &gt; 0) and (A[j] &gt; key) {	</a:t>
            </a:r>
            <a:r>
              <a:rPr lang="en-US" b="1" dirty="0" smtClean="0">
                <a:latin typeface="Courier New" panose="02070309020205020404" pitchFamily="49" charset="0"/>
              </a:rPr>
              <a:t>	</a:t>
            </a:r>
            <a:r>
              <a:rPr lang="en-US" dirty="0" smtClean="0"/>
              <a:t>c</a:t>
            </a:r>
            <a:r>
              <a:rPr lang="en-US" baseline="-25000" dirty="0" smtClean="0"/>
              <a:t>4</a:t>
            </a:r>
            <a:r>
              <a:rPr lang="en-US" dirty="0" smtClean="0"/>
              <a:t>T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		A[j+1] = A[j]			</a:t>
            </a:r>
            <a:r>
              <a:rPr lang="en-US" b="1" dirty="0" smtClean="0">
                <a:latin typeface="Courier New" panose="02070309020205020404" pitchFamily="49" charset="0"/>
              </a:rPr>
              <a:t>	</a:t>
            </a:r>
            <a:r>
              <a:rPr lang="en-US" dirty="0" smtClean="0"/>
              <a:t>c</a:t>
            </a:r>
            <a:r>
              <a:rPr lang="en-US" baseline="-25000" dirty="0" smtClean="0"/>
              <a:t>5</a:t>
            </a:r>
            <a:r>
              <a:rPr lang="en-US" dirty="0" smtClean="0"/>
              <a:t>(T-1</a:t>
            </a:r>
            <a:r>
              <a:rPr lang="en-US" dirty="0"/>
              <a:t>)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		j = j - 1				</a:t>
            </a:r>
            <a:r>
              <a:rPr lang="en-US" dirty="0"/>
              <a:t>c</a:t>
            </a:r>
            <a:r>
              <a:rPr lang="en-US" baseline="-25000" dirty="0"/>
              <a:t>6</a:t>
            </a:r>
            <a:r>
              <a:rPr lang="en-US" dirty="0"/>
              <a:t>(T-1)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	}						</a:t>
            </a:r>
            <a:r>
              <a:rPr lang="en-US" dirty="0"/>
              <a:t>0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	A[j+1] = key			</a:t>
            </a:r>
            <a:r>
              <a:rPr lang="en-US" b="1" dirty="0" smtClean="0">
                <a:latin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dirty="0"/>
              <a:t>c</a:t>
            </a:r>
            <a:r>
              <a:rPr lang="en-US" baseline="-25000" dirty="0"/>
              <a:t>7</a:t>
            </a:r>
            <a:r>
              <a:rPr lang="en-US" dirty="0"/>
              <a:t>(n-1)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}							</a:t>
            </a:r>
            <a:r>
              <a:rPr lang="en-US" dirty="0"/>
              <a:t>0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dirty="0"/>
              <a:t>T =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 + t</a:t>
            </a:r>
            <a:r>
              <a:rPr lang="en-US" sz="1800" baseline="-25000" dirty="0"/>
              <a:t>3</a:t>
            </a:r>
            <a:r>
              <a:rPr lang="en-US" sz="1800" dirty="0"/>
              <a:t> + … + </a:t>
            </a:r>
            <a:r>
              <a:rPr lang="en-US" sz="1800" dirty="0" err="1"/>
              <a:t>t</a:t>
            </a:r>
            <a:r>
              <a:rPr lang="en-US" sz="1800" baseline="-25000" dirty="0" err="1"/>
              <a:t>n</a:t>
            </a:r>
            <a:r>
              <a:rPr lang="en-US" sz="1800" dirty="0"/>
              <a:t> where </a:t>
            </a:r>
            <a:r>
              <a:rPr lang="en-US" sz="1800" dirty="0" err="1"/>
              <a:t>t</a:t>
            </a:r>
            <a:r>
              <a:rPr lang="en-US" sz="1800" baseline="-25000" dirty="0" err="1"/>
              <a:t>i</a:t>
            </a:r>
            <a:r>
              <a:rPr lang="en-US" sz="1800" dirty="0"/>
              <a:t> is number of while expression evaluations for the  </a:t>
            </a:r>
            <a:r>
              <a:rPr lang="en-US" sz="1800" dirty="0" err="1"/>
              <a:t>i</a:t>
            </a:r>
            <a:r>
              <a:rPr lang="en-US" sz="1800" baseline="30000" dirty="0" err="1"/>
              <a:t>th</a:t>
            </a:r>
            <a:r>
              <a:rPr lang="en-US" sz="1800" dirty="0"/>
              <a:t> for loop iteration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5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Analyzing Insertion Sort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idx="1"/>
          </p:nvPr>
        </p:nvSpPr>
        <p:spPr>
          <a:xfrm>
            <a:off x="945444" y="1523999"/>
            <a:ext cx="9417756" cy="48753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T(n)</a:t>
            </a:r>
            <a:r>
              <a:rPr lang="en-US" dirty="0" smtClean="0"/>
              <a:t> </a:t>
            </a:r>
            <a:r>
              <a:rPr lang="en-US" sz="2400" dirty="0"/>
              <a:t>=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n + c</a:t>
            </a:r>
            <a:r>
              <a:rPr lang="en-US" baseline="-25000" dirty="0"/>
              <a:t>2</a:t>
            </a:r>
            <a:r>
              <a:rPr lang="en-US" dirty="0"/>
              <a:t>(n-1) + c</a:t>
            </a:r>
            <a:r>
              <a:rPr lang="en-US" baseline="-25000" dirty="0"/>
              <a:t>3</a:t>
            </a:r>
            <a:r>
              <a:rPr lang="en-US" dirty="0"/>
              <a:t>(n-1) + c</a:t>
            </a:r>
            <a:r>
              <a:rPr lang="en-US" baseline="-25000" dirty="0"/>
              <a:t>4</a:t>
            </a:r>
            <a:r>
              <a:rPr lang="en-US" dirty="0"/>
              <a:t>T + c</a:t>
            </a:r>
            <a:r>
              <a:rPr lang="en-US" baseline="-25000" dirty="0"/>
              <a:t>5</a:t>
            </a:r>
            <a:r>
              <a:rPr lang="en-US" dirty="0"/>
              <a:t>(T - 1) + c</a:t>
            </a:r>
            <a:r>
              <a:rPr lang="en-US" baseline="-25000" dirty="0"/>
              <a:t>6</a:t>
            </a:r>
            <a:r>
              <a:rPr lang="en-US" dirty="0"/>
              <a:t>(T -1) + c</a:t>
            </a:r>
            <a:r>
              <a:rPr lang="en-US" baseline="-25000" dirty="0"/>
              <a:t>7</a:t>
            </a:r>
            <a:r>
              <a:rPr lang="en-US" dirty="0"/>
              <a:t>(n-1</a:t>
            </a:r>
            <a:r>
              <a:rPr lang="en-US" dirty="0" smtClean="0"/>
              <a:t>)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smtClean="0"/>
              <a:t>= (c</a:t>
            </a:r>
            <a:r>
              <a:rPr lang="en-US" baseline="-25000" dirty="0" smtClean="0"/>
              <a:t>4</a:t>
            </a:r>
            <a:r>
              <a:rPr lang="en-US" dirty="0" smtClean="0"/>
              <a:t>+c</a:t>
            </a:r>
            <a:r>
              <a:rPr lang="en-US" baseline="-25000" dirty="0" smtClean="0"/>
              <a:t>5</a:t>
            </a:r>
            <a:r>
              <a:rPr lang="en-US" dirty="0" smtClean="0"/>
              <a:t>)T+(c</a:t>
            </a:r>
            <a:r>
              <a:rPr lang="en-US" baseline="-25000" dirty="0" smtClean="0"/>
              <a:t>1</a:t>
            </a:r>
            <a:r>
              <a:rPr lang="en-US" dirty="0" smtClean="0"/>
              <a:t>+c</a:t>
            </a:r>
            <a:r>
              <a:rPr lang="en-US" baseline="-25000" dirty="0" smtClean="0"/>
              <a:t>2</a:t>
            </a:r>
            <a:r>
              <a:rPr lang="en-US" dirty="0" smtClean="0"/>
              <a:t>+c</a:t>
            </a:r>
            <a:r>
              <a:rPr lang="en-US" baseline="-25000" dirty="0" smtClean="0"/>
              <a:t>3</a:t>
            </a:r>
            <a:r>
              <a:rPr lang="en-US" dirty="0" smtClean="0"/>
              <a:t>+c</a:t>
            </a:r>
            <a:r>
              <a:rPr lang="en-US" baseline="-25000" dirty="0" smtClean="0"/>
              <a:t>7</a:t>
            </a:r>
            <a:r>
              <a:rPr lang="en-US" dirty="0" smtClean="0"/>
              <a:t>)n+(-c</a:t>
            </a:r>
            <a:r>
              <a:rPr lang="en-US" baseline="-25000" dirty="0" smtClean="0"/>
              <a:t>2</a:t>
            </a:r>
            <a:r>
              <a:rPr lang="en-US" dirty="0" smtClean="0"/>
              <a:t>-c</a:t>
            </a:r>
            <a:r>
              <a:rPr lang="en-US" baseline="-25000" dirty="0" smtClean="0"/>
              <a:t>3</a:t>
            </a:r>
            <a:r>
              <a:rPr lang="en-US" dirty="0" smtClean="0"/>
              <a:t>-c</a:t>
            </a:r>
            <a:r>
              <a:rPr lang="en-US" baseline="-25000" dirty="0" smtClean="0"/>
              <a:t>5</a:t>
            </a:r>
            <a:r>
              <a:rPr lang="en-US" dirty="0" smtClean="0"/>
              <a:t>-c</a:t>
            </a:r>
            <a:r>
              <a:rPr lang="en-US" baseline="-25000" dirty="0" smtClean="0"/>
              <a:t>6</a:t>
            </a:r>
            <a:r>
              <a:rPr lang="en-US" dirty="0" smtClean="0"/>
              <a:t>-c</a:t>
            </a:r>
            <a:r>
              <a:rPr lang="en-US" baseline="-25000" dirty="0" smtClean="0"/>
              <a:t>7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 smtClean="0"/>
              <a:t>     </a:t>
            </a:r>
            <a:r>
              <a:rPr lang="en-US" sz="2400" dirty="0"/>
              <a:t>= </a:t>
            </a:r>
            <a:r>
              <a:rPr lang="en-US" dirty="0"/>
              <a:t>c</a:t>
            </a:r>
            <a:r>
              <a:rPr lang="en-US" baseline="-25000" dirty="0"/>
              <a:t>8</a:t>
            </a:r>
            <a:r>
              <a:rPr lang="en-US" dirty="0">
                <a:solidFill>
                  <a:srgbClr val="D34817"/>
                </a:solidFill>
              </a:rPr>
              <a:t>T </a:t>
            </a:r>
            <a:r>
              <a:rPr lang="en-US" dirty="0"/>
              <a:t>+ c</a:t>
            </a:r>
            <a:r>
              <a:rPr lang="en-US" baseline="-25000" dirty="0"/>
              <a:t>9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+ c</a:t>
            </a:r>
            <a:r>
              <a:rPr lang="en-US" baseline="-25000" dirty="0"/>
              <a:t>10</a:t>
            </a:r>
            <a:endParaRPr lang="en-US" sz="2400" dirty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What </a:t>
            </a:r>
            <a:r>
              <a:rPr lang="en-US" sz="2800" dirty="0"/>
              <a:t>can </a:t>
            </a:r>
            <a:r>
              <a:rPr lang="en-US" sz="2800" dirty="0">
                <a:solidFill>
                  <a:srgbClr val="D34817"/>
                </a:solidFill>
              </a:rPr>
              <a:t>T</a:t>
            </a:r>
            <a:r>
              <a:rPr lang="en-US" sz="2800" dirty="0"/>
              <a:t> be?</a:t>
            </a:r>
            <a:endParaRPr lang="en-US" dirty="0" smtClean="0"/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/>
              <a:t>Best case -- inner loop body never executed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= 1 </a:t>
            </a:r>
            <a:r>
              <a:rPr lang="en-US" dirty="0" smtClean="0">
                <a:latin typeface="Symbol Set" charset="0"/>
                <a:sym typeface="Wingdings" charset="0"/>
              </a:rPr>
              <a:t></a:t>
            </a:r>
            <a:r>
              <a:rPr lang="en-US" dirty="0" smtClean="0"/>
              <a:t> T(n) is a linear function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/>
              <a:t>Worst case -- inner loop body executed for all previous elements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 Set" charset="0"/>
                <a:sym typeface="Wingdings" charset="0"/>
              </a:rPr>
              <a:t></a:t>
            </a:r>
            <a:r>
              <a:rPr lang="en-US" dirty="0" smtClean="0"/>
              <a:t> T(n) is a </a:t>
            </a:r>
            <a:r>
              <a:rPr lang="en-US" dirty="0" smtClean="0">
                <a:solidFill>
                  <a:srgbClr val="FF0000"/>
                </a:solidFill>
              </a:rPr>
              <a:t>quadratic</a:t>
            </a:r>
            <a:r>
              <a:rPr lang="en-US" dirty="0" smtClean="0"/>
              <a:t>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7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Analysis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Simplifications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Ignore actual and abstract statement costs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 smtClean="0">
                <a:solidFill>
                  <a:srgbClr val="D34817"/>
                </a:solidFill>
              </a:rPr>
              <a:t>Order of growth</a:t>
            </a:r>
            <a:r>
              <a:rPr lang="en-US" dirty="0" smtClean="0">
                <a:solidFill>
                  <a:srgbClr val="D34817"/>
                </a:solidFill>
              </a:rPr>
              <a:t> </a:t>
            </a:r>
            <a:r>
              <a:rPr lang="en-US" dirty="0" smtClean="0"/>
              <a:t>is the interesting measure:</a:t>
            </a:r>
          </a:p>
          <a:p>
            <a:pPr lvl="2">
              <a:defRPr/>
            </a:pPr>
            <a:r>
              <a:rPr lang="en-US" dirty="0" smtClean="0"/>
              <a:t>Highest-order term is what counts</a:t>
            </a:r>
          </a:p>
          <a:p>
            <a:pPr lvl="3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Remember, we are doing asymptotic analysis</a:t>
            </a:r>
          </a:p>
          <a:p>
            <a:pPr lvl="3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As the input size grows larger it is the high order term that dominates</a:t>
            </a:r>
          </a:p>
          <a:p>
            <a:pPr lvl="2"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59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Practical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44</a:t>
            </a:fld>
            <a:endParaRPr lang="en-CA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390196"/>
              </p:ext>
            </p:extLst>
          </p:nvPr>
        </p:nvGraphicFramePr>
        <p:xfrm>
          <a:off x="1402644" y="1079501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Chart" r:id="rId3" imgW="5461000" imgH="3136900" progId="Excel.Chart.8">
                  <p:embed/>
                </p:oleObj>
              </mc:Choice>
              <mc:Fallback>
                <p:oleObj name="Chart" r:id="rId3" imgW="5461000" imgH="31369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644" y="1079501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5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Practical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45</a:t>
            </a:fld>
            <a:endParaRPr lang="en-CA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45970"/>
              </p:ext>
            </p:extLst>
          </p:nvPr>
        </p:nvGraphicFramePr>
        <p:xfrm>
          <a:off x="1430866" y="1277056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Chart" r:id="rId4" imgW="5461000" imgH="3136900" progId="Excel.Chart.8">
                  <p:embed/>
                </p:oleObj>
              </mc:Choice>
              <mc:Fallback>
                <p:oleObj name="Chart" r:id="rId4" imgW="5461000" imgH="31369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866" y="1277056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9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Practical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46</a:t>
            </a:fld>
            <a:endParaRPr lang="en-CA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644037"/>
              </p:ext>
            </p:extLst>
          </p:nvPr>
        </p:nvGraphicFramePr>
        <p:xfrm>
          <a:off x="1452033" y="1248834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Chart" r:id="rId3" imgW="5461000" imgH="3136900" progId="Excel.Chart.8">
                  <p:embed/>
                </p:oleObj>
              </mc:Choice>
              <mc:Fallback>
                <p:oleObj name="Chart" r:id="rId3" imgW="5461000" imgH="31369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033" y="1248834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9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Practical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47</a:t>
            </a:fld>
            <a:endParaRPr lang="en-CA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466578"/>
              </p:ext>
            </p:extLst>
          </p:nvPr>
        </p:nvGraphicFramePr>
        <p:xfrm>
          <a:off x="1529644" y="1248834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Chart" r:id="rId3" imgW="5461000" imgH="3136900" progId="Excel.Chart.8">
                  <p:embed/>
                </p:oleObj>
              </mc:Choice>
              <mc:Fallback>
                <p:oleObj name="Chart" r:id="rId3" imgW="5461000" imgH="31369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644" y="1248834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7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490538"/>
          </a:xfrm>
        </p:spPr>
        <p:txBody>
          <a:bodyPr/>
          <a:lstStyle/>
          <a:p>
            <a:r>
              <a:rPr lang="en-US" sz="2400" b="1" i="1" dirty="0"/>
              <a:t>Big-O: Comparison of Growth </a:t>
            </a:r>
            <a:r>
              <a:rPr lang="en-US" sz="2400" b="1" i="1" dirty="0" smtClean="0"/>
              <a:t>Rates</a:t>
            </a:r>
            <a:endParaRPr lang="en-US" sz="2400" b="1" i="1" dirty="0"/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916113"/>
            <a:ext cx="7416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774826" y="476251"/>
            <a:ext cx="8424863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Assume that a computer executes </a:t>
            </a:r>
            <a:r>
              <a:rPr lang="en-US" dirty="0">
                <a:solidFill>
                  <a:srgbClr val="FF0000"/>
                </a:solidFill>
              </a:rPr>
              <a:t>one million instructions </a:t>
            </a:r>
            <a:r>
              <a:rPr lang="en-US" dirty="0"/>
              <a:t>per second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dirty="0"/>
              <a:t> The chart below summarizes the amount of time required to execute  f(n)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/>
              <a:t>   instructions on this machine for various values of n</a:t>
            </a:r>
            <a:r>
              <a:rPr lang="x-none" dirty="0"/>
              <a:t>: </a:t>
            </a:r>
            <a:endParaRPr lang="en-CA" dirty="0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900238" y="5176838"/>
            <a:ext cx="8299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A problem is said to be </a:t>
            </a:r>
            <a:r>
              <a:rPr lang="en-US" i="1" dirty="0">
                <a:solidFill>
                  <a:srgbClr val="FF0000"/>
                </a:solidFill>
              </a:rPr>
              <a:t>intractable</a:t>
            </a:r>
            <a:r>
              <a:rPr lang="en-US" i="1" dirty="0"/>
              <a:t> </a:t>
            </a:r>
            <a:r>
              <a:rPr lang="en-US" dirty="0"/>
              <a:t>if solving it by computer is impractical </a:t>
            </a:r>
          </a:p>
          <a:p>
            <a:endParaRPr lang="en-US" dirty="0"/>
          </a:p>
          <a:p>
            <a:pPr>
              <a:buFontTx/>
              <a:buChar char="•"/>
            </a:pPr>
            <a:r>
              <a:rPr lang="en-US" dirty="0"/>
              <a:t> Algorithms with time complexity of </a:t>
            </a:r>
            <a:r>
              <a:rPr lang="en-US" dirty="0">
                <a:solidFill>
                  <a:srgbClr val="FF0000"/>
                </a:solidFill>
              </a:rPr>
              <a:t>O(2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) are intractable</a:t>
            </a:r>
            <a:r>
              <a:rPr lang="en-US" dirty="0"/>
              <a:t>, they take too long </a:t>
            </a:r>
            <a:r>
              <a:rPr lang="en-US" dirty="0" smtClean="0"/>
              <a:t>to solve </a:t>
            </a:r>
            <a:r>
              <a:rPr lang="en-US" dirty="0"/>
              <a:t>even for moderate values of n </a:t>
            </a:r>
          </a:p>
        </p:txBody>
      </p:sp>
    </p:spTree>
    <p:extLst>
      <p:ext uri="{BB962C8B-B14F-4D97-AF65-F5344CB8AC3E}">
        <p14:creationId xmlns:p14="http://schemas.microsoft.com/office/powerpoint/2010/main" val="1956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10" y="274638"/>
            <a:ext cx="8229600" cy="490538"/>
          </a:xfrm>
        </p:spPr>
        <p:txBody>
          <a:bodyPr>
            <a:normAutofit/>
          </a:bodyPr>
          <a:lstStyle/>
          <a:p>
            <a:r>
              <a:rPr lang="en-US" sz="2800" b="1" i="1" dirty="0"/>
              <a:t>Big-O: Comparison of Growth </a:t>
            </a:r>
            <a:r>
              <a:rPr lang="en-US" sz="2800" b="1" i="1" dirty="0" smtClean="0"/>
              <a:t>Rates</a:t>
            </a:r>
            <a:endParaRPr lang="en-US" sz="2800" b="1" i="1" dirty="0"/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1763960" y="1092347"/>
            <a:ext cx="81216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Consider </a:t>
            </a:r>
            <a:r>
              <a:rPr lang="en-US" dirty="0"/>
              <a:t>f(n) = 40n + </a:t>
            </a:r>
            <a:r>
              <a:rPr lang="en-US" dirty="0" smtClean="0"/>
              <a:t>1000</a:t>
            </a:r>
            <a:r>
              <a:rPr lang="en-US" dirty="0"/>
              <a:t>, and  </a:t>
            </a:r>
            <a:r>
              <a:rPr lang="en-US" dirty="0" smtClean="0"/>
              <a:t>g(n</a:t>
            </a:r>
            <a:r>
              <a:rPr lang="en-US" dirty="0"/>
              <a:t>) = n</a:t>
            </a:r>
            <a:r>
              <a:rPr lang="en-US" baseline="30000" dirty="0"/>
              <a:t>2 </a:t>
            </a:r>
            <a:r>
              <a:rPr lang="en-US" dirty="0"/>
              <a:t>+ 10n + 300</a:t>
            </a:r>
          </a:p>
          <a:p>
            <a:pPr>
              <a:spcBef>
                <a:spcPct val="50000"/>
              </a:spcBef>
            </a:pPr>
            <a:r>
              <a:rPr lang="en-US" dirty="0"/>
              <a:t>For </a:t>
            </a:r>
            <a:r>
              <a:rPr lang="en-US" dirty="0">
                <a:sym typeface="Symbol" panose="05050102010706020507" pitchFamily="18" charset="2"/>
              </a:rPr>
              <a:t> n ≥ </a:t>
            </a:r>
            <a:r>
              <a:rPr lang="en-US" dirty="0" smtClean="0"/>
              <a:t>25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>
                <a:sym typeface="Symbol" panose="05050102010706020507" pitchFamily="18" charset="2"/>
              </a:rPr>
              <a:t>the algorithm with f(n) = 40n + </a:t>
            </a:r>
            <a:r>
              <a:rPr lang="en-US" dirty="0" smtClean="0">
                <a:sym typeface="Symbol" panose="05050102010706020507" pitchFamily="18" charset="2"/>
              </a:rPr>
              <a:t>1000 </a:t>
            </a:r>
            <a:r>
              <a:rPr lang="en-US" dirty="0">
                <a:sym typeface="Symbol" panose="05050102010706020507" pitchFamily="18" charset="2"/>
              </a:rPr>
              <a:t>is more efficient.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74" y="2265795"/>
            <a:ext cx="5905174" cy="388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is performed with respect to a computational model</a:t>
            </a:r>
          </a:p>
          <a:p>
            <a:r>
              <a:rPr lang="en-US" dirty="0"/>
              <a:t>We will usually use a generic uniprocessor random-access machine (</a:t>
            </a:r>
            <a:r>
              <a:rPr lang="en-US" dirty="0">
                <a:solidFill>
                  <a:srgbClr val="D34817"/>
                </a:solidFill>
              </a:rPr>
              <a:t>RAM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 memory equally expensive to access</a:t>
            </a:r>
          </a:p>
          <a:p>
            <a:pPr lvl="1"/>
            <a:r>
              <a:rPr lang="en-US" dirty="0"/>
              <a:t>No concurrent operations</a:t>
            </a:r>
          </a:p>
          <a:p>
            <a:pPr lvl="1"/>
            <a:r>
              <a:rPr lang="en-US" dirty="0"/>
              <a:t>All reasonable instructions take unit time</a:t>
            </a:r>
          </a:p>
          <a:p>
            <a:pPr lvl="2"/>
            <a:r>
              <a:rPr lang="en-US" dirty="0"/>
              <a:t>Except, of course, function calls</a:t>
            </a:r>
          </a:p>
          <a:p>
            <a:pPr lvl="1"/>
            <a:r>
              <a:rPr lang="en-US" dirty="0"/>
              <a:t>Constant word size</a:t>
            </a:r>
          </a:p>
          <a:p>
            <a:pPr lvl="2"/>
            <a:r>
              <a:rPr lang="en-US" dirty="0"/>
              <a:t>Unless we are explicitly manipulating bits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6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Upper Bound Notation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>
          <a:xfrm>
            <a:off x="347571" y="1413401"/>
            <a:ext cx="10058400" cy="4050792"/>
          </a:xfrm>
        </p:spPr>
        <p:txBody>
          <a:bodyPr/>
          <a:lstStyle/>
          <a:p>
            <a:r>
              <a:rPr lang="en-US" dirty="0" smtClean="0"/>
              <a:t>We say </a:t>
            </a:r>
            <a:r>
              <a:rPr lang="en-US" dirty="0" err="1" smtClean="0"/>
              <a:t>InsertionSort</a:t>
            </a:r>
            <a:r>
              <a:rPr lang="en-CA" dirty="0" smtClean="0">
                <a:latin typeface="Arial" panose="020B0604020202020204" pitchFamily="34" charset="0"/>
              </a:rPr>
              <a:t>’</a:t>
            </a:r>
            <a:r>
              <a:rPr lang="en-US" altLang="ja-JP" dirty="0" smtClean="0"/>
              <a:t>s run time is </a:t>
            </a:r>
            <a:r>
              <a:rPr lang="en-US" altLang="ja-JP" i="1" dirty="0" smtClean="0">
                <a:solidFill>
                  <a:srgbClr val="FF0000"/>
                </a:solidFill>
              </a:rPr>
              <a:t>O(n</a:t>
            </a:r>
            <a:r>
              <a:rPr lang="en-US" altLang="ja-JP" i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ja-JP" i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Properly we should say run time is </a:t>
            </a:r>
            <a:r>
              <a:rPr lang="en-US" i="1" dirty="0" smtClean="0"/>
              <a:t>in</a:t>
            </a:r>
            <a:r>
              <a:rPr lang="en-US" dirty="0" smtClean="0"/>
              <a:t>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 O as </a:t>
            </a:r>
            <a:r>
              <a:rPr lang="ja-JP" altLang="en-US" dirty="0" smtClean="0">
                <a:latin typeface="Arial" panose="020B0604020202020204" pitchFamily="34" charset="0"/>
              </a:rPr>
              <a:t>“</a:t>
            </a:r>
            <a:r>
              <a:rPr lang="en-US" altLang="ja-JP" dirty="0" smtClean="0"/>
              <a:t>Big-O</a:t>
            </a:r>
            <a:r>
              <a:rPr lang="ja-JP" altLang="en-US" dirty="0" smtClean="0">
                <a:latin typeface="Arial" panose="020B0604020202020204" pitchFamily="34" charset="0"/>
              </a:rPr>
              <a:t>”</a:t>
            </a:r>
            <a:r>
              <a:rPr lang="en-US" altLang="ja-JP" dirty="0" smtClean="0"/>
              <a:t> </a:t>
            </a:r>
          </a:p>
          <a:p>
            <a:pPr lvl="1"/>
            <a:r>
              <a:rPr lang="en-US" altLang="ja-JP" dirty="0" smtClean="0"/>
              <a:t>(you</a:t>
            </a:r>
            <a:r>
              <a:rPr lang="en-CA" altLang="ja-JP" dirty="0" smtClean="0">
                <a:latin typeface="Arial" panose="020B0604020202020204" pitchFamily="34" charset="0"/>
              </a:rPr>
              <a:t>’</a:t>
            </a:r>
            <a:r>
              <a:rPr lang="en-US" altLang="ja-JP" dirty="0" err="1" smtClean="0"/>
              <a:t>ll</a:t>
            </a:r>
            <a:r>
              <a:rPr lang="en-US" altLang="ja-JP" dirty="0" smtClean="0"/>
              <a:t> also hear it as </a:t>
            </a:r>
            <a:r>
              <a:rPr lang="ja-JP" altLang="en-US" dirty="0" smtClean="0">
                <a:latin typeface="Arial" panose="020B0604020202020204" pitchFamily="34" charset="0"/>
              </a:rPr>
              <a:t>“</a:t>
            </a:r>
            <a:r>
              <a:rPr lang="en-US" altLang="ja-JP" dirty="0" smtClean="0"/>
              <a:t>order</a:t>
            </a:r>
            <a:r>
              <a:rPr lang="ja-JP" altLang="en-US" dirty="0" smtClean="0">
                <a:latin typeface="Arial" panose="020B0604020202020204" pitchFamily="34" charset="0"/>
              </a:rPr>
              <a:t>”</a:t>
            </a:r>
            <a:r>
              <a:rPr lang="en-US" altLang="ja-JP" dirty="0" smtClean="0"/>
              <a:t>)</a:t>
            </a:r>
          </a:p>
          <a:p>
            <a:r>
              <a:rPr lang="en-US" dirty="0" smtClean="0"/>
              <a:t>In general a function</a:t>
            </a:r>
          </a:p>
          <a:p>
            <a:pPr lvl="1"/>
            <a:r>
              <a:rPr lang="en-US" dirty="0" smtClean="0"/>
              <a:t>f(n) is O(g(n)) if there exist positive constants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r>
              <a:rPr lang="en-US" dirty="0" smtClean="0"/>
              <a:t>such that f(n) </a:t>
            </a:r>
            <a:r>
              <a:rPr lang="en-US" dirty="0" smtClean="0">
                <a:sym typeface="Symbol" panose="05050102010706020507" pitchFamily="18" charset="2"/>
              </a:rPr>
              <a:t> </a:t>
            </a:r>
            <a:r>
              <a:rPr lang="en-US" i="1" dirty="0" smtClean="0">
                <a:sym typeface="Symbol" panose="05050102010706020507" pitchFamily="18" charset="2"/>
              </a:rPr>
              <a:t>c</a:t>
            </a:r>
            <a:r>
              <a:rPr lang="en-US" dirty="0" smtClean="0">
                <a:sym typeface="Symbol" panose="05050102010706020507" pitchFamily="18" charset="2"/>
              </a:rPr>
              <a:t>  g(n) for all n  </a:t>
            </a:r>
            <a:r>
              <a:rPr lang="en-US" i="1" dirty="0" smtClean="0">
                <a:sym typeface="Symbol" panose="05050102010706020507" pitchFamily="18" charset="2"/>
              </a:rPr>
              <a:t>n</a:t>
            </a:r>
            <a:r>
              <a:rPr lang="en-US" i="1" baseline="-25000" dirty="0" smtClean="0">
                <a:sym typeface="Symbol" panose="05050102010706020507" pitchFamily="18" charset="2"/>
              </a:rPr>
              <a:t>0</a:t>
            </a:r>
            <a:endParaRPr lang="en-US" i="1" dirty="0" smtClean="0">
              <a:sym typeface="Symbol" panose="05050102010706020507" pitchFamily="18" charset="2"/>
            </a:endParaRPr>
          </a:p>
          <a:p>
            <a:r>
              <a:rPr lang="en-US" dirty="0" smtClean="0"/>
              <a:t>Formally</a:t>
            </a:r>
          </a:p>
          <a:p>
            <a:pPr lvl="1"/>
            <a:r>
              <a:rPr lang="en-US" dirty="0" smtClean="0"/>
              <a:t>O(g(n)) = { f(n): </a:t>
            </a:r>
            <a:r>
              <a:rPr lang="en-US" dirty="0" smtClean="0">
                <a:sym typeface="Symbol" panose="05050102010706020507" pitchFamily="18" charset="2"/>
              </a:rPr>
              <a:t> positive constants </a:t>
            </a:r>
            <a:r>
              <a:rPr lang="en-US" i="1" dirty="0" smtClean="0">
                <a:sym typeface="Symbol" panose="05050102010706020507" pitchFamily="18" charset="2"/>
              </a:rPr>
              <a:t>c</a:t>
            </a:r>
            <a:r>
              <a:rPr lang="en-US" dirty="0" smtClean="0">
                <a:sym typeface="Symbol" panose="05050102010706020507" pitchFamily="18" charset="2"/>
              </a:rPr>
              <a:t> and </a:t>
            </a:r>
            <a:r>
              <a:rPr lang="en-US" i="1" dirty="0" smtClean="0">
                <a:sym typeface="Symbol" panose="05050102010706020507" pitchFamily="18" charset="2"/>
              </a:rPr>
              <a:t>n</a:t>
            </a:r>
            <a:r>
              <a:rPr lang="en-US" i="1" baseline="-25000" dirty="0" smtClean="0">
                <a:sym typeface="Symbol" panose="05050102010706020507" pitchFamily="18" charset="2"/>
              </a:rPr>
              <a:t>0</a:t>
            </a:r>
            <a:r>
              <a:rPr lang="en-US" i="1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such that f(n)  </a:t>
            </a:r>
            <a:r>
              <a:rPr lang="en-US" i="1" dirty="0" smtClean="0">
                <a:sym typeface="Symbol" panose="05050102010706020507" pitchFamily="18" charset="2"/>
              </a:rPr>
              <a:t>c</a:t>
            </a:r>
            <a:r>
              <a:rPr lang="en-US" dirty="0" smtClean="0">
                <a:sym typeface="Symbol" panose="05050102010706020507" pitchFamily="18" charset="2"/>
              </a:rPr>
              <a:t>  g(n)  n  </a:t>
            </a:r>
            <a:r>
              <a:rPr lang="en-US" i="1" dirty="0" smtClean="0">
                <a:sym typeface="Symbol" panose="05050102010706020507" pitchFamily="18" charset="2"/>
              </a:rPr>
              <a:t>n</a:t>
            </a:r>
            <a:r>
              <a:rPr lang="en-US" i="1" baseline="-25000" dirty="0" smtClean="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50</a:t>
            </a:fld>
            <a:endParaRPr lang="en-CA"/>
          </a:p>
        </p:txBody>
      </p:sp>
      <p:pic>
        <p:nvPicPr>
          <p:cNvPr id="5" name="Picture 8" descr="graphbi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52" y="0"/>
            <a:ext cx="4655948" cy="268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Insertion Sort Is 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90775" algn="l"/>
              </a:tabLst>
            </a:pPr>
            <a:r>
              <a:rPr lang="en-US" smtClean="0"/>
              <a:t>Proof</a:t>
            </a:r>
          </a:p>
          <a:p>
            <a:pPr lvl="1">
              <a:tabLst>
                <a:tab pos="2390775" algn="l"/>
              </a:tabLst>
            </a:pPr>
            <a:r>
              <a:rPr lang="en-US" smtClean="0"/>
              <a:t>Suppose runtime is  an</a:t>
            </a:r>
            <a:r>
              <a:rPr lang="en-US" baseline="30000" smtClean="0"/>
              <a:t>2</a:t>
            </a:r>
            <a:r>
              <a:rPr lang="en-US" smtClean="0"/>
              <a:t> + bn + c </a:t>
            </a:r>
          </a:p>
          <a:p>
            <a:pPr lvl="2">
              <a:tabLst>
                <a:tab pos="2390775" algn="l"/>
              </a:tabLst>
            </a:pPr>
            <a:r>
              <a:rPr lang="en-US" smtClean="0"/>
              <a:t>If any of  a, b, and c are less than 0 replace the constant with its absolute value</a:t>
            </a:r>
          </a:p>
          <a:p>
            <a:pPr lvl="1">
              <a:tabLst>
                <a:tab pos="2390775" algn="l"/>
              </a:tabLst>
            </a:pPr>
            <a:r>
              <a:rPr lang="en-US" sz="2400"/>
              <a:t>an</a:t>
            </a:r>
            <a:r>
              <a:rPr lang="en-US" sz="2400" baseline="30000"/>
              <a:t>2</a:t>
            </a:r>
            <a:r>
              <a:rPr lang="en-US" sz="2400"/>
              <a:t> + bn + c 	</a:t>
            </a:r>
            <a:r>
              <a:rPr lang="en-US" sz="2400">
                <a:sym typeface="Symbol" panose="05050102010706020507" pitchFamily="18" charset="2"/>
              </a:rPr>
              <a:t></a:t>
            </a:r>
            <a:r>
              <a:rPr lang="en-US" sz="2400"/>
              <a:t> (a + b + c)n</a:t>
            </a:r>
            <a:r>
              <a:rPr lang="en-US" sz="2400" baseline="30000"/>
              <a:t>2</a:t>
            </a:r>
            <a:r>
              <a:rPr lang="en-US" sz="2400"/>
              <a:t> + (a + b + c)n + (a + b + c)</a:t>
            </a:r>
          </a:p>
          <a:p>
            <a:pPr lvl="1">
              <a:tabLst>
                <a:tab pos="2390775" algn="l"/>
              </a:tabLst>
            </a:pPr>
            <a:r>
              <a:rPr lang="en-US" sz="2400"/>
              <a:t>	</a:t>
            </a:r>
            <a:r>
              <a:rPr lang="en-US" sz="2400">
                <a:sym typeface="Symbol" panose="05050102010706020507" pitchFamily="18" charset="2"/>
              </a:rPr>
              <a:t></a:t>
            </a:r>
            <a:r>
              <a:rPr lang="en-US" sz="2400"/>
              <a:t> 3(a + b + c)n</a:t>
            </a:r>
            <a:r>
              <a:rPr lang="en-US" sz="2400" baseline="30000"/>
              <a:t>2</a:t>
            </a:r>
            <a:r>
              <a:rPr lang="en-US" sz="2400"/>
              <a:t> for n </a:t>
            </a:r>
            <a:r>
              <a:rPr lang="en-US" sz="2400">
                <a:sym typeface="Symbol" panose="05050102010706020507" pitchFamily="18" charset="2"/>
              </a:rPr>
              <a:t></a:t>
            </a:r>
            <a:r>
              <a:rPr lang="en-US" sz="2400"/>
              <a:t> 1</a:t>
            </a:r>
          </a:p>
          <a:p>
            <a:pPr lvl="1">
              <a:tabLst>
                <a:tab pos="2390775" algn="l"/>
              </a:tabLst>
            </a:pPr>
            <a:r>
              <a:rPr lang="en-US" sz="2400"/>
              <a:t>Let c</a:t>
            </a:r>
            <a:r>
              <a:rPr lang="ja-JP" altLang="en-US" sz="2400">
                <a:latin typeface="Arial" panose="020B0604020202020204" pitchFamily="34" charset="0"/>
              </a:rPr>
              <a:t>’</a:t>
            </a:r>
            <a:r>
              <a:rPr lang="en-US" altLang="ja-JP" sz="2400"/>
              <a:t> = 3(a + b + c) and let </a:t>
            </a:r>
            <a:r>
              <a:rPr lang="en-US" altLang="ja-JP" sz="2400" i="1"/>
              <a:t>n</a:t>
            </a:r>
            <a:r>
              <a:rPr lang="en-US" altLang="ja-JP" sz="2400" i="1" baseline="-25000"/>
              <a:t>0</a:t>
            </a:r>
            <a:r>
              <a:rPr lang="en-US" altLang="ja-JP" sz="2400"/>
              <a:t> = 1</a:t>
            </a:r>
          </a:p>
          <a:p>
            <a:pPr>
              <a:tabLst>
                <a:tab pos="2390775" algn="l"/>
              </a:tabLst>
            </a:pPr>
            <a:r>
              <a:rPr lang="en-US" smtClean="0"/>
              <a:t>Question</a:t>
            </a:r>
          </a:p>
          <a:p>
            <a:pPr lvl="1">
              <a:tabLst>
                <a:tab pos="2390775" algn="l"/>
              </a:tabLst>
            </a:pPr>
            <a:r>
              <a:rPr lang="en-US" smtClean="0"/>
              <a:t>Is InsertionSort O(n</a:t>
            </a:r>
            <a:r>
              <a:rPr lang="en-US" baseline="30000" smtClean="0"/>
              <a:t>3</a:t>
            </a:r>
            <a:r>
              <a:rPr lang="en-US" smtClean="0"/>
              <a:t>)?</a:t>
            </a:r>
          </a:p>
          <a:p>
            <a:pPr lvl="1">
              <a:tabLst>
                <a:tab pos="2390775" algn="l"/>
              </a:tabLst>
            </a:pPr>
            <a:r>
              <a:rPr lang="en-US" smtClean="0"/>
              <a:t>Is InsertionSort O(n)?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3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Big O Fact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polynomial of degree k is O(n</a:t>
            </a:r>
            <a:r>
              <a:rPr lang="en-US" baseline="30000" smtClean="0"/>
              <a:t>k</a:t>
            </a:r>
            <a:r>
              <a:rPr lang="en-US" smtClean="0"/>
              <a:t>)</a:t>
            </a:r>
          </a:p>
          <a:p>
            <a:r>
              <a:rPr lang="en-US" smtClean="0"/>
              <a:t>Proof:</a:t>
            </a:r>
          </a:p>
          <a:p>
            <a:pPr lvl="1"/>
            <a:r>
              <a:rPr lang="en-US" smtClean="0"/>
              <a:t>Suppose f(n) = b</a:t>
            </a:r>
            <a:r>
              <a:rPr lang="en-US" baseline="-25000" smtClean="0"/>
              <a:t>k</a:t>
            </a:r>
            <a:r>
              <a:rPr lang="en-US" smtClean="0"/>
              <a:t>n</a:t>
            </a:r>
            <a:r>
              <a:rPr lang="en-US" baseline="30000" smtClean="0"/>
              <a:t>k</a:t>
            </a:r>
            <a:r>
              <a:rPr lang="en-US" smtClean="0"/>
              <a:t> + b</a:t>
            </a:r>
            <a:r>
              <a:rPr lang="en-US" baseline="-25000" smtClean="0"/>
              <a:t>k-1</a:t>
            </a:r>
            <a:r>
              <a:rPr lang="en-US" smtClean="0"/>
              <a:t>n</a:t>
            </a:r>
            <a:r>
              <a:rPr lang="en-US" baseline="30000" smtClean="0"/>
              <a:t>k-1</a:t>
            </a:r>
            <a:r>
              <a:rPr lang="en-US" smtClean="0"/>
              <a:t> + … + b</a:t>
            </a:r>
            <a:r>
              <a:rPr lang="en-US" baseline="-25000" smtClean="0"/>
              <a:t>1</a:t>
            </a:r>
            <a:r>
              <a:rPr lang="en-US" smtClean="0"/>
              <a:t>n + b</a:t>
            </a:r>
            <a:r>
              <a:rPr lang="en-US" baseline="-25000" smtClean="0"/>
              <a:t>0</a:t>
            </a:r>
            <a:endParaRPr lang="en-US" smtClean="0"/>
          </a:p>
          <a:p>
            <a:pPr lvl="2"/>
            <a:r>
              <a:rPr lang="en-US" smtClean="0"/>
              <a:t>Let a</a:t>
            </a:r>
            <a:r>
              <a:rPr lang="en-US" baseline="-25000" smtClean="0"/>
              <a:t>i</a:t>
            </a:r>
            <a:r>
              <a:rPr lang="en-US" smtClean="0"/>
              <a:t> = | b</a:t>
            </a:r>
            <a:r>
              <a:rPr lang="en-US" baseline="-25000" smtClean="0"/>
              <a:t>i </a:t>
            </a:r>
            <a:r>
              <a:rPr lang="en-US" smtClean="0"/>
              <a:t>|</a:t>
            </a:r>
          </a:p>
          <a:p>
            <a:pPr lvl="1"/>
            <a:r>
              <a:rPr lang="en-US" smtClean="0"/>
              <a:t>f(n) </a:t>
            </a:r>
            <a:r>
              <a:rPr lang="en-US" smtClean="0">
                <a:sym typeface="Symbol" panose="05050102010706020507" pitchFamily="18" charset="2"/>
              </a:rPr>
              <a:t> a</a:t>
            </a:r>
            <a:r>
              <a:rPr lang="en-US" baseline="-25000" smtClean="0">
                <a:sym typeface="Symbol" panose="05050102010706020507" pitchFamily="18" charset="2"/>
              </a:rPr>
              <a:t>k</a:t>
            </a:r>
            <a:r>
              <a:rPr lang="en-US" smtClean="0">
                <a:sym typeface="Symbol" panose="05050102010706020507" pitchFamily="18" charset="2"/>
              </a:rPr>
              <a:t>n</a:t>
            </a:r>
            <a:r>
              <a:rPr lang="en-US" baseline="30000" smtClean="0">
                <a:sym typeface="Symbol" panose="05050102010706020507" pitchFamily="18" charset="2"/>
              </a:rPr>
              <a:t>k</a:t>
            </a:r>
            <a:r>
              <a:rPr lang="en-US" smtClean="0">
                <a:sym typeface="Symbol" panose="05050102010706020507" pitchFamily="18" charset="2"/>
              </a:rPr>
              <a:t> + a</a:t>
            </a:r>
            <a:r>
              <a:rPr lang="en-US" baseline="-25000" smtClean="0">
                <a:sym typeface="Symbol" panose="05050102010706020507" pitchFamily="18" charset="2"/>
              </a:rPr>
              <a:t>k-1</a:t>
            </a:r>
            <a:r>
              <a:rPr lang="en-US" smtClean="0">
                <a:sym typeface="Symbol" panose="05050102010706020507" pitchFamily="18" charset="2"/>
              </a:rPr>
              <a:t>n</a:t>
            </a:r>
            <a:r>
              <a:rPr lang="en-US" baseline="30000" smtClean="0">
                <a:sym typeface="Symbol" panose="05050102010706020507" pitchFamily="18" charset="2"/>
              </a:rPr>
              <a:t>k-1</a:t>
            </a:r>
            <a:r>
              <a:rPr lang="en-US" smtClean="0">
                <a:sym typeface="Symbol" panose="05050102010706020507" pitchFamily="18" charset="2"/>
              </a:rPr>
              <a:t> + … + a</a:t>
            </a:r>
            <a:r>
              <a:rPr lang="en-US" baseline="-25000" smtClean="0">
                <a:sym typeface="Symbol" panose="05050102010706020507" pitchFamily="18" charset="2"/>
              </a:rPr>
              <a:t>1</a:t>
            </a:r>
            <a:r>
              <a:rPr lang="en-US" smtClean="0">
                <a:sym typeface="Symbol" panose="05050102010706020507" pitchFamily="18" charset="2"/>
              </a:rPr>
              <a:t>n + a</a:t>
            </a:r>
            <a:r>
              <a:rPr lang="en-US" baseline="-25000" smtClean="0">
                <a:sym typeface="Symbol" panose="05050102010706020507" pitchFamily="18" charset="2"/>
              </a:rPr>
              <a:t>0</a:t>
            </a:r>
            <a:endParaRPr lang="en-US" smtClean="0"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52</a:t>
            </a:fld>
            <a:endParaRPr lang="en-CA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933700" y="4278314"/>
          <a:ext cx="66675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3" imgW="2463800" imgH="419100" progId="Equation.3">
                  <p:embed/>
                </p:oleObj>
              </mc:Choice>
              <mc:Fallback>
                <p:oleObj name="Equation" r:id="rId3" imgW="2463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278314"/>
                        <a:ext cx="666750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9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Lower Bound Notation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say </a:t>
            </a:r>
            <a:r>
              <a:rPr lang="en-US" dirty="0" err="1" smtClean="0"/>
              <a:t>InsertionSort</a:t>
            </a:r>
            <a:r>
              <a:rPr lang="en-US" altLang="ja-JP" dirty="0" smtClean="0"/>
              <a:t> run time is </a:t>
            </a:r>
            <a:r>
              <a:rPr lang="en-US" altLang="ja-JP" dirty="0" smtClean="0">
                <a:sym typeface="Symbol" panose="05050102010706020507" pitchFamily="18" charset="2"/>
              </a:rPr>
              <a:t>(n)</a:t>
            </a:r>
          </a:p>
          <a:p>
            <a:r>
              <a:rPr lang="en-US" dirty="0" smtClean="0"/>
              <a:t>In general a function</a:t>
            </a:r>
          </a:p>
          <a:p>
            <a:pPr lvl="1"/>
            <a:r>
              <a:rPr lang="en-US" dirty="0" smtClean="0"/>
              <a:t>f(n) is </a:t>
            </a:r>
            <a:r>
              <a:rPr lang="en-US" dirty="0" smtClean="0">
                <a:sym typeface="Symbol" panose="05050102010706020507" pitchFamily="18" charset="2"/>
              </a:rPr>
              <a:t></a:t>
            </a:r>
            <a:r>
              <a:rPr lang="en-US" dirty="0" smtClean="0"/>
              <a:t>(g(n)) if </a:t>
            </a:r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smtClean="0"/>
              <a:t> positive constants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r>
              <a:rPr lang="en-US" dirty="0" smtClean="0"/>
              <a:t>such that 0 </a:t>
            </a:r>
            <a:r>
              <a:rPr lang="en-US" dirty="0" smtClean="0">
                <a:sym typeface="Symbol" panose="05050102010706020507" pitchFamily="18" charset="2"/>
              </a:rPr>
              <a:t> </a:t>
            </a:r>
            <a:r>
              <a:rPr lang="en-US" dirty="0" err="1" smtClean="0">
                <a:sym typeface="Symbol" panose="05050102010706020507" pitchFamily="18" charset="2"/>
              </a:rPr>
              <a:t>cg</a:t>
            </a:r>
            <a:r>
              <a:rPr lang="en-US" dirty="0" smtClean="0">
                <a:sym typeface="Symbol" panose="05050102010706020507" pitchFamily="18" charset="2"/>
              </a:rPr>
              <a:t>(n)  f(n)   n  </a:t>
            </a:r>
            <a:r>
              <a:rPr lang="en-US" i="1" dirty="0" smtClean="0">
                <a:sym typeface="Symbol" panose="05050102010706020507" pitchFamily="18" charset="2"/>
              </a:rPr>
              <a:t>n</a:t>
            </a:r>
            <a:r>
              <a:rPr lang="en-US" i="1" baseline="-25000" dirty="0" smtClean="0">
                <a:sym typeface="Symbol" panose="05050102010706020507" pitchFamily="18" charset="2"/>
              </a:rPr>
              <a:t>0</a:t>
            </a:r>
            <a:endParaRPr lang="en-US" i="1" dirty="0" smtClean="0">
              <a:sym typeface="Symbol" panose="05050102010706020507" pitchFamily="18" charset="2"/>
            </a:endParaRPr>
          </a:p>
          <a:p>
            <a:r>
              <a:rPr lang="en-US" dirty="0" smtClean="0"/>
              <a:t>Proof:</a:t>
            </a:r>
          </a:p>
          <a:p>
            <a:pPr lvl="1"/>
            <a:r>
              <a:rPr lang="en-US" dirty="0" smtClean="0"/>
              <a:t>Suppose run time is an + b</a:t>
            </a:r>
          </a:p>
          <a:p>
            <a:pPr lvl="2"/>
            <a:r>
              <a:rPr lang="en-US" dirty="0" smtClean="0"/>
              <a:t>Assume a and b are positive (what if b is negative?)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ym typeface="Symbol" panose="05050102010706020507" pitchFamily="18" charset="2"/>
              </a:rPr>
              <a:t> an + 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2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Asymptotic Tight Bound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function f(n) is </a:t>
            </a:r>
            <a:r>
              <a:rPr lang="en-US" dirty="0" smtClean="0">
                <a:sym typeface="Symbol" charset="0"/>
              </a:rPr>
              <a:t>(g(n)) if  positive constants </a:t>
            </a:r>
            <a:r>
              <a:rPr lang="en-US" i="1" dirty="0" smtClean="0">
                <a:sym typeface="Symbol" charset="0"/>
              </a:rPr>
              <a:t>c</a:t>
            </a:r>
            <a:r>
              <a:rPr lang="en-US" i="1" baseline="-25000" dirty="0" smtClean="0">
                <a:sym typeface="Symbol" charset="0"/>
              </a:rPr>
              <a:t>1</a:t>
            </a:r>
            <a:r>
              <a:rPr lang="en-US" dirty="0" smtClean="0">
                <a:sym typeface="Symbol" charset="0"/>
              </a:rPr>
              <a:t>, </a:t>
            </a:r>
            <a:r>
              <a:rPr lang="en-US" i="1" dirty="0" smtClean="0">
                <a:sym typeface="Symbol" charset="0"/>
              </a:rPr>
              <a:t>c</a:t>
            </a:r>
            <a:r>
              <a:rPr lang="en-US" i="1" baseline="-25000" dirty="0" smtClean="0">
                <a:sym typeface="Symbol" charset="0"/>
              </a:rPr>
              <a:t>2</a:t>
            </a:r>
            <a:r>
              <a:rPr lang="en-US" dirty="0" smtClean="0">
                <a:sym typeface="Symbol" charset="0"/>
              </a:rPr>
              <a:t>, and </a:t>
            </a:r>
            <a:r>
              <a:rPr lang="en-US" i="1" dirty="0" smtClean="0">
                <a:sym typeface="Symbol" charset="0"/>
              </a:rPr>
              <a:t>n</a:t>
            </a:r>
            <a:r>
              <a:rPr lang="en-US" i="1" baseline="-25000" dirty="0" smtClean="0">
                <a:sym typeface="Symbol" charset="0"/>
              </a:rPr>
              <a:t>0</a:t>
            </a:r>
            <a:r>
              <a:rPr lang="en-US" dirty="0" smtClean="0">
                <a:sym typeface="Symbol" charset="0"/>
              </a:rPr>
              <a:t> such that </a:t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	</a:t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	</a:t>
            </a:r>
            <a:r>
              <a:rPr lang="en-US" i="1" dirty="0" smtClean="0">
                <a:sym typeface="Symbol" charset="0"/>
              </a:rPr>
              <a:t>c</a:t>
            </a:r>
            <a:r>
              <a:rPr lang="en-US" i="1" baseline="-25000" dirty="0" smtClean="0">
                <a:sym typeface="Symbol" charset="0"/>
              </a:rPr>
              <a:t>1</a:t>
            </a:r>
            <a:r>
              <a:rPr lang="en-US" dirty="0" smtClean="0">
                <a:sym typeface="Symbol" charset="0"/>
              </a:rPr>
              <a:t> g(n)  f(n)  </a:t>
            </a:r>
            <a:r>
              <a:rPr lang="en-US" i="1" dirty="0" smtClean="0">
                <a:sym typeface="Symbol" charset="0"/>
              </a:rPr>
              <a:t>c</a:t>
            </a:r>
            <a:r>
              <a:rPr lang="en-US" i="1" baseline="-25000" dirty="0" smtClean="0">
                <a:sym typeface="Symbol" charset="0"/>
              </a:rPr>
              <a:t>2</a:t>
            </a:r>
            <a:r>
              <a:rPr lang="en-US" dirty="0" smtClean="0">
                <a:sym typeface="Symbol" charset="0"/>
              </a:rPr>
              <a:t> g(n)  n  </a:t>
            </a:r>
            <a:r>
              <a:rPr lang="en-US" i="1" dirty="0" smtClean="0">
                <a:sym typeface="Symbol" charset="0"/>
              </a:rPr>
              <a:t>n</a:t>
            </a:r>
            <a:r>
              <a:rPr lang="en-US" i="1" baseline="-25000" dirty="0" smtClean="0">
                <a:sym typeface="Symbol" charset="0"/>
              </a:rPr>
              <a:t>0</a:t>
            </a:r>
            <a:endParaRPr lang="en-US" dirty="0" smtClean="0">
              <a:sym typeface="Symbol" charset="0"/>
            </a:endParaRPr>
          </a:p>
          <a:p>
            <a:pPr>
              <a:defRPr/>
            </a:pPr>
            <a:endParaRPr lang="en-US" dirty="0" smtClean="0">
              <a:sym typeface="Symbol" charset="0"/>
            </a:endParaRPr>
          </a:p>
          <a:p>
            <a:pPr>
              <a:defRPr/>
            </a:pPr>
            <a:r>
              <a:rPr lang="en-US" dirty="0" smtClean="0">
                <a:sym typeface="Symbol" charset="0"/>
              </a:rPr>
              <a:t>Theorem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>
                <a:sym typeface="Symbol" charset="0"/>
              </a:rPr>
              <a:t>f(n) is (g(n)) </a:t>
            </a:r>
            <a:r>
              <a:rPr lang="en-US" dirty="0" err="1" smtClean="0">
                <a:sym typeface="Symbol" charset="0"/>
              </a:rPr>
              <a:t>iff</a:t>
            </a:r>
            <a:r>
              <a:rPr lang="en-US" dirty="0" smtClean="0">
                <a:sym typeface="Symbol" charset="0"/>
              </a:rPr>
              <a:t> f(n) is both O(g(n)) and (g(n))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>
                <a:sym typeface="Symbol" charset="0"/>
              </a:rPr>
              <a:t>Proof: some other time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>
              <a:sym typeface="Symbo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6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Simplifying the Analysis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10363200" cy="43434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Eliminate low order terms</a:t>
            </a:r>
          </a:p>
          <a:p>
            <a:pPr lvl="1">
              <a:buFontTx/>
              <a:buNone/>
            </a:pPr>
            <a:r>
              <a:rPr lang="en-US"/>
              <a:t>4n + 5   </a:t>
            </a:r>
            <a:r>
              <a:rPr lang="en-US">
                <a:sym typeface="Symbol" charset="0"/>
              </a:rPr>
              <a:t>   4n</a:t>
            </a:r>
          </a:p>
          <a:p>
            <a:pPr lvl="1">
              <a:buFontTx/>
              <a:buNone/>
            </a:pPr>
            <a:r>
              <a:rPr lang="en-US"/>
              <a:t>0.5 n log n  -  2n  +  7   </a:t>
            </a:r>
            <a:r>
              <a:rPr lang="en-US">
                <a:sym typeface="Symbol" charset="0"/>
              </a:rPr>
              <a:t>   0.5 n log n</a:t>
            </a:r>
            <a:endParaRPr lang="en-US"/>
          </a:p>
          <a:p>
            <a:pPr lvl="1">
              <a:buFontTx/>
              <a:buNone/>
            </a:pPr>
            <a:r>
              <a:rPr lang="en-US"/>
              <a:t>2</a:t>
            </a:r>
            <a:r>
              <a:rPr lang="en-US" sz="2800" baseline="30000"/>
              <a:t>n</a:t>
            </a:r>
            <a:r>
              <a:rPr lang="en-US"/>
              <a:t> + n</a:t>
            </a:r>
            <a:r>
              <a:rPr lang="en-US" baseline="30000"/>
              <a:t>3</a:t>
            </a:r>
            <a:r>
              <a:rPr lang="en-US"/>
              <a:t> + 3n   </a:t>
            </a:r>
            <a:r>
              <a:rPr lang="en-US">
                <a:sym typeface="Symbol" charset="0"/>
              </a:rPr>
              <a:t>   </a:t>
            </a:r>
            <a:r>
              <a:rPr lang="en-US"/>
              <a:t>2</a:t>
            </a:r>
            <a:r>
              <a:rPr lang="en-US" sz="2800" baseline="30000"/>
              <a:t>n</a:t>
            </a:r>
            <a:endParaRPr lang="en-US">
              <a:sym typeface="Symbol" charset="0"/>
            </a:endParaRPr>
          </a:p>
          <a:p>
            <a:r>
              <a:rPr lang="en-US">
                <a:solidFill>
                  <a:srgbClr val="FF0000"/>
                </a:solidFill>
              </a:rPr>
              <a:t>Eliminate constant coefficients</a:t>
            </a:r>
          </a:p>
          <a:p>
            <a:pPr lvl="1">
              <a:buFontTx/>
              <a:buNone/>
            </a:pPr>
            <a:r>
              <a:rPr lang="en-US"/>
              <a:t>4n   </a:t>
            </a:r>
            <a:r>
              <a:rPr lang="en-US">
                <a:sym typeface="Symbol" charset="0"/>
              </a:rPr>
              <a:t>   n</a:t>
            </a:r>
          </a:p>
          <a:p>
            <a:pPr lvl="1">
              <a:buFontTx/>
              <a:buNone/>
            </a:pPr>
            <a:r>
              <a:rPr lang="en-US">
                <a:sym typeface="Symbol" charset="0"/>
              </a:rPr>
              <a:t>0.5 n log n      n log n</a:t>
            </a:r>
          </a:p>
          <a:p>
            <a:pPr lvl="1">
              <a:buFontTx/>
              <a:buNone/>
            </a:pPr>
            <a:r>
              <a:rPr lang="en-US">
                <a:sym typeface="Symbol" charset="0"/>
              </a:rPr>
              <a:t>log n</a:t>
            </a:r>
            <a:r>
              <a:rPr lang="en-US" baseline="30000">
                <a:sym typeface="Symbol" charset="0"/>
              </a:rPr>
              <a:t>2</a:t>
            </a:r>
            <a:r>
              <a:rPr lang="en-US">
                <a:sym typeface="Symbol" charset="0"/>
              </a:rPr>
              <a:t>  =  2 log n        log n</a:t>
            </a:r>
          </a:p>
          <a:p>
            <a:pPr lvl="1">
              <a:buFontTx/>
              <a:buNone/>
            </a:pPr>
            <a:r>
              <a:rPr lang="en-US">
                <a:sym typeface="Symbol" charset="0"/>
              </a:rPr>
              <a:t>log</a:t>
            </a:r>
            <a:r>
              <a:rPr lang="en-US" baseline="-25000">
                <a:solidFill>
                  <a:srgbClr val="FF0000"/>
                </a:solidFill>
                <a:sym typeface="Symbol" charset="0"/>
              </a:rPr>
              <a:t>3</a:t>
            </a:r>
            <a:r>
              <a:rPr lang="en-US">
                <a:sym typeface="Symbol" charset="0"/>
              </a:rPr>
              <a:t> n  =  (log</a:t>
            </a:r>
            <a:r>
              <a:rPr lang="en-US" baseline="-25000">
                <a:solidFill>
                  <a:srgbClr val="FF0000"/>
                </a:solidFill>
                <a:sym typeface="Symbol" charset="0"/>
              </a:rPr>
              <a:t>3</a:t>
            </a:r>
            <a:r>
              <a:rPr lang="en-US">
                <a:sym typeface="Symbol" charset="0"/>
              </a:rPr>
              <a:t> 2) log n     log n</a:t>
            </a:r>
          </a:p>
          <a:p>
            <a:pPr lvl="1">
              <a:buFontTx/>
              <a:buNone/>
            </a:pPr>
            <a:endParaRPr lang="en-US">
              <a:sym typeface="Symbol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5D49E780-E5EB-421E-969C-5AF6ED968DA0}" type="slidenum">
              <a:rPr lang="en-CA" smtClean="0"/>
              <a:pPr/>
              <a:t>55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6631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9753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 baseline="30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 + 100 n 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 = 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O(n</a:t>
            </a:r>
            <a:r>
              <a:rPr lang="en-US" baseline="30000">
                <a:solidFill>
                  <a:schemeClr val="accent2"/>
                </a:solidFill>
                <a:sym typeface="Symbol" charset="0"/>
              </a:rPr>
              <a:t>2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)  =  (n</a:t>
            </a:r>
            <a:r>
              <a:rPr lang="en-US" baseline="30000">
                <a:solidFill>
                  <a:schemeClr val="accent2"/>
                </a:solidFill>
                <a:sym typeface="Symbol" charset="0"/>
              </a:rPr>
              <a:t>2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)  = 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(n</a:t>
            </a:r>
            <a:r>
              <a:rPr lang="en-US" baseline="30000">
                <a:solidFill>
                  <a:schemeClr val="accent2"/>
                </a:solidFill>
                <a:sym typeface="Symbol" charset="0"/>
              </a:rPr>
              <a:t>2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)</a:t>
            </a:r>
          </a:p>
          <a:p>
            <a:pPr lvl="1">
              <a:buFontTx/>
              <a:buNone/>
            </a:pPr>
            <a:r>
              <a:rPr lang="en-US"/>
              <a:t>( n</a:t>
            </a:r>
            <a:r>
              <a:rPr lang="en-US" baseline="30000"/>
              <a:t>2</a:t>
            </a:r>
            <a:r>
              <a:rPr lang="en-US"/>
              <a:t> + 100 n )   </a:t>
            </a:r>
            <a:r>
              <a:rPr lang="en-US">
                <a:sym typeface="Symbol" charset="0"/>
              </a:rPr>
              <a:t>  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2</a:t>
            </a:r>
            <a:r>
              <a:rPr lang="en-US">
                <a:sym typeface="Symbol" charset="0"/>
              </a:rPr>
              <a:t> </a:t>
            </a:r>
            <a:r>
              <a:rPr lang="en-US"/>
              <a:t>n</a:t>
            </a:r>
            <a:r>
              <a:rPr lang="en-US" baseline="30000"/>
              <a:t>2</a:t>
            </a:r>
            <a:r>
              <a:rPr lang="en-US">
                <a:sym typeface="Symbol" charset="0"/>
              </a:rPr>
              <a:t>     for  n 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10</a:t>
            </a:r>
            <a:r>
              <a:rPr lang="en-US">
                <a:sym typeface="Symbol" charset="0"/>
              </a:rPr>
              <a:t> </a:t>
            </a:r>
          </a:p>
          <a:p>
            <a:pPr lvl="1">
              <a:buFontTx/>
              <a:buNone/>
            </a:pPr>
            <a:endParaRPr lang="en-US">
              <a:sym typeface="Symbol" charset="0"/>
            </a:endParaRPr>
          </a:p>
          <a:p>
            <a:pPr lvl="1">
              <a:buFontTx/>
              <a:buNone/>
            </a:pPr>
            <a:r>
              <a:rPr lang="en-US"/>
              <a:t>( n</a:t>
            </a:r>
            <a:r>
              <a:rPr lang="en-US" baseline="30000"/>
              <a:t>2</a:t>
            </a:r>
            <a:r>
              <a:rPr lang="en-US"/>
              <a:t> + 100 n )   </a:t>
            </a:r>
            <a:r>
              <a:rPr lang="en-US">
                <a:sym typeface="Symbol" charset="0"/>
              </a:rPr>
              <a:t>  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</a:t>
            </a:r>
            <a:r>
              <a:rPr lang="en-US">
                <a:sym typeface="Symbol" charset="0"/>
              </a:rPr>
              <a:t> </a:t>
            </a:r>
            <a:r>
              <a:rPr lang="en-US"/>
              <a:t>n</a:t>
            </a:r>
            <a:r>
              <a:rPr lang="en-US" baseline="30000"/>
              <a:t>2</a:t>
            </a:r>
            <a:r>
              <a:rPr lang="en-US">
                <a:sym typeface="Symbol" charset="0"/>
              </a:rPr>
              <a:t>     for  n 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0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n log n 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 = </a:t>
            </a:r>
            <a:r>
              <a:rPr lang="en-US">
                <a:solidFill>
                  <a:schemeClr val="accent2"/>
                </a:solidFill>
              </a:rPr>
              <a:t> O(n</a:t>
            </a:r>
            <a:r>
              <a:rPr lang="en-US" baseline="30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n log n 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 = </a:t>
            </a:r>
            <a:r>
              <a:rPr lang="en-US">
                <a:solidFill>
                  <a:schemeClr val="accent2"/>
                </a:solidFill>
              </a:rPr>
              <a:t>(n log n)</a:t>
            </a: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n log n 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 = 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(n)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5D49E780-E5EB-421E-969C-5AF6ED968DA0}" type="slidenum">
              <a:rPr lang="en-CA" smtClean="0"/>
              <a:pPr/>
              <a:t>56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62554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Order Notation</a:t>
            </a:r>
          </a:p>
        </p:txBody>
      </p:sp>
      <p:sp>
        <p:nvSpPr>
          <p:cNvPr id="2344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Order notation is not symmetric; write</a:t>
            </a:r>
          </a:p>
          <a:p>
            <a:pPr lvl="1">
              <a:buFontTx/>
              <a:buNone/>
            </a:pPr>
            <a:r>
              <a:rPr lang="en-US"/>
              <a:t>			2n</a:t>
            </a:r>
            <a:r>
              <a:rPr lang="en-US" baseline="30000"/>
              <a:t>2</a:t>
            </a:r>
            <a:r>
              <a:rPr lang="en-US"/>
              <a:t> + 4n   =   O(n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>
              <a:buFontTx/>
              <a:buNone/>
            </a:pPr>
            <a:r>
              <a:rPr lang="en-US"/>
              <a:t>	but never</a:t>
            </a:r>
          </a:p>
          <a:p>
            <a:pPr lvl="1">
              <a:buFontTx/>
              <a:buNone/>
            </a:pPr>
            <a:r>
              <a:rPr lang="en-US"/>
              <a:t>			O(n</a:t>
            </a:r>
            <a:r>
              <a:rPr lang="en-US" baseline="30000"/>
              <a:t>2</a:t>
            </a:r>
            <a:r>
              <a:rPr lang="en-US"/>
              <a:t>)   =   2n</a:t>
            </a:r>
            <a:r>
              <a:rPr lang="en-US" baseline="30000"/>
              <a:t>2</a:t>
            </a:r>
            <a:r>
              <a:rPr lang="en-US"/>
              <a:t> + 4n</a:t>
            </a:r>
          </a:p>
          <a:p>
            <a:pPr lvl="3">
              <a:buFontTx/>
              <a:buNone/>
            </a:pPr>
            <a:r>
              <a:rPr lang="en-US" i="1"/>
              <a:t>right hand side is a </a:t>
            </a:r>
            <a:r>
              <a:rPr lang="en-US" i="1">
                <a:solidFill>
                  <a:srgbClr val="FF0000"/>
                </a:solidFill>
              </a:rPr>
              <a:t>crudification</a:t>
            </a:r>
            <a:r>
              <a:rPr lang="en-US" i="1"/>
              <a:t> of the left</a:t>
            </a:r>
          </a:p>
          <a:p>
            <a:pPr>
              <a:buFontTx/>
              <a:buNone/>
            </a:pPr>
            <a:r>
              <a:rPr lang="en-US" i="1"/>
              <a:t>	</a:t>
            </a:r>
            <a:r>
              <a:rPr lang="en-US"/>
              <a:t>Likewise</a:t>
            </a:r>
          </a:p>
          <a:p>
            <a:pPr lvl="1">
              <a:buFontTx/>
              <a:buNone/>
            </a:pPr>
            <a:r>
              <a:rPr lang="en-US"/>
              <a:t>			O(n</a:t>
            </a:r>
            <a:r>
              <a:rPr lang="en-US" baseline="30000"/>
              <a:t>2</a:t>
            </a:r>
            <a:r>
              <a:rPr lang="en-US"/>
              <a:t>)    =   O(n</a:t>
            </a:r>
            <a:r>
              <a:rPr lang="en-US" baseline="30000"/>
              <a:t>3</a:t>
            </a:r>
            <a:r>
              <a:rPr lang="en-US"/>
              <a:t>)</a:t>
            </a:r>
          </a:p>
          <a:p>
            <a:pPr lvl="1">
              <a:buFontTx/>
              <a:buNone/>
            </a:pPr>
            <a:r>
              <a:rPr lang="en-US"/>
              <a:t>			 </a:t>
            </a:r>
            <a:r>
              <a:rPr lang="en-US">
                <a:sym typeface="Symbol" charset="0"/>
              </a:rPr>
              <a:t></a:t>
            </a:r>
            <a:r>
              <a:rPr lang="en-US"/>
              <a:t>(n</a:t>
            </a:r>
            <a:r>
              <a:rPr lang="en-US" baseline="30000"/>
              <a:t>3</a:t>
            </a:r>
            <a:r>
              <a:rPr lang="en-US"/>
              <a:t>)    =   </a:t>
            </a:r>
            <a:r>
              <a:rPr lang="en-US">
                <a:sym typeface="Symbol" charset="0"/>
              </a:rPr>
              <a:t></a:t>
            </a:r>
            <a:r>
              <a:rPr lang="en-US"/>
              <a:t>(n</a:t>
            </a:r>
            <a:r>
              <a:rPr lang="en-US" baseline="30000"/>
              <a:t>2</a:t>
            </a:r>
            <a:r>
              <a:rPr lang="en-US"/>
              <a:t>) 	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5D49E780-E5EB-421E-969C-5AF6ED968DA0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9655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10363200" cy="1143000"/>
          </a:xfrm>
        </p:spPr>
        <p:txBody>
          <a:bodyPr/>
          <a:lstStyle/>
          <a:p>
            <a:r>
              <a:rPr lang="en-US"/>
              <a:t>Common Names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10363200" cy="4114800"/>
          </a:xfrm>
        </p:spPr>
        <p:txBody>
          <a:bodyPr/>
          <a:lstStyle/>
          <a:p>
            <a:pPr lvl="1">
              <a:buFontTx/>
              <a:buNone/>
              <a:tabLst>
                <a:tab pos="2746375" algn="l"/>
              </a:tabLst>
            </a:pPr>
            <a:r>
              <a:rPr lang="en-US" dirty="0"/>
              <a:t>constant:	O(1)</a:t>
            </a:r>
          </a:p>
          <a:p>
            <a:pPr lvl="1">
              <a:buFontTx/>
              <a:buNone/>
              <a:tabLst>
                <a:tab pos="2746375" algn="l"/>
              </a:tabLst>
            </a:pPr>
            <a:r>
              <a:rPr lang="en-US" dirty="0"/>
              <a:t>logarithmic:	O(log n) </a:t>
            </a:r>
          </a:p>
          <a:p>
            <a:pPr lvl="1">
              <a:buFontTx/>
              <a:buNone/>
              <a:tabLst>
                <a:tab pos="2746375" algn="l"/>
              </a:tabLst>
            </a:pPr>
            <a:r>
              <a:rPr lang="en-US" dirty="0"/>
              <a:t>linear:	O(n)</a:t>
            </a:r>
          </a:p>
          <a:p>
            <a:pPr lvl="1">
              <a:buFontTx/>
              <a:buNone/>
              <a:tabLst>
                <a:tab pos="2746375" algn="l"/>
              </a:tabLst>
            </a:pPr>
            <a:r>
              <a:rPr lang="en-US" dirty="0"/>
              <a:t>log-linear:	O(n log n)</a:t>
            </a:r>
          </a:p>
          <a:p>
            <a:pPr lvl="1">
              <a:buFontTx/>
              <a:buNone/>
              <a:tabLst>
                <a:tab pos="2746375" algn="l"/>
              </a:tabLst>
            </a:pPr>
            <a:r>
              <a:rPr lang="en-US" dirty="0" smtClean="0"/>
              <a:t>quadratic</a:t>
            </a:r>
            <a:r>
              <a:rPr lang="en-US" dirty="0"/>
              <a:t>:	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buFontTx/>
              <a:buNone/>
              <a:tabLst>
                <a:tab pos="2746375" algn="l"/>
              </a:tabLst>
            </a:pPr>
            <a:r>
              <a:rPr lang="en-US" dirty="0"/>
              <a:t>polynomial:	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		(k is a constant)</a:t>
            </a:r>
          </a:p>
          <a:p>
            <a:pPr lvl="1">
              <a:buFontTx/>
              <a:buNone/>
              <a:tabLst>
                <a:tab pos="2746375" algn="l"/>
              </a:tabLst>
            </a:pPr>
            <a:r>
              <a:rPr lang="en-US" dirty="0"/>
              <a:t>exponential:	O(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/>
              <a:t>)		(c is a constant &gt; 1)</a:t>
            </a:r>
          </a:p>
        </p:txBody>
      </p:sp>
    </p:spTree>
    <p:extLst>
      <p:ext uri="{BB962C8B-B14F-4D97-AF65-F5344CB8AC3E}">
        <p14:creationId xmlns:p14="http://schemas.microsoft.com/office/powerpoint/2010/main" val="1938177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83138" y="2653412"/>
            <a:ext cx="1109556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eaLnBrk="0" hangingPunct="0"/>
            <a:r>
              <a:rPr lang="en-US" altLang="en-US" sz="4000" dirty="0">
                <a:latin typeface="Tahoma" pitchFamily="34" charset="0"/>
              </a:rPr>
              <a:t>Compare </a:t>
            </a:r>
            <a:r>
              <a:rPr lang="en-US" altLang="en-US" sz="4000" b="1" dirty="0">
                <a:solidFill>
                  <a:srgbClr val="CC0000"/>
                </a:solidFill>
                <a:latin typeface="Tahoma" pitchFamily="34" charset="0"/>
              </a:rPr>
              <a:t>log </a:t>
            </a:r>
            <a:r>
              <a:rPr lang="en-US" altLang="en-US" sz="4000" b="1" i="1" dirty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altLang="en-US" sz="4000" dirty="0">
                <a:latin typeface="Tahoma" pitchFamily="34" charset="0"/>
              </a:rPr>
              <a:t> and  </a:t>
            </a:r>
            <a:r>
              <a:rPr lang="en-US" altLang="en-US" sz="4000" b="1" dirty="0">
                <a:solidFill>
                  <a:srgbClr val="CC0000"/>
                </a:solidFill>
                <a:latin typeface="Tahoma" pitchFamily="34" charset="0"/>
              </a:rPr>
              <a:t>log </a:t>
            </a:r>
            <a:r>
              <a:rPr lang="en-US" altLang="en-US" sz="4000" b="1" i="1" dirty="0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altLang="en-US" sz="4000" b="1" i="1" baseline="30000" dirty="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altLang="en-US" sz="4000" i="1" dirty="0">
                <a:latin typeface="Tahoma" pitchFamily="34" charset="0"/>
              </a:rPr>
              <a:t> </a:t>
            </a:r>
            <a:endParaRPr lang="en-US" altLang="en-US" sz="4000" dirty="0">
              <a:latin typeface="Tahoma" pitchFamily="34" charset="0"/>
            </a:endParaRPr>
          </a:p>
          <a:p>
            <a:pPr eaLnBrk="0" hangingPunct="0"/>
            <a:endParaRPr lang="en-US" altLang="en-US" sz="4000" i="1" dirty="0">
              <a:latin typeface="Tahoma" pitchFamily="34" charset="0"/>
            </a:endParaRPr>
          </a:p>
          <a:p>
            <a:pPr eaLnBrk="0" hangingPunct="0"/>
            <a:r>
              <a:rPr lang="en-US" altLang="en-US" sz="4000" dirty="0">
                <a:latin typeface="Tahoma" pitchFamily="34" charset="0"/>
              </a:rPr>
              <a:t>      </a:t>
            </a:r>
            <a:endParaRPr lang="en-US" altLang="en-US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5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Size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and space complexity</a:t>
            </a:r>
          </a:p>
          <a:p>
            <a:pPr lvl="1"/>
            <a:r>
              <a:rPr lang="en-US" dirty="0"/>
              <a:t>This is generally a function of the </a:t>
            </a:r>
            <a:r>
              <a:rPr lang="en-US" dirty="0">
                <a:solidFill>
                  <a:srgbClr val="D34817"/>
                </a:solidFill>
              </a:rPr>
              <a:t>input size</a:t>
            </a:r>
          </a:p>
          <a:p>
            <a:pPr lvl="2"/>
            <a:r>
              <a:rPr lang="en-US" dirty="0"/>
              <a:t>E.g., sorting, multiplication</a:t>
            </a:r>
          </a:p>
          <a:p>
            <a:pPr lvl="1"/>
            <a:r>
              <a:rPr lang="en-US" dirty="0"/>
              <a:t>How we characterize input size depends:</a:t>
            </a:r>
          </a:p>
          <a:p>
            <a:pPr lvl="2"/>
            <a:r>
              <a:rPr lang="en-US" dirty="0"/>
              <a:t>Sorting: number of input items</a:t>
            </a:r>
          </a:p>
          <a:p>
            <a:pPr lvl="2"/>
            <a:r>
              <a:rPr lang="en-US" dirty="0"/>
              <a:t>Multiplication: total number of bits</a:t>
            </a:r>
          </a:p>
          <a:p>
            <a:pPr lvl="2"/>
            <a:r>
              <a:rPr lang="en-US" dirty="0"/>
              <a:t>Graph algorithms: number of nodes &amp; edges</a:t>
            </a:r>
          </a:p>
          <a:p>
            <a:pPr lvl="2"/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5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08000" y="1188028"/>
            <a:ext cx="11095567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eaLnBrk="0" hangingPunct="0"/>
            <a:r>
              <a:rPr lang="en-US" altLang="en-US" sz="4000">
                <a:latin typeface="Tahoma" pitchFamily="34" charset="0"/>
              </a:rPr>
              <a:t>Compare </a:t>
            </a:r>
            <a:r>
              <a:rPr lang="en-US" altLang="en-US" sz="4000" b="1">
                <a:solidFill>
                  <a:srgbClr val="CC0000"/>
                </a:solidFill>
                <a:latin typeface="Tahoma" pitchFamily="34" charset="0"/>
              </a:rPr>
              <a:t>log </a:t>
            </a:r>
            <a:r>
              <a:rPr lang="en-US" altLang="en-US" sz="4000" b="1" i="1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altLang="en-US" sz="4000">
                <a:latin typeface="Tahoma" pitchFamily="34" charset="0"/>
              </a:rPr>
              <a:t> and  </a:t>
            </a:r>
            <a:r>
              <a:rPr lang="en-US" altLang="en-US" sz="4000" b="1">
                <a:solidFill>
                  <a:srgbClr val="CC0000"/>
                </a:solidFill>
                <a:latin typeface="Tahoma" pitchFamily="34" charset="0"/>
              </a:rPr>
              <a:t>log </a:t>
            </a:r>
            <a:r>
              <a:rPr lang="en-US" altLang="en-US" sz="4000" b="1" i="1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altLang="en-US" sz="4000" b="1" i="1" baseline="3000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altLang="en-US" sz="4000" i="1">
                <a:latin typeface="Tahoma" pitchFamily="34" charset="0"/>
              </a:rPr>
              <a:t> </a:t>
            </a:r>
            <a:endParaRPr lang="en-US" altLang="en-US" sz="4000">
              <a:latin typeface="Tahoma" pitchFamily="34" charset="0"/>
            </a:endParaRPr>
          </a:p>
          <a:p>
            <a:pPr eaLnBrk="0" hangingPunct="0"/>
            <a:endParaRPr lang="en-US" altLang="en-US" sz="4000" i="1">
              <a:latin typeface="Tahoma" pitchFamily="34" charset="0"/>
            </a:endParaRPr>
          </a:p>
          <a:p>
            <a:pPr eaLnBrk="0" hangingPunct="0"/>
            <a:r>
              <a:rPr lang="en-US" altLang="en-US" sz="4000">
                <a:latin typeface="Tahoma" pitchFamily="34" charset="0"/>
              </a:rPr>
              <a:t>      lim( log n / log </a:t>
            </a:r>
            <a:r>
              <a:rPr lang="en-US" altLang="en-US" sz="4000" i="1">
                <a:latin typeface="Tahoma" pitchFamily="34" charset="0"/>
              </a:rPr>
              <a:t>n</a:t>
            </a:r>
            <a:r>
              <a:rPr lang="en-US" altLang="en-US" sz="4000" i="1" baseline="30000">
                <a:latin typeface="Tahoma" pitchFamily="34" charset="0"/>
              </a:rPr>
              <a:t>2</a:t>
            </a:r>
            <a:r>
              <a:rPr lang="en-US" altLang="en-US" sz="4000" i="1">
                <a:latin typeface="Tahoma" pitchFamily="34" charset="0"/>
              </a:rPr>
              <a:t> </a:t>
            </a:r>
            <a:r>
              <a:rPr lang="en-US" altLang="en-US" sz="4000">
                <a:latin typeface="Tahoma" pitchFamily="34" charset="0"/>
              </a:rPr>
              <a:t>) = 1/2</a:t>
            </a:r>
          </a:p>
          <a:p>
            <a:pPr eaLnBrk="0" hangingPunct="0">
              <a:spcBef>
                <a:spcPts val="1200"/>
              </a:spcBef>
            </a:pPr>
            <a:r>
              <a:rPr lang="en-US" altLang="en-US" sz="4000">
                <a:latin typeface="Tahoma" pitchFamily="34" charset="0"/>
              </a:rPr>
              <a:t>      same rate of growth.</a:t>
            </a:r>
          </a:p>
          <a:p>
            <a:pPr eaLnBrk="0" hangingPunct="0"/>
            <a:endParaRPr lang="en-US" altLang="en-US" sz="4000">
              <a:latin typeface="Tahoma" pitchFamily="34" charset="0"/>
            </a:endParaRPr>
          </a:p>
          <a:p>
            <a:pPr eaLnBrk="0" hangingPunct="0"/>
            <a:r>
              <a:rPr lang="en-US" altLang="en-US" sz="4000">
                <a:solidFill>
                  <a:srgbClr val="66FF66"/>
                </a:solidFill>
                <a:latin typeface="Tahoma" pitchFamily="34" charset="0"/>
              </a:rPr>
              <a:t>      </a:t>
            </a:r>
            <a:r>
              <a:rPr lang="en-US" altLang="en-US" sz="4000">
                <a:solidFill>
                  <a:srgbClr val="CC0000"/>
                </a:solidFill>
                <a:latin typeface="Tahoma" pitchFamily="34" charset="0"/>
              </a:rPr>
              <a:t>log </a:t>
            </a:r>
            <a:r>
              <a:rPr lang="en-US" altLang="en-US" sz="4000" i="1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altLang="en-US" sz="4000" i="1" baseline="3000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altLang="en-US" sz="4000" i="1">
                <a:solidFill>
                  <a:srgbClr val="CC0000"/>
                </a:solidFill>
                <a:latin typeface="Tahoma" pitchFamily="34" charset="0"/>
              </a:rPr>
              <a:t> </a:t>
            </a:r>
            <a:r>
              <a:rPr lang="en-US" altLang="en-US" sz="4000">
                <a:solidFill>
                  <a:srgbClr val="CC0000"/>
                </a:solidFill>
                <a:latin typeface="Tahoma" pitchFamily="34" charset="0"/>
              </a:rPr>
              <a:t>= </a:t>
            </a:r>
            <a:r>
              <a:rPr lang="en-US" altLang="en-US" sz="4000" b="1">
                <a:solidFill>
                  <a:srgbClr val="CC0000"/>
                </a:solidFill>
                <a:latin typeface="Tahoma" pitchFamily="34" charset="0"/>
              </a:rPr>
              <a:t>Θ(log n)</a:t>
            </a:r>
            <a:r>
              <a:rPr lang="en-US" altLang="en-US" sz="4000">
                <a:solidFill>
                  <a:srgbClr val="CC0000"/>
                </a:solidFill>
                <a:latin typeface="Tahoma" pitchFamily="34" charset="0"/>
              </a:rPr>
              <a:t> </a:t>
            </a:r>
          </a:p>
          <a:p>
            <a:pPr eaLnBrk="0" hangingPunct="0"/>
            <a:r>
              <a:rPr lang="en-US" altLang="en-US" sz="3600">
                <a:latin typeface="Tahoma" pitchFamily="34" charset="0"/>
              </a:rPr>
              <a:t>                 </a:t>
            </a:r>
            <a:r>
              <a:rPr lang="en-US" altLang="en-US" sz="3600" b="1">
                <a:latin typeface="Tahoma" pitchFamily="34" charset="0"/>
              </a:rPr>
              <a:t>logarithmic</a:t>
            </a:r>
            <a:r>
              <a:rPr lang="en-US" altLang="en-US" sz="3600">
                <a:latin typeface="Tahoma" pitchFamily="34" charset="0"/>
              </a:rPr>
              <a:t> rate of growth</a:t>
            </a:r>
          </a:p>
        </p:txBody>
      </p:sp>
    </p:spTree>
    <p:extLst>
      <p:ext uri="{BB962C8B-B14F-4D97-AF65-F5344CB8AC3E}">
        <p14:creationId xmlns:p14="http://schemas.microsoft.com/office/powerpoint/2010/main" val="2670945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415476" y="65622"/>
            <a:ext cx="5104282" cy="620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900"/>
              </a:spcBef>
            </a:pPr>
            <a:r>
              <a:rPr lang="en-US" altLang="en-US" sz="3200" b="1" dirty="0">
                <a:solidFill>
                  <a:srgbClr val="CC0000"/>
                </a:solidFill>
                <a:latin typeface="Tahoma" pitchFamily="34" charset="0"/>
              </a:rPr>
              <a:t>Θ(n</a:t>
            </a:r>
            <a:r>
              <a:rPr lang="en-US" altLang="en-US" sz="3200" b="1" baseline="30000" dirty="0">
                <a:solidFill>
                  <a:srgbClr val="CC0000"/>
                </a:solidFill>
                <a:latin typeface="Tahoma" pitchFamily="34" charset="0"/>
              </a:rPr>
              <a:t>3</a:t>
            </a:r>
            <a:r>
              <a:rPr lang="en-US" altLang="en-US" sz="3200" b="1" dirty="0">
                <a:solidFill>
                  <a:srgbClr val="CC0000"/>
                </a:solidFill>
                <a:latin typeface="Tahoma" pitchFamily="34" charset="0"/>
              </a:rPr>
              <a:t>):</a:t>
            </a:r>
            <a:r>
              <a:rPr lang="en-US" altLang="en-US" sz="3200" b="1" dirty="0">
                <a:latin typeface="Tahoma" pitchFamily="34" charset="0"/>
              </a:rPr>
              <a:t>	</a:t>
            </a:r>
            <a:r>
              <a:rPr lang="en-US" altLang="en-US" sz="3200" dirty="0">
                <a:latin typeface="Tahoma" pitchFamily="34" charset="0"/>
              </a:rPr>
              <a:t>n</a:t>
            </a:r>
            <a:r>
              <a:rPr lang="en-US" altLang="en-US" sz="3200" baseline="30000" dirty="0">
                <a:latin typeface="Tahoma" pitchFamily="34" charset="0"/>
              </a:rPr>
              <a:t>3</a:t>
            </a:r>
            <a:endParaRPr lang="en-US" altLang="en-US" sz="3200" dirty="0">
              <a:latin typeface="Tahoma" pitchFamily="34" charset="0"/>
            </a:endParaRPr>
          </a:p>
          <a:p>
            <a:pPr eaLnBrk="0" hangingPunct="0">
              <a:spcBef>
                <a:spcPts val="900"/>
              </a:spcBef>
            </a:pPr>
            <a:r>
              <a:rPr lang="en-US" altLang="en-US" sz="3200" dirty="0">
                <a:latin typeface="Tahoma" pitchFamily="34" charset="0"/>
              </a:rPr>
              <a:t>		5n</a:t>
            </a:r>
            <a:r>
              <a:rPr lang="en-US" altLang="en-US" sz="3200" baseline="30000" dirty="0">
                <a:latin typeface="Tahoma" pitchFamily="34" charset="0"/>
              </a:rPr>
              <a:t>3</a:t>
            </a:r>
            <a:r>
              <a:rPr lang="en-US" altLang="en-US" sz="3200" dirty="0">
                <a:latin typeface="Tahoma" pitchFamily="34" charset="0"/>
              </a:rPr>
              <a:t>+ 4n</a:t>
            </a:r>
          </a:p>
          <a:p>
            <a:pPr eaLnBrk="0" hangingPunct="0">
              <a:spcBef>
                <a:spcPts val="900"/>
              </a:spcBef>
            </a:pPr>
            <a:r>
              <a:rPr lang="en-US" altLang="en-US" sz="3200" dirty="0">
                <a:latin typeface="Tahoma" pitchFamily="34" charset="0"/>
              </a:rPr>
              <a:t>		105n</a:t>
            </a:r>
            <a:r>
              <a:rPr lang="en-US" altLang="en-US" sz="3200" baseline="30000" dirty="0">
                <a:latin typeface="Tahoma" pitchFamily="34" charset="0"/>
              </a:rPr>
              <a:t>3</a:t>
            </a:r>
            <a:r>
              <a:rPr lang="en-US" altLang="en-US" sz="3200" dirty="0">
                <a:latin typeface="Tahoma" pitchFamily="34" charset="0"/>
              </a:rPr>
              <a:t>+ 4n</a:t>
            </a:r>
            <a:r>
              <a:rPr lang="en-US" altLang="en-US" sz="3200" baseline="30000" dirty="0">
                <a:latin typeface="Tahoma" pitchFamily="34" charset="0"/>
              </a:rPr>
              <a:t>2 </a:t>
            </a:r>
            <a:r>
              <a:rPr lang="en-US" altLang="en-US" sz="3200" dirty="0">
                <a:latin typeface="Tahoma" pitchFamily="34" charset="0"/>
              </a:rPr>
              <a:t>+</a:t>
            </a:r>
            <a:r>
              <a:rPr lang="en-US" altLang="en-US" sz="3200" i="1" dirty="0">
                <a:latin typeface="Tahoma" pitchFamily="34" charset="0"/>
              </a:rPr>
              <a:t> </a:t>
            </a:r>
            <a:r>
              <a:rPr lang="en-US" altLang="en-US" sz="3200" dirty="0">
                <a:latin typeface="Tahoma" pitchFamily="34" charset="0"/>
              </a:rPr>
              <a:t>6n</a:t>
            </a:r>
          </a:p>
          <a:p>
            <a:pPr eaLnBrk="0" hangingPunct="0">
              <a:spcBef>
                <a:spcPts val="1200"/>
              </a:spcBef>
            </a:pPr>
            <a:endParaRPr lang="en-US" altLang="en-US" sz="3200" b="1" dirty="0">
              <a:latin typeface="Tahoma" pitchFamily="34" charset="0"/>
            </a:endParaRPr>
          </a:p>
          <a:p>
            <a:pPr eaLnBrk="0" hangingPunct="0">
              <a:spcBef>
                <a:spcPts val="900"/>
              </a:spcBef>
            </a:pPr>
            <a:r>
              <a:rPr lang="en-US" altLang="en-US" sz="3200" b="1" dirty="0">
                <a:solidFill>
                  <a:srgbClr val="CC0000"/>
                </a:solidFill>
                <a:latin typeface="Tahoma" pitchFamily="34" charset="0"/>
              </a:rPr>
              <a:t>Θ(n</a:t>
            </a:r>
            <a:r>
              <a:rPr lang="en-US" altLang="en-US" sz="3200" b="1" baseline="30000" dirty="0">
                <a:solidFill>
                  <a:srgbClr val="CC0000"/>
                </a:solidFill>
                <a:latin typeface="Tahoma" pitchFamily="34" charset="0"/>
              </a:rPr>
              <a:t>2</a:t>
            </a:r>
            <a:r>
              <a:rPr lang="en-US" altLang="en-US" sz="3200" b="1" dirty="0">
                <a:solidFill>
                  <a:srgbClr val="CC0000"/>
                </a:solidFill>
                <a:latin typeface="Tahoma" pitchFamily="34" charset="0"/>
              </a:rPr>
              <a:t>):</a:t>
            </a:r>
            <a:r>
              <a:rPr lang="en-US" altLang="en-US" sz="3200" b="1" dirty="0">
                <a:latin typeface="Tahoma" pitchFamily="34" charset="0"/>
              </a:rPr>
              <a:t>	</a:t>
            </a:r>
            <a:r>
              <a:rPr lang="en-US" altLang="en-US" sz="3200" dirty="0">
                <a:latin typeface="Tahoma" pitchFamily="34" charset="0"/>
              </a:rPr>
              <a:t>n</a:t>
            </a:r>
            <a:r>
              <a:rPr lang="en-US" altLang="en-US" sz="3200" baseline="30000" dirty="0">
                <a:latin typeface="Tahoma" pitchFamily="34" charset="0"/>
              </a:rPr>
              <a:t>2</a:t>
            </a:r>
            <a:endParaRPr lang="en-US" altLang="en-US" sz="3200" dirty="0">
              <a:latin typeface="Tahoma" pitchFamily="34" charset="0"/>
            </a:endParaRPr>
          </a:p>
          <a:p>
            <a:pPr eaLnBrk="0" hangingPunct="0">
              <a:spcBef>
                <a:spcPts val="900"/>
              </a:spcBef>
            </a:pPr>
            <a:r>
              <a:rPr lang="en-US" altLang="en-US" sz="3200" dirty="0">
                <a:latin typeface="Tahoma" pitchFamily="34" charset="0"/>
              </a:rPr>
              <a:t>		5n</a:t>
            </a:r>
            <a:r>
              <a:rPr lang="en-US" altLang="en-US" sz="3200" baseline="30000" dirty="0">
                <a:latin typeface="Tahoma" pitchFamily="34" charset="0"/>
              </a:rPr>
              <a:t>2</a:t>
            </a:r>
            <a:r>
              <a:rPr lang="en-US" altLang="en-US" sz="3200" dirty="0">
                <a:latin typeface="Tahoma" pitchFamily="34" charset="0"/>
              </a:rPr>
              <a:t>+ 4n</a:t>
            </a:r>
            <a:r>
              <a:rPr lang="en-US" altLang="en-US" sz="3200" baseline="30000" dirty="0">
                <a:latin typeface="Tahoma" pitchFamily="34" charset="0"/>
              </a:rPr>
              <a:t> </a:t>
            </a:r>
            <a:r>
              <a:rPr lang="en-US" altLang="en-US" sz="3200" dirty="0">
                <a:latin typeface="Tahoma" pitchFamily="34" charset="0"/>
              </a:rPr>
              <a:t>+</a:t>
            </a:r>
            <a:r>
              <a:rPr lang="en-US" altLang="en-US" sz="3200" i="1" dirty="0">
                <a:latin typeface="Tahoma" pitchFamily="34" charset="0"/>
              </a:rPr>
              <a:t> </a:t>
            </a:r>
            <a:r>
              <a:rPr lang="en-US" altLang="en-US" sz="3200" dirty="0">
                <a:latin typeface="Tahoma" pitchFamily="34" charset="0"/>
              </a:rPr>
              <a:t>6</a:t>
            </a:r>
          </a:p>
          <a:p>
            <a:pPr eaLnBrk="0" hangingPunct="0">
              <a:spcBef>
                <a:spcPts val="900"/>
              </a:spcBef>
            </a:pPr>
            <a:r>
              <a:rPr lang="en-US" altLang="en-US" sz="3200" dirty="0">
                <a:latin typeface="Tahoma" pitchFamily="34" charset="0"/>
              </a:rPr>
              <a:t>		n</a:t>
            </a:r>
            <a:r>
              <a:rPr lang="en-US" altLang="en-US" sz="3200" baseline="30000" dirty="0">
                <a:latin typeface="Tahoma" pitchFamily="34" charset="0"/>
              </a:rPr>
              <a:t>2 </a:t>
            </a:r>
            <a:r>
              <a:rPr lang="en-US" altLang="en-US" sz="3200" dirty="0">
                <a:latin typeface="Tahoma" pitchFamily="34" charset="0"/>
              </a:rPr>
              <a:t>+</a:t>
            </a:r>
            <a:r>
              <a:rPr lang="en-US" altLang="en-US" sz="3200" i="1" dirty="0">
                <a:latin typeface="Tahoma" pitchFamily="34" charset="0"/>
              </a:rPr>
              <a:t> </a:t>
            </a:r>
            <a:r>
              <a:rPr lang="en-US" altLang="en-US" sz="3200" dirty="0">
                <a:latin typeface="Tahoma" pitchFamily="34" charset="0"/>
              </a:rPr>
              <a:t>5</a:t>
            </a:r>
          </a:p>
          <a:p>
            <a:pPr eaLnBrk="0" hangingPunct="0">
              <a:spcBef>
                <a:spcPts val="1200"/>
              </a:spcBef>
            </a:pPr>
            <a:r>
              <a:rPr lang="en-US" altLang="en-US" sz="3200" b="1" dirty="0">
                <a:solidFill>
                  <a:srgbClr val="CC0000"/>
                </a:solidFill>
                <a:latin typeface="Tahoma" pitchFamily="34" charset="0"/>
              </a:rPr>
              <a:t>Θ(log n):</a:t>
            </a:r>
            <a:r>
              <a:rPr lang="en-US" altLang="en-US" sz="3200" b="1" dirty="0">
                <a:latin typeface="Tahoma" pitchFamily="34" charset="0"/>
              </a:rPr>
              <a:t>	</a:t>
            </a:r>
            <a:r>
              <a:rPr lang="en-US" altLang="en-US" sz="3200" dirty="0">
                <a:latin typeface="Tahoma" pitchFamily="34" charset="0"/>
              </a:rPr>
              <a:t>log n</a:t>
            </a:r>
          </a:p>
          <a:p>
            <a:pPr eaLnBrk="0" hangingPunct="0">
              <a:spcBef>
                <a:spcPts val="1200"/>
              </a:spcBef>
            </a:pPr>
            <a:r>
              <a:rPr lang="en-US" altLang="en-US" sz="3200" dirty="0">
                <a:latin typeface="Tahoma" pitchFamily="34" charset="0"/>
              </a:rPr>
              <a:t>			log n</a:t>
            </a:r>
            <a:r>
              <a:rPr lang="en-US" altLang="en-US" sz="3200" baseline="30000" dirty="0">
                <a:latin typeface="Tahoma" pitchFamily="34" charset="0"/>
              </a:rPr>
              <a:t>2</a:t>
            </a:r>
            <a:endParaRPr lang="en-US" altLang="en-US" sz="3200" i="1" baseline="30000" dirty="0">
              <a:latin typeface="Tahoma" pitchFamily="34" charset="0"/>
            </a:endParaRPr>
          </a:p>
          <a:p>
            <a:pPr eaLnBrk="0" hangingPunct="0">
              <a:spcBef>
                <a:spcPts val="1200"/>
              </a:spcBef>
            </a:pPr>
            <a:r>
              <a:rPr lang="en-US" altLang="en-US" sz="3200" i="1" baseline="30000" dirty="0">
                <a:latin typeface="Tahoma" pitchFamily="34" charset="0"/>
              </a:rPr>
              <a:t>			</a:t>
            </a:r>
            <a:r>
              <a:rPr lang="en-US" altLang="en-US" sz="3200" dirty="0">
                <a:latin typeface="Tahoma" pitchFamily="34" charset="0"/>
              </a:rPr>
              <a:t>log (n + n</a:t>
            </a:r>
            <a:r>
              <a:rPr lang="en-US" altLang="en-US" sz="3200" baseline="30000" dirty="0">
                <a:latin typeface="Tahoma" pitchFamily="34" charset="0"/>
              </a:rPr>
              <a:t>3</a:t>
            </a:r>
            <a:r>
              <a:rPr lang="en-US" altLang="en-US" sz="3200" dirty="0">
                <a:latin typeface="Tahoma" pitchFamily="34" charset="0"/>
              </a:rPr>
              <a:t>)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10769600" cy="1143000"/>
          </a:xfrm>
        </p:spPr>
        <p:txBody>
          <a:bodyPr/>
          <a:lstStyle/>
          <a:p>
            <a:pPr algn="r"/>
            <a:r>
              <a:rPr lang="en-US" altLang="en-US" b="1">
                <a:solidFill>
                  <a:schemeClr val="bg2"/>
                </a:solidFill>
                <a:latin typeface="Tahoma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2675592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14400" y="1524001"/>
            <a:ext cx="10873317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eaLnBrk="0" hangingPunct="0"/>
            <a:r>
              <a:rPr lang="en-US" altLang="en-US" sz="4000">
                <a:latin typeface="Tahoma" pitchFamily="34" charset="0"/>
              </a:rPr>
              <a:t>n+5  = Θ(n)  = O(n) = O(n</a:t>
            </a:r>
            <a:r>
              <a:rPr lang="en-US" altLang="en-US" sz="4000" baseline="30000">
                <a:latin typeface="Tahoma" pitchFamily="34" charset="0"/>
              </a:rPr>
              <a:t>2</a:t>
            </a:r>
            <a:r>
              <a:rPr lang="en-US" altLang="en-US" sz="4000">
                <a:latin typeface="Tahoma" pitchFamily="34" charset="0"/>
              </a:rPr>
              <a:t>) </a:t>
            </a:r>
          </a:p>
          <a:p>
            <a:pPr lvl="2" eaLnBrk="0" hangingPunct="0"/>
            <a:r>
              <a:rPr lang="en-US" altLang="en-US" sz="4000">
                <a:latin typeface="Tahoma" pitchFamily="34" charset="0"/>
              </a:rPr>
              <a:t>        = O(n</a:t>
            </a:r>
            <a:r>
              <a:rPr lang="en-US" altLang="en-US" sz="4000" baseline="30000">
                <a:latin typeface="Tahoma" pitchFamily="34" charset="0"/>
              </a:rPr>
              <a:t>3</a:t>
            </a:r>
            <a:r>
              <a:rPr lang="en-US" altLang="en-US" sz="4000">
                <a:latin typeface="Tahoma" pitchFamily="34" charset="0"/>
              </a:rPr>
              <a:t>) = O(n</a:t>
            </a:r>
            <a:r>
              <a:rPr lang="en-US" altLang="en-US" sz="4000" baseline="30000">
                <a:latin typeface="Tahoma" pitchFamily="34" charset="0"/>
              </a:rPr>
              <a:t>5</a:t>
            </a:r>
            <a:r>
              <a:rPr lang="en-US" altLang="en-US" sz="4000">
                <a:latin typeface="Tahoma" pitchFamily="34" charset="0"/>
              </a:rPr>
              <a:t>) </a:t>
            </a:r>
          </a:p>
          <a:p>
            <a:pPr eaLnBrk="0" hangingPunct="0"/>
            <a:endParaRPr lang="en-US" altLang="en-US" sz="4000">
              <a:latin typeface="Tahoma" pitchFamily="34" charset="0"/>
            </a:endParaRPr>
          </a:p>
          <a:p>
            <a:pPr eaLnBrk="0" hangingPunct="0"/>
            <a:r>
              <a:rPr lang="en-US" altLang="en-US" sz="4000">
                <a:latin typeface="Tahoma" pitchFamily="34" charset="0"/>
              </a:rPr>
              <a:t>the closest estimation: n+5 = Θ(n)</a:t>
            </a:r>
          </a:p>
          <a:p>
            <a:pPr eaLnBrk="0" hangingPunct="0"/>
            <a:r>
              <a:rPr lang="en-US" altLang="en-US" sz="4000" b="1">
                <a:latin typeface="Tahoma" pitchFamily="34" charset="0"/>
              </a:rPr>
              <a:t>the general practice is to use </a:t>
            </a:r>
          </a:p>
          <a:p>
            <a:pPr eaLnBrk="0" hangingPunct="0"/>
            <a:r>
              <a:rPr lang="en-US" altLang="en-US" sz="4000" b="1">
                <a:latin typeface="Tahoma" pitchFamily="34" charset="0"/>
              </a:rPr>
              <a:t>the Big-Oh notation</a:t>
            </a:r>
            <a:r>
              <a:rPr lang="en-US" altLang="en-US" sz="4000">
                <a:latin typeface="Tahoma" pitchFamily="34" charset="0"/>
              </a:rPr>
              <a:t>:</a:t>
            </a:r>
          </a:p>
          <a:p>
            <a:pPr eaLnBrk="0" hangingPunct="0"/>
            <a:r>
              <a:rPr lang="en-US" altLang="en-US" sz="4000" b="1">
                <a:solidFill>
                  <a:srgbClr val="CC0000"/>
                </a:solidFill>
                <a:latin typeface="Tahoma" pitchFamily="34" charset="0"/>
              </a:rPr>
              <a:t>            n+5 = O(n)</a:t>
            </a:r>
            <a:endParaRPr lang="en-US" altLang="en-US" sz="24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018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330033"/>
                </a:solidFill>
                <a:latin typeface="+mn-lt"/>
              </a:rPr>
              <a:t>Rules to </a:t>
            </a:r>
            <a:r>
              <a:rPr lang="en-US" altLang="en-US" sz="2800" b="1" dirty="0" smtClean="0">
                <a:solidFill>
                  <a:srgbClr val="330033"/>
                </a:solidFill>
                <a:latin typeface="+mn-lt"/>
              </a:rPr>
              <a:t>manipulate Big-Oh </a:t>
            </a:r>
            <a:r>
              <a:rPr lang="en-US" altLang="en-US" sz="2800" b="1" dirty="0">
                <a:solidFill>
                  <a:srgbClr val="330033"/>
                </a:solidFill>
                <a:latin typeface="+mn-lt"/>
              </a:rPr>
              <a:t>expressions</a:t>
            </a:r>
            <a:endParaRPr lang="en-US" altLang="en-US" sz="2800" dirty="0">
              <a:solidFill>
                <a:srgbClr val="330033"/>
              </a:solidFill>
              <a:latin typeface="+mn-lt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13691" y="1077191"/>
            <a:ext cx="104648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4000" b="1" dirty="0">
                <a:latin typeface="Tahoma" pitchFamily="34" charset="0"/>
              </a:rPr>
              <a:t>Rule 1:</a:t>
            </a:r>
          </a:p>
          <a:p>
            <a:pPr eaLnBrk="0" hangingPunct="0"/>
            <a:r>
              <a:rPr lang="en-US" altLang="en-US" sz="4000" dirty="0">
                <a:latin typeface="Tahoma" pitchFamily="34" charset="0"/>
              </a:rPr>
              <a:t>a. If </a:t>
            </a:r>
          </a:p>
          <a:p>
            <a:pPr lvl="3" eaLnBrk="0" hangingPunct="0"/>
            <a:r>
              <a:rPr lang="en-US" altLang="en-US" sz="4000" dirty="0">
                <a:latin typeface="Tahoma" pitchFamily="34" charset="0"/>
              </a:rPr>
              <a:t>T1(N) = O(f(N))</a:t>
            </a:r>
          </a:p>
          <a:p>
            <a:pPr eaLnBrk="0" hangingPunct="0"/>
            <a:r>
              <a:rPr lang="en-US" altLang="en-US" sz="4000" dirty="0">
                <a:latin typeface="Tahoma" pitchFamily="34" charset="0"/>
              </a:rPr>
              <a:t>and </a:t>
            </a:r>
          </a:p>
          <a:p>
            <a:pPr lvl="3" eaLnBrk="0" hangingPunct="0"/>
            <a:r>
              <a:rPr lang="en-US" altLang="en-US" sz="4000" dirty="0">
                <a:latin typeface="Tahoma" pitchFamily="34" charset="0"/>
              </a:rPr>
              <a:t>T2(N) = O(g(N)) </a:t>
            </a:r>
          </a:p>
          <a:p>
            <a:pPr eaLnBrk="0" hangingPunct="0"/>
            <a:r>
              <a:rPr lang="en-US" altLang="en-US" sz="4000" dirty="0">
                <a:latin typeface="Tahoma" pitchFamily="34" charset="0"/>
              </a:rPr>
              <a:t>then</a:t>
            </a:r>
          </a:p>
          <a:p>
            <a:pPr eaLnBrk="0" hangingPunct="0"/>
            <a:r>
              <a:rPr lang="en-US" altLang="en-US" sz="4000" b="1" dirty="0">
                <a:solidFill>
                  <a:srgbClr val="CC0000"/>
                </a:solidFill>
                <a:latin typeface="Tahoma" pitchFamily="34" charset="0"/>
              </a:rPr>
              <a:t>   T1(N) + T2(N) = 	</a:t>
            </a:r>
          </a:p>
          <a:p>
            <a:pPr eaLnBrk="0" hangingPunct="0"/>
            <a:r>
              <a:rPr lang="en-US" altLang="en-US" sz="4000" b="1" dirty="0">
                <a:solidFill>
                  <a:srgbClr val="CC0000"/>
                </a:solidFill>
                <a:latin typeface="Tahoma" pitchFamily="34" charset="0"/>
              </a:rPr>
              <a:t>   max( O( f (N) ), O( g(N) ) )</a:t>
            </a:r>
            <a:endParaRPr lang="en-US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073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4000" b="1" dirty="0">
                <a:solidFill>
                  <a:srgbClr val="330033"/>
                </a:solidFill>
              </a:rPr>
              <a:t>Rules to manipulate Big-Oh expressions</a:t>
            </a:r>
            <a:endParaRPr lang="en-US" altLang="en-US" sz="3800" b="1" dirty="0">
              <a:solidFill>
                <a:srgbClr val="330033"/>
              </a:solidFill>
              <a:latin typeface="Tahoma" pitchFamily="34" charset="0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91634" y="1600200"/>
            <a:ext cx="1119716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4000" b="1">
                <a:latin typeface="Times New Roman" pitchFamily="18" charset="0"/>
              </a:rPr>
              <a:t>b</a:t>
            </a:r>
            <a:r>
              <a:rPr lang="en-US" altLang="en-US" sz="4000">
                <a:latin typeface="Times New Roman" pitchFamily="18" charset="0"/>
              </a:rPr>
              <a:t>. </a:t>
            </a:r>
            <a:r>
              <a:rPr lang="en-US" altLang="en-US" sz="4000">
                <a:latin typeface="Tahoma" pitchFamily="34" charset="0"/>
              </a:rPr>
              <a:t>If </a:t>
            </a:r>
          </a:p>
          <a:p>
            <a:pPr lvl="3" eaLnBrk="0" hangingPunct="0"/>
            <a:r>
              <a:rPr lang="en-US" altLang="en-US" sz="4000">
                <a:latin typeface="Tahoma" pitchFamily="34" charset="0"/>
              </a:rPr>
              <a:t>T1(N) = O( f(N) ) </a:t>
            </a:r>
          </a:p>
          <a:p>
            <a:pPr eaLnBrk="0" hangingPunct="0"/>
            <a:r>
              <a:rPr lang="en-US" altLang="en-US" sz="4000">
                <a:latin typeface="Tahoma" pitchFamily="34" charset="0"/>
              </a:rPr>
              <a:t>and </a:t>
            </a:r>
          </a:p>
          <a:p>
            <a:pPr lvl="3" eaLnBrk="0" hangingPunct="0"/>
            <a:r>
              <a:rPr lang="en-US" altLang="en-US" sz="4000">
                <a:latin typeface="Tahoma" pitchFamily="34" charset="0"/>
              </a:rPr>
              <a:t>T2(N) = O( g(N) ) </a:t>
            </a:r>
          </a:p>
          <a:p>
            <a:pPr eaLnBrk="0" hangingPunct="0"/>
            <a:r>
              <a:rPr lang="en-US" altLang="en-US" sz="4000">
                <a:latin typeface="Tahoma" pitchFamily="34" charset="0"/>
              </a:rPr>
              <a:t>then</a:t>
            </a:r>
          </a:p>
          <a:p>
            <a:pPr eaLnBrk="0" hangingPunct="0">
              <a:spcBef>
                <a:spcPts val="600"/>
              </a:spcBef>
            </a:pPr>
            <a:endParaRPr lang="en-US" altLang="en-US" sz="4000">
              <a:latin typeface="Tahoma" pitchFamily="34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en-US" sz="4000" b="1">
                <a:solidFill>
                  <a:srgbClr val="CC0000"/>
                </a:solidFill>
                <a:latin typeface="Tahoma" pitchFamily="34" charset="0"/>
              </a:rPr>
              <a:t>T1(N) * T2(N) = O( f(N)* g(N) )</a:t>
            </a:r>
          </a:p>
          <a:p>
            <a:pPr eaLnBrk="0" hangingPunct="0"/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69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sz="4000" b="1" dirty="0">
                <a:solidFill>
                  <a:srgbClr val="330033"/>
                </a:solidFill>
              </a:rPr>
              <a:t>Rules to manipulate Big-Oh expressions</a:t>
            </a:r>
            <a:endParaRPr lang="en-US" altLang="en-US" sz="3800" b="1" dirty="0">
              <a:solidFill>
                <a:srgbClr val="330033"/>
              </a:solidFill>
              <a:latin typeface="Tahoma" pitchFamily="34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193800" y="1392382"/>
            <a:ext cx="98552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3200" b="1" dirty="0">
                <a:latin typeface="Tahoma" pitchFamily="34" charset="0"/>
              </a:rPr>
              <a:t>Rule 2:</a:t>
            </a:r>
          </a:p>
          <a:p>
            <a:pPr eaLnBrk="0" hangingPunct="0"/>
            <a:endParaRPr lang="en-US" altLang="en-US" sz="3200" b="1" dirty="0">
              <a:latin typeface="Tahoma" pitchFamily="34" charset="0"/>
            </a:endParaRPr>
          </a:p>
          <a:p>
            <a:pPr eaLnBrk="0" hangingPunct="0"/>
            <a:r>
              <a:rPr lang="en-US" altLang="en-US" sz="3200" dirty="0">
                <a:latin typeface="Tahoma" pitchFamily="34" charset="0"/>
              </a:rPr>
              <a:t>If T(N) is a polynomial of degree </a:t>
            </a:r>
            <a:r>
              <a:rPr lang="en-US" altLang="en-US" sz="3200" b="1" dirty="0">
                <a:latin typeface="Tahoma" pitchFamily="34" charset="0"/>
              </a:rPr>
              <a:t>k</a:t>
            </a:r>
            <a:r>
              <a:rPr lang="en-US" altLang="en-US" sz="3200" dirty="0">
                <a:latin typeface="Tahoma" pitchFamily="34" charset="0"/>
              </a:rPr>
              <a:t>, </a:t>
            </a:r>
          </a:p>
          <a:p>
            <a:pPr eaLnBrk="0" hangingPunct="0"/>
            <a:r>
              <a:rPr lang="en-US" altLang="en-US" sz="3200" dirty="0">
                <a:latin typeface="Tahoma" pitchFamily="34" charset="0"/>
              </a:rPr>
              <a:t>then </a:t>
            </a:r>
          </a:p>
          <a:p>
            <a:pPr lvl="2" eaLnBrk="0" hangingPunct="0"/>
            <a:r>
              <a:rPr lang="en-US" altLang="en-US" sz="3200" b="1" dirty="0">
                <a:solidFill>
                  <a:srgbClr val="CC0000"/>
                </a:solidFill>
                <a:latin typeface="Tahoma" pitchFamily="34" charset="0"/>
              </a:rPr>
              <a:t>T(N) = Θ( </a:t>
            </a:r>
            <a:r>
              <a:rPr lang="en-US" altLang="en-US" sz="3200" b="1" dirty="0" err="1">
                <a:solidFill>
                  <a:srgbClr val="CC0000"/>
                </a:solidFill>
                <a:latin typeface="Tahoma" pitchFamily="34" charset="0"/>
              </a:rPr>
              <a:t>N</a:t>
            </a:r>
            <a:r>
              <a:rPr lang="en-US" altLang="en-US" sz="3200" b="1" baseline="30000" dirty="0" err="1">
                <a:solidFill>
                  <a:srgbClr val="CC0000"/>
                </a:solidFill>
                <a:latin typeface="Tahoma" pitchFamily="34" charset="0"/>
              </a:rPr>
              <a:t>k</a:t>
            </a:r>
            <a:r>
              <a:rPr lang="en-US" altLang="en-US" sz="3200" b="1" baseline="30000" dirty="0">
                <a:solidFill>
                  <a:srgbClr val="CC0000"/>
                </a:solidFill>
                <a:latin typeface="Tahoma" pitchFamily="34" charset="0"/>
              </a:rPr>
              <a:t> </a:t>
            </a:r>
            <a:r>
              <a:rPr lang="en-US" altLang="en-US" sz="3200" b="1" dirty="0">
                <a:solidFill>
                  <a:srgbClr val="CC0000"/>
                </a:solidFill>
                <a:latin typeface="Tahoma" pitchFamily="34" charset="0"/>
              </a:rPr>
              <a:t>)</a:t>
            </a:r>
          </a:p>
          <a:p>
            <a:pPr eaLnBrk="0" hangingPunct="0"/>
            <a:endParaRPr lang="en-US" altLang="en-US" sz="3200" b="1" dirty="0">
              <a:solidFill>
                <a:srgbClr val="CC0000"/>
              </a:solidFill>
              <a:latin typeface="Tahoma" pitchFamily="34" charset="0"/>
            </a:endParaRPr>
          </a:p>
          <a:p>
            <a:pPr eaLnBrk="0" hangingPunct="0"/>
            <a:r>
              <a:rPr lang="en-US" altLang="en-US" sz="3200" b="1" dirty="0">
                <a:latin typeface="Tahoma" pitchFamily="34" charset="0"/>
              </a:rPr>
              <a:t>Rule 3:</a:t>
            </a:r>
          </a:p>
          <a:p>
            <a:pPr eaLnBrk="0" hangingPunct="0"/>
            <a:endParaRPr lang="en-US" altLang="en-US" sz="3200" dirty="0">
              <a:latin typeface="Tahoma" pitchFamily="34" charset="0"/>
            </a:endParaRPr>
          </a:p>
          <a:p>
            <a:pPr eaLnBrk="0" hangingPunct="0"/>
            <a:r>
              <a:rPr lang="en-US" altLang="en-US" sz="3200" b="1" dirty="0">
                <a:solidFill>
                  <a:srgbClr val="CC0000"/>
                </a:solidFill>
                <a:latin typeface="Tahoma" pitchFamily="34" charset="0"/>
              </a:rPr>
              <a:t>log </a:t>
            </a:r>
            <a:r>
              <a:rPr lang="en-US" altLang="en-US" sz="3200" b="1" baseline="30000" dirty="0">
                <a:solidFill>
                  <a:srgbClr val="CC0000"/>
                </a:solidFill>
                <a:latin typeface="Tahoma" pitchFamily="34" charset="0"/>
              </a:rPr>
              <a:t>k </a:t>
            </a:r>
            <a:r>
              <a:rPr lang="en-US" altLang="en-US" sz="3200" b="1" dirty="0">
                <a:solidFill>
                  <a:srgbClr val="CC0000"/>
                </a:solidFill>
                <a:latin typeface="Tahoma" pitchFamily="34" charset="0"/>
              </a:rPr>
              <a:t>N = O(N)</a:t>
            </a:r>
            <a:r>
              <a:rPr lang="en-US" altLang="en-US" sz="3200" dirty="0">
                <a:latin typeface="Tahoma" pitchFamily="34" charset="0"/>
              </a:rPr>
              <a:t> for any constant </a:t>
            </a:r>
            <a:r>
              <a:rPr lang="en-US" altLang="en-US" sz="3200" b="1" dirty="0">
                <a:latin typeface="Tahoma" pitchFamily="34" charset="0"/>
              </a:rPr>
              <a:t>k</a:t>
            </a:r>
            <a:r>
              <a:rPr lang="en-US" altLang="en-US" sz="3200" dirty="0">
                <a:latin typeface="Tahoma" pitchFamily="34" charset="0"/>
              </a:rPr>
              <a:t>.</a:t>
            </a:r>
          </a:p>
          <a:p>
            <a:pPr eaLnBrk="0" hangingPunct="0"/>
            <a:endParaRPr lang="en-US" altLang="en-US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43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117601" y="1893277"/>
            <a:ext cx="376096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600" dirty="0">
                <a:latin typeface="Tahoma" pitchFamily="34" charset="0"/>
              </a:rPr>
              <a:t>n</a:t>
            </a:r>
            <a:r>
              <a:rPr lang="en-US" altLang="en-US" sz="3600" baseline="30000" dirty="0">
                <a:latin typeface="Tahoma" pitchFamily="34" charset="0"/>
              </a:rPr>
              <a:t>2</a:t>
            </a:r>
            <a:r>
              <a:rPr lang="en-US" altLang="en-US" sz="3600" dirty="0">
                <a:latin typeface="Tahoma" pitchFamily="34" charset="0"/>
              </a:rPr>
              <a:t>   + </a:t>
            </a:r>
            <a:r>
              <a:rPr lang="en-US" altLang="en-US" sz="3600" dirty="0" smtClean="0">
                <a:latin typeface="Tahoma" pitchFamily="34" charset="0"/>
              </a:rPr>
              <a:t>n = ?</a:t>
            </a:r>
          </a:p>
          <a:p>
            <a:pPr eaLnBrk="0" hangingPunct="0"/>
            <a:endParaRPr lang="en-US" altLang="en-US" sz="3600" dirty="0">
              <a:latin typeface="Tahoma" pitchFamily="34" charset="0"/>
            </a:endParaRPr>
          </a:p>
          <a:p>
            <a:pPr eaLnBrk="0" hangingPunct="0"/>
            <a:r>
              <a:rPr lang="en-US" altLang="en-US" sz="3600" dirty="0" err="1">
                <a:latin typeface="Tahoma" pitchFamily="34" charset="0"/>
              </a:rPr>
              <a:t>nlog</a:t>
            </a:r>
            <a:r>
              <a:rPr lang="en-US" altLang="en-US" sz="3600" dirty="0">
                <a:latin typeface="Tahoma" pitchFamily="34" charset="0"/>
              </a:rPr>
              <a:t>(n) </a:t>
            </a:r>
            <a:r>
              <a:rPr lang="en-US" altLang="en-US" sz="3600" dirty="0" smtClean="0">
                <a:latin typeface="Tahoma" pitchFamily="34" charset="0"/>
              </a:rPr>
              <a:t>= ?</a:t>
            </a:r>
          </a:p>
          <a:p>
            <a:pPr eaLnBrk="0" hangingPunct="0"/>
            <a:endParaRPr lang="en-US" altLang="en-US" sz="3600" dirty="0">
              <a:latin typeface="Tahoma" pitchFamily="34" charset="0"/>
            </a:endParaRPr>
          </a:p>
          <a:p>
            <a:pPr eaLnBrk="0" hangingPunct="0"/>
            <a:r>
              <a:rPr lang="en-US" altLang="en-US" sz="3600" dirty="0" smtClean="0">
                <a:latin typeface="Tahoma" pitchFamily="34" charset="0"/>
              </a:rPr>
              <a:t>n</a:t>
            </a:r>
            <a:r>
              <a:rPr lang="en-US" altLang="en-US" sz="3600" baseline="30000" dirty="0" smtClean="0">
                <a:latin typeface="Tahoma" pitchFamily="34" charset="0"/>
              </a:rPr>
              <a:t>2</a:t>
            </a:r>
            <a:r>
              <a:rPr lang="en-US" altLang="en-US" sz="3600" dirty="0" smtClean="0">
                <a:latin typeface="Tahoma" pitchFamily="34" charset="0"/>
              </a:rPr>
              <a:t>   </a:t>
            </a:r>
            <a:r>
              <a:rPr lang="en-US" altLang="en-US" sz="3600" dirty="0">
                <a:latin typeface="Tahoma" pitchFamily="34" charset="0"/>
              </a:rPr>
              <a:t>+</a:t>
            </a:r>
            <a:r>
              <a:rPr lang="en-US" altLang="en-US" dirty="0"/>
              <a:t> </a:t>
            </a:r>
            <a:r>
              <a:rPr lang="en-US" altLang="en-US" sz="3600" dirty="0" err="1">
                <a:latin typeface="Tahoma" pitchFamily="34" charset="0"/>
              </a:rPr>
              <a:t>nlog</a:t>
            </a:r>
            <a:r>
              <a:rPr lang="en-US" altLang="en-US" sz="3600" dirty="0">
                <a:latin typeface="Tahoma" pitchFamily="34" charset="0"/>
              </a:rPr>
              <a:t>(n) </a:t>
            </a:r>
            <a:r>
              <a:rPr lang="en-US" altLang="en-US" sz="3600" dirty="0" smtClean="0">
                <a:latin typeface="Tahoma" pitchFamily="34" charset="0"/>
              </a:rPr>
              <a:t>= ?</a:t>
            </a:r>
            <a:endParaRPr lang="en-US" altLang="en-US" sz="3600" dirty="0">
              <a:latin typeface="Tahoma" pitchFamily="34" charset="0"/>
            </a:endParaRPr>
          </a:p>
          <a:p>
            <a:pPr eaLnBrk="0" hangingPunct="0"/>
            <a:endParaRPr lang="en-US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67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117601" y="1905000"/>
            <a:ext cx="726955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600">
                <a:latin typeface="Tahoma" pitchFamily="34" charset="0"/>
              </a:rPr>
              <a:t>n</a:t>
            </a:r>
            <a:r>
              <a:rPr lang="en-US" altLang="en-US" sz="3600" baseline="30000">
                <a:latin typeface="Tahoma" pitchFamily="34" charset="0"/>
              </a:rPr>
              <a:t>2</a:t>
            </a:r>
            <a:r>
              <a:rPr lang="en-US" altLang="en-US" sz="3600">
                <a:latin typeface="Tahoma" pitchFamily="34" charset="0"/>
              </a:rPr>
              <a:t>   + n = O(n</a:t>
            </a:r>
            <a:r>
              <a:rPr lang="en-US" altLang="en-US" sz="3600" baseline="30000">
                <a:latin typeface="Tahoma" pitchFamily="34" charset="0"/>
              </a:rPr>
              <a:t>2</a:t>
            </a:r>
            <a:r>
              <a:rPr lang="en-US" altLang="en-US" sz="3600">
                <a:latin typeface="Tahoma" pitchFamily="34" charset="0"/>
              </a:rPr>
              <a:t>)			</a:t>
            </a:r>
          </a:p>
          <a:p>
            <a:pPr eaLnBrk="0" hangingPunct="0"/>
            <a:r>
              <a:rPr lang="en-US" altLang="en-US" sz="3600">
                <a:latin typeface="Tahoma" pitchFamily="34" charset="0"/>
              </a:rPr>
              <a:t>we disregard any lower-order term</a:t>
            </a:r>
          </a:p>
          <a:p>
            <a:pPr eaLnBrk="0" hangingPunct="0"/>
            <a:endParaRPr lang="en-US" altLang="en-US" sz="3600">
              <a:latin typeface="Tahoma" pitchFamily="34" charset="0"/>
            </a:endParaRPr>
          </a:p>
          <a:p>
            <a:pPr eaLnBrk="0" hangingPunct="0"/>
            <a:r>
              <a:rPr lang="en-US" altLang="en-US" sz="3600">
                <a:latin typeface="Tahoma" pitchFamily="34" charset="0"/>
              </a:rPr>
              <a:t>nlog(n) = O(nlog(n))</a:t>
            </a:r>
          </a:p>
          <a:p>
            <a:pPr eaLnBrk="0" hangingPunct="0"/>
            <a:endParaRPr lang="en-US" altLang="en-US" sz="3600">
              <a:latin typeface="Tahoma" pitchFamily="34" charset="0"/>
            </a:endParaRPr>
          </a:p>
          <a:p>
            <a:pPr eaLnBrk="0" hangingPunct="0"/>
            <a:r>
              <a:rPr lang="en-US" altLang="en-US" sz="3600">
                <a:latin typeface="Tahoma" pitchFamily="34" charset="0"/>
              </a:rPr>
              <a:t>n</a:t>
            </a:r>
            <a:r>
              <a:rPr lang="en-US" altLang="en-US" sz="3600" baseline="30000">
                <a:latin typeface="Tahoma" pitchFamily="34" charset="0"/>
              </a:rPr>
              <a:t>2</a:t>
            </a:r>
            <a:r>
              <a:rPr lang="en-US" altLang="en-US" sz="3600">
                <a:latin typeface="Tahoma" pitchFamily="34" charset="0"/>
              </a:rPr>
              <a:t>   +</a:t>
            </a:r>
            <a:r>
              <a:rPr lang="en-US" altLang="en-US"/>
              <a:t> </a:t>
            </a:r>
            <a:r>
              <a:rPr lang="en-US" altLang="en-US" sz="3600">
                <a:latin typeface="Tahoma" pitchFamily="34" charset="0"/>
              </a:rPr>
              <a:t>nlog(n) = O(n</a:t>
            </a:r>
            <a:r>
              <a:rPr lang="en-US" altLang="en-US" sz="3600" baseline="30000">
                <a:latin typeface="Tahoma" pitchFamily="34" charset="0"/>
              </a:rPr>
              <a:t>2</a:t>
            </a:r>
            <a:r>
              <a:rPr lang="en-US" altLang="en-US" sz="3600">
                <a:latin typeface="Tahoma" pitchFamily="34" charset="0"/>
              </a:rPr>
              <a:t>)</a:t>
            </a:r>
          </a:p>
          <a:p>
            <a:pPr eaLnBrk="0" hangingPunct="0"/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078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ahoma" pitchFamily="34" charset="0"/>
              </a:rPr>
              <a:t>Problems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0" y="1524000"/>
            <a:ext cx="11684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eaLnBrk="0" hangingPunct="0"/>
            <a:r>
              <a:rPr lang="en-US" altLang="en-US" sz="4000" b="1" dirty="0">
                <a:latin typeface="Times New Roman" pitchFamily="18" charset="0"/>
              </a:rPr>
              <a:t>N</a:t>
            </a:r>
            <a:r>
              <a:rPr lang="en-US" altLang="en-US" sz="4000" b="1" baseline="30000" dirty="0">
                <a:latin typeface="Times New Roman" pitchFamily="18" charset="0"/>
              </a:rPr>
              <a:t>2    </a:t>
            </a:r>
            <a:r>
              <a:rPr lang="en-US" altLang="en-US" sz="4000" b="1" dirty="0">
                <a:latin typeface="Times New Roman" pitchFamily="18" charset="0"/>
              </a:rPr>
              <a:t>= 	O(N</a:t>
            </a:r>
            <a:r>
              <a:rPr lang="en-US" altLang="en-US" sz="4000" b="1" baseline="30000" dirty="0">
                <a:latin typeface="Times New Roman" pitchFamily="18" charset="0"/>
              </a:rPr>
              <a:t>2</a:t>
            </a:r>
            <a:r>
              <a:rPr lang="en-US" altLang="en-US" sz="4000" b="1" dirty="0">
                <a:latin typeface="Times New Roman" pitchFamily="18" charset="0"/>
              </a:rPr>
              <a:t>)		</a:t>
            </a:r>
            <a:endParaRPr lang="en-US" altLang="en-US" sz="4000" b="1" dirty="0" smtClean="0">
              <a:latin typeface="Times New Roman" pitchFamily="18" charset="0"/>
            </a:endParaRPr>
          </a:p>
          <a:p>
            <a:pPr lvl="2" eaLnBrk="0" hangingPunct="0"/>
            <a:r>
              <a:rPr lang="en-US" altLang="en-US" sz="4000" b="1" dirty="0" smtClean="0">
                <a:latin typeface="Times New Roman" pitchFamily="18" charset="0"/>
              </a:rPr>
              <a:t>2N  = 	O(N</a:t>
            </a:r>
            <a:r>
              <a:rPr lang="en-US" altLang="en-US" sz="4000" b="1" baseline="30000" dirty="0" smtClean="0">
                <a:latin typeface="Times New Roman" pitchFamily="18" charset="0"/>
              </a:rPr>
              <a:t>2</a:t>
            </a:r>
            <a:r>
              <a:rPr lang="en-US" altLang="en-US" sz="4000" b="1" dirty="0" smtClean="0">
                <a:latin typeface="Times New Roman" pitchFamily="18" charset="0"/>
              </a:rPr>
              <a:t>) 		</a:t>
            </a:r>
          </a:p>
          <a:p>
            <a:pPr lvl="2" eaLnBrk="0" hangingPunct="0"/>
            <a:r>
              <a:rPr lang="en-US" altLang="en-US" sz="4000" b="1" dirty="0" smtClean="0">
                <a:latin typeface="Times New Roman" pitchFamily="18" charset="0"/>
              </a:rPr>
              <a:t>N    </a:t>
            </a:r>
            <a:r>
              <a:rPr lang="en-US" altLang="en-US" sz="4000" b="1" dirty="0">
                <a:latin typeface="Times New Roman" pitchFamily="18" charset="0"/>
              </a:rPr>
              <a:t>= 	O(N</a:t>
            </a:r>
            <a:r>
              <a:rPr lang="en-US" altLang="en-US" sz="4000" b="1" baseline="30000" dirty="0">
                <a:latin typeface="Times New Roman" pitchFamily="18" charset="0"/>
              </a:rPr>
              <a:t>2</a:t>
            </a:r>
            <a:r>
              <a:rPr lang="en-US" altLang="en-US" sz="4000" b="1" dirty="0">
                <a:latin typeface="Times New Roman" pitchFamily="18" charset="0"/>
              </a:rPr>
              <a:t>) 		</a:t>
            </a:r>
          </a:p>
          <a:p>
            <a:pPr lvl="2" eaLnBrk="0" hangingPunct="0"/>
            <a:endParaRPr lang="en-US" altLang="en-US" sz="4000" b="1" dirty="0">
              <a:latin typeface="Times New Roman" pitchFamily="18" charset="0"/>
            </a:endParaRPr>
          </a:p>
          <a:p>
            <a:pPr lvl="2" eaLnBrk="0" hangingPunct="0"/>
            <a:r>
              <a:rPr lang="en-US" altLang="en-US" sz="4000" b="1" dirty="0">
                <a:latin typeface="Times New Roman" pitchFamily="18" charset="0"/>
              </a:rPr>
              <a:t>N</a:t>
            </a:r>
            <a:r>
              <a:rPr lang="en-US" altLang="en-US" sz="4000" b="1" baseline="30000" dirty="0">
                <a:latin typeface="Times New Roman" pitchFamily="18" charset="0"/>
              </a:rPr>
              <a:t>2    </a:t>
            </a:r>
            <a:r>
              <a:rPr lang="en-US" altLang="en-US" sz="4000" b="1" dirty="0">
                <a:latin typeface="Times New Roman" pitchFamily="18" charset="0"/>
              </a:rPr>
              <a:t>= 	O(N)	</a:t>
            </a:r>
            <a:r>
              <a:rPr lang="en-US" altLang="en-US" sz="4000" b="1" dirty="0" smtClean="0">
                <a:latin typeface="Times New Roman" pitchFamily="18" charset="0"/>
              </a:rPr>
              <a:t>	</a:t>
            </a:r>
            <a:endParaRPr lang="en-US" altLang="en-US" sz="4000" b="1" dirty="0">
              <a:latin typeface="Times New Roman" pitchFamily="18" charset="0"/>
            </a:endParaRPr>
          </a:p>
          <a:p>
            <a:pPr lvl="2" eaLnBrk="0" hangingPunct="0"/>
            <a:r>
              <a:rPr lang="en-US" altLang="en-US" sz="4000" b="1" dirty="0">
                <a:latin typeface="Times New Roman" pitchFamily="18" charset="0"/>
              </a:rPr>
              <a:t>2N  =     O(N) 		</a:t>
            </a:r>
          </a:p>
          <a:p>
            <a:pPr lvl="2" eaLnBrk="0" hangingPunct="0"/>
            <a:r>
              <a:rPr lang="en-US" altLang="en-US" sz="4000" b="1" dirty="0">
                <a:latin typeface="Times New Roman" pitchFamily="18" charset="0"/>
              </a:rPr>
              <a:t>N     =    O(N) 		</a:t>
            </a:r>
          </a:p>
          <a:p>
            <a:pPr lvl="2" eaLnBrk="0" hangingPunct="0"/>
            <a:endParaRPr lang="en-US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597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ahoma" pitchFamily="34" charset="0"/>
              </a:rPr>
              <a:t>Problems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0" y="1524000"/>
            <a:ext cx="11684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eaLnBrk="0" hangingPunct="0"/>
            <a:r>
              <a:rPr lang="en-US" altLang="en-US" sz="4000" b="1" dirty="0">
                <a:latin typeface="Times New Roman" pitchFamily="18" charset="0"/>
              </a:rPr>
              <a:t>N</a:t>
            </a:r>
            <a:r>
              <a:rPr lang="en-US" altLang="en-US" sz="4000" b="1" baseline="30000" dirty="0">
                <a:latin typeface="Times New Roman" pitchFamily="18" charset="0"/>
              </a:rPr>
              <a:t>2    </a:t>
            </a:r>
            <a:r>
              <a:rPr lang="en-US" altLang="en-US" sz="4000" b="1" dirty="0">
                <a:latin typeface="Times New Roman" pitchFamily="18" charset="0"/>
              </a:rPr>
              <a:t>= 	O(N</a:t>
            </a:r>
            <a:r>
              <a:rPr lang="en-US" altLang="en-US" sz="4000" b="1" baseline="30000" dirty="0">
                <a:latin typeface="Times New Roman" pitchFamily="18" charset="0"/>
              </a:rPr>
              <a:t>2</a:t>
            </a:r>
            <a:r>
              <a:rPr lang="en-US" altLang="en-US" sz="4000" b="1" dirty="0">
                <a:latin typeface="Times New Roman" pitchFamily="18" charset="0"/>
              </a:rPr>
              <a:t>)		true</a:t>
            </a:r>
          </a:p>
          <a:p>
            <a:pPr lvl="2" eaLnBrk="0" hangingPunct="0"/>
            <a:r>
              <a:rPr lang="en-US" altLang="en-US" sz="4000" b="1" dirty="0">
                <a:latin typeface="Times New Roman" pitchFamily="18" charset="0"/>
              </a:rPr>
              <a:t>2N  = 	O(N</a:t>
            </a:r>
            <a:r>
              <a:rPr lang="en-US" altLang="en-US" sz="4000" b="1" baseline="30000" dirty="0">
                <a:latin typeface="Times New Roman" pitchFamily="18" charset="0"/>
              </a:rPr>
              <a:t>2</a:t>
            </a:r>
            <a:r>
              <a:rPr lang="en-US" altLang="en-US" sz="4000" b="1" dirty="0">
                <a:latin typeface="Times New Roman" pitchFamily="18" charset="0"/>
              </a:rPr>
              <a:t>) 		true</a:t>
            </a:r>
          </a:p>
          <a:p>
            <a:pPr lvl="2" eaLnBrk="0" hangingPunct="0"/>
            <a:r>
              <a:rPr lang="en-US" altLang="en-US" sz="4000" b="1" dirty="0">
                <a:latin typeface="Times New Roman" pitchFamily="18" charset="0"/>
              </a:rPr>
              <a:t>N    = 	O(N</a:t>
            </a:r>
            <a:r>
              <a:rPr lang="en-US" altLang="en-US" sz="4000" b="1" baseline="30000" dirty="0">
                <a:latin typeface="Times New Roman" pitchFamily="18" charset="0"/>
              </a:rPr>
              <a:t>2</a:t>
            </a:r>
            <a:r>
              <a:rPr lang="en-US" altLang="en-US" sz="4000" b="1" dirty="0">
                <a:latin typeface="Times New Roman" pitchFamily="18" charset="0"/>
              </a:rPr>
              <a:t>) 		true</a:t>
            </a:r>
          </a:p>
          <a:p>
            <a:pPr lvl="2" eaLnBrk="0" hangingPunct="0"/>
            <a:endParaRPr lang="en-US" altLang="en-US" sz="4000" b="1" dirty="0">
              <a:latin typeface="Times New Roman" pitchFamily="18" charset="0"/>
            </a:endParaRPr>
          </a:p>
          <a:p>
            <a:pPr lvl="2" eaLnBrk="0" hangingPunct="0"/>
            <a:r>
              <a:rPr lang="en-US" altLang="en-US" sz="4000" b="1" dirty="0">
                <a:latin typeface="Times New Roman" pitchFamily="18" charset="0"/>
              </a:rPr>
              <a:t>N</a:t>
            </a:r>
            <a:r>
              <a:rPr lang="en-US" altLang="en-US" sz="4000" b="1" baseline="30000" dirty="0">
                <a:latin typeface="Times New Roman" pitchFamily="18" charset="0"/>
              </a:rPr>
              <a:t>2    </a:t>
            </a:r>
            <a:r>
              <a:rPr lang="en-US" altLang="en-US" sz="4000" b="1" dirty="0">
                <a:latin typeface="Times New Roman" pitchFamily="18" charset="0"/>
              </a:rPr>
              <a:t>= 	O(N)	</a:t>
            </a:r>
            <a:r>
              <a:rPr lang="en-US" altLang="en-US" sz="4000" b="1" dirty="0" smtClean="0">
                <a:latin typeface="Times New Roman" pitchFamily="18" charset="0"/>
              </a:rPr>
              <a:t>	false</a:t>
            </a:r>
            <a:endParaRPr lang="en-US" altLang="en-US" sz="4000" b="1" dirty="0">
              <a:latin typeface="Times New Roman" pitchFamily="18" charset="0"/>
            </a:endParaRPr>
          </a:p>
          <a:p>
            <a:pPr lvl="2" eaLnBrk="0" hangingPunct="0"/>
            <a:r>
              <a:rPr lang="en-US" altLang="en-US" sz="4000" b="1" dirty="0">
                <a:latin typeface="Times New Roman" pitchFamily="18" charset="0"/>
              </a:rPr>
              <a:t>2N  =     O(N) 		true</a:t>
            </a:r>
          </a:p>
          <a:p>
            <a:pPr lvl="2" eaLnBrk="0" hangingPunct="0"/>
            <a:r>
              <a:rPr lang="en-US" altLang="en-US" sz="4000" b="1" dirty="0">
                <a:latin typeface="Times New Roman" pitchFamily="18" charset="0"/>
              </a:rPr>
              <a:t>N     =    O(N) 		true</a:t>
            </a:r>
          </a:p>
          <a:p>
            <a:pPr lvl="2" eaLnBrk="0" hangingPunct="0"/>
            <a:endParaRPr lang="en-US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79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Time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34817"/>
                </a:solidFill>
              </a:rPr>
              <a:t>Number of primitive steps </a:t>
            </a:r>
            <a:r>
              <a:rPr lang="en-US" dirty="0"/>
              <a:t>that are executed</a:t>
            </a:r>
          </a:p>
          <a:p>
            <a:pPr lvl="1"/>
            <a:r>
              <a:rPr lang="en-US" dirty="0"/>
              <a:t>Except for time of executing a function call most statements roughly require the same amount of time</a:t>
            </a:r>
          </a:p>
          <a:p>
            <a:pPr lvl="2"/>
            <a:r>
              <a:rPr lang="en-US" dirty="0"/>
              <a:t>y = m * x + b</a:t>
            </a:r>
          </a:p>
          <a:p>
            <a:pPr lvl="2"/>
            <a:r>
              <a:rPr lang="en-US" dirty="0"/>
              <a:t>c = 5 / 9 * (t - 32 )</a:t>
            </a:r>
          </a:p>
          <a:p>
            <a:pPr lvl="2"/>
            <a:r>
              <a:rPr lang="en-US" dirty="0"/>
              <a:t>z = f(x) + g(y)</a:t>
            </a:r>
          </a:p>
          <a:p>
            <a:r>
              <a:rPr lang="en-US" dirty="0"/>
              <a:t>We can be more exact if need be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3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424862" cy="431800"/>
          </a:xfrm>
        </p:spPr>
        <p:txBody>
          <a:bodyPr>
            <a:normAutofit fontScale="90000"/>
          </a:bodyPr>
          <a:lstStyle/>
          <a:p>
            <a:r>
              <a:rPr lang="en-US" sz="2400" b="1"/>
              <a:t>Determining complexity of code structures</a:t>
            </a:r>
            <a:r>
              <a:rPr lang="en-US"/>
              <a:t>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549276"/>
            <a:ext cx="8229600" cy="1871663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Loops: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Complexity is determined by the number of iterations in the loop times the complexity of the body of the loop.</a:t>
            </a:r>
          </a:p>
          <a:p>
            <a:pPr>
              <a:buFontTx/>
              <a:buNone/>
            </a:pPr>
            <a:r>
              <a:rPr lang="en-US" dirty="0"/>
              <a:t>Examples: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70</a:t>
            </a:fld>
            <a:endParaRPr lang="en-CA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456364" y="188913"/>
            <a:ext cx="383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279651" y="2216440"/>
            <a:ext cx="3870325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n; i++)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sum = sum - i;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279651" y="2997200"/>
            <a:ext cx="4416425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n * n; i++)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sum = sum + i;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279650" y="3933826"/>
            <a:ext cx="2914650" cy="14652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i=1;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 (i &lt; n)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sum = sum + i;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i = i*2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208214" y="5734050"/>
            <a:ext cx="4751387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100000; i++)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sum = sum + i;</a:t>
            </a:r>
          </a:p>
        </p:txBody>
      </p:sp>
    </p:spTree>
    <p:extLst>
      <p:ext uri="{BB962C8B-B14F-4D97-AF65-F5344CB8AC3E}">
        <p14:creationId xmlns:p14="http://schemas.microsoft.com/office/powerpoint/2010/main" val="10002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424862" cy="431800"/>
          </a:xfrm>
        </p:spPr>
        <p:txBody>
          <a:bodyPr>
            <a:normAutofit fontScale="90000"/>
          </a:bodyPr>
          <a:lstStyle/>
          <a:p>
            <a:r>
              <a:rPr lang="en-US" sz="2400" b="1"/>
              <a:t>Determining complexity of code structures</a:t>
            </a:r>
            <a:r>
              <a:rPr lang="en-US"/>
              <a:t>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549276"/>
            <a:ext cx="8229600" cy="1871663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Loops: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Complexity is determined by the number of iterations in the loop times the complexity of the body of the loop.</a:t>
            </a:r>
          </a:p>
          <a:p>
            <a:pPr>
              <a:buFontTx/>
              <a:buNone/>
            </a:pPr>
            <a:r>
              <a:rPr lang="en-US" dirty="0"/>
              <a:t>Examples: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71</a:t>
            </a:fld>
            <a:endParaRPr lang="en-CA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456364" y="188913"/>
            <a:ext cx="383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279651" y="2216440"/>
            <a:ext cx="3870325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n; i++)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sum = sum - i;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279651" y="2997200"/>
            <a:ext cx="4416425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n * n; i++)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sum = sum + i;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279650" y="3933826"/>
            <a:ext cx="2914650" cy="14652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i=1;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 (i &lt; n)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sum = sum + i;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i = i*2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538192" y="2247902"/>
            <a:ext cx="122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O(n)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959601" y="3141664"/>
            <a:ext cx="122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O(n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448301" y="4365626"/>
            <a:ext cx="122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O(log n)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208214" y="5734050"/>
            <a:ext cx="4751387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100000; i++)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sum = sum + i;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7175500" y="5876926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6718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424862" cy="431800"/>
          </a:xfrm>
        </p:spPr>
        <p:txBody>
          <a:bodyPr>
            <a:normAutofit fontScale="90000"/>
          </a:bodyPr>
          <a:lstStyle/>
          <a:p>
            <a:r>
              <a:rPr lang="en-US" sz="2400" b="1"/>
              <a:t>Determining complexity of code structures</a:t>
            </a:r>
            <a:r>
              <a:rPr lang="en-US"/>
              <a:t>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836614"/>
            <a:ext cx="8229600" cy="10810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/>
              <a:t>Nested independent loops: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       Complexity of inner loop * complexity of outer loop.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Examples: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72</a:t>
            </a:fld>
            <a:endParaRPr lang="en-CA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527800" y="352426"/>
            <a:ext cx="383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351088" y="2133601"/>
            <a:ext cx="4279900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n; i++)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for(int j = 0; j &lt; n; j++)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sum += i * j ;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279651" y="3644901"/>
            <a:ext cx="5508625" cy="25638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i = 1, j;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while(i &lt;= n)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j = 1;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while(j &lt;= n){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statements of constant complexity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j = j*2;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i = i+1;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21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424862" cy="431800"/>
          </a:xfrm>
        </p:spPr>
        <p:txBody>
          <a:bodyPr>
            <a:normAutofit fontScale="90000"/>
          </a:bodyPr>
          <a:lstStyle/>
          <a:p>
            <a:r>
              <a:rPr lang="en-US" sz="2400" b="1"/>
              <a:t>Determining complexity of code structures</a:t>
            </a:r>
            <a:r>
              <a:rPr lang="en-US"/>
              <a:t>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836614"/>
            <a:ext cx="8229600" cy="10810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/>
              <a:t>Nested independent loops: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        Complexity of inner loop * complexity of outer loop.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Examples: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73</a:t>
            </a:fld>
            <a:endParaRPr lang="en-CA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527800" y="352426"/>
            <a:ext cx="383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351088" y="2133601"/>
            <a:ext cx="4279900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n; i++)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for(int j = 0; j &lt; n; j++)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sum += i * j ;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279651" y="3644901"/>
            <a:ext cx="5508625" cy="25638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i = 1, j;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while(i &lt;= n)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j = 1;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while(j &lt;= n){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statements of constant complexity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j = j*2;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i = i+1;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7824788" y="2565401"/>
            <a:ext cx="122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O(n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7969250" y="4797426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5221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50334"/>
            <a:ext cx="8424862" cy="431800"/>
          </a:xfrm>
        </p:spPr>
        <p:txBody>
          <a:bodyPr>
            <a:normAutofit/>
          </a:bodyPr>
          <a:lstStyle/>
          <a:p>
            <a:r>
              <a:rPr lang="en-US" sz="2400" b="1" dirty="0"/>
              <a:t>Determining complexity of code </a:t>
            </a:r>
            <a:r>
              <a:rPr lang="en-US" sz="2400" b="1" dirty="0" smtClean="0"/>
              <a:t>structures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951707"/>
            <a:ext cx="8229600" cy="431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Nested dependent loops: </a:t>
            </a:r>
            <a:r>
              <a:rPr lang="en-US"/>
              <a:t>Examples: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74</a:t>
            </a:fld>
            <a:endParaRPr lang="en-CA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6527800" y="352426"/>
            <a:ext cx="383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279651" y="1641431"/>
            <a:ext cx="4416425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for(int i = 1; i &lt;= n; i++)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for(int j = 1; j &lt;= i; j++)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sum += i * j ;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1919288" y="4076701"/>
            <a:ext cx="4279900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for(int i = 1; i &lt;= n; i++)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for(int j = i; j &lt; 0; j++)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sum += i * j ;</a:t>
            </a:r>
          </a:p>
        </p:txBody>
      </p:sp>
    </p:spTree>
    <p:extLst>
      <p:ext uri="{BB962C8B-B14F-4D97-AF65-F5344CB8AC3E}">
        <p14:creationId xmlns:p14="http://schemas.microsoft.com/office/powerpoint/2010/main" val="9409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50334"/>
            <a:ext cx="8424862" cy="431800"/>
          </a:xfrm>
        </p:spPr>
        <p:txBody>
          <a:bodyPr>
            <a:normAutofit/>
          </a:bodyPr>
          <a:lstStyle/>
          <a:p>
            <a:r>
              <a:rPr lang="en-US" sz="2400" b="1" dirty="0"/>
              <a:t>Determining complexity of code </a:t>
            </a:r>
            <a:r>
              <a:rPr lang="en-US" sz="2400" b="1" dirty="0" smtClean="0"/>
              <a:t>structures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549275"/>
            <a:ext cx="8229600" cy="431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Nested dependent loops: </a:t>
            </a:r>
            <a:r>
              <a:rPr lang="en-US"/>
              <a:t>Examples: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75</a:t>
            </a:fld>
            <a:endParaRPr lang="en-CA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6527800" y="352426"/>
            <a:ext cx="383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279651" y="1125539"/>
            <a:ext cx="4416425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for(int i = 1; i &lt;= n; i++)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for(int j = 1; j &lt;= i; j++)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sum += i * j ;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1847850" y="2565401"/>
            <a:ext cx="8280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Number of repetitions of the inner loop is: 1 + 2 + 3 + . . . + n = n(n</a:t>
            </a:r>
            <a:r>
              <a:rPr lang="en-US" dirty="0" smtClean="0"/>
              <a:t>+1)</a:t>
            </a:r>
            <a:r>
              <a:rPr lang="en-US" dirty="0"/>
              <a:t>/2</a:t>
            </a:r>
          </a:p>
          <a:p>
            <a:pPr>
              <a:spcBef>
                <a:spcPct val="50000"/>
              </a:spcBef>
            </a:pPr>
            <a:r>
              <a:rPr lang="en-US" dirty="0"/>
              <a:t>Hence the segment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1919288" y="4076701"/>
            <a:ext cx="4279900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for(int i = 1; i &lt;= n; i++)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for(int j = i; j &lt; 0; j++)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sum += i * j ;</a:t>
            </a:r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1992314" y="5373689"/>
            <a:ext cx="770413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Number of repetitions of the inner loop is: 0</a:t>
            </a:r>
          </a:p>
          <a:p>
            <a:r>
              <a:rPr lang="en-US"/>
              <a:t>The outer loop iterates n times.</a:t>
            </a:r>
          </a:p>
          <a:p>
            <a:r>
              <a:rPr lang="en-US"/>
              <a:t>Hence the segment is O(n)</a:t>
            </a:r>
          </a:p>
        </p:txBody>
      </p:sp>
    </p:spTree>
    <p:extLst>
      <p:ext uri="{BB962C8B-B14F-4D97-AF65-F5344CB8AC3E}">
        <p14:creationId xmlns:p14="http://schemas.microsoft.com/office/powerpoint/2010/main" val="40954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424862" cy="431800"/>
          </a:xfrm>
        </p:spPr>
        <p:txBody>
          <a:bodyPr>
            <a:normAutofit/>
          </a:bodyPr>
          <a:lstStyle/>
          <a:p>
            <a:r>
              <a:rPr lang="en-US" sz="2400" b="1" dirty="0"/>
              <a:t>Determining complexity of code structures 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549275"/>
            <a:ext cx="8229600" cy="431800"/>
          </a:xfrm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b="1"/>
              <a:t>Note: </a:t>
            </a:r>
            <a:r>
              <a:rPr lang="en-US"/>
              <a:t>An important question to consider in complexity analysis is whether the problem size is a variable or a constant.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76</a:t>
            </a:fld>
            <a:endParaRPr lang="en-CA"/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6527800" y="352426"/>
            <a:ext cx="383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992314" y="1628776"/>
            <a:ext cx="4416425" cy="14652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n = 100;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// . . .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for(int i = 1; i &lt;= n; i++)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for(int j = 1; j &lt;= n; j++)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sum += i * j ;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703388" y="3284538"/>
            <a:ext cx="828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 is constant; the segment is O(1)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847850" y="3716338"/>
            <a:ext cx="7416800" cy="25638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n;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n = scannerObj.nextInt();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}while(n &lt;= 0); 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for(int i = 1; i &lt;= n; i++)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for(int j = i; j &lt;= n; j++)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sum += i * j 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1847850" y="6308726"/>
            <a:ext cx="7704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 is variable; hence the segment is O(n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1774825" y="1268413"/>
            <a:ext cx="1300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1842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424862" cy="431800"/>
          </a:xfrm>
        </p:spPr>
        <p:txBody>
          <a:bodyPr>
            <a:normAutofit/>
          </a:bodyPr>
          <a:lstStyle/>
          <a:p>
            <a:r>
              <a:rPr lang="en-US" sz="2400" b="1" dirty="0"/>
              <a:t>Determining complexity of code structures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77</a:t>
            </a:fld>
            <a:endParaRPr lang="en-CA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6527800" y="352426"/>
            <a:ext cx="383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847851" y="765176"/>
            <a:ext cx="5256213" cy="11906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int[] x = new int[100];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// . . .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x.length; i++)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sum += x[i] ;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1774825" y="2133601"/>
            <a:ext cx="828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x.length is constant; the segment is O(1)</a:t>
            </a: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847850" y="2781301"/>
            <a:ext cx="8351838" cy="25638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n;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int[] x = new int[100];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do{                  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loop1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System.out.println(“Enter number of elements &lt;= 100”);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n = scannerObj.nextInt();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}while(n &lt; 1 || n &gt; 100); 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n; i++)  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loop2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sum += x[i];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774825" y="5445126"/>
            <a:ext cx="8642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loop1</a:t>
            </a:r>
            <a:r>
              <a:rPr lang="en-US"/>
              <a:t> is O(n) if the loop terminates; otherwise its complexity cannot be determined.</a:t>
            </a:r>
          </a:p>
          <a:p>
            <a:endParaRPr lang="en-US"/>
          </a:p>
          <a:p>
            <a:r>
              <a:rPr lang="en-US"/>
              <a:t>n is variable; hence </a:t>
            </a:r>
            <a:r>
              <a:rPr lang="en-US">
                <a:solidFill>
                  <a:schemeClr val="accent2"/>
                </a:solidFill>
              </a:rPr>
              <a:t>loop2</a:t>
            </a:r>
            <a:r>
              <a:rPr lang="en-US"/>
              <a:t> is O(n)    (if loop1 terminates)</a:t>
            </a:r>
          </a:p>
        </p:txBody>
      </p:sp>
    </p:spTree>
    <p:extLst>
      <p:ext uri="{BB962C8B-B14F-4D97-AF65-F5344CB8AC3E}">
        <p14:creationId xmlns:p14="http://schemas.microsoft.com/office/powerpoint/2010/main" val="36045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424862" cy="431800"/>
          </a:xfrm>
        </p:spPr>
        <p:txBody>
          <a:bodyPr>
            <a:normAutofit/>
          </a:bodyPr>
          <a:lstStyle/>
          <a:p>
            <a:r>
              <a:rPr lang="en-US" sz="2400" b="1" dirty="0"/>
              <a:t>Determining complexity of code structures 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836613"/>
            <a:ext cx="8229600" cy="525621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b="1" dirty="0"/>
              <a:t>Sequence of statements:  Use Addition rule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400" dirty="0"/>
              <a:t>O(s1; s2; s3; … </a:t>
            </a:r>
            <a:r>
              <a:rPr lang="en-US" sz="2400" dirty="0" err="1"/>
              <a:t>sk</a:t>
            </a:r>
            <a:r>
              <a:rPr lang="en-US" sz="2400" dirty="0"/>
              <a:t>) = O(s1) + O(s2) + O(s3) + … + O(</a:t>
            </a:r>
            <a:r>
              <a:rPr lang="en-US" sz="2400" dirty="0" err="1"/>
              <a:t>sk</a:t>
            </a:r>
            <a:r>
              <a:rPr lang="en-US" sz="2400" dirty="0"/>
              <a:t>)</a:t>
            </a:r>
          </a:p>
          <a:p>
            <a:pPr>
              <a:buFontTx/>
              <a:buNone/>
            </a:pPr>
            <a:r>
              <a:rPr lang="en-US" sz="2400" dirty="0"/>
              <a:t>	 = O(max(s1, s2, s3, . . . , </a:t>
            </a:r>
            <a:r>
              <a:rPr lang="en-US" sz="2400" dirty="0" err="1"/>
              <a:t>sk</a:t>
            </a:r>
            <a:r>
              <a:rPr lang="en-US" sz="2400" dirty="0"/>
              <a:t>))</a:t>
            </a:r>
          </a:p>
          <a:p>
            <a:endParaRPr lang="en-US" sz="1000" dirty="0"/>
          </a:p>
          <a:p>
            <a:pPr>
              <a:buFontTx/>
              <a:buNone/>
            </a:pPr>
            <a:r>
              <a:rPr lang="en-US" sz="2800" dirty="0"/>
              <a:t>Example:</a:t>
            </a:r>
            <a:endParaRPr lang="en-US" sz="2800" b="1" dirty="0"/>
          </a:p>
          <a:p>
            <a:pPr>
              <a:buFontTx/>
              <a:buNone/>
            </a:pPr>
            <a:endParaRPr lang="es-AR" sz="2800" dirty="0"/>
          </a:p>
          <a:p>
            <a:pPr>
              <a:buFontTx/>
              <a:buNone/>
            </a:pPr>
            <a:endParaRPr lang="es-AR" sz="2800" dirty="0"/>
          </a:p>
          <a:p>
            <a:pPr>
              <a:buFontTx/>
              <a:buNone/>
            </a:pPr>
            <a:endParaRPr lang="es-AR" sz="2800" dirty="0"/>
          </a:p>
          <a:p>
            <a:pPr>
              <a:buFontTx/>
              <a:buNone/>
            </a:pPr>
            <a:endParaRPr lang="es-AR" sz="2800" dirty="0"/>
          </a:p>
          <a:p>
            <a:pPr>
              <a:buFontTx/>
              <a:buNone/>
            </a:pPr>
            <a:endParaRPr lang="es-AR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78</a:t>
            </a:fld>
            <a:endParaRPr lang="en-CA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566988" y="3141664"/>
            <a:ext cx="5975350" cy="2225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n * n; j++)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sum = sum + j;</a:t>
            </a: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 (int k = 0; k &lt; n; k++)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sum = sum - l;</a:t>
            </a: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System.out.print("sum is now ” + sum);</a:t>
            </a:r>
          </a:p>
        </p:txBody>
      </p:sp>
    </p:spTree>
    <p:extLst>
      <p:ext uri="{BB962C8B-B14F-4D97-AF65-F5344CB8AC3E}">
        <p14:creationId xmlns:p14="http://schemas.microsoft.com/office/powerpoint/2010/main" val="302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424862" cy="431800"/>
          </a:xfrm>
        </p:spPr>
        <p:txBody>
          <a:bodyPr>
            <a:normAutofit/>
          </a:bodyPr>
          <a:lstStyle/>
          <a:p>
            <a:r>
              <a:rPr lang="en-US" sz="2400" b="1" dirty="0"/>
              <a:t>Determining complexity of code structures 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836613"/>
            <a:ext cx="8229600" cy="5256212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b="1"/>
              <a:t>Sequence of statements:  Use Addition rule</a:t>
            </a:r>
            <a:endParaRPr lang="en-US" sz="2800"/>
          </a:p>
          <a:p>
            <a:pPr>
              <a:buFontTx/>
              <a:buNone/>
            </a:pPr>
            <a:r>
              <a:rPr lang="en-US" sz="2800"/>
              <a:t>	</a:t>
            </a:r>
            <a:r>
              <a:rPr lang="en-US" sz="2400"/>
              <a:t>O(s1; s2; s3; … sk) = O(s1) + O(s2) + O(s3) + … + O(sk)</a:t>
            </a:r>
          </a:p>
          <a:p>
            <a:pPr>
              <a:buFontTx/>
              <a:buNone/>
            </a:pPr>
            <a:r>
              <a:rPr lang="en-US" sz="2400"/>
              <a:t>	 = O(max(s1, s2, s3, . . . , sk))</a:t>
            </a:r>
          </a:p>
          <a:p>
            <a:endParaRPr lang="en-US" sz="1000"/>
          </a:p>
          <a:p>
            <a:pPr>
              <a:buFontTx/>
              <a:buNone/>
            </a:pPr>
            <a:r>
              <a:rPr lang="en-US" sz="2800"/>
              <a:t>Example:</a:t>
            </a:r>
            <a:endParaRPr lang="en-US" sz="2800" b="1"/>
          </a:p>
          <a:p>
            <a:pPr>
              <a:buFontTx/>
              <a:buNone/>
            </a:pPr>
            <a:endParaRPr lang="es-AR" sz="2800"/>
          </a:p>
          <a:p>
            <a:pPr>
              <a:buFontTx/>
              <a:buNone/>
            </a:pPr>
            <a:endParaRPr lang="es-AR" sz="2800"/>
          </a:p>
          <a:p>
            <a:pPr>
              <a:buFontTx/>
              <a:buNone/>
            </a:pPr>
            <a:endParaRPr lang="es-AR" sz="2800"/>
          </a:p>
          <a:p>
            <a:pPr>
              <a:buFontTx/>
              <a:buNone/>
            </a:pPr>
            <a:endParaRPr lang="es-AR" sz="2800"/>
          </a:p>
          <a:p>
            <a:pPr>
              <a:buFontTx/>
              <a:buNone/>
            </a:pPr>
            <a:endParaRPr lang="es-AR" sz="2800"/>
          </a:p>
          <a:p>
            <a:pPr>
              <a:buFontTx/>
              <a:buNone/>
            </a:pPr>
            <a:r>
              <a:rPr lang="es-AR" sz="2800"/>
              <a:t>Complexity is O(n</a:t>
            </a:r>
            <a:r>
              <a:rPr lang="es-AR" sz="2800" baseline="30000"/>
              <a:t>2</a:t>
            </a:r>
            <a:r>
              <a:rPr lang="es-AR" sz="2800"/>
              <a:t>) + O(n) + O(1) = O(n</a:t>
            </a:r>
            <a:r>
              <a:rPr lang="es-AR" sz="2800" baseline="30000"/>
              <a:t>2</a:t>
            </a:r>
            <a:r>
              <a:rPr lang="es-AR" sz="2800"/>
              <a:t>)</a:t>
            </a:r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79</a:t>
            </a:fld>
            <a:endParaRPr lang="en-CA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566988" y="3141664"/>
            <a:ext cx="5975350" cy="2225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n * n; j++)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sum = sum + j;</a:t>
            </a: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 (int k = 0; k &lt; n; k++)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sum = sum - l;</a:t>
            </a: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System.out.print("sum is now ” + sum);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8616950" y="5013325"/>
            <a:ext cx="935038" cy="3099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O(1)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464425" y="3213100"/>
            <a:ext cx="935038" cy="3099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O(n</a:t>
            </a:r>
            <a:r>
              <a:rPr lang="en-US" sz="1400" b="1" baseline="30000"/>
              <a:t>2</a:t>
            </a:r>
            <a:r>
              <a:rPr lang="en-US" sz="1400" b="1"/>
              <a:t>)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959600" y="4149725"/>
            <a:ext cx="935038" cy="3099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8287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34817"/>
                </a:solidFill>
              </a:rPr>
              <a:t>Worst case</a:t>
            </a:r>
          </a:p>
          <a:p>
            <a:pPr lvl="1"/>
            <a:r>
              <a:rPr lang="en-US" dirty="0"/>
              <a:t>Provides an upper bound on running time</a:t>
            </a:r>
          </a:p>
          <a:p>
            <a:pPr lvl="1"/>
            <a:r>
              <a:rPr lang="en-US" dirty="0"/>
              <a:t>An absolute guarantee</a:t>
            </a:r>
          </a:p>
          <a:p>
            <a:r>
              <a:rPr lang="en-US" dirty="0">
                <a:solidFill>
                  <a:srgbClr val="D34817"/>
                </a:solidFill>
              </a:rPr>
              <a:t>Average case</a:t>
            </a:r>
          </a:p>
          <a:p>
            <a:pPr lvl="1"/>
            <a:r>
              <a:rPr lang="en-US" dirty="0"/>
              <a:t>Provides the expected running time</a:t>
            </a:r>
          </a:p>
          <a:p>
            <a:pPr lvl="1"/>
            <a:r>
              <a:rPr lang="en-US" dirty="0"/>
              <a:t>Very useful, but treat with care: what is “average”?</a:t>
            </a:r>
          </a:p>
          <a:p>
            <a:pPr lvl="2"/>
            <a:r>
              <a:rPr lang="en-US" dirty="0"/>
              <a:t>Random (equally likely) inputs</a:t>
            </a:r>
          </a:p>
          <a:p>
            <a:pPr lvl="2"/>
            <a:r>
              <a:rPr lang="en-US" dirty="0"/>
              <a:t>Real-life </a:t>
            </a:r>
            <a:r>
              <a:rPr lang="en-US" dirty="0" smtClean="0"/>
              <a:t>inputs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Best case</a:t>
            </a:r>
          </a:p>
          <a:p>
            <a:pPr lvl="2"/>
            <a:r>
              <a:rPr lang="en-US" dirty="0" smtClean="0"/>
              <a:t>We don</a:t>
            </a:r>
            <a:r>
              <a:rPr lang="fr-FR" dirty="0" smtClean="0"/>
              <a:t>’</a:t>
            </a:r>
            <a:r>
              <a:rPr lang="en-US" dirty="0" smtClean="0"/>
              <a:t>t care about it in analysis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5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1847850" y="1989139"/>
            <a:ext cx="7848600" cy="39465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char key;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........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if(key == '+')  {   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for(int i = 0; i &lt; n; i++) 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for(int j = 0; j &lt; n; j++) 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C[i][j] = A[i][j] + B[i][j];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else if(key == 'x')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C = matrixMult(A, B, n); </a:t>
            </a:r>
          </a:p>
          <a:p>
            <a:pPr lvl="1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System.out.println("Error! Enter '+' or 'x'!");</a:t>
            </a:r>
          </a:p>
          <a:p>
            <a:pPr lvl="1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847850" y="0"/>
            <a:ext cx="8229600" cy="490538"/>
          </a:xfrm>
        </p:spPr>
        <p:txBody>
          <a:bodyPr>
            <a:normAutofit/>
          </a:bodyPr>
          <a:lstStyle/>
          <a:p>
            <a:r>
              <a:rPr lang="en-US" sz="2400" b="1" dirty="0"/>
              <a:t>Determining complexity of code </a:t>
            </a:r>
            <a:r>
              <a:rPr lang="en-US" sz="2400" b="1" dirty="0" smtClean="0"/>
              <a:t>structures</a:t>
            </a:r>
            <a:endParaRPr lang="en-US" sz="2400" b="1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703388" y="476250"/>
            <a:ext cx="8748712" cy="59055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If Statement: </a:t>
            </a:r>
          </a:p>
          <a:p>
            <a:pPr>
              <a:buFontTx/>
              <a:buNone/>
            </a:pPr>
            <a:r>
              <a:rPr lang="en-US" b="1"/>
              <a:t>  </a:t>
            </a:r>
            <a:r>
              <a:rPr lang="en-US" sz="1800"/>
              <a:t>O(max(O(condition1), O(condition2), . . ,</a:t>
            </a:r>
          </a:p>
          <a:p>
            <a:pPr>
              <a:buFontTx/>
              <a:buNone/>
            </a:pPr>
            <a:r>
              <a:rPr lang="en-US" sz="1800"/>
              <a:t>           O(branch1), O(branch2), . . ., O(branchN)) </a:t>
            </a:r>
            <a:endParaRPr lang="en-US" sz="18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80</a:t>
            </a:fld>
            <a:endParaRPr lang="en-CA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2279650" y="3100369"/>
            <a:ext cx="5543550" cy="371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2279650" y="4394976"/>
            <a:ext cx="4103688" cy="371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2279650" y="5259370"/>
            <a:ext cx="7272338" cy="371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1703388" y="1628776"/>
            <a:ext cx="1295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Example1:</a:t>
            </a:r>
          </a:p>
        </p:txBody>
      </p:sp>
    </p:spTree>
    <p:extLst>
      <p:ext uri="{BB962C8B-B14F-4D97-AF65-F5344CB8AC3E}">
        <p14:creationId xmlns:p14="http://schemas.microsoft.com/office/powerpoint/2010/main" val="18368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1847850" y="1989139"/>
            <a:ext cx="7848600" cy="39465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char key;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........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if(key == '+')  {   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for(int i = 0; i &lt; n; i++) 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for(int j = 0; j &lt; n; j++) 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C[i][j] = A[i][j] + B[i][j];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else if(key == 'x')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C = matrixMult(A, B, n); </a:t>
            </a:r>
          </a:p>
          <a:p>
            <a:pPr lvl="1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System.out.println("Error! Enter '+' or 'x'!");</a:t>
            </a:r>
          </a:p>
          <a:p>
            <a:pPr lvl="1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847850" y="0"/>
            <a:ext cx="8229600" cy="490538"/>
          </a:xfrm>
        </p:spPr>
        <p:txBody>
          <a:bodyPr>
            <a:normAutofit/>
          </a:bodyPr>
          <a:lstStyle/>
          <a:p>
            <a:r>
              <a:rPr lang="en-US" sz="2400" b="1" dirty="0"/>
              <a:t>Determining complexity of code </a:t>
            </a:r>
            <a:r>
              <a:rPr lang="en-US" sz="2400" b="1" dirty="0" smtClean="0"/>
              <a:t>structures</a:t>
            </a:r>
            <a:endParaRPr lang="en-US" sz="2400" b="1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703388" y="476250"/>
            <a:ext cx="8748712" cy="59055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If Statement: </a:t>
            </a:r>
          </a:p>
          <a:p>
            <a:pPr>
              <a:buFontTx/>
              <a:buNone/>
            </a:pPr>
            <a:r>
              <a:rPr lang="en-US" b="1"/>
              <a:t>  </a:t>
            </a:r>
            <a:r>
              <a:rPr lang="en-US" sz="1800"/>
              <a:t>O(max(O(condition1), O(condition2), . . ,</a:t>
            </a:r>
          </a:p>
          <a:p>
            <a:pPr>
              <a:buFontTx/>
              <a:buNone/>
            </a:pPr>
            <a:r>
              <a:rPr lang="en-US" sz="1800"/>
              <a:t>           O(branch1), O(branch2), . . ., O(branchN)) </a:t>
            </a:r>
            <a:endParaRPr lang="en-US" sz="18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81</a:t>
            </a:fld>
            <a:endParaRPr lang="en-CA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2279650" y="3100369"/>
            <a:ext cx="5543550" cy="371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2279650" y="4394976"/>
            <a:ext cx="4103688" cy="371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2279650" y="5259370"/>
            <a:ext cx="7272338" cy="371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816726" y="2997201"/>
            <a:ext cx="1152525" cy="371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O(n</a:t>
            </a:r>
            <a:r>
              <a:rPr lang="en-US" b="1" baseline="30000"/>
              <a:t>2</a:t>
            </a:r>
            <a:r>
              <a:rPr lang="en-US" b="1"/>
              <a:t>)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6240464" y="4508501"/>
            <a:ext cx="1152525" cy="371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O(n</a:t>
            </a:r>
            <a:r>
              <a:rPr lang="en-US" b="1" baseline="30000"/>
              <a:t>3</a:t>
            </a:r>
            <a:r>
              <a:rPr lang="en-US" b="1"/>
              <a:t>)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9336087" y="4076701"/>
            <a:ext cx="1390527" cy="80021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Overall complexity</a:t>
            </a:r>
          </a:p>
          <a:p>
            <a:r>
              <a:rPr lang="en-US" b="1" dirty="0"/>
              <a:t>O(n</a:t>
            </a:r>
            <a:r>
              <a:rPr lang="en-US" b="1" baseline="30000" dirty="0"/>
              <a:t>3</a:t>
            </a:r>
            <a:r>
              <a:rPr lang="en-US" b="1" dirty="0"/>
              <a:t>)</a:t>
            </a: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4800600" y="2565400"/>
            <a:ext cx="935038" cy="3099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O(1)</a:t>
            </a: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5016500" y="4221163"/>
            <a:ext cx="935038" cy="3099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O(1)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8183564" y="5013325"/>
            <a:ext cx="935037" cy="3099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O(1)</a:t>
            </a: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1703388" y="1628776"/>
            <a:ext cx="1295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Example1:</a:t>
            </a:r>
          </a:p>
        </p:txBody>
      </p:sp>
    </p:spTree>
    <p:extLst>
      <p:ext uri="{BB962C8B-B14F-4D97-AF65-F5344CB8AC3E}">
        <p14:creationId xmlns:p14="http://schemas.microsoft.com/office/powerpoint/2010/main" val="12569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2424114" y="1484314"/>
            <a:ext cx="7705725" cy="4359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int[] integers = new int[100];</a:t>
            </a:r>
          </a:p>
          <a:p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is the problem size, n &lt;= 100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........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if(hasPrimes(integers, n) == true)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	integers[0] = 20;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integers[0] = -20;</a:t>
            </a: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boolean hasPrimes(int[] x, int n) {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for(int i = 0; i &lt; n; i++)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          ..........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          ..........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0"/>
            <a:ext cx="8229600" cy="490538"/>
          </a:xfrm>
        </p:spPr>
        <p:txBody>
          <a:bodyPr>
            <a:normAutofit/>
          </a:bodyPr>
          <a:lstStyle/>
          <a:p>
            <a:r>
              <a:rPr lang="en-US" sz="2400" b="1" dirty="0"/>
              <a:t>Determining complexity of code </a:t>
            </a:r>
            <a:r>
              <a:rPr lang="en-US" sz="2400" b="1" dirty="0" smtClean="0"/>
              <a:t>structures</a:t>
            </a:r>
            <a:endParaRPr lang="en-US" sz="2400" b="1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549276"/>
            <a:ext cx="8147050" cy="5903913"/>
          </a:xfrm>
        </p:spPr>
        <p:txBody>
          <a:bodyPr/>
          <a:lstStyle/>
          <a:p>
            <a:pPr marL="381000" indent="-381000"/>
            <a:r>
              <a:rPr lang="en-US"/>
              <a:t>Example2:</a:t>
            </a:r>
          </a:p>
          <a:p>
            <a:pPr marL="381000" indent="-381000">
              <a:buNone/>
            </a:pPr>
            <a:r>
              <a:rPr lang="en-US" i="1"/>
              <a:t>		O(if-else) = Max[O(Condition), O(if), O(else)]</a:t>
            </a:r>
          </a:p>
          <a:p>
            <a:pPr marL="381000" indent="-381000">
              <a:buNone/>
            </a:pPr>
            <a:endParaRPr lang="en-US"/>
          </a:p>
          <a:p>
            <a:pPr marL="1371600" lvl="2" indent="-45720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82</a:t>
            </a:fld>
            <a:endParaRPr lang="en-CA"/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3143250" y="3284538"/>
            <a:ext cx="3068638" cy="538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3216275" y="2661379"/>
            <a:ext cx="3068638" cy="5224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3227554" y="6092826"/>
            <a:ext cx="3859047" cy="556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 rtl="1"/>
            <a:r>
              <a:rPr lang="en-US" i="1"/>
              <a:t>O(if-else) = O(Condition) = </a:t>
            </a:r>
            <a:r>
              <a:rPr lang="en-US" sz="3000" b="1" i="1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8016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2424114" y="1484314"/>
            <a:ext cx="7705725" cy="4359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int[] integers = new int[100];</a:t>
            </a:r>
          </a:p>
          <a:p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is the problem size, n &lt;= 100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........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if(hasPrimes(integers, n) == true)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	integers[0] = 20;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integers[0] = -20;</a:t>
            </a: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boolean hasPrimes(int[] x, int n) {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for(int i = 0; i &lt; n; i++)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          ..........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          ..........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0"/>
            <a:ext cx="8229600" cy="490538"/>
          </a:xfrm>
        </p:spPr>
        <p:txBody>
          <a:bodyPr>
            <a:normAutofit/>
          </a:bodyPr>
          <a:lstStyle/>
          <a:p>
            <a:r>
              <a:rPr lang="en-US" sz="2400" b="1" dirty="0"/>
              <a:t>Determining complexity of code </a:t>
            </a:r>
            <a:r>
              <a:rPr lang="en-US" sz="2400" b="1" dirty="0" smtClean="0"/>
              <a:t>structures</a:t>
            </a:r>
            <a:endParaRPr lang="en-US" sz="2400" b="1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549276"/>
            <a:ext cx="8147050" cy="5903913"/>
          </a:xfrm>
        </p:spPr>
        <p:txBody>
          <a:bodyPr/>
          <a:lstStyle/>
          <a:p>
            <a:pPr marL="381000" indent="-381000"/>
            <a:r>
              <a:rPr lang="en-US"/>
              <a:t>Example2:</a:t>
            </a:r>
          </a:p>
          <a:p>
            <a:pPr marL="381000" indent="-381000">
              <a:buNone/>
            </a:pPr>
            <a:r>
              <a:rPr lang="en-US" i="1"/>
              <a:t>		O(if-else) = Max[O(Condition), O(if), O(else)]</a:t>
            </a:r>
          </a:p>
          <a:p>
            <a:pPr marL="381000" indent="-381000">
              <a:buNone/>
            </a:pPr>
            <a:endParaRPr lang="en-US"/>
          </a:p>
          <a:p>
            <a:pPr marL="1371600" lvl="2" indent="-45720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83</a:t>
            </a:fld>
            <a:endParaRPr lang="en-CA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319963" y="2781301"/>
            <a:ext cx="792162" cy="371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O(1)</a:t>
            </a:r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3143250" y="3284538"/>
            <a:ext cx="3068638" cy="538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3216275" y="2661379"/>
            <a:ext cx="3068638" cy="5224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6456364" y="2924175"/>
            <a:ext cx="796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6383339" y="3573463"/>
            <a:ext cx="796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7319963" y="3429001"/>
            <a:ext cx="792162" cy="371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O(1)</a:t>
            </a:r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3227554" y="6092826"/>
            <a:ext cx="3859047" cy="556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r" rtl="1"/>
            <a:r>
              <a:rPr lang="en-US" i="1"/>
              <a:t>O(if-else) = O(Condition) = </a:t>
            </a:r>
            <a:r>
              <a:rPr lang="en-US" sz="3000" b="1" i="1"/>
              <a:t>O(n)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7464424" y="4941888"/>
            <a:ext cx="837911" cy="371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2746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490538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Determining complexity of code structures </a:t>
            </a:r>
            <a:r>
              <a:rPr lang="en-US" sz="2400" b="1" dirty="0" smtClean="0"/>
              <a:t>Dominant </a:t>
            </a:r>
            <a:r>
              <a:rPr lang="en-US" sz="2400" b="1" dirty="0"/>
              <a:t>if- statement branches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757239"/>
            <a:ext cx="8208962" cy="5335587"/>
          </a:xfrm>
        </p:spPr>
        <p:txBody>
          <a:bodyPr>
            <a:normAutofit lnSpcReduction="10000"/>
          </a:bodyPr>
          <a:lstStyle/>
          <a:p>
            <a:pPr marL="381000" indent="-381000">
              <a:lnSpc>
                <a:spcPct val="70000"/>
              </a:lnSpc>
            </a:pPr>
            <a:r>
              <a:rPr lang="en-US" b="1" dirty="0"/>
              <a:t>Note:</a:t>
            </a:r>
            <a:r>
              <a:rPr lang="en-US" dirty="0"/>
              <a:t> Sometimes a loop may cause the if-else rule not to be </a:t>
            </a:r>
            <a:r>
              <a:rPr lang="en-US" dirty="0" smtClean="0"/>
              <a:t>applicable</a:t>
            </a:r>
            <a:r>
              <a:rPr lang="en-US" dirty="0"/>
              <a:t>. Consider the following loop:</a:t>
            </a:r>
            <a:r>
              <a:rPr lang="en-US" sz="4400" dirty="0"/>
              <a:t> </a:t>
            </a:r>
          </a:p>
          <a:p>
            <a:pPr marL="381000" indent="-381000">
              <a:buNone/>
            </a:pPr>
            <a:endParaRPr lang="en-US" sz="3600" b="1" dirty="0"/>
          </a:p>
          <a:p>
            <a:pPr marL="381000" indent="-381000">
              <a:buNone/>
            </a:pPr>
            <a:endParaRPr lang="en-US" sz="3600" b="1" dirty="0"/>
          </a:p>
          <a:p>
            <a:pPr marL="381000" indent="-381000">
              <a:buNone/>
            </a:pPr>
            <a:endParaRPr lang="en-US" sz="3600" b="1" dirty="0"/>
          </a:p>
          <a:p>
            <a:pPr marL="381000" indent="-381000">
              <a:buNone/>
            </a:pPr>
            <a:endParaRPr lang="en-US" sz="3600" b="1" dirty="0"/>
          </a:p>
          <a:p>
            <a:pPr marL="381000" indent="-381000"/>
            <a:r>
              <a:rPr lang="en-US" b="1" dirty="0"/>
              <a:t>block1</a:t>
            </a:r>
            <a:r>
              <a:rPr lang="en-US" dirty="0"/>
              <a:t> is executed only once, </a:t>
            </a:r>
            <a:r>
              <a:rPr lang="en-US" b="1" dirty="0"/>
              <a:t>block2</a:t>
            </a:r>
            <a:r>
              <a:rPr lang="en-US" dirty="0"/>
              <a:t> is executed </a:t>
            </a:r>
            <a:r>
              <a:rPr lang="en-US" b="1" dirty="0"/>
              <a:t>n - 1</a:t>
            </a:r>
            <a:r>
              <a:rPr lang="en-US" dirty="0"/>
              <a:t> times </a:t>
            </a:r>
          </a:p>
          <a:p>
            <a:pPr marL="990600" lvl="1" indent="-533400"/>
            <a:r>
              <a:rPr lang="en-US" sz="2000" dirty="0"/>
              <a:t> Complexity is </a:t>
            </a:r>
            <a:r>
              <a:rPr lang="en-US" sz="2000" b="1" dirty="0"/>
              <a:t>O(T(block1))</a:t>
            </a:r>
            <a:r>
              <a:rPr lang="en-US" sz="2000" dirty="0"/>
              <a:t> if T(block1) &gt;  (n – 1)*T(block2)</a:t>
            </a:r>
          </a:p>
          <a:p>
            <a:pPr marL="990600" lvl="1" indent="-533400"/>
            <a:r>
              <a:rPr lang="en-US" sz="2000" dirty="0"/>
              <a:t>Otherwise block2 is dominant:</a:t>
            </a:r>
          </a:p>
          <a:p>
            <a:pPr marL="381000" indent="-381000">
              <a:buNone/>
            </a:pPr>
            <a:r>
              <a:rPr lang="en-US" dirty="0"/>
              <a:t>                      Complexity is </a:t>
            </a:r>
            <a:r>
              <a:rPr lang="en-US" b="1" dirty="0"/>
              <a:t>O(n*T(block2))</a:t>
            </a:r>
          </a:p>
          <a:p>
            <a:pPr marL="381000" indent="-381000"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84</a:t>
            </a:fld>
            <a:endParaRPr lang="en-CA"/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3432176" y="1989138"/>
            <a:ext cx="5400675" cy="17399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for(int i = 1; i &lt;= n; i++)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if(i == 1)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block1;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block2;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4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490538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Determining complexity of code structures </a:t>
            </a:r>
            <a:r>
              <a:rPr lang="en-US" sz="2400" b="1" dirty="0" smtClean="0"/>
              <a:t>Dominant </a:t>
            </a:r>
            <a:r>
              <a:rPr lang="en-US" sz="2400" b="1" dirty="0"/>
              <a:t>if- statement branches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757238"/>
            <a:ext cx="8208962" cy="6100762"/>
          </a:xfrm>
        </p:spPr>
        <p:txBody>
          <a:bodyPr>
            <a:noAutofit/>
          </a:bodyPr>
          <a:lstStyle/>
          <a:p>
            <a:pPr marL="381000" indent="-381000">
              <a:lnSpc>
                <a:spcPct val="80000"/>
              </a:lnSpc>
            </a:pPr>
            <a:r>
              <a:rPr lang="en-US" sz="2000" dirty="0"/>
              <a:t>Consider the following loop: 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85</a:t>
            </a:fld>
            <a:endParaRPr lang="en-CA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000375" y="1209799"/>
            <a:ext cx="4967288" cy="31400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(n &gt; 0)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(n % 2 == 0)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 = n / 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else{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 = n – 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361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490538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Determining complexity of code structures </a:t>
            </a:r>
            <a:r>
              <a:rPr lang="en-US" sz="2400" b="1" dirty="0" smtClean="0"/>
              <a:t>Dominant </a:t>
            </a:r>
            <a:r>
              <a:rPr lang="en-US" sz="2400" b="1" dirty="0"/>
              <a:t>if- statement branches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757238"/>
            <a:ext cx="8208962" cy="6100762"/>
          </a:xfrm>
        </p:spPr>
        <p:txBody>
          <a:bodyPr>
            <a:noAutofit/>
          </a:bodyPr>
          <a:lstStyle/>
          <a:p>
            <a:pPr marL="381000" indent="-381000">
              <a:lnSpc>
                <a:spcPct val="80000"/>
              </a:lnSpc>
            </a:pPr>
            <a:r>
              <a:rPr lang="en-US" sz="2000" dirty="0"/>
              <a:t>Consider the following loop: 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 marL="381000" indent="-381000">
              <a:lnSpc>
                <a:spcPct val="80000"/>
              </a:lnSpc>
              <a:buNone/>
            </a:pPr>
            <a:endParaRPr lang="en-US" sz="2000" b="1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else-branch has more basic operations; therefore one may conclude that the loop is O(n). However the if-branch dominates: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For </a:t>
            </a:r>
            <a:r>
              <a:rPr lang="en-US" sz="2000" dirty="0"/>
              <a:t>any </a:t>
            </a:r>
            <a:r>
              <a:rPr lang="en-US" sz="2000" dirty="0" smtClean="0"/>
              <a:t>n </a:t>
            </a:r>
            <a:r>
              <a:rPr lang="en-US" sz="2000" dirty="0"/>
              <a:t>&gt; 0, if n is odd, the else-branch is executed one time.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If </a:t>
            </a:r>
            <a:r>
              <a:rPr lang="en-US" sz="2000" dirty="0"/>
              <a:t>n is even, the else-branch is not executed.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Hence </a:t>
            </a:r>
            <a:r>
              <a:rPr lang="en-US" sz="2000" dirty="0"/>
              <a:t>the program fragment is O(log n)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86</a:t>
            </a:fld>
            <a:endParaRPr lang="en-CA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000375" y="1209799"/>
            <a:ext cx="4967288" cy="31400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(n &gt; 0)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(n % 2 == 0)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 = n / 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else{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 = n – 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3921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1949450" y="1412876"/>
            <a:ext cx="7099300" cy="496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 key;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int[] x = new int[100];  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int[][] y = new int[100][100];  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........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is the problem size </a:t>
            </a:r>
            <a:r>
              <a:rPr lang="en-US" b="1">
                <a:solidFill>
                  <a:schemeClr val="accent2"/>
                </a:solidFill>
              </a:rPr>
              <a:t>( n &lt;= 100)</a:t>
            </a:r>
            <a:r>
              <a:rPr lang="en-US"/>
              <a:t> </a:t>
            </a:r>
            <a:endParaRPr lang="en-US" sz="20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switch(key)  {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case 'a': 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for(int i = 0; i &lt; n; i++)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sum += x[i];    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break; 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case 'b': 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for(int i = 0; i &lt; n; j++)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for(int j = 0; j &lt; n; j++)           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sum += y[i][j];    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break; 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647700"/>
          </a:xfrm>
        </p:spPr>
        <p:txBody>
          <a:bodyPr>
            <a:normAutofit/>
          </a:bodyPr>
          <a:lstStyle/>
          <a:p>
            <a:r>
              <a:rPr lang="en-US" sz="2400" b="1" dirty="0"/>
              <a:t>Determining complexity of code </a:t>
            </a:r>
            <a:r>
              <a:rPr lang="en-US" sz="2400" b="1" dirty="0" smtClean="0"/>
              <a:t>structures</a:t>
            </a:r>
            <a:endParaRPr lang="en-US" sz="2400" b="1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692150"/>
            <a:ext cx="8229600" cy="5761038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/>
              <a:t>Switch:</a:t>
            </a:r>
            <a:r>
              <a:rPr lang="en-US" sz="2400"/>
              <a:t> </a:t>
            </a:r>
            <a:r>
              <a:rPr lang="en-US"/>
              <a:t>Take the complexity of the most expensive case including the default case</a:t>
            </a:r>
            <a:r>
              <a:rPr lang="en-US" sz="240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87</a:t>
            </a:fld>
            <a:endParaRPr lang="en-CA"/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2135189" y="3420997"/>
            <a:ext cx="6192837" cy="5224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8401051" y="3716339"/>
            <a:ext cx="1152525" cy="222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9659938" y="3357564"/>
            <a:ext cx="1008062" cy="55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/>
              <a:t>o(n)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9586914" y="4652964"/>
            <a:ext cx="1081087" cy="55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/>
              <a:t>o(n</a:t>
            </a:r>
            <a:r>
              <a:rPr lang="en-US" sz="3000" b="1" baseline="30000"/>
              <a:t>2</a:t>
            </a:r>
            <a:r>
              <a:rPr lang="en-US" sz="3000" b="1"/>
              <a:t>)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927351" y="6421438"/>
            <a:ext cx="5400675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/>
              <a:t>Overall Complexity:  o(n</a:t>
            </a:r>
            <a:r>
              <a:rPr lang="en-US" sz="2200" b="1" baseline="30000"/>
              <a:t>2</a:t>
            </a:r>
            <a:r>
              <a:rPr lang="en-US" sz="2200" b="1"/>
              <a:t>)</a:t>
            </a:r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1992314" y="4860066"/>
            <a:ext cx="6624637" cy="5224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8472489" y="4868864"/>
            <a:ext cx="1152525" cy="222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9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"/>
            <a:ext cx="8229600" cy="346075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Other Asymptotic </a:t>
            </a:r>
            <a:r>
              <a:rPr lang="en-US" sz="2400" b="1" dirty="0" smtClean="0"/>
              <a:t>Notations</a:t>
            </a:r>
            <a:endParaRPr lang="en-US" sz="2400" b="1" dirty="0"/>
          </a:p>
        </p:txBody>
      </p:sp>
      <p:pic>
        <p:nvPicPr>
          <p:cNvPr id="132138" name="Picture 42" descr="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04814"/>
            <a:ext cx="3095625" cy="28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2139" name="Picture 43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4016376"/>
            <a:ext cx="3168650" cy="28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2140" name="Picture 44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6" y="549275"/>
            <a:ext cx="3025775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2141" name="Text Box 45"/>
          <p:cNvSpPr txBox="1">
            <a:spLocks noChangeArrowheads="1"/>
          </p:cNvSpPr>
          <p:nvPr/>
        </p:nvSpPr>
        <p:spPr bwMode="auto">
          <a:xfrm>
            <a:off x="1992313" y="3284538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f(n) </a:t>
            </a:r>
            <a:r>
              <a:rPr lang="en-US">
                <a:sym typeface="Symbol" panose="05050102010706020507" pitchFamily="18" charset="2"/>
              </a:rPr>
              <a:t> O(g(n))</a:t>
            </a:r>
          </a:p>
        </p:txBody>
      </p:sp>
      <p:sp>
        <p:nvSpPr>
          <p:cNvPr id="132142" name="Text Box 46"/>
          <p:cNvSpPr txBox="1">
            <a:spLocks noChangeArrowheads="1"/>
          </p:cNvSpPr>
          <p:nvPr/>
        </p:nvSpPr>
        <p:spPr bwMode="auto">
          <a:xfrm>
            <a:off x="7896225" y="3213101"/>
            <a:ext cx="208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f(n) </a:t>
            </a:r>
            <a:r>
              <a:rPr lang="en-US">
                <a:sym typeface="Symbol" panose="05050102010706020507" pitchFamily="18" charset="2"/>
              </a:rPr>
              <a:t> (g(n))</a:t>
            </a:r>
          </a:p>
        </p:txBody>
      </p:sp>
      <p:sp>
        <p:nvSpPr>
          <p:cNvPr id="132143" name="Text Box 47"/>
          <p:cNvSpPr txBox="1">
            <a:spLocks noChangeArrowheads="1"/>
          </p:cNvSpPr>
          <p:nvPr/>
        </p:nvSpPr>
        <p:spPr bwMode="auto">
          <a:xfrm>
            <a:off x="7175500" y="5805488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f(n) </a:t>
            </a:r>
            <a:r>
              <a:rPr lang="en-US">
                <a:sym typeface="Symbol" panose="05050102010706020507" pitchFamily="18" charset="2"/>
              </a:rPr>
              <a:t> (g(n))</a:t>
            </a:r>
          </a:p>
        </p:txBody>
      </p:sp>
    </p:spTree>
    <p:extLst>
      <p:ext uri="{BB962C8B-B14F-4D97-AF65-F5344CB8AC3E}">
        <p14:creationId xmlns:p14="http://schemas.microsoft.com/office/powerpoint/2010/main" val="25099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1919288" y="1"/>
            <a:ext cx="8229600" cy="346075"/>
          </a:xfrm>
        </p:spPr>
        <p:txBody>
          <a:bodyPr>
            <a:normAutofit fontScale="90000"/>
          </a:bodyPr>
          <a:lstStyle/>
          <a:p>
            <a:r>
              <a:rPr lang="en-US" sz="2400" b="1"/>
              <a:t>Other Asymptotic Notations</a:t>
            </a:r>
          </a:p>
        </p:txBody>
      </p:sp>
      <p:graphicFrame>
        <p:nvGraphicFramePr>
          <p:cNvPr id="129239" name="Group 215"/>
          <p:cNvGraphicFramePr>
            <a:graphicFrameLocks noGrp="1"/>
          </p:cNvGraphicFramePr>
          <p:nvPr>
            <p:ph sz="half" idx="2"/>
          </p:nvPr>
        </p:nvGraphicFramePr>
        <p:xfrm>
          <a:off x="1919289" y="404813"/>
          <a:ext cx="8497887" cy="5192904"/>
        </p:xfrm>
        <a:graphic>
          <a:graphicData uri="http://schemas.openxmlformats.org/drawingml/2006/table">
            <a:tbl>
              <a:tblPr/>
              <a:tblGrid>
                <a:gridCol w="968375"/>
                <a:gridCol w="1698625"/>
                <a:gridCol w="2833687"/>
                <a:gridCol w="2997200"/>
              </a:tblGrid>
              <a:tr h="863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Mathematical definition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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c,c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,c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0 and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n ≥ n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0</a:t>
                      </a:r>
                      <a:r>
                        <a:rPr kumimoji="0" lang="x-non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65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Big-O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f(n)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 O(g(n))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asymptotic upper bound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f(n)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≤ cg(n)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little-o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f(n)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 o(g(n))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bound that is not asymptotically tight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f(n)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&lt; cg(n)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little-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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f(n)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  (g(n))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bound that is not asymptotically tight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f(n)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&gt; cg(n)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Big-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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f(n)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  (g(n))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asymptotic lower bound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f(n)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 cg(n)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f(n)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 (g(n))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asymptotically tight bound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g(n)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≤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f(n)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≤ c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g(n)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Note: f(n) is  (n) if it is both O(n) and  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40" name="Text Box 216"/>
          <p:cNvSpPr txBox="1">
            <a:spLocks noChangeArrowheads="1"/>
          </p:cNvSpPr>
          <p:nvPr/>
        </p:nvSpPr>
        <p:spPr bwMode="auto">
          <a:xfrm>
            <a:off x="1774825" y="5876925"/>
            <a:ext cx="864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Note: Big-O is commonly used where Θ is meant, i.e., when a tight estimate is implied </a:t>
            </a:r>
          </a:p>
        </p:txBody>
      </p:sp>
    </p:spTree>
    <p:extLst>
      <p:ext uri="{BB962C8B-B14F-4D97-AF65-F5344CB8AC3E}">
        <p14:creationId xmlns:p14="http://schemas.microsoft.com/office/powerpoint/2010/main" val="42119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 Example: Insertion Sort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b="1" dirty="0" err="1">
                <a:latin typeface="Courier New" charset="0"/>
              </a:rPr>
              <a:t>InsertionSort</a:t>
            </a:r>
            <a:r>
              <a:rPr lang="en-US" sz="2400" b="1" dirty="0">
                <a:latin typeface="Courier New" charset="0"/>
              </a:rPr>
              <a:t>(A, n) {</a:t>
            </a:r>
            <a:br>
              <a:rPr lang="en-US" sz="2400" b="1" dirty="0">
                <a:latin typeface="Courier New" charset="0"/>
              </a:rPr>
            </a:br>
            <a:r>
              <a:rPr lang="en-US" sz="2400" b="1" dirty="0">
                <a:latin typeface="Courier New" charset="0"/>
              </a:rPr>
              <a:t>for </a:t>
            </a:r>
            <a:r>
              <a:rPr lang="en-US" sz="2400" b="1" dirty="0" err="1">
                <a:latin typeface="Courier New" charset="0"/>
              </a:rPr>
              <a:t>i</a:t>
            </a:r>
            <a:r>
              <a:rPr lang="en-US" sz="2400" b="1" dirty="0">
                <a:latin typeface="Courier New" charset="0"/>
              </a:rPr>
              <a:t> = 2 to n {</a:t>
            </a:r>
            <a:br>
              <a:rPr lang="en-US" sz="2400" b="1" dirty="0">
                <a:latin typeface="Courier New" charset="0"/>
              </a:rPr>
            </a:br>
            <a:r>
              <a:rPr lang="en-US" sz="2400" b="1" dirty="0">
                <a:latin typeface="Courier New" charset="0"/>
              </a:rPr>
              <a:t>	key = A[</a:t>
            </a:r>
            <a:r>
              <a:rPr lang="en-US" sz="2400" b="1" dirty="0" err="1">
                <a:latin typeface="Courier New" charset="0"/>
              </a:rPr>
              <a:t>i</a:t>
            </a:r>
            <a:r>
              <a:rPr lang="en-US" sz="2400" b="1" dirty="0">
                <a:latin typeface="Courier New" charset="0"/>
              </a:rPr>
              <a:t>]</a:t>
            </a:r>
            <a:br>
              <a:rPr lang="en-US" sz="2400" b="1" dirty="0">
                <a:latin typeface="Courier New" charset="0"/>
              </a:rPr>
            </a:br>
            <a:r>
              <a:rPr lang="en-US" sz="2400" b="1" dirty="0">
                <a:latin typeface="Courier New" charset="0"/>
              </a:rPr>
              <a:t>	j = </a:t>
            </a:r>
            <a:r>
              <a:rPr lang="en-US" sz="2400" b="1" dirty="0" err="1">
                <a:latin typeface="Courier New" charset="0"/>
              </a:rPr>
              <a:t>i</a:t>
            </a:r>
            <a:r>
              <a:rPr lang="en-US" sz="2400" b="1" dirty="0">
                <a:latin typeface="Courier New" charset="0"/>
              </a:rPr>
              <a:t> - 1;</a:t>
            </a:r>
            <a:br>
              <a:rPr lang="en-US" sz="2400" b="1" dirty="0">
                <a:latin typeface="Courier New" charset="0"/>
              </a:rPr>
            </a:br>
            <a:r>
              <a:rPr lang="en-US" sz="2400" b="1" dirty="0">
                <a:latin typeface="Courier New" charset="0"/>
              </a:rPr>
              <a:t>	while (j &gt; 0) and (A[j] &gt; key) {</a:t>
            </a:r>
            <a:br>
              <a:rPr lang="en-US" sz="2400" b="1" dirty="0">
                <a:latin typeface="Courier New" charset="0"/>
              </a:rPr>
            </a:br>
            <a:r>
              <a:rPr lang="en-US" sz="2400" b="1" dirty="0">
                <a:latin typeface="Courier New" charset="0"/>
              </a:rPr>
              <a:t>		A[j+1] = A[j]</a:t>
            </a:r>
            <a:br>
              <a:rPr lang="en-US" sz="2400" b="1" dirty="0">
                <a:latin typeface="Courier New" charset="0"/>
              </a:rPr>
            </a:br>
            <a:r>
              <a:rPr lang="en-US" sz="2400" b="1" dirty="0">
                <a:latin typeface="Courier New" charset="0"/>
              </a:rPr>
              <a:t>		j = j - 1</a:t>
            </a:r>
            <a:br>
              <a:rPr lang="en-US" sz="2400" b="1" dirty="0">
                <a:latin typeface="Courier New" charset="0"/>
              </a:rPr>
            </a:br>
            <a:r>
              <a:rPr lang="en-US" sz="2400" b="1" dirty="0">
                <a:latin typeface="Courier New" charset="0"/>
              </a:rPr>
              <a:t>	}	</a:t>
            </a:r>
            <a:br>
              <a:rPr lang="en-US" sz="2400" b="1" dirty="0">
                <a:latin typeface="Courier New" charset="0"/>
              </a:rPr>
            </a:br>
            <a:r>
              <a:rPr lang="en-US" sz="2400" b="1" dirty="0">
                <a:latin typeface="Courier New" charset="0"/>
              </a:rPr>
              <a:t>	A[j+1] = key</a:t>
            </a:r>
            <a:br>
              <a:rPr lang="en-US" sz="2400" b="1" dirty="0">
                <a:latin typeface="Courier New" charset="0"/>
              </a:rPr>
            </a:br>
            <a:r>
              <a:rPr lang="en-US" sz="2400" b="1" dirty="0">
                <a:latin typeface="Courier New" charset="0"/>
              </a:rPr>
              <a:t>}		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2" name="Insertion-sort-example-300px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67749" y="462395"/>
            <a:ext cx="2857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3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10503</TotalTime>
  <Words>3828</Words>
  <Application>Microsoft Office PowerPoint</Application>
  <PresentationFormat>Widescreen</PresentationFormat>
  <Paragraphs>1116</Paragraphs>
  <Slides>89</Slides>
  <Notes>27</Notes>
  <HiddenSlides>0</HiddenSlides>
  <MMClips>1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104" baseType="lpstr">
      <vt:lpstr>ＭＳ Ｐゴシック</vt:lpstr>
      <vt:lpstr>Arial</vt:lpstr>
      <vt:lpstr>Calibri</vt:lpstr>
      <vt:lpstr>Courier New</vt:lpstr>
      <vt:lpstr>HG明朝B</vt:lpstr>
      <vt:lpstr>Rockwell</vt:lpstr>
      <vt:lpstr>Rockwell Condensed</vt:lpstr>
      <vt:lpstr>Symbol</vt:lpstr>
      <vt:lpstr>Symbol Set</vt:lpstr>
      <vt:lpstr>Tahoma</vt:lpstr>
      <vt:lpstr>Times New Roman</vt:lpstr>
      <vt:lpstr>Wingdings</vt:lpstr>
      <vt:lpstr>Wood Type</vt:lpstr>
      <vt:lpstr>Chart</vt:lpstr>
      <vt:lpstr>Equation</vt:lpstr>
      <vt:lpstr>Analyzing Algorithms</vt:lpstr>
      <vt:lpstr>Algorithms in action?</vt:lpstr>
      <vt:lpstr>Asymptotic Performance</vt:lpstr>
      <vt:lpstr>Asymptotic Notation</vt:lpstr>
      <vt:lpstr>Analysis of Algorithms</vt:lpstr>
      <vt:lpstr>Input Size</vt:lpstr>
      <vt:lpstr>Running Time</vt:lpstr>
      <vt:lpstr>Analysis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Insertion Sort</vt:lpstr>
      <vt:lpstr>Insertion Sort</vt:lpstr>
      <vt:lpstr>Insertion Sort</vt:lpstr>
      <vt:lpstr>Analyzing Insertion Sort</vt:lpstr>
      <vt:lpstr>Analysis</vt:lpstr>
      <vt:lpstr>Practical Complexity</vt:lpstr>
      <vt:lpstr>Practical Complexity</vt:lpstr>
      <vt:lpstr>Practical Complexity</vt:lpstr>
      <vt:lpstr>Practical Complexity</vt:lpstr>
      <vt:lpstr>Big-O: Comparison of Growth Rates</vt:lpstr>
      <vt:lpstr>Big-O: Comparison of Growth Rates</vt:lpstr>
      <vt:lpstr>Upper Bound Notation</vt:lpstr>
      <vt:lpstr>Insertion Sort Is O(n2)</vt:lpstr>
      <vt:lpstr>Big O Fact</vt:lpstr>
      <vt:lpstr>Lower Bound Notation</vt:lpstr>
      <vt:lpstr>Asymptotic Tight Bound</vt:lpstr>
      <vt:lpstr>Simplifying the Analysis</vt:lpstr>
      <vt:lpstr>Examples</vt:lpstr>
      <vt:lpstr>More on Order Notation</vt:lpstr>
      <vt:lpstr>Common Names</vt:lpstr>
      <vt:lpstr>PowerPoint Presentation</vt:lpstr>
      <vt:lpstr>PowerPoint Presentation</vt:lpstr>
      <vt:lpstr>Examples</vt:lpstr>
      <vt:lpstr>PowerPoint Presentation</vt:lpstr>
      <vt:lpstr>Rules to manipulate Big-Oh expressions</vt:lpstr>
      <vt:lpstr>Rules to manipulate Big-Oh expressions</vt:lpstr>
      <vt:lpstr>Rules to manipulate Big-Oh expressions</vt:lpstr>
      <vt:lpstr>PowerPoint Presentation</vt:lpstr>
      <vt:lpstr>PowerPoint Presentation</vt:lpstr>
      <vt:lpstr>Problems</vt:lpstr>
      <vt:lpstr>Problems</vt:lpstr>
      <vt:lpstr>Determining complexity of code structures </vt:lpstr>
      <vt:lpstr>Determining complexity of code structures </vt:lpstr>
      <vt:lpstr>Determining complexity of code structures </vt:lpstr>
      <vt:lpstr>Determining complexity of code structures </vt:lpstr>
      <vt:lpstr>Determining complexity of code structures</vt:lpstr>
      <vt:lpstr>Determining complexity of code structures</vt:lpstr>
      <vt:lpstr>Determining complexity of code structures </vt:lpstr>
      <vt:lpstr>Determining complexity of code structures </vt:lpstr>
      <vt:lpstr>Determining complexity of code structures </vt:lpstr>
      <vt:lpstr>Determining complexity of code structures </vt:lpstr>
      <vt:lpstr>Determining complexity of code structures</vt:lpstr>
      <vt:lpstr>Determining complexity of code structures</vt:lpstr>
      <vt:lpstr>Determining complexity of code structures</vt:lpstr>
      <vt:lpstr>Determining complexity of code structures</vt:lpstr>
      <vt:lpstr>Determining complexity of code structures Dominant if- statement branches</vt:lpstr>
      <vt:lpstr>Determining complexity of code structures Dominant if- statement branches</vt:lpstr>
      <vt:lpstr>Determining complexity of code structures Dominant if- statement branches</vt:lpstr>
      <vt:lpstr>Determining complexity of code structures</vt:lpstr>
      <vt:lpstr>Other Asymptotic Notations</vt:lpstr>
      <vt:lpstr>Other Asymptotic Notations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Selection Problem</dc:title>
  <dc:creator>Ebrahim Bagheri</dc:creator>
  <cp:lastModifiedBy>Ebrahim Bagheri</cp:lastModifiedBy>
  <cp:revision>68</cp:revision>
  <dcterms:created xsi:type="dcterms:W3CDTF">2013-12-29T19:01:07Z</dcterms:created>
  <dcterms:modified xsi:type="dcterms:W3CDTF">2016-01-18T15:09:04Z</dcterms:modified>
</cp:coreProperties>
</file>