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429" r:id="rId4"/>
    <p:sldId id="430" r:id="rId5"/>
    <p:sldId id="431" r:id="rId6"/>
    <p:sldId id="41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262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263" r:id="rId48"/>
    <p:sldId id="26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1152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printerSettings" Target="printerSettings/printerSettings1.bin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84460-2C5C-4D55-BE9E-60608EBAFCA9}" type="datetimeFigureOut">
              <a:rPr lang="en-CA" smtClean="0"/>
              <a:t>16-01-24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FE150-9A63-4F5D-B10F-4CE163DE5B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5261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86A4D-4873-4CC5-98AB-71D155C3483D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80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FE150-9A63-4F5D-B10F-4CE163DE5B4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57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1FA775-2EDD-491B-92BB-2889D91EA022}" type="slidenum">
              <a:rPr lang="en-US" altLang="zh-TW" sz="1200" i="0">
                <a:latin typeface="Times New Roman" panose="02020603050405020304" pitchFamily="18" charset="0"/>
              </a:rPr>
              <a:pPr/>
              <a:t>5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93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161BF9-749D-41A1-9D9C-509B4258C652}" type="slidenum">
              <a:rPr lang="en-US" altLang="zh-TW" sz="1200" i="0">
                <a:latin typeface="Times New Roman" panose="02020603050405020304" pitchFamily="18" charset="0"/>
              </a:rPr>
              <a:pPr/>
              <a:t>6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33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0C4D2BA-9AB8-45F6-9DBF-4A05BEF26076}" type="slidenum">
              <a:rPr lang="en-US" altLang="zh-TW" sz="1200" i="0">
                <a:latin typeface="Times New Roman" panose="02020603050405020304" pitchFamily="18" charset="0"/>
              </a:rPr>
              <a:pPr/>
              <a:t>7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7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019E5D-793A-4219-BBBC-5295C57B93C7}" type="slidenum">
              <a:rPr lang="en-US" altLang="zh-TW" sz="1200" i="0">
                <a:latin typeface="Times New Roman" panose="02020603050405020304" pitchFamily="18" charset="0"/>
              </a:rPr>
              <a:pPr/>
              <a:t>8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0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9CF61C1-81C6-4E4F-AD30-D15BD3D9F4F5}" type="slidenum">
              <a:rPr lang="en-US" altLang="zh-TW" sz="1200" i="0">
                <a:latin typeface="Times New Roman" panose="02020603050405020304" pitchFamily="18" charset="0"/>
              </a:rPr>
              <a:pPr/>
              <a:t>9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58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40A64-C649-4842-9D4D-AD8C576166D5}" type="slidenum">
              <a:rPr lang="en-US" altLang="zh-TW" sz="1200" i="0">
                <a:latin typeface="Times New Roman" panose="02020603050405020304" pitchFamily="18" charset="0"/>
              </a:rPr>
              <a:pPr/>
              <a:t>10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7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E9A23C-3326-481A-934B-A0D0A70065ED}" type="slidenum">
              <a:rPr lang="en-US" altLang="zh-TW" sz="1200" i="0">
                <a:latin typeface="Times New Roman" panose="02020603050405020304" pitchFamily="18" charset="0"/>
              </a:rPr>
              <a:pPr/>
              <a:t>11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83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343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3925"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0F0EC52-7327-4BB8-A492-80DD744696B6}" type="slidenum">
              <a:rPr lang="en-US" altLang="zh-TW" sz="1200" i="0">
                <a:latin typeface="Times New Roman" panose="02020603050405020304" pitchFamily="18" charset="0"/>
              </a:rPr>
              <a:pPr/>
              <a:t>12</a:t>
            </a:fld>
            <a:endParaRPr lang="en-US" altLang="zh-TW" sz="1200" i="0">
              <a:latin typeface="Times New Roman" panose="02020603050405020304" pitchFamily="18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49975" cy="3460750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8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3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2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93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129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301" y="-195943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01" y="1413401"/>
            <a:ext cx="10058400" cy="40507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02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519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-269748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378785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8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434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71268" y="-271147"/>
            <a:ext cx="10058400" cy="160934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‹#›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04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024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6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5306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99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81257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61393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24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19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119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43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235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5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40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0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47153-9FB0-4BF8-A60E-AFFF46069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53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A">
              <a:solidFill>
                <a:srgbClr val="696464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D49E780-E5EB-421E-969C-5AF6ED968DA0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308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8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0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1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2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pn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6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8.pn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9.png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20.png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1.png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22.png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23.png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4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25.png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6.png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4" Type="http://schemas.openxmlformats.org/officeDocument/2006/relationships/image" Target="../media/image27.png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4" Type="http://schemas.openxmlformats.org/officeDocument/2006/relationships/image" Target="../media/image28.png"/><Relationship Id="rId1" Type="http://schemas.openxmlformats.org/officeDocument/2006/relationships/vmlDrawing" Target="../drawings/vmlDrawing22.vml"/><Relationship Id="rId2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Divide and Conquer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22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715565" y="4342090"/>
            <a:ext cx="503238" cy="5048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01" y="1453157"/>
            <a:ext cx="10058400" cy="4050792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/>
              <a:t>Example: </a:t>
            </a:r>
            <a:r>
              <a:rPr lang="en-US" altLang="zh-TW" dirty="0"/>
              <a:t>Find </a:t>
            </a:r>
            <a:r>
              <a:rPr lang="en-US" altLang="zh-TW" dirty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	</a:t>
            </a:r>
            <a:endParaRPr lang="en-US" altLang="zh-TW" dirty="0" smtClean="0"/>
          </a:p>
          <a:p>
            <a:pPr>
              <a:buFontTx/>
              <a:buNone/>
              <a:defRPr/>
            </a:pPr>
            <a:endParaRPr lang="en-US" altLang="zh-TW" dirty="0"/>
          </a:p>
          <a:p>
            <a:pPr>
              <a:buFontTx/>
              <a:buNone/>
              <a:defRPr/>
            </a:pPr>
            <a:r>
              <a:rPr lang="en-US" altLang="zh-TW" dirty="0" smtClean="0"/>
              <a:t>				  </a:t>
            </a:r>
            <a:r>
              <a:rPr lang="en-US" altLang="zh-TW" dirty="0">
                <a:solidFill>
                  <a:srgbClr val="00CC99"/>
                </a:solidFill>
              </a:rPr>
              <a:t>3  5   7   8   9  12   15</a:t>
            </a:r>
            <a:endParaRPr lang="en-US" altLang="zh-TW" dirty="0"/>
          </a:p>
          <a:p>
            <a:pPr>
              <a:buFontTx/>
              <a:buNone/>
              <a:defRPr/>
            </a:pP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52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4725509" y="4391784"/>
            <a:ext cx="503238" cy="5048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</a:p>
        </p:txBody>
      </p:sp>
      <p:sp>
        <p:nvSpPr>
          <p:cNvPr id="44037" name="Oval 5"/>
          <p:cNvSpPr>
            <a:spLocks noChangeArrowheads="1"/>
          </p:cNvSpPr>
          <p:nvPr/>
        </p:nvSpPr>
        <p:spPr bwMode="auto">
          <a:xfrm>
            <a:off x="4796947" y="4391783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/>
              <a:t>Example: </a:t>
            </a:r>
            <a:r>
              <a:rPr lang="en-US" altLang="zh-TW" dirty="0"/>
              <a:t>Find </a:t>
            </a:r>
            <a:r>
              <a:rPr lang="en-US" altLang="zh-TW" dirty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	</a:t>
            </a:r>
            <a:endParaRPr lang="en-US" altLang="zh-TW" dirty="0" smtClean="0"/>
          </a:p>
          <a:p>
            <a:pPr>
              <a:buFontTx/>
              <a:buNone/>
              <a:defRPr/>
            </a:pPr>
            <a:endParaRPr lang="en-US" altLang="zh-TW" dirty="0"/>
          </a:p>
          <a:p>
            <a:pPr>
              <a:buFontTx/>
              <a:buNone/>
              <a:defRPr/>
            </a:pPr>
            <a:r>
              <a:rPr lang="en-US" altLang="zh-TW" dirty="0" smtClean="0"/>
              <a:t>		                            	 </a:t>
            </a:r>
            <a:r>
              <a:rPr lang="en-US" altLang="zh-TW" dirty="0">
                <a:solidFill>
                  <a:srgbClr val="00CC99"/>
                </a:solidFill>
              </a:rPr>
              <a:t>3  5   7   8   </a:t>
            </a:r>
            <a:r>
              <a:rPr lang="en-US" altLang="zh-TW" dirty="0" smtClean="0">
                <a:solidFill>
                  <a:srgbClr val="00CC99"/>
                </a:solidFill>
              </a:rPr>
              <a:t>  9  </a:t>
            </a:r>
            <a:r>
              <a:rPr lang="en-US" altLang="zh-TW" dirty="0">
                <a:solidFill>
                  <a:srgbClr val="00CC99"/>
                </a:solidFill>
              </a:rPr>
              <a:t>12   15</a:t>
            </a:r>
            <a:endParaRPr lang="en-US" altLang="zh-TW" dirty="0"/>
          </a:p>
          <a:p>
            <a:pPr>
              <a:buFontTx/>
              <a:buNone/>
              <a:defRPr/>
            </a:pP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16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Oval 2"/>
          <p:cNvSpPr>
            <a:spLocks noChangeArrowheads="1"/>
          </p:cNvSpPr>
          <p:nvPr/>
        </p:nvSpPr>
        <p:spPr bwMode="auto">
          <a:xfrm>
            <a:off x="6687773" y="2036031"/>
            <a:ext cx="936625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5665300" y="2024308"/>
            <a:ext cx="576262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4943475" y="2047754"/>
            <a:ext cx="431800" cy="433387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Recurrence for binary search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075622" y="2051304"/>
            <a:ext cx="10058400" cy="405079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TW" i="1" dirty="0" smtClean="0"/>
              <a:t>			</a:t>
            </a:r>
            <a:r>
              <a:rPr lang="en-US" altLang="zh-TW" sz="2800" i="1" dirty="0">
                <a:solidFill>
                  <a:srgbClr val="158578"/>
                </a:solidFill>
              </a:rPr>
              <a:t>T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sz="2800" dirty="0">
                <a:solidFill>
                  <a:srgbClr val="158578"/>
                </a:solidFill>
              </a:rPr>
              <a:t>) = 1 </a:t>
            </a:r>
            <a:r>
              <a:rPr lang="en-US" altLang="zh-TW" sz="2800" i="1" dirty="0">
                <a:solidFill>
                  <a:srgbClr val="158578"/>
                </a:solidFill>
              </a:rPr>
              <a:t>T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n</a:t>
            </a:r>
            <a:r>
              <a:rPr lang="en-US" altLang="zh-TW" sz="2800" dirty="0">
                <a:solidFill>
                  <a:srgbClr val="158578"/>
                </a:solidFill>
              </a:rPr>
              <a:t>/2) + </a:t>
            </a:r>
            <a:r>
              <a:rPr lang="en-US" altLang="zh-TW" dirty="0" smtClean="0">
                <a:solidFill>
                  <a:srgbClr val="158578"/>
                </a:solidFill>
              </a:rPr>
              <a:t>Θ</a:t>
            </a:r>
            <a:r>
              <a:rPr lang="en-US" altLang="zh-TW" sz="2800" dirty="0">
                <a:solidFill>
                  <a:srgbClr val="158578"/>
                </a:solidFill>
              </a:rPr>
              <a:t>(</a:t>
            </a:r>
            <a:r>
              <a:rPr lang="en-US" altLang="zh-TW" sz="2800" i="1" dirty="0">
                <a:solidFill>
                  <a:srgbClr val="158578"/>
                </a:solidFill>
              </a:rPr>
              <a:t>1</a:t>
            </a:r>
            <a:r>
              <a:rPr lang="en-US" altLang="zh-TW" sz="2800" dirty="0">
                <a:solidFill>
                  <a:srgbClr val="158578"/>
                </a:solidFill>
              </a:rPr>
              <a:t>)</a:t>
            </a:r>
          </a:p>
          <a:p>
            <a:pPr>
              <a:buFontTx/>
              <a:buNone/>
            </a:pPr>
            <a:endParaRPr lang="en-US" altLang="zh-TW" sz="28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28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28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28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endParaRPr lang="en-US" altLang="zh-TW" sz="2800" dirty="0">
              <a:solidFill>
                <a:srgbClr val="158578"/>
              </a:solidFill>
            </a:endParaRPr>
          </a:p>
          <a:p>
            <a:pPr>
              <a:buFontTx/>
              <a:buNone/>
            </a:pPr>
            <a:r>
              <a:rPr lang="en-US" altLang="zh-TW" sz="2400" dirty="0" smtClean="0"/>
              <a:t>⇒</a:t>
            </a:r>
            <a:r>
              <a:rPr lang="en-US" altLang="zh-TW" sz="2400" dirty="0" smtClean="0">
                <a:solidFill>
                  <a:srgbClr val="158578"/>
                </a:solidFill>
              </a:rPr>
              <a:t> </a:t>
            </a:r>
            <a:r>
              <a:rPr lang="en-US" altLang="zh-TW" sz="2400" i="1" dirty="0">
                <a:solidFill>
                  <a:srgbClr val="158578"/>
                </a:solidFill>
              </a:rPr>
              <a:t>T</a:t>
            </a:r>
            <a:r>
              <a:rPr lang="en-US" altLang="zh-TW" sz="2400" dirty="0">
                <a:solidFill>
                  <a:srgbClr val="158578"/>
                </a:solidFill>
              </a:rPr>
              <a:t>(</a:t>
            </a:r>
            <a:r>
              <a:rPr lang="en-US" altLang="zh-TW" sz="2400" i="1" dirty="0">
                <a:solidFill>
                  <a:srgbClr val="158578"/>
                </a:solidFill>
              </a:rPr>
              <a:t>n</a:t>
            </a:r>
            <a:r>
              <a:rPr lang="en-US" altLang="zh-TW" sz="2400" dirty="0">
                <a:solidFill>
                  <a:srgbClr val="158578"/>
                </a:solidFill>
              </a:rPr>
              <a:t>) = Θ(</a:t>
            </a:r>
            <a:r>
              <a:rPr lang="en-US" altLang="zh-TW" sz="2400" dirty="0" err="1">
                <a:solidFill>
                  <a:srgbClr val="158578"/>
                </a:solidFill>
              </a:rPr>
              <a:t>lg</a:t>
            </a:r>
            <a:r>
              <a:rPr lang="en-US" altLang="zh-TW" sz="2400" dirty="0">
                <a:solidFill>
                  <a:srgbClr val="158578"/>
                </a:solidFill>
              </a:rPr>
              <a:t> </a:t>
            </a:r>
            <a:r>
              <a:rPr lang="en-US" altLang="zh-TW" sz="2400" i="1" dirty="0">
                <a:solidFill>
                  <a:srgbClr val="158578"/>
                </a:solidFill>
              </a:rPr>
              <a:t>n</a:t>
            </a:r>
            <a:r>
              <a:rPr lang="en-US" altLang="zh-TW" sz="2400" dirty="0">
                <a:solidFill>
                  <a:srgbClr val="158578"/>
                </a:solidFill>
              </a:rPr>
              <a:t>) .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800600" y="450850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208214" y="4076700"/>
            <a:ext cx="2206053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# subproblems</a:t>
            </a:r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4224338" y="4437063"/>
            <a:ext cx="2428870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subproblem size</a:t>
            </a:r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7751764" y="4005264"/>
            <a:ext cx="20034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work dividing</a:t>
            </a:r>
          </a:p>
          <a:p>
            <a:pPr>
              <a:defRPr/>
            </a:pPr>
            <a:r>
              <a:rPr lang="en-US" altLang="zh-TW" sz="2400">
                <a:latin typeface="Arial" charset="0"/>
                <a:ea typeface="ＭＳ Ｐゴシック" charset="0"/>
                <a:cs typeface="ＭＳ Ｐゴシック" charset="0"/>
              </a:rPr>
              <a:t>and combining</a:t>
            </a: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V="1">
            <a:off x="3432176" y="2492376"/>
            <a:ext cx="7207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5448300" y="2636838"/>
            <a:ext cx="503238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 flipV="1">
            <a:off x="7680326" y="2565400"/>
            <a:ext cx="9366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64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 smtClean="0"/>
              <a:t>MergE</a:t>
            </a:r>
            <a:r>
              <a:rPr lang="en-US" dirty="0" smtClean="0"/>
              <a:t> Sort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104" y="1413401"/>
            <a:ext cx="80010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The key to Merge Sort is merging two sorted lists into one, such that if you have two lists X (x</a:t>
            </a:r>
            <a:r>
              <a:rPr lang="en-US" sz="2800" baseline="-25000" dirty="0" smtClean="0"/>
              <a:t>1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smtClean="0"/>
              <a:t>x</a:t>
            </a:r>
            <a:r>
              <a:rPr lang="en-US" sz="2800" baseline="-25000" dirty="0" smtClean="0"/>
              <a:t>2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sz="28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) and Y(y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y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sz="28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) the resulting list is Z(z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z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baseline="30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sz="28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sz="2800" baseline="-25000" dirty="0" err="1" smtClean="0">
                <a:cs typeface="Times New Roman" panose="02020603050405020304" pitchFamily="18" charset="0"/>
                <a:sym typeface="Symbol" panose="05050102010706020507" pitchFamily="18" charset="2"/>
              </a:rPr>
              <a:t>m+n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{ 3 8 9 }   L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 = { 1 5 7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merge(L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, L</a:t>
            </a:r>
            <a:r>
              <a:rPr lang="en-US" sz="2800" baseline="-250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) = { 1 3 5 7 8 9 }</a:t>
            </a:r>
            <a:endParaRPr lang="en-US" sz="2800" baseline="-25000" dirty="0" smtClean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04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34832" name="Group 16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33" name="Group 17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866" name="Group 50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67" name="Line 51"/>
          <p:cNvSpPr>
            <a:spLocks noChangeShapeType="1"/>
          </p:cNvSpPr>
          <p:nvPr/>
        </p:nvSpPr>
        <p:spPr bwMode="auto">
          <a:xfrm flipV="1">
            <a:off x="3352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168" name="Line 52"/>
          <p:cNvSpPr>
            <a:spLocks noChangeShapeType="1"/>
          </p:cNvSpPr>
          <p:nvPr/>
        </p:nvSpPr>
        <p:spPr bwMode="auto">
          <a:xfrm flipV="1">
            <a:off x="6858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169" name="Line 53"/>
          <p:cNvSpPr>
            <a:spLocks noChangeShapeType="1"/>
          </p:cNvSpPr>
          <p:nvPr/>
        </p:nvSpPr>
        <p:spPr bwMode="auto">
          <a:xfrm flipV="1">
            <a:off x="37338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5170" name="Text Box 54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5171" name="Text Box 55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5172" name="Text Box 56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14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540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55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867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91" name="Line 47"/>
          <p:cNvSpPr>
            <a:spLocks noChangeShapeType="1"/>
          </p:cNvSpPr>
          <p:nvPr/>
        </p:nvSpPr>
        <p:spPr bwMode="auto">
          <a:xfrm flipV="1">
            <a:off x="3352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6192" name="Line 48"/>
          <p:cNvSpPr>
            <a:spLocks noChangeShapeType="1"/>
          </p:cNvSpPr>
          <p:nvPr/>
        </p:nvSpPr>
        <p:spPr bwMode="auto">
          <a:xfrm flipV="1">
            <a:off x="7620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6193" name="Line 49"/>
          <p:cNvSpPr>
            <a:spLocks noChangeShapeType="1"/>
          </p:cNvSpPr>
          <p:nvPr/>
        </p:nvSpPr>
        <p:spPr bwMode="auto">
          <a:xfrm flipV="1">
            <a:off x="4419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6194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6195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6196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15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3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27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8939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15" name="Line 47"/>
          <p:cNvSpPr>
            <a:spLocks noChangeShapeType="1"/>
          </p:cNvSpPr>
          <p:nvPr/>
        </p:nvSpPr>
        <p:spPr bwMode="auto">
          <a:xfrm flipV="1">
            <a:off x="4038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 flipV="1">
            <a:off x="76200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V="1">
            <a:off x="51816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16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07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51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963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9" name="Line 47"/>
          <p:cNvSpPr>
            <a:spLocks noChangeShapeType="1"/>
          </p:cNvSpPr>
          <p:nvPr/>
        </p:nvSpPr>
        <p:spPr bwMode="auto">
          <a:xfrm flipV="1">
            <a:off x="4038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 flipV="1">
            <a:off x="8305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5867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8243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8244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17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49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40963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75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0987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63" name="Line 47"/>
          <p:cNvSpPr>
            <a:spLocks noChangeShapeType="1"/>
          </p:cNvSpPr>
          <p:nvPr/>
        </p:nvSpPr>
        <p:spPr bwMode="auto">
          <a:xfrm flipV="1">
            <a:off x="48006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 flipV="1">
            <a:off x="8305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9265" name="Line 49"/>
          <p:cNvSpPr>
            <a:spLocks noChangeShapeType="1"/>
          </p:cNvSpPr>
          <p:nvPr/>
        </p:nvSpPr>
        <p:spPr bwMode="auto">
          <a:xfrm flipV="1">
            <a:off x="6629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9266" name="Text Box 51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9267" name="Text Box 52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9268" name="Text Box 53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18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50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41987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999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011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5486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 flipV="1">
            <a:off x="8305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0289" name="Line 49"/>
          <p:cNvSpPr>
            <a:spLocks noChangeShapeType="1"/>
          </p:cNvSpPr>
          <p:nvPr/>
        </p:nvSpPr>
        <p:spPr bwMode="auto">
          <a:xfrm flipV="1">
            <a:off x="73914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0290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0292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19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3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2021786" y="2480364"/>
            <a:ext cx="9274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How do you eat an elephant?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60692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43011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23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3035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54864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 flipV="1">
            <a:off x="9067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 flipV="1">
            <a:off x="80772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1314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20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402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44035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47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059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35" name="Line 48"/>
          <p:cNvSpPr>
            <a:spLocks noChangeShapeType="1"/>
          </p:cNvSpPr>
          <p:nvPr/>
        </p:nvSpPr>
        <p:spPr bwMode="auto">
          <a:xfrm flipV="1">
            <a:off x="9067800" y="1981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2336" name="Line 49"/>
          <p:cNvSpPr>
            <a:spLocks noChangeShapeType="1"/>
          </p:cNvSpPr>
          <p:nvPr/>
        </p:nvSpPr>
        <p:spPr bwMode="auto">
          <a:xfrm flipV="1"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2337" name="Text Box 50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2338" name="Text Box 51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2339" name="Text Box 52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21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51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Merging </a:t>
            </a:r>
            <a:r>
              <a:rPr lang="en-US" sz="2000" dirty="0" smtClean="0"/>
              <a:t> </a:t>
            </a:r>
            <a:r>
              <a:rPr lang="en-US" dirty="0" smtClean="0"/>
              <a:t> 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29718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71" name="Group 15"/>
          <p:cNvGraphicFramePr>
            <a:graphicFrameLocks noGrp="1"/>
          </p:cNvGraphicFramePr>
          <p:nvPr/>
        </p:nvGraphicFramePr>
        <p:xfrm>
          <a:off x="6477000" y="1371600"/>
          <a:ext cx="28956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5083" name="Group 27"/>
          <p:cNvGraphicFramePr>
            <a:graphicFrameLocks noGrp="1"/>
          </p:cNvGraphicFramePr>
          <p:nvPr/>
        </p:nvGraphicFramePr>
        <p:xfrm>
          <a:off x="3352800" y="2743200"/>
          <a:ext cx="5791200" cy="518047"/>
        </p:xfrm>
        <a:graphic>
          <a:graphicData uri="http://schemas.openxmlformats.org/drawingml/2006/table">
            <a:tbl>
              <a:tblPr/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marT="45664" marB="4566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23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54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75</a:t>
                      </a:r>
                    </a:p>
                  </a:txBody>
                  <a:tcPr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359" name="Line 48"/>
          <p:cNvSpPr>
            <a:spLocks noChangeShapeType="1"/>
          </p:cNvSpPr>
          <p:nvPr/>
        </p:nvSpPr>
        <p:spPr bwMode="auto">
          <a:xfrm flipV="1"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2514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X:</a:t>
            </a:r>
          </a:p>
        </p:txBody>
      </p:sp>
      <p:sp>
        <p:nvSpPr>
          <p:cNvPr id="13361" name="Text Box 50"/>
          <p:cNvSpPr txBox="1">
            <a:spLocks noChangeArrowheads="1"/>
          </p:cNvSpPr>
          <p:nvPr/>
        </p:nvSpPr>
        <p:spPr bwMode="auto">
          <a:xfrm>
            <a:off x="5943600" y="1371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Y:</a:t>
            </a:r>
          </a:p>
        </p:txBody>
      </p:sp>
      <p:sp>
        <p:nvSpPr>
          <p:cNvPr id="13362" name="Text Box 51"/>
          <p:cNvSpPr txBox="1">
            <a:spLocks noChangeArrowheads="1"/>
          </p:cNvSpPr>
          <p:nvPr/>
        </p:nvSpPr>
        <p:spPr bwMode="auto">
          <a:xfrm>
            <a:off x="2209800" y="27432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Result: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>
                <a:solidFill>
                  <a:prstClr val="white"/>
                </a:solidFill>
              </a:rPr>
              <a:pPr/>
              <a:t>22</a:t>
            </a:fld>
            <a:endParaRPr lang="en-CA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74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</a:t>
            </a:r>
          </a:p>
        </p:txBody>
      </p:sp>
      <p:sp>
        <p:nvSpPr>
          <p:cNvPr id="73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charset="0"/>
              <a:buNone/>
              <a:defRPr/>
            </a:pPr>
            <a:r>
              <a:rPr lang="en-US" b="1" dirty="0" err="1">
                <a:latin typeface="Courier New" charset="0"/>
              </a:rPr>
              <a:t>MergeSort</a:t>
            </a:r>
            <a:r>
              <a:rPr lang="en-US" b="1" dirty="0">
                <a:latin typeface="Courier New" charset="0"/>
              </a:rPr>
              <a:t>(A, left, right) {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if (left &lt; right) {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	mid = floor((left + right) / 2);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latin typeface="Courier New" charset="0"/>
              </a:rPr>
              <a:t>MergeSort</a:t>
            </a:r>
            <a:r>
              <a:rPr lang="en-US" b="1" dirty="0">
                <a:latin typeface="Courier New" charset="0"/>
              </a:rPr>
              <a:t>(A, left, mid);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	</a:t>
            </a:r>
            <a:r>
              <a:rPr lang="en-US" b="1" dirty="0" err="1">
                <a:latin typeface="Courier New" charset="0"/>
              </a:rPr>
              <a:t>MergeSort</a:t>
            </a:r>
            <a:r>
              <a:rPr lang="en-US" b="1" dirty="0">
                <a:latin typeface="Courier New" charset="0"/>
              </a:rPr>
              <a:t>(A, mid+1, right);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	Merge(A, left, mid, right);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	}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}</a:t>
            </a:r>
          </a:p>
          <a:p>
            <a:pPr>
              <a:buFont typeface="Monotype Sorts" charset="0"/>
              <a:buNone/>
              <a:defRPr/>
            </a:pPr>
            <a:endParaRPr lang="en-US" b="1" dirty="0">
              <a:latin typeface="Courier New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// Merge() takes two sorted </a:t>
            </a:r>
            <a:r>
              <a:rPr lang="en-US" b="1" dirty="0" err="1">
                <a:latin typeface="Courier New" charset="0"/>
              </a:rPr>
              <a:t>subarrays</a:t>
            </a:r>
            <a:r>
              <a:rPr lang="en-US" b="1" dirty="0">
                <a:latin typeface="Courier New" charset="0"/>
              </a:rPr>
              <a:t> of A and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// merges them into a single sorted </a:t>
            </a:r>
            <a:r>
              <a:rPr lang="en-US" b="1" dirty="0" err="1">
                <a:latin typeface="Courier New" charset="0"/>
              </a:rPr>
              <a:t>subarray</a:t>
            </a:r>
            <a:r>
              <a:rPr lang="en-US" b="1" dirty="0">
                <a:latin typeface="Courier New" charset="0"/>
              </a:rPr>
              <a:t> of A</a:t>
            </a:r>
          </a:p>
          <a:p>
            <a:pPr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</a:rPr>
              <a:t>// 	(how long should this take</a:t>
            </a:r>
            <a:r>
              <a:rPr lang="en-US" b="1" dirty="0" smtClean="0">
                <a:latin typeface="Courier New" charset="0"/>
              </a:rPr>
              <a:t>?) Look at Previous Slides</a:t>
            </a:r>
            <a:endParaRPr lang="en-US" b="1" dirty="0">
              <a:latin typeface="Courier New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5186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</a:t>
            </a:r>
          </a:p>
        </p:txBody>
      </p:sp>
      <p:graphicFrame>
        <p:nvGraphicFramePr>
          <p:cNvPr id="317443" name="Object 3"/>
          <p:cNvGraphicFramePr>
            <a:graphicFrameLocks noChangeAspect="1"/>
          </p:cNvGraphicFramePr>
          <p:nvPr/>
        </p:nvGraphicFramePr>
        <p:xfrm>
          <a:off x="3152776" y="1965326"/>
          <a:ext cx="617537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Photo Editor Photo" r:id="rId3" imgW="4723810" imgH="2752381" progId="MSPhotoEd.3">
                  <p:embed/>
                </p:oleObj>
              </mc:Choice>
              <mc:Fallback>
                <p:oleObj name="Photo Editor Photo" r:id="rId3" imgW="4723810" imgH="275238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6" y="1965326"/>
                        <a:ext cx="6175375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13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466" name="Object 2"/>
          <p:cNvGraphicFramePr>
            <a:graphicFrameLocks noChangeAspect="1"/>
          </p:cNvGraphicFramePr>
          <p:nvPr/>
        </p:nvGraphicFramePr>
        <p:xfrm>
          <a:off x="3167064" y="19716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Photo Editor Photo" r:id="rId3" imgW="4723810" imgH="2742857" progId="MSPhotoEd.3">
                  <p:embed/>
                </p:oleObj>
              </mc:Choice>
              <mc:Fallback>
                <p:oleObj name="Photo Editor Photo" r:id="rId3" imgW="4723810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16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4392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/>
          <p:cNvGraphicFramePr>
            <a:graphicFrameLocks noChangeAspect="1"/>
          </p:cNvGraphicFramePr>
          <p:nvPr/>
        </p:nvGraphicFramePr>
        <p:xfrm>
          <a:off x="3167064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Photo Editor Photo" r:id="rId3" imgW="4723810" imgH="2742857" progId="MSPhotoEd.3">
                  <p:embed/>
                </p:oleObj>
              </mc:Choice>
              <mc:Fallback>
                <p:oleObj name="Photo Editor Photo" r:id="rId3" imgW="4723810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162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514" name="Object 2"/>
          <p:cNvGraphicFramePr>
            <a:graphicFrameLocks noChangeAspect="1"/>
          </p:cNvGraphicFramePr>
          <p:nvPr/>
        </p:nvGraphicFramePr>
        <p:xfrm>
          <a:off x="3157539" y="1970088"/>
          <a:ext cx="6186487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Photo Editor Photo" r:id="rId3" imgW="4715533" imgH="2742857" progId="MSPhotoEd.3">
                  <p:embed/>
                </p:oleObj>
              </mc:Choice>
              <mc:Fallback>
                <p:oleObj name="Photo Editor Photo" r:id="rId3" imgW="4715533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9" y="1970088"/>
                        <a:ext cx="6186487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979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538" name="Object 2"/>
          <p:cNvGraphicFramePr>
            <a:graphicFrameLocks noChangeAspect="1"/>
          </p:cNvGraphicFramePr>
          <p:nvPr/>
        </p:nvGraphicFramePr>
        <p:xfrm>
          <a:off x="3167064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Photo Editor Photo" r:id="rId3" imgW="4723810" imgH="2742857" progId="MSPhotoEd.3">
                  <p:embed/>
                </p:oleObj>
              </mc:Choice>
              <mc:Fallback>
                <p:oleObj name="Photo Editor Photo" r:id="rId3" imgW="4723810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5</a:t>
            </a: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6356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2" name="Object 2"/>
          <p:cNvGraphicFramePr>
            <a:graphicFrameLocks noChangeAspect="1"/>
          </p:cNvGraphicFramePr>
          <p:nvPr/>
        </p:nvGraphicFramePr>
        <p:xfrm>
          <a:off x="3157538" y="1989139"/>
          <a:ext cx="620395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Photo Editor Photo" r:id="rId3" imgW="4715533" imgH="2734057" progId="MSPhotoEd.3">
                  <p:embed/>
                </p:oleObj>
              </mc:Choice>
              <mc:Fallback>
                <p:oleObj name="Photo Editor Photo" r:id="rId3" imgW="4715533" imgH="27340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1989139"/>
                        <a:ext cx="620395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2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12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2" y="713988"/>
            <a:ext cx="5255847" cy="523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4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6" name="Object 2"/>
          <p:cNvGraphicFramePr>
            <a:graphicFrameLocks noChangeAspect="1"/>
          </p:cNvGraphicFramePr>
          <p:nvPr/>
        </p:nvGraphicFramePr>
        <p:xfrm>
          <a:off x="3168651" y="1984375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name="Photo Editor Photo" r:id="rId3" imgW="4723810" imgH="2742857" progId="MSPhotoEd.3">
                  <p:embed/>
                </p:oleObj>
              </mc:Choice>
              <mc:Fallback>
                <p:oleObj name="Photo Editor Photo" r:id="rId3" imgW="4723810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1" y="1984375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3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5139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10" name="Object 2"/>
          <p:cNvGraphicFramePr>
            <a:graphicFrameLocks noChangeAspect="1"/>
          </p:cNvGraphicFramePr>
          <p:nvPr/>
        </p:nvGraphicFramePr>
        <p:xfrm>
          <a:off x="3143250" y="1979613"/>
          <a:ext cx="6229350" cy="359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0" name="Photo Editor Photo" r:id="rId3" imgW="4715533" imgH="2723810" progId="MSPhotoEd.3">
                  <p:embed/>
                </p:oleObj>
              </mc:Choice>
              <mc:Fallback>
                <p:oleObj name="Photo Editor Photo" r:id="rId3" imgW="4715533" imgH="27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979613"/>
                        <a:ext cx="6229350" cy="359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529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5634" name="Object 2"/>
          <p:cNvGraphicFramePr>
            <a:graphicFrameLocks noChangeAspect="1"/>
          </p:cNvGraphicFramePr>
          <p:nvPr/>
        </p:nvGraphicFramePr>
        <p:xfrm>
          <a:off x="3181351" y="1970088"/>
          <a:ext cx="6200775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4" name="Photo Editor Photo" r:id="rId3" imgW="4723810" imgH="2742857" progId="MSPhotoEd.3">
                  <p:embed/>
                </p:oleObj>
              </mc:Choice>
              <mc:Fallback>
                <p:oleObj name="Photo Editor Photo" r:id="rId3" imgW="4723810" imgH="27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1970088"/>
                        <a:ext cx="6200775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76395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658" name="Object 2"/>
          <p:cNvGraphicFramePr>
            <a:graphicFrameLocks noChangeAspect="1"/>
          </p:cNvGraphicFramePr>
          <p:nvPr/>
        </p:nvGraphicFramePr>
        <p:xfrm>
          <a:off x="3167064" y="1990726"/>
          <a:ext cx="6218237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8" name="Photo Editor Photo" r:id="rId3" imgW="4723810" imgH="2734057" progId="MSPhotoEd.3">
                  <p:embed/>
                </p:oleObj>
              </mc:Choice>
              <mc:Fallback>
                <p:oleObj name="Photo Editor Photo" r:id="rId3" imgW="4723810" imgH="27340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990726"/>
                        <a:ext cx="6218237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6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026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682" name="Object 2"/>
          <p:cNvGraphicFramePr>
            <a:graphicFrameLocks noChangeAspect="1"/>
          </p:cNvGraphicFramePr>
          <p:nvPr/>
        </p:nvGraphicFramePr>
        <p:xfrm>
          <a:off x="3184525" y="1971676"/>
          <a:ext cx="6186488" cy="359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2" name="Photo Editor Photo" r:id="rId3" imgW="5009524" imgH="2914286" progId="MSPhotoEd.3">
                  <p:embed/>
                </p:oleObj>
              </mc:Choice>
              <mc:Fallback>
                <p:oleObj name="Photo Editor Photo" r:id="rId3" imgW="5009524" imgH="29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971676"/>
                        <a:ext cx="6186488" cy="359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9375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706" name="Object 1026"/>
          <p:cNvGraphicFramePr>
            <a:graphicFrameLocks noChangeAspect="1"/>
          </p:cNvGraphicFramePr>
          <p:nvPr/>
        </p:nvGraphicFramePr>
        <p:xfrm>
          <a:off x="3165475" y="1992314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Photo Editor Photo" r:id="rId3" imgW="5020376" imgH="2905531" progId="MSPhotoEd.3">
                  <p:embed/>
                </p:oleObj>
              </mc:Choice>
              <mc:Fallback>
                <p:oleObj name="Photo Editor Photo" r:id="rId3" imgW="5020376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2314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70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801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9730" name="Object 2"/>
          <p:cNvGraphicFramePr>
            <a:graphicFrameLocks noChangeAspect="1"/>
          </p:cNvGraphicFramePr>
          <p:nvPr/>
        </p:nvGraphicFramePr>
        <p:xfrm>
          <a:off x="3135313" y="1990725"/>
          <a:ext cx="6223000" cy="360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Photo Editor Photo" r:id="rId3" imgW="5020376" imgH="2905531" progId="MSPhotoEd.3">
                  <p:embed/>
                </p:oleObj>
              </mc:Choice>
              <mc:Fallback>
                <p:oleObj name="Photo Editor Photo" r:id="rId3" imgW="5020376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1990725"/>
                        <a:ext cx="6223000" cy="360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790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754" name="Object 2"/>
          <p:cNvGraphicFramePr>
            <a:graphicFrameLocks noChangeAspect="1"/>
          </p:cNvGraphicFramePr>
          <p:nvPr/>
        </p:nvGraphicFramePr>
        <p:xfrm>
          <a:off x="3149600" y="1976439"/>
          <a:ext cx="6223000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Photo Editor Photo" r:id="rId3" imgW="5020376" imgH="2905531" progId="MSPhotoEd.3">
                  <p:embed/>
                </p:oleObj>
              </mc:Choice>
              <mc:Fallback>
                <p:oleObj name="Photo Editor Photo" r:id="rId3" imgW="5020376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1976439"/>
                        <a:ext cx="6223000" cy="360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14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778" name="Object 2"/>
          <p:cNvGraphicFramePr>
            <a:graphicFrameLocks noChangeAspect="1"/>
          </p:cNvGraphicFramePr>
          <p:nvPr/>
        </p:nvGraphicFramePr>
        <p:xfrm>
          <a:off x="3141663" y="1985963"/>
          <a:ext cx="6229350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Photo Editor Photo" r:id="rId3" imgW="5095238" imgH="2914286" progId="MSPhotoEd.3">
                  <p:embed/>
                </p:oleObj>
              </mc:Choice>
              <mc:Fallback>
                <p:oleObj name="Photo Editor Photo" r:id="rId3" imgW="5095238" imgH="29142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1663" y="1985963"/>
                        <a:ext cx="6229350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424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2802" name="Object 2"/>
          <p:cNvGraphicFramePr>
            <a:graphicFrameLocks noChangeAspect="1"/>
          </p:cNvGraphicFramePr>
          <p:nvPr/>
        </p:nvGraphicFramePr>
        <p:xfrm>
          <a:off x="3165475" y="1990725"/>
          <a:ext cx="6186488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2" name="Photo Editor Photo" r:id="rId3" imgW="4990476" imgH="2905531" progId="MSPhotoEd.3">
                  <p:embed/>
                </p:oleObj>
              </mc:Choice>
              <mc:Fallback>
                <p:oleObj name="Photo Editor Photo" r:id="rId3" imgW="4990476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0725"/>
                        <a:ext cx="6186488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2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16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93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Here is the elephant!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38" y="1712221"/>
            <a:ext cx="635000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40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3826" name="Object 2"/>
          <p:cNvGraphicFramePr>
            <a:graphicFrameLocks noChangeAspect="1"/>
          </p:cNvGraphicFramePr>
          <p:nvPr/>
        </p:nvGraphicFramePr>
        <p:xfrm>
          <a:off x="3170238" y="1976438"/>
          <a:ext cx="6208712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6" name="Photo Editor Photo" r:id="rId3" imgW="5009524" imgH="2905531" progId="MSPhotoEd.3">
                  <p:embed/>
                </p:oleObj>
              </mc:Choice>
              <mc:Fallback>
                <p:oleObj name="Photo Editor Photo" r:id="rId3" imgW="5009524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1976438"/>
                        <a:ext cx="6208712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38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219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4850" name="Object 2"/>
          <p:cNvGraphicFramePr>
            <a:graphicFrameLocks noChangeAspect="1"/>
          </p:cNvGraphicFramePr>
          <p:nvPr/>
        </p:nvGraphicFramePr>
        <p:xfrm>
          <a:off x="3140076" y="1976438"/>
          <a:ext cx="620871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0" name="Photo Editor Photo" r:id="rId3" imgW="5009524" imgH="2905531" progId="MSPhotoEd.3">
                  <p:embed/>
                </p:oleObj>
              </mc:Choice>
              <mc:Fallback>
                <p:oleObj name="Photo Editor Photo" r:id="rId3" imgW="5009524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6" y="1976438"/>
                        <a:ext cx="6208713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48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5154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874" name="Object 2"/>
          <p:cNvGraphicFramePr>
            <a:graphicFrameLocks noChangeAspect="1"/>
          </p:cNvGraphicFramePr>
          <p:nvPr/>
        </p:nvGraphicFramePr>
        <p:xfrm>
          <a:off x="3155951" y="2000251"/>
          <a:ext cx="6208713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4" name="Photo Editor Photo" r:id="rId3" imgW="5009524" imgH="2857899" progId="MSPhotoEd.3">
                  <p:embed/>
                </p:oleObj>
              </mc:Choice>
              <mc:Fallback>
                <p:oleObj name="Photo Editor Photo" r:id="rId3" imgW="5009524" imgH="285789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1" y="2000251"/>
                        <a:ext cx="6208713" cy="354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063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898" name="Object 2"/>
          <p:cNvGraphicFramePr>
            <a:graphicFrameLocks noChangeAspect="1"/>
          </p:cNvGraphicFramePr>
          <p:nvPr/>
        </p:nvGraphicFramePr>
        <p:xfrm>
          <a:off x="3140075" y="1966914"/>
          <a:ext cx="6223000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Photo Editor Photo" r:id="rId3" imgW="5009524" imgH="2895238" progId="MSPhotoEd.3">
                  <p:embed/>
                </p:oleObj>
              </mc:Choice>
              <mc:Fallback>
                <p:oleObj name="Photo Editor Photo" r:id="rId3" imgW="5009524" imgH="28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1966914"/>
                        <a:ext cx="6223000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20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384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22" name="Object 2"/>
          <p:cNvGraphicFramePr>
            <a:graphicFrameLocks noChangeAspect="1"/>
          </p:cNvGraphicFramePr>
          <p:nvPr/>
        </p:nvGraphicFramePr>
        <p:xfrm>
          <a:off x="3165475" y="1995488"/>
          <a:ext cx="6186488" cy="356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2" name="Photo Editor Photo" r:id="rId3" imgW="5020376" imgH="2895238" progId="MSPhotoEd.3">
                  <p:embed/>
                </p:oleObj>
              </mc:Choice>
              <mc:Fallback>
                <p:oleObj name="Photo Editor Photo" r:id="rId3" imgW="5020376" imgH="28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1995488"/>
                        <a:ext cx="6186488" cy="356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21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8965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946" name="Object 2"/>
          <p:cNvGraphicFramePr>
            <a:graphicFrameLocks noChangeAspect="1"/>
          </p:cNvGraphicFramePr>
          <p:nvPr/>
        </p:nvGraphicFramePr>
        <p:xfrm>
          <a:off x="3144839" y="1992313"/>
          <a:ext cx="6154737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Photo Editor Photo" r:id="rId3" imgW="5001323" imgH="2905531" progId="MSPhotoEd.3">
                  <p:embed/>
                </p:oleObj>
              </mc:Choice>
              <mc:Fallback>
                <p:oleObj name="Photo Editor Photo" r:id="rId3" imgW="5001323" imgH="290553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9" y="1992313"/>
                        <a:ext cx="6154737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MergeSort</a:t>
            </a:r>
            <a:r>
              <a:rPr lang="en-US" dirty="0" smtClean="0"/>
              <a:t> - </a:t>
            </a:r>
            <a:r>
              <a:rPr lang="en-US" dirty="0"/>
              <a:t>22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154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Merge Sort: Example</a:t>
            </a:r>
          </a:p>
        </p:txBody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mtClean="0"/>
              <a:t>Show MergeSort() running on the array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z="2800" b="1">
                <a:latin typeface="Courier New" charset="0"/>
              </a:rPr>
              <a:t>A = {10, 5, 7, 6, 1, 4, 8, 3, 2, 9};</a:t>
            </a:r>
            <a:endParaRPr lang="en-US" sz="36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054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Analysis of Merge Sort</a:t>
            </a:r>
          </a:p>
        </p:txBody>
      </p:sp>
      <p:sp>
        <p:nvSpPr>
          <p:cNvPr id="7393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59301" y="1413400"/>
            <a:ext cx="10058400" cy="4859383"/>
          </a:xfrm>
        </p:spPr>
        <p:txBody>
          <a:bodyPr>
            <a:normAutofit lnSpcReduction="10000"/>
          </a:bodyPr>
          <a:lstStyle/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r>
              <a:rPr lang="en-US" u="sng" dirty="0" smtClean="0"/>
              <a:t>Statement			Effort</a:t>
            </a: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buNone/>
              <a:tabLst>
                <a:tab pos="2114550" algn="l"/>
                <a:tab pos="4110038" algn="l"/>
              </a:tabLst>
              <a:defRPr/>
            </a:pPr>
            <a:endParaRPr lang="en-US" dirty="0" smtClean="0"/>
          </a:p>
          <a:p>
            <a:pPr defTabSz="6338888">
              <a:lnSpc>
                <a:spcPct val="120000"/>
              </a:lnSpc>
              <a:buFont typeface="Monotype Sorts" charset="0"/>
              <a:buChar char="l"/>
              <a:tabLst>
                <a:tab pos="2114550" algn="l"/>
                <a:tab pos="4110038" algn="l"/>
              </a:tabLst>
              <a:defRPr/>
            </a:pPr>
            <a:r>
              <a:rPr lang="en-US" sz="2800" dirty="0" smtClean="0"/>
              <a:t>So </a:t>
            </a:r>
            <a:r>
              <a:rPr lang="en-US" sz="2800" dirty="0"/>
              <a:t>T(n) = 	</a:t>
            </a:r>
            <a:r>
              <a:rPr lang="en-US" sz="2800" dirty="0">
                <a:sym typeface="Symbol" charset="0"/>
              </a:rPr>
              <a:t>(1) when n = 1, and 	             </a:t>
            </a:r>
            <a:endParaRPr lang="en-US" sz="2800" dirty="0" smtClean="0">
              <a:sym typeface="Symbol" charset="0"/>
            </a:endParaRPr>
          </a:p>
          <a:p>
            <a:pPr marL="274320" lvl="1" indent="0" defTabSz="6338888">
              <a:lnSpc>
                <a:spcPct val="120000"/>
              </a:lnSpc>
              <a:buNone/>
              <a:tabLst>
                <a:tab pos="2114550" algn="l"/>
                <a:tab pos="4110038" algn="l"/>
              </a:tabLst>
              <a:defRPr/>
            </a:pPr>
            <a:r>
              <a:rPr lang="en-US" sz="2600" dirty="0">
                <a:sym typeface="Symbol" charset="0"/>
              </a:rPr>
              <a:t>	</a:t>
            </a:r>
            <a:r>
              <a:rPr lang="en-US" sz="2600" dirty="0" smtClean="0"/>
              <a:t>2T(n/2</a:t>
            </a:r>
            <a:r>
              <a:rPr lang="en-US" sz="2600" dirty="0"/>
              <a:t>) + </a:t>
            </a:r>
            <a:r>
              <a:rPr lang="en-US" sz="2600" dirty="0">
                <a:sym typeface="Symbol" charset="0"/>
              </a:rPr>
              <a:t>(n) when n &gt; 1</a:t>
            </a:r>
          </a:p>
          <a:p>
            <a:pPr defTabSz="6338888">
              <a:buFont typeface="Monotype Sorts" charset="0"/>
              <a:buChar char="l"/>
              <a:tabLst>
                <a:tab pos="2114550" algn="l"/>
                <a:tab pos="4110038" algn="l"/>
              </a:tabLst>
              <a:defRPr/>
            </a:pPr>
            <a:r>
              <a:rPr lang="en-US" sz="2800" dirty="0">
                <a:sym typeface="Symbol" charset="0"/>
              </a:rPr>
              <a:t>So what (more succinctly) is T(n)? </a:t>
            </a:r>
            <a:endParaRPr lang="en-US" dirty="0" smtClean="0">
              <a:sym typeface="Symbol" charset="0"/>
            </a:endParaRPr>
          </a:p>
        </p:txBody>
      </p:sp>
      <p:sp>
        <p:nvSpPr>
          <p:cNvPr id="739332" name="Rectangle 1028"/>
          <p:cNvSpPr>
            <a:spLocks noChangeArrowheads="1"/>
          </p:cNvSpPr>
          <p:nvPr/>
        </p:nvSpPr>
        <p:spPr bwMode="auto">
          <a:xfrm>
            <a:off x="659301" y="1930626"/>
            <a:ext cx="8229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tabLst>
                <a:tab pos="6627813" algn="l"/>
              </a:tabLst>
              <a:defRPr/>
            </a:pPr>
            <a:r>
              <a:rPr lang="en-US" b="1" dirty="0" err="1">
                <a:latin typeface="Courier New" charset="0"/>
                <a:ea typeface="ＭＳ Ｐゴシック" charset="0"/>
              </a:rPr>
              <a:t>MergeSort</a:t>
            </a:r>
            <a:r>
              <a:rPr lang="en-US" b="1" dirty="0">
                <a:latin typeface="Courier New" charset="0"/>
                <a:ea typeface="ＭＳ Ｐゴシック" charset="0"/>
              </a:rPr>
              <a:t>(A, left, right) </a:t>
            </a:r>
            <a:r>
              <a:rPr lang="en-US" b="1" dirty="0" smtClean="0">
                <a:latin typeface="Courier New" charset="0"/>
                <a:ea typeface="ＭＳ Ｐゴシック" charset="0"/>
              </a:rPr>
              <a:t>{	T(n</a:t>
            </a:r>
            <a:r>
              <a:rPr lang="en-US" b="1" dirty="0">
                <a:latin typeface="Courier New" charset="0"/>
                <a:ea typeface="ＭＳ Ｐゴシック" charset="0"/>
              </a:rPr>
              <a:t>)</a:t>
            </a: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if (left &lt; right) {	</a:t>
            </a:r>
            <a:r>
              <a:rPr lang="en-US" b="1" dirty="0">
                <a:latin typeface="Courier New" charset="0"/>
                <a:ea typeface="ＭＳ Ｐゴシック" charset="0"/>
                <a:sym typeface="Symbol" charset="0"/>
              </a:rPr>
              <a:t>(1)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mid = floor((left + right) / 2);	</a:t>
            </a:r>
            <a:r>
              <a:rPr lang="en-US" b="1" dirty="0" smtClean="0">
                <a:latin typeface="Courier New" charset="0"/>
                <a:ea typeface="ＭＳ Ｐゴシック" charset="0"/>
                <a:sym typeface="Symbol" charset="0"/>
              </a:rPr>
              <a:t></a:t>
            </a:r>
            <a:r>
              <a:rPr lang="en-US" b="1" dirty="0">
                <a:latin typeface="Courier New" charset="0"/>
                <a:ea typeface="ＭＳ Ｐゴシック" charset="0"/>
                <a:sym typeface="Symbol" charset="0"/>
              </a:rPr>
              <a:t>(1)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MergeSort</a:t>
            </a:r>
            <a:r>
              <a:rPr lang="en-US" b="1" dirty="0">
                <a:latin typeface="Courier New" charset="0"/>
                <a:ea typeface="ＭＳ Ｐゴシック" charset="0"/>
              </a:rPr>
              <a:t>(A, left, mid);	</a:t>
            </a:r>
            <a:r>
              <a:rPr lang="en-US" b="1" dirty="0" smtClean="0">
                <a:latin typeface="Courier New" charset="0"/>
                <a:ea typeface="ＭＳ Ｐゴシック" charset="0"/>
              </a:rPr>
              <a:t>T(n/2</a:t>
            </a:r>
            <a:r>
              <a:rPr lang="en-US" b="1" dirty="0">
                <a:latin typeface="Courier New" charset="0"/>
                <a:ea typeface="ＭＳ Ｐゴシック" charset="0"/>
              </a:rPr>
              <a:t>)</a:t>
            </a: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</a:t>
            </a:r>
            <a:r>
              <a:rPr lang="en-US" b="1" dirty="0" err="1">
                <a:latin typeface="Courier New" charset="0"/>
                <a:ea typeface="ＭＳ Ｐゴシック" charset="0"/>
              </a:rPr>
              <a:t>MergeSort</a:t>
            </a:r>
            <a:r>
              <a:rPr lang="en-US" b="1" dirty="0">
                <a:latin typeface="Courier New" charset="0"/>
                <a:ea typeface="ＭＳ Ｐゴシック" charset="0"/>
              </a:rPr>
              <a:t>(A, mid+1, right);	</a:t>
            </a:r>
            <a:r>
              <a:rPr lang="en-US" b="1" dirty="0" smtClean="0">
                <a:latin typeface="Courier New" charset="0"/>
                <a:ea typeface="ＭＳ Ｐゴシック" charset="0"/>
              </a:rPr>
              <a:t>T(n/2</a:t>
            </a:r>
            <a:r>
              <a:rPr lang="en-US" b="1" dirty="0">
                <a:latin typeface="Courier New" charset="0"/>
                <a:ea typeface="ＭＳ Ｐゴシック" charset="0"/>
              </a:rPr>
              <a:t>)</a:t>
            </a: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   Merge(A, left, mid, right);	</a:t>
            </a:r>
            <a:r>
              <a:rPr lang="en-US" b="1" dirty="0" smtClean="0">
                <a:latin typeface="Courier New" charset="0"/>
                <a:ea typeface="ＭＳ Ｐゴシック" charset="0"/>
                <a:sym typeface="Symbol" charset="0"/>
              </a:rPr>
              <a:t></a:t>
            </a:r>
            <a:r>
              <a:rPr lang="en-US" b="1" dirty="0">
                <a:latin typeface="Courier New" charset="0"/>
                <a:ea typeface="ＭＳ Ｐゴシック" charset="0"/>
                <a:sym typeface="Symbol" charset="0"/>
              </a:rPr>
              <a:t>(n)</a:t>
            </a:r>
            <a:endParaRPr lang="en-US" b="1" dirty="0">
              <a:latin typeface="Courier New" charset="0"/>
              <a:ea typeface="ＭＳ Ｐゴシック" charset="0"/>
            </a:endParaRP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   }</a:t>
            </a:r>
          </a:p>
          <a:p>
            <a:pPr>
              <a:tabLst>
                <a:tab pos="6627813" algn="l"/>
              </a:tabLst>
              <a:defRPr/>
            </a:pPr>
            <a:r>
              <a:rPr lang="en-US" b="1" dirty="0">
                <a:latin typeface="Courier New" charset="0"/>
                <a:ea typeface="ＭＳ Ｐゴシック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459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The divide-and-conquer</a:t>
            </a:r>
            <a:br>
              <a:rPr lang="en-US" altLang="zh-TW" b="1"/>
            </a:br>
            <a:r>
              <a:rPr lang="en-US" altLang="zh-TW" b="1"/>
              <a:t>design paradigm</a:t>
            </a:r>
            <a:endParaRPr lang="en-US" altLang="zh-T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  <a:defRPr/>
            </a:pPr>
            <a:endParaRPr lang="en-US" altLang="zh-TW" sz="2800" b="1" i="1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Divide</a:t>
            </a:r>
            <a:r>
              <a:rPr lang="en-US" altLang="zh-TW" sz="2800" b="1" i="1" dirty="0" smtClean="0"/>
              <a:t>  </a:t>
            </a:r>
            <a:r>
              <a:rPr lang="en-US" altLang="zh-TW" sz="2800" dirty="0"/>
              <a:t>the problem (instance</a:t>
            </a:r>
            <a:r>
              <a:rPr lang="en-US" altLang="zh-TW" sz="2800" dirty="0" smtClean="0"/>
              <a:t>) into </a:t>
            </a:r>
            <a:r>
              <a:rPr lang="en-US" altLang="zh-TW" sz="2800" dirty="0" err="1" smtClean="0"/>
              <a:t>subproblems</a:t>
            </a:r>
            <a:r>
              <a:rPr lang="en-US" altLang="zh-TW" sz="2800" dirty="0" smtClean="0"/>
              <a:t>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Conquer</a:t>
            </a:r>
            <a:r>
              <a:rPr lang="en-US" altLang="zh-TW" sz="2800" b="1" i="1" dirty="0" smtClean="0"/>
              <a:t>  </a:t>
            </a:r>
            <a:r>
              <a:rPr lang="en-US" altLang="zh-TW" sz="2800" dirty="0"/>
              <a:t>the </a:t>
            </a:r>
            <a:r>
              <a:rPr lang="en-US" altLang="zh-TW" sz="2800" dirty="0" err="1"/>
              <a:t>subproblems</a:t>
            </a:r>
            <a:r>
              <a:rPr lang="en-US" altLang="zh-TW" sz="2800" dirty="0"/>
              <a:t> </a:t>
            </a:r>
            <a:r>
              <a:rPr lang="en-US" altLang="zh-TW" sz="2800" dirty="0" smtClean="0"/>
              <a:t>by solving </a:t>
            </a:r>
            <a:r>
              <a:rPr lang="en-US" altLang="zh-TW" sz="2800" dirty="0"/>
              <a:t>them </a:t>
            </a:r>
            <a:r>
              <a:rPr lang="en-US" altLang="zh-TW" sz="2800" dirty="0" smtClean="0"/>
              <a:t>recursively.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Combine</a:t>
            </a:r>
            <a:r>
              <a:rPr lang="en-US" altLang="zh-TW" sz="2800" b="1" i="1" dirty="0" smtClean="0"/>
              <a:t>  </a:t>
            </a:r>
            <a:r>
              <a:rPr lang="en-US" altLang="zh-TW" sz="2800" dirty="0" err="1"/>
              <a:t>subproblem</a:t>
            </a:r>
            <a:r>
              <a:rPr lang="en-US" altLang="zh-TW" sz="2800" dirty="0"/>
              <a:t> solutions.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63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637254" y="3803512"/>
            <a:ext cx="4535487" cy="6477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  <a:endParaRPr lang="en-US" altLang="zh-TW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 smtClean="0"/>
              <a:t>Example: </a:t>
            </a:r>
            <a:r>
              <a:rPr lang="en-US" altLang="zh-TW" dirty="0" smtClean="0"/>
              <a:t>Find </a:t>
            </a:r>
            <a:r>
              <a:rPr lang="en-US" altLang="zh-TW" dirty="0" smtClean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 smtClean="0"/>
              <a:t>	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			 3  5   7   8   9  12   15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254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2508044" y="3834848"/>
            <a:ext cx="4535487" cy="647700"/>
          </a:xfrm>
          <a:prstGeom prst="rect">
            <a:avLst/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  <a:endParaRPr lang="en-US" altLang="zh-TW"/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4379705" y="3906287"/>
            <a:ext cx="431800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9301" y="1413401"/>
            <a:ext cx="10058400" cy="3158599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/>
              <a:t>Example: </a:t>
            </a:r>
            <a:r>
              <a:rPr lang="en-US" altLang="zh-TW" dirty="0"/>
              <a:t>Find </a:t>
            </a:r>
            <a:r>
              <a:rPr lang="en-US" altLang="zh-TW" dirty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	</a:t>
            </a:r>
            <a:endParaRPr lang="en-US" altLang="zh-TW" dirty="0" smtClean="0"/>
          </a:p>
          <a:p>
            <a:pPr>
              <a:buFontTx/>
              <a:buNone/>
              <a:defRPr/>
            </a:pPr>
            <a:r>
              <a:rPr lang="en-US" altLang="zh-TW" dirty="0"/>
              <a:t>	</a:t>
            </a:r>
            <a:r>
              <a:rPr lang="en-US" altLang="zh-TW" dirty="0" smtClean="0"/>
              <a:t>			 </a:t>
            </a:r>
            <a:r>
              <a:rPr lang="en-US" altLang="zh-TW" dirty="0">
                <a:solidFill>
                  <a:srgbClr val="00CC99"/>
                </a:solidFill>
              </a:rPr>
              <a:t>3  5   7   8   9  12   15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318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785140" y="3904768"/>
            <a:ext cx="2016125" cy="5048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9301" y="1413401"/>
            <a:ext cx="10058400" cy="3218234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/>
              <a:t>Example: </a:t>
            </a:r>
            <a:r>
              <a:rPr lang="en-US" altLang="zh-TW" dirty="0"/>
              <a:t>Find </a:t>
            </a:r>
            <a:r>
              <a:rPr lang="en-US" altLang="zh-TW" dirty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</a:t>
            </a:r>
            <a:endParaRPr lang="en-US" altLang="zh-TW" dirty="0" smtClean="0"/>
          </a:p>
          <a:p>
            <a:pPr>
              <a:buFontTx/>
              <a:buNone/>
              <a:defRPr/>
            </a:pPr>
            <a:r>
              <a:rPr lang="en-US" altLang="zh-TW" dirty="0" smtClean="0"/>
              <a:t>			</a:t>
            </a:r>
            <a:r>
              <a:rPr lang="en-US" altLang="zh-TW" dirty="0"/>
              <a:t>	 </a:t>
            </a:r>
            <a:r>
              <a:rPr lang="en-US" altLang="zh-TW" dirty="0">
                <a:solidFill>
                  <a:srgbClr val="00CC99"/>
                </a:solidFill>
              </a:rPr>
              <a:t>3  5   7   8   9  12   15</a:t>
            </a:r>
            <a:endParaRPr lang="en-US" altLang="zh-TW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023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661452" y="4073734"/>
            <a:ext cx="1791944" cy="504825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/>
              <a:t>Binary search</a:t>
            </a:r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5030542" y="4073734"/>
            <a:ext cx="510775" cy="5048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9E780-E5EB-421E-969C-5AF6ED968DA0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9301" y="1413401"/>
            <a:ext cx="10058400" cy="333750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altLang="zh-TW" dirty="0"/>
              <a:t>Find an element in a sorted array: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1. Divide:</a:t>
            </a:r>
            <a:r>
              <a:rPr lang="en-US" altLang="zh-TW" b="1" i="1" dirty="0"/>
              <a:t> </a:t>
            </a:r>
            <a:r>
              <a:rPr lang="en-US" altLang="zh-TW" dirty="0"/>
              <a:t>Check middle element.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2. Conquer:</a:t>
            </a:r>
            <a:r>
              <a:rPr lang="en-US" altLang="zh-TW" b="1" i="1" dirty="0"/>
              <a:t> </a:t>
            </a:r>
            <a:r>
              <a:rPr lang="en-US" altLang="zh-TW" dirty="0"/>
              <a:t>Recursively search </a:t>
            </a:r>
            <a:r>
              <a:rPr lang="en-US" altLang="zh-TW" dirty="0">
                <a:solidFill>
                  <a:srgbClr val="00CC99"/>
                </a:solidFill>
              </a:rPr>
              <a:t>1</a:t>
            </a:r>
            <a:r>
              <a:rPr lang="en-US" altLang="zh-TW" dirty="0"/>
              <a:t> </a:t>
            </a:r>
            <a:r>
              <a:rPr lang="en-US" altLang="zh-TW" dirty="0" err="1"/>
              <a:t>subarray</a:t>
            </a:r>
            <a:r>
              <a:rPr lang="en-US" altLang="zh-TW" dirty="0"/>
              <a:t>.</a:t>
            </a:r>
          </a:p>
          <a:p>
            <a:pPr>
              <a:buFontTx/>
              <a:buNone/>
              <a:defRPr/>
            </a:pPr>
            <a:r>
              <a:rPr lang="en-US" altLang="zh-TW" b="1" i="1" dirty="0">
                <a:solidFill>
                  <a:srgbClr val="FF0000"/>
                </a:solidFill>
              </a:rPr>
              <a:t>3. Combine:</a:t>
            </a:r>
            <a:r>
              <a:rPr lang="en-US" altLang="zh-TW" b="1" i="1" dirty="0"/>
              <a:t> </a:t>
            </a:r>
            <a:r>
              <a:rPr lang="en-US" altLang="zh-TW" dirty="0"/>
              <a:t>Trivial.</a:t>
            </a:r>
          </a:p>
          <a:p>
            <a:pPr>
              <a:buFontTx/>
              <a:buNone/>
              <a:defRPr/>
            </a:pPr>
            <a:r>
              <a:rPr lang="en-US" altLang="zh-TW" b="1" i="1" dirty="0"/>
              <a:t>Example: </a:t>
            </a:r>
            <a:r>
              <a:rPr lang="en-US" altLang="zh-TW" dirty="0"/>
              <a:t>Find </a:t>
            </a:r>
            <a:r>
              <a:rPr lang="en-US" altLang="zh-TW" dirty="0">
                <a:solidFill>
                  <a:srgbClr val="00CC99"/>
                </a:solidFill>
              </a:rPr>
              <a:t>9</a:t>
            </a:r>
          </a:p>
          <a:p>
            <a:pPr>
              <a:buFontTx/>
              <a:buNone/>
              <a:defRPr/>
            </a:pPr>
            <a:r>
              <a:rPr lang="en-US" altLang="zh-TW" dirty="0"/>
              <a:t>		 </a:t>
            </a:r>
            <a:endParaRPr lang="en-US" altLang="zh-TW" dirty="0" smtClean="0"/>
          </a:p>
          <a:p>
            <a:pPr>
              <a:buFontTx/>
              <a:buNone/>
              <a:defRPr/>
            </a:pPr>
            <a:endParaRPr lang="en-US" altLang="zh-TW" dirty="0">
              <a:solidFill>
                <a:srgbClr val="00CC99"/>
              </a:solidFill>
            </a:endParaRPr>
          </a:p>
          <a:p>
            <a:pPr>
              <a:buFontTx/>
              <a:buNone/>
              <a:defRPr/>
            </a:pPr>
            <a:r>
              <a:rPr lang="en-US" altLang="zh-TW" dirty="0" smtClean="0">
                <a:solidFill>
                  <a:srgbClr val="00CC99"/>
                </a:solidFill>
              </a:rPr>
              <a:t>				  3  </a:t>
            </a:r>
            <a:r>
              <a:rPr lang="en-US" altLang="zh-TW" dirty="0">
                <a:solidFill>
                  <a:srgbClr val="00CC99"/>
                </a:solidFill>
              </a:rPr>
              <a:t>5   7   8   9  12   15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489117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661</Words>
  <Application>Microsoft Macintosh PowerPoint</Application>
  <PresentationFormat>Custom</PresentationFormat>
  <Paragraphs>298</Paragraphs>
  <Slides>47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Office Theme</vt:lpstr>
      <vt:lpstr>Wood Type</vt:lpstr>
      <vt:lpstr>Photo Editor Photo</vt:lpstr>
      <vt:lpstr>Divide and Conquer</vt:lpstr>
      <vt:lpstr>PowerPoint Presentation</vt:lpstr>
      <vt:lpstr>PowerPoint Presentation</vt:lpstr>
      <vt:lpstr>Here is the elephant!</vt:lpstr>
      <vt:lpstr>The divide-and-conquer design paradigm</vt:lpstr>
      <vt:lpstr>Binary search</vt:lpstr>
      <vt:lpstr>Binary search</vt:lpstr>
      <vt:lpstr>Binary search</vt:lpstr>
      <vt:lpstr>Binary search</vt:lpstr>
      <vt:lpstr>Binary search</vt:lpstr>
      <vt:lpstr>Binary search</vt:lpstr>
      <vt:lpstr>Recurrence for binary search</vt:lpstr>
      <vt:lpstr>MergE Sort</vt:lpstr>
      <vt:lpstr>Merging   </vt:lpstr>
      <vt:lpstr>Merging   </vt:lpstr>
      <vt:lpstr>Merging   </vt:lpstr>
      <vt:lpstr>Merging   </vt:lpstr>
      <vt:lpstr>Merging   </vt:lpstr>
      <vt:lpstr>Merging   </vt:lpstr>
      <vt:lpstr>Merging   </vt:lpstr>
      <vt:lpstr>Merging   </vt:lpstr>
      <vt:lpstr>Merging   </vt:lpstr>
      <vt:lpstr>Merge Sort</vt:lpstr>
      <vt:lpstr>MergeSort - 1</vt:lpstr>
      <vt:lpstr>MergeSort - 2</vt:lpstr>
      <vt:lpstr>MergeSort - 3</vt:lpstr>
      <vt:lpstr>MergeSort - 4</vt:lpstr>
      <vt:lpstr>MergeSort - 5</vt:lpstr>
      <vt:lpstr>MergeSort - 6</vt:lpstr>
      <vt:lpstr>MergeSort - 7</vt:lpstr>
      <vt:lpstr>MergeSort - 8</vt:lpstr>
      <vt:lpstr>MergeSort - 9</vt:lpstr>
      <vt:lpstr>MergeSort - 10</vt:lpstr>
      <vt:lpstr>MergeSort - 11</vt:lpstr>
      <vt:lpstr>MergeSort - 12</vt:lpstr>
      <vt:lpstr>MergeSort - 13</vt:lpstr>
      <vt:lpstr>MergeSort - 14</vt:lpstr>
      <vt:lpstr>MergeSort - 15</vt:lpstr>
      <vt:lpstr>MergeSort - 16</vt:lpstr>
      <vt:lpstr>MergeSort - 17</vt:lpstr>
      <vt:lpstr>MergeSort - 18</vt:lpstr>
      <vt:lpstr>MergeSort - 19</vt:lpstr>
      <vt:lpstr>MergeSort - 20</vt:lpstr>
      <vt:lpstr>MergeSort - 21</vt:lpstr>
      <vt:lpstr>MergeSort - 22</vt:lpstr>
      <vt:lpstr>Merge Sort: Example</vt:lpstr>
      <vt:lpstr>Analysis of Merge Sort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Algorithms</dc:title>
  <dc:creator>Ebrahim Bagheri</dc:creator>
  <cp:lastModifiedBy>Ebrahim Bagheri</cp:lastModifiedBy>
  <cp:revision>31</cp:revision>
  <dcterms:created xsi:type="dcterms:W3CDTF">2013-12-29T19:40:14Z</dcterms:created>
  <dcterms:modified xsi:type="dcterms:W3CDTF">2016-01-24T13:49:08Z</dcterms:modified>
</cp:coreProperties>
</file>