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7"/>
  </p:notesMasterIdLst>
  <p:sldIdLst>
    <p:sldId id="256" r:id="rId3"/>
    <p:sldId id="259" r:id="rId4"/>
    <p:sldId id="260" r:id="rId5"/>
    <p:sldId id="265" r:id="rId6"/>
    <p:sldId id="333" r:id="rId7"/>
    <p:sldId id="305" r:id="rId8"/>
    <p:sldId id="306" r:id="rId9"/>
    <p:sldId id="307" r:id="rId10"/>
    <p:sldId id="308" r:id="rId11"/>
    <p:sldId id="312" r:id="rId12"/>
    <p:sldId id="310" r:id="rId13"/>
    <p:sldId id="334" r:id="rId14"/>
    <p:sldId id="313" r:id="rId15"/>
    <p:sldId id="314" r:id="rId16"/>
    <p:sldId id="315" r:id="rId17"/>
    <p:sldId id="316" r:id="rId18"/>
    <p:sldId id="317" r:id="rId19"/>
    <p:sldId id="324" r:id="rId20"/>
    <p:sldId id="338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5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37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48" r:id="rId59"/>
    <p:sldId id="347" r:id="rId60"/>
    <p:sldId id="349" r:id="rId61"/>
    <p:sldId id="351" r:id="rId62"/>
    <p:sldId id="352" r:id="rId63"/>
    <p:sldId id="350" r:id="rId64"/>
    <p:sldId id="353" r:id="rId65"/>
    <p:sldId id="354" r:id="rId66"/>
    <p:sldId id="356" r:id="rId67"/>
    <p:sldId id="357" r:id="rId68"/>
    <p:sldId id="359" r:id="rId69"/>
    <p:sldId id="360" r:id="rId70"/>
    <p:sldId id="361" r:id="rId71"/>
    <p:sldId id="363" r:id="rId72"/>
    <p:sldId id="364" r:id="rId73"/>
    <p:sldId id="365" r:id="rId74"/>
    <p:sldId id="366" r:id="rId75"/>
    <p:sldId id="36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1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09CF3-D27C-42A3-AF93-EA75551992D4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0D93-0E0B-4789-89D2-025D6A124E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96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86A4D-4873-4CC5-98AB-71D155C3483D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7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306D04-523C-4859-BB66-424E90FFF717}" type="slidenum">
              <a:rPr lang="en-US" altLang="zh-TW" sz="1200" i="0">
                <a:latin typeface="Times New Roman" panose="02020603050405020304" pitchFamily="18" charset="0"/>
              </a:rPr>
              <a:pPr/>
              <a:t>29</a:t>
            </a:fld>
            <a:endParaRPr lang="en-US" altLang="zh-TW" sz="1200" i="0">
              <a:latin typeface="Times New Roman" panose="02020603050405020304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49975" cy="34607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FE150-9A63-4F5D-B10F-4CE163DE5B41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36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FE150-9A63-4F5D-B10F-4CE163DE5B41}" type="slidenum">
              <a:rPr lang="en-CA" smtClean="0"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3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05E-0345-4C6E-B5E7-9B0A34E88063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9B04-B20A-431F-BC49-A660D3EC09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22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05E-0345-4C6E-B5E7-9B0A34E88063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9B04-B20A-431F-BC49-A660D3EC09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75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05E-0345-4C6E-B5E7-9B0A34E88063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9B04-B20A-431F-BC49-A660D3EC09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00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037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01" y="-195943"/>
            <a:ext cx="100584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01" y="1413401"/>
            <a:ext cx="10058400" cy="4050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625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08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-269748"/>
            <a:ext cx="100584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1378785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396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624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71268" y="-271147"/>
            <a:ext cx="100584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smtClean="0">
                <a:solidFill>
                  <a:srgbClr val="696464"/>
                </a:solidFill>
              </a:rPr>
              <a:pPr/>
              <a:t>16-01-24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‹#›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30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443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2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05E-0345-4C6E-B5E7-9B0A34E88063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9B04-B20A-431F-BC49-A660D3EC09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34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118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804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1576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/>
          <p:nvPr userDrawn="1"/>
        </p:nvSpPr>
        <p:spPr>
          <a:xfrm>
            <a:off x="11453723" y="6308727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D49E780-E5EB-421E-969C-5AF6ED968DA0}" type="slidenum">
              <a:rPr lang="en-CA" sz="1400" b="1">
                <a:solidFill>
                  <a:prstClr val="white"/>
                </a:solidFill>
              </a:rPr>
              <a:pPr/>
              <a:t>‹#›</a:t>
            </a:fld>
            <a:endParaRPr lang="en-CA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8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05E-0345-4C6E-B5E7-9B0A34E88063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9B04-B20A-431F-BC49-A660D3EC09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2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05E-0345-4C6E-B5E7-9B0A34E88063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9B04-B20A-431F-BC49-A660D3EC09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1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05E-0345-4C6E-B5E7-9B0A34E88063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9B04-B20A-431F-BC49-A660D3EC09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69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05E-0345-4C6E-B5E7-9B0A34E88063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9B04-B20A-431F-BC49-A660D3EC09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59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05E-0345-4C6E-B5E7-9B0A34E88063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9B04-B20A-431F-BC49-A660D3EC09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26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05E-0345-4C6E-B5E7-9B0A34E88063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9B04-B20A-431F-BC49-A660D3EC09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94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F05E-0345-4C6E-B5E7-9B0A34E88063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9B04-B20A-431F-BC49-A660D3EC09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8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F05E-0345-4C6E-B5E7-9B0A34E88063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9B04-B20A-431F-BC49-A660D3EC09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60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43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2.emf"/><Relationship Id="rId6" Type="http://schemas.openxmlformats.org/officeDocument/2006/relationships/image" Target="../media/image23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9500" dirty="0" smtClean="0"/>
              <a:t>Solving recurrences</a:t>
            </a:r>
            <a:endParaRPr lang="en-CA" sz="9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06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068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c</a:t>
            </a:r>
            <a:r>
              <a:rPr lang="en-US" dirty="0" smtClean="0">
                <a:latin typeface="Arial" charset="0"/>
                <a:ea typeface="ＭＳ Ｐゴシック" charset="0"/>
              </a:rPr>
              <a:t>, </a:t>
            </a:r>
            <a:r>
              <a:rPr lang="en-US" dirty="0">
                <a:latin typeface="Arial" charset="0"/>
                <a:ea typeface="ＭＳ Ｐゴシック" charset="0"/>
              </a:rPr>
              <a:t>where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>
                <a:latin typeface="Arial" charset="0"/>
                <a:ea typeface="ＭＳ Ｐゴシック" charset="0"/>
              </a:rPr>
              <a:t> is constant.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6096001" y="2514602"/>
            <a:ext cx="562707" cy="3458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8096740" y="3935611"/>
            <a:ext cx="81304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T(n-3)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810251" y="2133601"/>
            <a:ext cx="300038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6984396" y="3050449"/>
            <a:ext cx="424589" cy="2789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677763" y="2766649"/>
            <a:ext cx="300038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08985" y="3288937"/>
            <a:ext cx="300038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709023" y="3670549"/>
            <a:ext cx="424589" cy="2789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29821"/>
      </p:ext>
    </p:extLst>
  </p:cSld>
  <p:clrMapOvr>
    <a:masterClrMapping/>
  </p:clrMapOvr>
  <p:transition xmlns:p14="http://schemas.microsoft.com/office/powerpoint/2010/main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068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c</a:t>
            </a:r>
            <a:r>
              <a:rPr lang="en-US" dirty="0" smtClean="0">
                <a:latin typeface="Arial" charset="0"/>
                <a:ea typeface="ＭＳ Ｐゴシック" charset="0"/>
              </a:rPr>
              <a:t>, </a:t>
            </a:r>
            <a:r>
              <a:rPr lang="en-US" dirty="0">
                <a:latin typeface="Arial" charset="0"/>
                <a:ea typeface="ＭＳ Ｐゴシック" charset="0"/>
              </a:rPr>
              <a:t>where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>
                <a:latin typeface="Arial" charset="0"/>
                <a:ea typeface="ＭＳ Ｐゴシック" charset="0"/>
              </a:rPr>
              <a:t> is constant.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6096001" y="2514602"/>
            <a:ext cx="562707" cy="3458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510586" y="3308536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810251" y="2133601"/>
            <a:ext cx="300038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6984396" y="3050449"/>
            <a:ext cx="424589" cy="2789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677763" y="2766649"/>
            <a:ext cx="300038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7930661" y="3677868"/>
            <a:ext cx="1318847" cy="102308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249508" y="4618897"/>
            <a:ext cx="300038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Line 1026"/>
          <p:cNvSpPr>
            <a:spLocks noChangeShapeType="1"/>
          </p:cNvSpPr>
          <p:nvPr/>
        </p:nvSpPr>
        <p:spPr bwMode="auto">
          <a:xfrm>
            <a:off x="4304605" y="2192215"/>
            <a:ext cx="0" cy="2774291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Text Box 1048"/>
          <p:cNvSpPr txBox="1">
            <a:spLocks noChangeArrowheads="1"/>
          </p:cNvSpPr>
          <p:nvPr/>
        </p:nvSpPr>
        <p:spPr bwMode="auto">
          <a:xfrm>
            <a:off x="3960607" y="3278439"/>
            <a:ext cx="70403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Line 1049"/>
          <p:cNvSpPr>
            <a:spLocks noChangeShapeType="1"/>
          </p:cNvSpPr>
          <p:nvPr/>
        </p:nvSpPr>
        <p:spPr bwMode="auto">
          <a:xfrm>
            <a:off x="6553200" y="2286001"/>
            <a:ext cx="4185138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Rectangle 1050"/>
          <p:cNvSpPr>
            <a:spLocks noChangeArrowheads="1"/>
          </p:cNvSpPr>
          <p:nvPr/>
        </p:nvSpPr>
        <p:spPr bwMode="auto">
          <a:xfrm>
            <a:off x="10909638" y="2101335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" name="Line 1049"/>
          <p:cNvSpPr>
            <a:spLocks noChangeShapeType="1"/>
          </p:cNvSpPr>
          <p:nvPr/>
        </p:nvSpPr>
        <p:spPr bwMode="auto">
          <a:xfrm>
            <a:off x="6984396" y="2887061"/>
            <a:ext cx="3753942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Rectangle 1050"/>
          <p:cNvSpPr>
            <a:spLocks noChangeArrowheads="1"/>
          </p:cNvSpPr>
          <p:nvPr/>
        </p:nvSpPr>
        <p:spPr bwMode="auto">
          <a:xfrm>
            <a:off x="10909638" y="279327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" name="Line 1049"/>
          <p:cNvSpPr>
            <a:spLocks noChangeShapeType="1"/>
          </p:cNvSpPr>
          <p:nvPr/>
        </p:nvSpPr>
        <p:spPr bwMode="auto">
          <a:xfrm>
            <a:off x="7913627" y="34707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050"/>
          <p:cNvSpPr>
            <a:spLocks noChangeArrowheads="1"/>
          </p:cNvSpPr>
          <p:nvPr/>
        </p:nvSpPr>
        <p:spPr bwMode="auto">
          <a:xfrm>
            <a:off x="10909638" y="31659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" name="Line 1049"/>
          <p:cNvSpPr>
            <a:spLocks noChangeShapeType="1"/>
          </p:cNvSpPr>
          <p:nvPr/>
        </p:nvSpPr>
        <p:spPr bwMode="auto">
          <a:xfrm>
            <a:off x="9613688" y="4803841"/>
            <a:ext cx="1271739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" name="Rectangle 1050"/>
          <p:cNvSpPr>
            <a:spLocks noChangeArrowheads="1"/>
          </p:cNvSpPr>
          <p:nvPr/>
        </p:nvSpPr>
        <p:spPr bwMode="auto">
          <a:xfrm>
            <a:off x="10909638" y="4516288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>
            <a:off x="9724287" y="5251942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10145897" y="5282105"/>
            <a:ext cx="11785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Total = </a:t>
            </a:r>
            <a:r>
              <a:rPr lang="en-US" dirty="0" err="1" smtClean="0">
                <a:latin typeface="Arial" charset="0"/>
                <a:ea typeface="ＭＳ Ｐゴシック" charset="0"/>
              </a:rPr>
              <a:t>cn</a:t>
            </a:r>
            <a:endParaRPr lang="en-US" dirty="0" smtClean="0">
              <a:latin typeface="Arial" charset="0"/>
              <a:ea typeface="ＭＳ Ｐゴシック" charset="0"/>
            </a:endParaRPr>
          </a:p>
          <a:p>
            <a:pPr algn="r">
              <a:defRPr/>
            </a:pP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(n)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3978"/>
      </p:ext>
    </p:extLst>
  </p:cSld>
  <p:clrMapOvr>
    <a:masterClrMapping/>
  </p:clrMapOvr>
  <p:transition xmlns:p14="http://schemas.microsoft.com/office/powerpoint/2010/main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12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4" y="2895601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2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7583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Recursion tree for Fibonacci Series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2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654676" y="2209800"/>
            <a:ext cx="607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6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grpSp>
        <p:nvGrpSpPr>
          <p:cNvPr id="50180" name="Group 10"/>
          <p:cNvGrpSpPr>
            <a:grpSpLocks/>
          </p:cNvGrpSpPr>
          <p:nvPr/>
        </p:nvGrpSpPr>
        <p:grpSpPr bwMode="auto">
          <a:xfrm>
            <a:off x="3886200" y="2133601"/>
            <a:ext cx="4033838" cy="1147763"/>
            <a:chOff x="1488" y="1488"/>
            <a:chExt cx="2541" cy="723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183" name="Group 7"/>
            <p:cNvGrpSpPr>
              <a:grpSpLocks/>
            </p:cNvGrpSpPr>
            <p:nvPr/>
          </p:nvGrpSpPr>
          <p:grpSpPr bwMode="auto">
            <a:xfrm>
              <a:off x="1488" y="1968"/>
              <a:ext cx="2541" cy="243"/>
              <a:chOff x="1488" y="1968"/>
              <a:chExt cx="2541" cy="243"/>
            </a:xfrm>
          </p:grpSpPr>
          <p:sp>
            <p:nvSpPr>
              <p:cNvPr id="28677" name="Rectangle 5"/>
              <p:cNvSpPr>
                <a:spLocks noChangeArrowheads="1"/>
              </p:cNvSpPr>
              <p:nvPr/>
            </p:nvSpPr>
            <p:spPr bwMode="auto">
              <a:xfrm>
                <a:off x="1488" y="1978"/>
                <a:ext cx="512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9999"/>
                    </a:solidFill>
                    <a:latin typeface="Arial" charset="0"/>
                    <a:ea typeface="ＭＳ Ｐゴシック" charset="0"/>
                  </a:rPr>
                  <a:t>T(n-1)</a:t>
                </a:r>
                <a:endParaRPr lang="en-US" dirty="0">
                  <a:solidFill>
                    <a:srgbClr val="009999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3517" y="1968"/>
                <a:ext cx="512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9999"/>
                    </a:solidFill>
                    <a:latin typeface="Arial" charset="0"/>
                    <a:ea typeface="ＭＳ Ｐゴシック" charset="0"/>
                  </a:rPr>
                  <a:t>T(n-2</a:t>
                </a:r>
                <a:r>
                  <a:rPr lang="en-US" dirty="0">
                    <a:solidFill>
                      <a:srgbClr val="009999"/>
                    </a:solidFill>
                    <a:latin typeface="Arial" charset="0"/>
                    <a:ea typeface="ＭＳ Ｐゴシック" charset="0"/>
                  </a:rPr>
                  <a:t>)</a:t>
                </a:r>
              </a:p>
            </p:txBody>
          </p:sp>
        </p:grpSp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2700" y="1488"/>
              <a:ext cx="18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c</a:t>
              </a:r>
              <a:endParaRPr lang="en-US" dirty="0">
                <a:solidFill>
                  <a:srgbClr val="009999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15328"/>
      </p:ext>
    </p:extLst>
  </p:cSld>
  <p:clrMapOvr>
    <a:masterClrMapping/>
  </p:clrMapOvr>
  <p:transition xmlns:p14="http://schemas.microsoft.com/office/powerpoint/2010/main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grpSp>
        <p:nvGrpSpPr>
          <p:cNvPr id="51204" name="Group 22"/>
          <p:cNvGrpSpPr>
            <a:grpSpLocks/>
          </p:cNvGrpSpPr>
          <p:nvPr/>
        </p:nvGrpSpPr>
        <p:grpSpPr bwMode="auto">
          <a:xfrm>
            <a:off x="3001108" y="2133600"/>
            <a:ext cx="5664200" cy="1970088"/>
            <a:chOff x="960" y="1488"/>
            <a:chExt cx="3568" cy="1241"/>
          </a:xfrm>
        </p:grpSpPr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2700" y="1488"/>
              <a:ext cx="18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c</a:t>
              </a:r>
              <a:endParaRPr lang="en-US" dirty="0">
                <a:solidFill>
                  <a:srgbClr val="00999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H="1">
              <a:off x="1392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H="1">
              <a:off x="3360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923" y="2146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1920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51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T(n-2)</a:t>
              </a:r>
              <a:endParaRPr lang="en-US" dirty="0">
                <a:solidFill>
                  <a:srgbClr val="00999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000" y="2496"/>
              <a:ext cx="51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T(n-3)</a:t>
              </a:r>
              <a:endParaRPr lang="en-US" dirty="0">
                <a:solidFill>
                  <a:srgbClr val="00999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2976" y="2495"/>
              <a:ext cx="51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T(n-3)</a:t>
              </a:r>
              <a:endParaRPr lang="en-US" dirty="0">
                <a:solidFill>
                  <a:srgbClr val="00999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4016" y="2495"/>
              <a:ext cx="51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T(n-4</a:t>
              </a:r>
              <a:r>
                <a:rPr lang="en-US" dirty="0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)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587" y="1978"/>
              <a:ext cx="18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c</a:t>
              </a:r>
              <a:endParaRPr lang="en-US" dirty="0">
                <a:solidFill>
                  <a:srgbClr val="00999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3805" y="1968"/>
              <a:ext cx="18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c</a:t>
              </a:r>
              <a:endParaRPr lang="en-US" dirty="0">
                <a:solidFill>
                  <a:srgbClr val="009999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81292"/>
      </p:ext>
    </p:extLst>
  </p:cSld>
  <p:clrMapOvr>
    <a:masterClrMapping/>
  </p:clrMapOvr>
  <p:transition xmlns:p14="http://schemas.microsoft.com/office/powerpoint/2010/main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3200400" y="399170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10250" y="2133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474793" y="37338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159374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532929" y="3849443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664572" y="3896335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43364" y="2911475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592645" y="2895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851150" y="5181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00201" y="3581400"/>
            <a:ext cx="70403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01287"/>
      </p:ext>
    </p:extLst>
  </p:cSld>
  <p:clrMapOvr>
    <a:masterClrMapping/>
  </p:clrMapOvr>
  <p:transition xmlns:p14="http://schemas.microsoft.com/office/powerpoint/2010/main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3200400" y="399170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10250" y="2133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474793" y="37338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159374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532929" y="3849443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559065" y="3849443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43364" y="2911475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592645" y="2895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851150" y="5181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00201" y="3581400"/>
            <a:ext cx="70403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Line 1049"/>
          <p:cNvSpPr>
            <a:spLocks noChangeShapeType="1"/>
          </p:cNvSpPr>
          <p:nvPr/>
        </p:nvSpPr>
        <p:spPr bwMode="auto">
          <a:xfrm>
            <a:off x="6553200" y="2426677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050"/>
          <p:cNvSpPr>
            <a:spLocks noChangeArrowheads="1"/>
          </p:cNvSpPr>
          <p:nvPr/>
        </p:nvSpPr>
        <p:spPr bwMode="auto">
          <a:xfrm>
            <a:off x="9525000" y="2121877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0220"/>
      </p:ext>
    </p:extLst>
  </p:cSld>
  <p:clrMapOvr>
    <a:masterClrMapping/>
  </p:clrMapOvr>
  <p:transition xmlns:p14="http://schemas.microsoft.com/office/powerpoint/2010/main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3200400" y="399170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10250" y="2133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474793" y="37338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159374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532929" y="3849443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559065" y="3849443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43364" y="2911475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592645" y="2895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851150" y="5181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00201" y="3581400"/>
            <a:ext cx="70403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Line 1049"/>
          <p:cNvSpPr>
            <a:spLocks noChangeShapeType="1"/>
          </p:cNvSpPr>
          <p:nvPr/>
        </p:nvSpPr>
        <p:spPr bwMode="auto">
          <a:xfrm>
            <a:off x="6553200" y="2426677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050"/>
          <p:cNvSpPr>
            <a:spLocks noChangeArrowheads="1"/>
          </p:cNvSpPr>
          <p:nvPr/>
        </p:nvSpPr>
        <p:spPr bwMode="auto">
          <a:xfrm>
            <a:off x="9525000" y="2121877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" name="Line 1049"/>
          <p:cNvSpPr>
            <a:spLocks noChangeShapeType="1"/>
          </p:cNvSpPr>
          <p:nvPr/>
        </p:nvSpPr>
        <p:spPr bwMode="auto">
          <a:xfrm>
            <a:off x="8015655" y="3130058"/>
            <a:ext cx="14859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1050"/>
          <p:cNvSpPr>
            <a:spLocks noChangeArrowheads="1"/>
          </p:cNvSpPr>
          <p:nvPr/>
        </p:nvSpPr>
        <p:spPr bwMode="auto">
          <a:xfrm>
            <a:off x="9501555" y="2825258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5628"/>
      </p:ext>
    </p:extLst>
  </p:cSld>
  <p:clrMapOvr>
    <a:masterClrMapping/>
  </p:clrMapOvr>
  <p:transition xmlns:p14="http://schemas.microsoft.com/office/powerpoint/2010/main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Recurrences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recurrence</a:t>
            </a:r>
            <a:r>
              <a:rPr lang="en-US" dirty="0"/>
              <a:t> is an equation or inequality that describes a function in terms of itself by using smaller inputs</a:t>
            </a:r>
          </a:p>
          <a:p>
            <a:r>
              <a:rPr lang="en-US" dirty="0"/>
              <a:t>The expression: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is a </a:t>
            </a:r>
            <a:r>
              <a:rPr lang="en-US" i="1" dirty="0">
                <a:solidFill>
                  <a:srgbClr val="FF0000"/>
                </a:solidFill>
              </a:rPr>
              <a:t>recurrence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80260" name="Object 4"/>
          <p:cNvGraphicFramePr>
            <a:graphicFrameLocks noChangeAspect="1"/>
          </p:cNvGraphicFramePr>
          <p:nvPr/>
        </p:nvGraphicFramePr>
        <p:xfrm>
          <a:off x="3657600" y="2895601"/>
          <a:ext cx="41910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3" imgW="1676160" imgH="863280" progId="Equation.3">
                  <p:embed/>
                </p:oleObj>
              </mc:Choice>
              <mc:Fallback>
                <p:oleObj name="Equation" r:id="rId3" imgW="16761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95601"/>
                        <a:ext cx="419100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02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3200400" y="399170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10250" y="2133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474793" y="37338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159374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532929" y="3849443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307028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43364" y="2911475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592645" y="2895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003549" y="5322276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00201" y="3581400"/>
            <a:ext cx="70403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Line 1049"/>
          <p:cNvSpPr>
            <a:spLocks noChangeShapeType="1"/>
          </p:cNvSpPr>
          <p:nvPr/>
        </p:nvSpPr>
        <p:spPr bwMode="auto">
          <a:xfrm>
            <a:off x="6553200" y="2426677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050"/>
          <p:cNvSpPr>
            <a:spLocks noChangeArrowheads="1"/>
          </p:cNvSpPr>
          <p:nvPr/>
        </p:nvSpPr>
        <p:spPr bwMode="auto">
          <a:xfrm>
            <a:off x="9525000" y="2121877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" name="Line 1049"/>
          <p:cNvSpPr>
            <a:spLocks noChangeShapeType="1"/>
          </p:cNvSpPr>
          <p:nvPr/>
        </p:nvSpPr>
        <p:spPr bwMode="auto">
          <a:xfrm flipV="1">
            <a:off x="7892726" y="3080266"/>
            <a:ext cx="1632273" cy="1587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1050"/>
          <p:cNvSpPr>
            <a:spLocks noChangeArrowheads="1"/>
          </p:cNvSpPr>
          <p:nvPr/>
        </p:nvSpPr>
        <p:spPr bwMode="auto">
          <a:xfrm>
            <a:off x="9525000" y="2825257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" name="Line 1049"/>
          <p:cNvSpPr>
            <a:spLocks noChangeShapeType="1"/>
          </p:cNvSpPr>
          <p:nvPr/>
        </p:nvSpPr>
        <p:spPr bwMode="auto">
          <a:xfrm>
            <a:off x="8708862" y="4079620"/>
            <a:ext cx="816138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Rectangle 1050"/>
          <p:cNvSpPr>
            <a:spLocks noChangeArrowheads="1"/>
          </p:cNvSpPr>
          <p:nvPr/>
        </p:nvSpPr>
        <p:spPr bwMode="auto">
          <a:xfrm>
            <a:off x="9525000" y="377482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4c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V="1">
            <a:off x="3429000" y="5486400"/>
            <a:ext cx="5445369" cy="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800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4953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075238" y="5181600"/>
            <a:ext cx="1592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#leaves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  <a:endParaRPr lang="en-US" baseline="30000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87630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9300025" y="5821363"/>
            <a:ext cx="1063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Total = ?</a:t>
            </a:r>
          </a:p>
          <a:p>
            <a:pPr algn="r">
              <a:defRPr/>
            </a:pP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8920575" y="5281192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" name="Rectangle 1050"/>
          <p:cNvSpPr>
            <a:spLocks noChangeArrowheads="1"/>
          </p:cNvSpPr>
          <p:nvPr/>
        </p:nvSpPr>
        <p:spPr bwMode="auto">
          <a:xfrm>
            <a:off x="9501555" y="5240196"/>
            <a:ext cx="64953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  <a:endParaRPr lang="en-US" baseline="30000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" name="Line 1049"/>
          <p:cNvSpPr>
            <a:spLocks noChangeShapeType="1"/>
          </p:cNvSpPr>
          <p:nvPr/>
        </p:nvSpPr>
        <p:spPr bwMode="auto">
          <a:xfrm flipV="1">
            <a:off x="9220656" y="5465857"/>
            <a:ext cx="304343" cy="2054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0220"/>
      </p:ext>
    </p:extLst>
  </p:cSld>
  <p:clrMapOvr>
    <a:masterClrMapping/>
  </p:clrMapOvr>
  <p:transition xmlns:p14="http://schemas.microsoft.com/office/powerpoint/2010/main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3200400" y="399170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10250" y="2133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474793" y="37338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159374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532929" y="3849443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307028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43364" y="2911475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592645" y="2895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003549" y="5322276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00201" y="3581400"/>
            <a:ext cx="70403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Line 1049"/>
          <p:cNvSpPr>
            <a:spLocks noChangeShapeType="1"/>
          </p:cNvSpPr>
          <p:nvPr/>
        </p:nvSpPr>
        <p:spPr bwMode="auto">
          <a:xfrm>
            <a:off x="6553200" y="2426677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050"/>
          <p:cNvSpPr>
            <a:spLocks noChangeArrowheads="1"/>
          </p:cNvSpPr>
          <p:nvPr/>
        </p:nvSpPr>
        <p:spPr bwMode="auto">
          <a:xfrm>
            <a:off x="9525000" y="2121877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" name="Line 1049"/>
          <p:cNvSpPr>
            <a:spLocks noChangeShapeType="1"/>
          </p:cNvSpPr>
          <p:nvPr/>
        </p:nvSpPr>
        <p:spPr bwMode="auto">
          <a:xfrm flipV="1">
            <a:off x="7892726" y="3080266"/>
            <a:ext cx="1632273" cy="1587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1050"/>
          <p:cNvSpPr>
            <a:spLocks noChangeArrowheads="1"/>
          </p:cNvSpPr>
          <p:nvPr/>
        </p:nvSpPr>
        <p:spPr bwMode="auto">
          <a:xfrm>
            <a:off x="9525000" y="2825257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" name="Line 1049"/>
          <p:cNvSpPr>
            <a:spLocks noChangeShapeType="1"/>
          </p:cNvSpPr>
          <p:nvPr/>
        </p:nvSpPr>
        <p:spPr bwMode="auto">
          <a:xfrm>
            <a:off x="8708862" y="4079620"/>
            <a:ext cx="816138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Rectangle 1050"/>
          <p:cNvSpPr>
            <a:spLocks noChangeArrowheads="1"/>
          </p:cNvSpPr>
          <p:nvPr/>
        </p:nvSpPr>
        <p:spPr bwMode="auto">
          <a:xfrm>
            <a:off x="9525000" y="377482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4c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V="1">
            <a:off x="3429000" y="5486400"/>
            <a:ext cx="5445369" cy="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800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4953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075238" y="5181600"/>
            <a:ext cx="1592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#leaves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= 2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87630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9300025" y="5821363"/>
            <a:ext cx="1063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Total = ?</a:t>
            </a:r>
          </a:p>
          <a:p>
            <a:pPr algn="r">
              <a:defRPr/>
            </a:pP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8920575" y="5281192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" name="Rectangle 1050"/>
          <p:cNvSpPr>
            <a:spLocks noChangeArrowheads="1"/>
          </p:cNvSpPr>
          <p:nvPr/>
        </p:nvSpPr>
        <p:spPr bwMode="auto">
          <a:xfrm>
            <a:off x="9501555" y="5240196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 err="1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" name="Line 1049"/>
          <p:cNvSpPr>
            <a:spLocks noChangeShapeType="1"/>
          </p:cNvSpPr>
          <p:nvPr/>
        </p:nvSpPr>
        <p:spPr bwMode="auto">
          <a:xfrm flipV="1">
            <a:off x="9220656" y="5465857"/>
            <a:ext cx="304343" cy="2054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031" y="926123"/>
            <a:ext cx="659423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Many c’s can you find in the tree of height n?</a:t>
            </a:r>
            <a:endParaRPr lang="en-CA" dirty="0"/>
          </a:p>
        </p:txBody>
      </p:sp>
      <p:sp>
        <p:nvSpPr>
          <p:cNvPr id="41" name="Rectangle 1050"/>
          <p:cNvSpPr>
            <a:spLocks noChangeArrowheads="1"/>
          </p:cNvSpPr>
          <p:nvPr/>
        </p:nvSpPr>
        <p:spPr bwMode="auto">
          <a:xfrm>
            <a:off x="9501555" y="5240196"/>
            <a:ext cx="64953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  <a:endParaRPr lang="en-US" baseline="30000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65645"/>
      </p:ext>
    </p:extLst>
  </p:cSld>
  <p:clrMapOvr>
    <a:masterClrMapping/>
  </p:clrMapOvr>
  <p:transition xmlns:p14="http://schemas.microsoft.com/office/powerpoint/2010/main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3200400" y="399170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10250" y="2133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474793" y="37338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159374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532929" y="3849443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307028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43364" y="2911475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592645" y="2895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003549" y="5322276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00201" y="3581400"/>
            <a:ext cx="70403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Line 1049"/>
          <p:cNvSpPr>
            <a:spLocks noChangeShapeType="1"/>
          </p:cNvSpPr>
          <p:nvPr/>
        </p:nvSpPr>
        <p:spPr bwMode="auto">
          <a:xfrm>
            <a:off x="6553200" y="2426677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050"/>
          <p:cNvSpPr>
            <a:spLocks noChangeArrowheads="1"/>
          </p:cNvSpPr>
          <p:nvPr/>
        </p:nvSpPr>
        <p:spPr bwMode="auto">
          <a:xfrm>
            <a:off x="9525000" y="2121877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" name="Line 1049"/>
          <p:cNvSpPr>
            <a:spLocks noChangeShapeType="1"/>
          </p:cNvSpPr>
          <p:nvPr/>
        </p:nvSpPr>
        <p:spPr bwMode="auto">
          <a:xfrm flipV="1">
            <a:off x="7892726" y="3080266"/>
            <a:ext cx="1632273" cy="1587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1050"/>
          <p:cNvSpPr>
            <a:spLocks noChangeArrowheads="1"/>
          </p:cNvSpPr>
          <p:nvPr/>
        </p:nvSpPr>
        <p:spPr bwMode="auto">
          <a:xfrm>
            <a:off x="9525000" y="2825257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" name="Line 1049"/>
          <p:cNvSpPr>
            <a:spLocks noChangeShapeType="1"/>
          </p:cNvSpPr>
          <p:nvPr/>
        </p:nvSpPr>
        <p:spPr bwMode="auto">
          <a:xfrm>
            <a:off x="8708862" y="4079620"/>
            <a:ext cx="816138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Rectangle 1050"/>
          <p:cNvSpPr>
            <a:spLocks noChangeArrowheads="1"/>
          </p:cNvSpPr>
          <p:nvPr/>
        </p:nvSpPr>
        <p:spPr bwMode="auto">
          <a:xfrm>
            <a:off x="9525000" y="377482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4c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V="1">
            <a:off x="3429000" y="5486400"/>
            <a:ext cx="5445369" cy="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800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4953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075238" y="5181600"/>
            <a:ext cx="1592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#leaves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= 2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87630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9300025" y="5821363"/>
            <a:ext cx="1063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Total = ?</a:t>
            </a:r>
          </a:p>
          <a:p>
            <a:pPr algn="r">
              <a:defRPr/>
            </a:pP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8920575" y="5281192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" name="Rectangle 1050"/>
          <p:cNvSpPr>
            <a:spLocks noChangeArrowheads="1"/>
          </p:cNvSpPr>
          <p:nvPr/>
        </p:nvSpPr>
        <p:spPr bwMode="auto">
          <a:xfrm>
            <a:off x="9501555" y="5240196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 err="1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" name="Line 1049"/>
          <p:cNvSpPr>
            <a:spLocks noChangeShapeType="1"/>
          </p:cNvSpPr>
          <p:nvPr/>
        </p:nvSpPr>
        <p:spPr bwMode="auto">
          <a:xfrm flipV="1">
            <a:off x="9220656" y="5465857"/>
            <a:ext cx="304343" cy="2054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031" y="926123"/>
            <a:ext cx="659423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Many c’s can you find in the tree of height n?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3331793" y="2133600"/>
            <a:ext cx="5453520" cy="691657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1050"/>
          <p:cNvSpPr>
            <a:spLocks noChangeArrowheads="1"/>
          </p:cNvSpPr>
          <p:nvPr/>
        </p:nvSpPr>
        <p:spPr bwMode="auto">
          <a:xfrm>
            <a:off x="9501555" y="5251919"/>
            <a:ext cx="64953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  <a:endParaRPr lang="en-US" baseline="30000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29608"/>
      </p:ext>
    </p:extLst>
  </p:cSld>
  <p:clrMapOvr>
    <a:masterClrMapping/>
  </p:clrMapOvr>
  <p:transition xmlns:p14="http://schemas.microsoft.com/office/powerpoint/2010/main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3200400" y="399170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10250" y="2133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474793" y="37338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159374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532929" y="3849443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307028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43364" y="2911475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592645" y="2895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003549" y="5322276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00201" y="3581400"/>
            <a:ext cx="70403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Line 1049"/>
          <p:cNvSpPr>
            <a:spLocks noChangeShapeType="1"/>
          </p:cNvSpPr>
          <p:nvPr/>
        </p:nvSpPr>
        <p:spPr bwMode="auto">
          <a:xfrm>
            <a:off x="6553200" y="2426677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050"/>
          <p:cNvSpPr>
            <a:spLocks noChangeArrowheads="1"/>
          </p:cNvSpPr>
          <p:nvPr/>
        </p:nvSpPr>
        <p:spPr bwMode="auto">
          <a:xfrm>
            <a:off x="9525000" y="2121877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" name="Line 1049"/>
          <p:cNvSpPr>
            <a:spLocks noChangeShapeType="1"/>
          </p:cNvSpPr>
          <p:nvPr/>
        </p:nvSpPr>
        <p:spPr bwMode="auto">
          <a:xfrm flipV="1">
            <a:off x="7892726" y="3080266"/>
            <a:ext cx="1632273" cy="1587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1050"/>
          <p:cNvSpPr>
            <a:spLocks noChangeArrowheads="1"/>
          </p:cNvSpPr>
          <p:nvPr/>
        </p:nvSpPr>
        <p:spPr bwMode="auto">
          <a:xfrm>
            <a:off x="9525000" y="2825257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" name="Line 1049"/>
          <p:cNvSpPr>
            <a:spLocks noChangeShapeType="1"/>
          </p:cNvSpPr>
          <p:nvPr/>
        </p:nvSpPr>
        <p:spPr bwMode="auto">
          <a:xfrm>
            <a:off x="8708862" y="4079620"/>
            <a:ext cx="816138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Rectangle 1050"/>
          <p:cNvSpPr>
            <a:spLocks noChangeArrowheads="1"/>
          </p:cNvSpPr>
          <p:nvPr/>
        </p:nvSpPr>
        <p:spPr bwMode="auto">
          <a:xfrm>
            <a:off x="9525000" y="377482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4c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V="1">
            <a:off x="3429000" y="5486400"/>
            <a:ext cx="5445369" cy="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800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4953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075238" y="5181600"/>
            <a:ext cx="1592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#leaves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= 2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87630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9300025" y="5821363"/>
            <a:ext cx="1063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Total = ?</a:t>
            </a:r>
          </a:p>
          <a:p>
            <a:pPr algn="r">
              <a:defRPr/>
            </a:pP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8920575" y="5281192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" name="Rectangle 1050"/>
          <p:cNvSpPr>
            <a:spLocks noChangeArrowheads="1"/>
          </p:cNvSpPr>
          <p:nvPr/>
        </p:nvSpPr>
        <p:spPr bwMode="auto">
          <a:xfrm>
            <a:off x="9501555" y="5240196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 err="1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" name="Line 1049"/>
          <p:cNvSpPr>
            <a:spLocks noChangeShapeType="1"/>
          </p:cNvSpPr>
          <p:nvPr/>
        </p:nvSpPr>
        <p:spPr bwMode="auto">
          <a:xfrm flipV="1">
            <a:off x="9220656" y="5465857"/>
            <a:ext cx="304343" cy="2054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031" y="926123"/>
            <a:ext cx="659423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Many c’s can you find in the tree of height n?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3367881" y="2133600"/>
            <a:ext cx="5417431" cy="1324708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1050"/>
          <p:cNvSpPr>
            <a:spLocks noChangeArrowheads="1"/>
          </p:cNvSpPr>
          <p:nvPr/>
        </p:nvSpPr>
        <p:spPr bwMode="auto">
          <a:xfrm>
            <a:off x="9501555" y="5240196"/>
            <a:ext cx="64953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  <a:endParaRPr lang="en-US" baseline="30000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77037"/>
      </p:ext>
    </p:extLst>
  </p:cSld>
  <p:clrMapOvr>
    <a:masterClrMapping/>
  </p:clrMapOvr>
  <p:transition xmlns:p14="http://schemas.microsoft.com/office/powerpoint/2010/main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3200400" y="399170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10250" y="2133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474793" y="37338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159374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532929" y="3849443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307028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43364" y="2911475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592645" y="2895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003549" y="5322276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00201" y="3581400"/>
            <a:ext cx="70403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Line 1049"/>
          <p:cNvSpPr>
            <a:spLocks noChangeShapeType="1"/>
          </p:cNvSpPr>
          <p:nvPr/>
        </p:nvSpPr>
        <p:spPr bwMode="auto">
          <a:xfrm>
            <a:off x="6553200" y="2426677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050"/>
          <p:cNvSpPr>
            <a:spLocks noChangeArrowheads="1"/>
          </p:cNvSpPr>
          <p:nvPr/>
        </p:nvSpPr>
        <p:spPr bwMode="auto">
          <a:xfrm>
            <a:off x="9525000" y="2121877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" name="Line 1049"/>
          <p:cNvSpPr>
            <a:spLocks noChangeShapeType="1"/>
          </p:cNvSpPr>
          <p:nvPr/>
        </p:nvSpPr>
        <p:spPr bwMode="auto">
          <a:xfrm flipV="1">
            <a:off x="7892726" y="3080266"/>
            <a:ext cx="1632273" cy="1587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1050"/>
          <p:cNvSpPr>
            <a:spLocks noChangeArrowheads="1"/>
          </p:cNvSpPr>
          <p:nvPr/>
        </p:nvSpPr>
        <p:spPr bwMode="auto">
          <a:xfrm>
            <a:off x="9525000" y="2825257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" name="Line 1049"/>
          <p:cNvSpPr>
            <a:spLocks noChangeShapeType="1"/>
          </p:cNvSpPr>
          <p:nvPr/>
        </p:nvSpPr>
        <p:spPr bwMode="auto">
          <a:xfrm>
            <a:off x="8708862" y="4079620"/>
            <a:ext cx="816138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Rectangle 1050"/>
          <p:cNvSpPr>
            <a:spLocks noChangeArrowheads="1"/>
          </p:cNvSpPr>
          <p:nvPr/>
        </p:nvSpPr>
        <p:spPr bwMode="auto">
          <a:xfrm>
            <a:off x="9525000" y="377482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4c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V="1">
            <a:off x="3429000" y="5486400"/>
            <a:ext cx="5445369" cy="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800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4953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075238" y="5181600"/>
            <a:ext cx="1592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#leaves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= 2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87630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9300025" y="5821363"/>
            <a:ext cx="1063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Total = ?</a:t>
            </a:r>
          </a:p>
          <a:p>
            <a:pPr algn="r">
              <a:defRPr/>
            </a:pP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8920575" y="5281192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" name="Rectangle 1050"/>
          <p:cNvSpPr>
            <a:spLocks noChangeArrowheads="1"/>
          </p:cNvSpPr>
          <p:nvPr/>
        </p:nvSpPr>
        <p:spPr bwMode="auto">
          <a:xfrm>
            <a:off x="9501555" y="5240196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 err="1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" name="Line 1049"/>
          <p:cNvSpPr>
            <a:spLocks noChangeShapeType="1"/>
          </p:cNvSpPr>
          <p:nvPr/>
        </p:nvSpPr>
        <p:spPr bwMode="auto">
          <a:xfrm flipV="1">
            <a:off x="9220656" y="5465857"/>
            <a:ext cx="304343" cy="2054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031" y="926123"/>
            <a:ext cx="659423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Many c’s can you find in the tree of height n?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3303631" y="2133600"/>
            <a:ext cx="5481682" cy="2085175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1050"/>
          <p:cNvSpPr>
            <a:spLocks noChangeArrowheads="1"/>
          </p:cNvSpPr>
          <p:nvPr/>
        </p:nvSpPr>
        <p:spPr bwMode="auto">
          <a:xfrm>
            <a:off x="9501555" y="5240196"/>
            <a:ext cx="64953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  <a:endParaRPr lang="en-US" baseline="30000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77037"/>
      </p:ext>
    </p:extLst>
  </p:cSld>
  <p:clrMapOvr>
    <a:masterClrMapping/>
  </p:clrMapOvr>
  <p:transition xmlns:p14="http://schemas.microsoft.com/office/powerpoint/2010/main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Recursion tree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3200400" y="399170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10250" y="2133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474793" y="37338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159374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532929" y="3849443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307028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43364" y="2911475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592645" y="2895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003549" y="5322276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00201" y="3581400"/>
            <a:ext cx="70403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Line 1049"/>
          <p:cNvSpPr>
            <a:spLocks noChangeShapeType="1"/>
          </p:cNvSpPr>
          <p:nvPr/>
        </p:nvSpPr>
        <p:spPr bwMode="auto">
          <a:xfrm>
            <a:off x="6553200" y="2426677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050"/>
          <p:cNvSpPr>
            <a:spLocks noChangeArrowheads="1"/>
          </p:cNvSpPr>
          <p:nvPr/>
        </p:nvSpPr>
        <p:spPr bwMode="auto">
          <a:xfrm>
            <a:off x="9525000" y="2121877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" name="Line 1049"/>
          <p:cNvSpPr>
            <a:spLocks noChangeShapeType="1"/>
          </p:cNvSpPr>
          <p:nvPr/>
        </p:nvSpPr>
        <p:spPr bwMode="auto">
          <a:xfrm flipV="1">
            <a:off x="7892726" y="3080266"/>
            <a:ext cx="1632273" cy="1587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1050"/>
          <p:cNvSpPr>
            <a:spLocks noChangeArrowheads="1"/>
          </p:cNvSpPr>
          <p:nvPr/>
        </p:nvSpPr>
        <p:spPr bwMode="auto">
          <a:xfrm>
            <a:off x="9525000" y="2825257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" name="Line 1049"/>
          <p:cNvSpPr>
            <a:spLocks noChangeShapeType="1"/>
          </p:cNvSpPr>
          <p:nvPr/>
        </p:nvSpPr>
        <p:spPr bwMode="auto">
          <a:xfrm>
            <a:off x="8708862" y="4079620"/>
            <a:ext cx="816138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Rectangle 1050"/>
          <p:cNvSpPr>
            <a:spLocks noChangeArrowheads="1"/>
          </p:cNvSpPr>
          <p:nvPr/>
        </p:nvSpPr>
        <p:spPr bwMode="auto">
          <a:xfrm>
            <a:off x="9525000" y="377482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4c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V="1">
            <a:off x="3429000" y="5486400"/>
            <a:ext cx="5445369" cy="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800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4953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075238" y="5181600"/>
            <a:ext cx="1592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#leaves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= 2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87630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9300025" y="5821363"/>
            <a:ext cx="1063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Total = ?</a:t>
            </a:r>
          </a:p>
          <a:p>
            <a:pPr algn="r">
              <a:defRPr/>
            </a:pP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8920575" y="5281192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" name="Rectangle 1050"/>
          <p:cNvSpPr>
            <a:spLocks noChangeArrowheads="1"/>
          </p:cNvSpPr>
          <p:nvPr/>
        </p:nvSpPr>
        <p:spPr bwMode="auto">
          <a:xfrm>
            <a:off x="9501555" y="5240196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 err="1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" name="Line 1049"/>
          <p:cNvSpPr>
            <a:spLocks noChangeShapeType="1"/>
          </p:cNvSpPr>
          <p:nvPr/>
        </p:nvSpPr>
        <p:spPr bwMode="auto">
          <a:xfrm flipV="1">
            <a:off x="9220656" y="5465857"/>
            <a:ext cx="304343" cy="2054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031" y="926123"/>
            <a:ext cx="659423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Many c’s can you find in the tree of height n?  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h</a:t>
            </a:r>
            <a:r>
              <a:rPr lang="en-US" sz="2400" b="1" dirty="0" smtClean="0">
                <a:solidFill>
                  <a:srgbClr val="FF0000"/>
                </a:solidFill>
              </a:rPr>
              <a:t>-1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3631" y="2133600"/>
            <a:ext cx="5481682" cy="2085175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1050"/>
          <p:cNvSpPr>
            <a:spLocks noChangeArrowheads="1"/>
          </p:cNvSpPr>
          <p:nvPr/>
        </p:nvSpPr>
        <p:spPr bwMode="auto">
          <a:xfrm>
            <a:off x="9501555" y="5240196"/>
            <a:ext cx="64953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  <a:endParaRPr lang="en-US" baseline="30000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07251"/>
      </p:ext>
    </p:extLst>
  </p:cSld>
  <p:clrMapOvr>
    <a:masterClrMapping/>
  </p:clrMapOvr>
  <p:transition xmlns:p14="http://schemas.microsoft.com/office/powerpoint/2010/main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3200400" y="399170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10250" y="2133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474793" y="37338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159374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532929" y="3849443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307028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43364" y="2911475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592645" y="2895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003549" y="5322276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00201" y="3581400"/>
            <a:ext cx="70403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Line 1049"/>
          <p:cNvSpPr>
            <a:spLocks noChangeShapeType="1"/>
          </p:cNvSpPr>
          <p:nvPr/>
        </p:nvSpPr>
        <p:spPr bwMode="auto">
          <a:xfrm>
            <a:off x="6553200" y="2426677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050"/>
          <p:cNvSpPr>
            <a:spLocks noChangeArrowheads="1"/>
          </p:cNvSpPr>
          <p:nvPr/>
        </p:nvSpPr>
        <p:spPr bwMode="auto">
          <a:xfrm>
            <a:off x="9525000" y="2121877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" name="Line 1049"/>
          <p:cNvSpPr>
            <a:spLocks noChangeShapeType="1"/>
          </p:cNvSpPr>
          <p:nvPr/>
        </p:nvSpPr>
        <p:spPr bwMode="auto">
          <a:xfrm flipV="1">
            <a:off x="7892726" y="3080266"/>
            <a:ext cx="1632273" cy="1587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1050"/>
          <p:cNvSpPr>
            <a:spLocks noChangeArrowheads="1"/>
          </p:cNvSpPr>
          <p:nvPr/>
        </p:nvSpPr>
        <p:spPr bwMode="auto">
          <a:xfrm>
            <a:off x="9525000" y="2825257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" name="Line 1049"/>
          <p:cNvSpPr>
            <a:spLocks noChangeShapeType="1"/>
          </p:cNvSpPr>
          <p:nvPr/>
        </p:nvSpPr>
        <p:spPr bwMode="auto">
          <a:xfrm>
            <a:off x="8708862" y="4079620"/>
            <a:ext cx="816138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Rectangle 1050"/>
          <p:cNvSpPr>
            <a:spLocks noChangeArrowheads="1"/>
          </p:cNvSpPr>
          <p:nvPr/>
        </p:nvSpPr>
        <p:spPr bwMode="auto">
          <a:xfrm>
            <a:off x="9525000" y="377482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4c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V="1">
            <a:off x="3429000" y="5486400"/>
            <a:ext cx="5445369" cy="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800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4953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075238" y="5181600"/>
            <a:ext cx="1592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#leaves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= 2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87630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8718263" y="5821363"/>
            <a:ext cx="17236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Total = c*(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-1)</a:t>
            </a:r>
            <a:endParaRPr lang="en-CA" dirty="0"/>
          </a:p>
          <a:p>
            <a:pPr algn="r">
              <a:defRPr/>
            </a:pPr>
            <a:endParaRPr lang="en-US" dirty="0" smtClean="0">
              <a:latin typeface="Arial" charset="0"/>
              <a:ea typeface="ＭＳ Ｐゴシック" charset="0"/>
            </a:endParaRPr>
          </a:p>
          <a:p>
            <a:pPr algn="r">
              <a:defRPr/>
            </a:pP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8920575" y="5281192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" name="Rectangle 1050"/>
          <p:cNvSpPr>
            <a:spLocks noChangeArrowheads="1"/>
          </p:cNvSpPr>
          <p:nvPr/>
        </p:nvSpPr>
        <p:spPr bwMode="auto">
          <a:xfrm>
            <a:off x="9501555" y="5240196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 err="1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" name="Line 1049"/>
          <p:cNvSpPr>
            <a:spLocks noChangeShapeType="1"/>
          </p:cNvSpPr>
          <p:nvPr/>
        </p:nvSpPr>
        <p:spPr bwMode="auto">
          <a:xfrm flipV="1">
            <a:off x="9220656" y="5465857"/>
            <a:ext cx="304343" cy="2054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031" y="926123"/>
            <a:ext cx="659423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Many c’s can you find in the tree of height n? 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baseline="30000" dirty="0" smtClean="0">
                <a:solidFill>
                  <a:srgbClr val="FF0000"/>
                </a:solidFill>
              </a:rPr>
              <a:t>h</a:t>
            </a:r>
            <a:r>
              <a:rPr lang="en-US" sz="2400" dirty="0" smtClean="0">
                <a:solidFill>
                  <a:srgbClr val="FF0000"/>
                </a:solidFill>
              </a:rPr>
              <a:t>-1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3631" y="2133600"/>
            <a:ext cx="5481682" cy="2085175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1050"/>
          <p:cNvSpPr>
            <a:spLocks noChangeArrowheads="1"/>
          </p:cNvSpPr>
          <p:nvPr/>
        </p:nvSpPr>
        <p:spPr bwMode="auto">
          <a:xfrm>
            <a:off x="9501555" y="5240196"/>
            <a:ext cx="64953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  <a:endParaRPr lang="en-US" baseline="30000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76691"/>
      </p:ext>
    </p:extLst>
  </p:cSld>
  <p:clrMapOvr>
    <a:masterClrMapping/>
  </p:clrMapOvr>
  <p:transition xmlns:p14="http://schemas.microsoft.com/office/powerpoint/2010/main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3200400" y="399170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10250" y="2133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474793" y="37338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159374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532929" y="3849443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307028" y="3886199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43364" y="2911475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592645" y="2895600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003549" y="5322276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95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T(n-2) + c</a:t>
            </a:r>
            <a:r>
              <a:rPr lang="en-US" dirty="0" smtClean="0">
                <a:latin typeface="Arial" charset="0"/>
                <a:ea typeface="ＭＳ Ｐゴシック" charset="0"/>
              </a:rPr>
              <a:t>, where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 smtClean="0">
                <a:latin typeface="Arial" charset="0"/>
                <a:ea typeface="ＭＳ Ｐゴシック" charset="0"/>
              </a:rPr>
              <a:t> is constant.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00201" y="3581400"/>
            <a:ext cx="70403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" name="Line 1049"/>
          <p:cNvSpPr>
            <a:spLocks noChangeShapeType="1"/>
          </p:cNvSpPr>
          <p:nvPr/>
        </p:nvSpPr>
        <p:spPr bwMode="auto">
          <a:xfrm>
            <a:off x="6553200" y="2426677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050"/>
          <p:cNvSpPr>
            <a:spLocks noChangeArrowheads="1"/>
          </p:cNvSpPr>
          <p:nvPr/>
        </p:nvSpPr>
        <p:spPr bwMode="auto">
          <a:xfrm>
            <a:off x="9525000" y="2121877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" name="Line 1049"/>
          <p:cNvSpPr>
            <a:spLocks noChangeShapeType="1"/>
          </p:cNvSpPr>
          <p:nvPr/>
        </p:nvSpPr>
        <p:spPr bwMode="auto">
          <a:xfrm flipV="1">
            <a:off x="7892726" y="3080266"/>
            <a:ext cx="1632273" cy="1587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1050"/>
          <p:cNvSpPr>
            <a:spLocks noChangeArrowheads="1"/>
          </p:cNvSpPr>
          <p:nvPr/>
        </p:nvSpPr>
        <p:spPr bwMode="auto">
          <a:xfrm>
            <a:off x="9525000" y="2825257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" name="Line 1049"/>
          <p:cNvSpPr>
            <a:spLocks noChangeShapeType="1"/>
          </p:cNvSpPr>
          <p:nvPr/>
        </p:nvSpPr>
        <p:spPr bwMode="auto">
          <a:xfrm>
            <a:off x="8708862" y="4079620"/>
            <a:ext cx="816138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Rectangle 1050"/>
          <p:cNvSpPr>
            <a:spLocks noChangeArrowheads="1"/>
          </p:cNvSpPr>
          <p:nvPr/>
        </p:nvSpPr>
        <p:spPr bwMode="auto">
          <a:xfrm>
            <a:off x="9525000" y="377482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4c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V="1">
            <a:off x="3429000" y="5486400"/>
            <a:ext cx="5445369" cy="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800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4953000" y="5169877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075238" y="5181600"/>
            <a:ext cx="1592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#leaves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= 2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87630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8976347" y="5821363"/>
            <a:ext cx="14655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Total = c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-c</a:t>
            </a:r>
          </a:p>
          <a:p>
            <a:pPr algn="r">
              <a:defRPr/>
            </a:pPr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 smtClean="0">
              <a:latin typeface="Arial" charset="0"/>
              <a:ea typeface="ＭＳ Ｐゴシック" charset="0"/>
            </a:endParaRPr>
          </a:p>
          <a:p>
            <a:pPr algn="r">
              <a:defRPr/>
            </a:pP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8920575" y="5281192"/>
            <a:ext cx="3000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" name="Rectangle 1050"/>
          <p:cNvSpPr>
            <a:spLocks noChangeArrowheads="1"/>
          </p:cNvSpPr>
          <p:nvPr/>
        </p:nvSpPr>
        <p:spPr bwMode="auto">
          <a:xfrm>
            <a:off x="9501555" y="5240196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 err="1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" name="Line 1049"/>
          <p:cNvSpPr>
            <a:spLocks noChangeShapeType="1"/>
          </p:cNvSpPr>
          <p:nvPr/>
        </p:nvSpPr>
        <p:spPr bwMode="auto">
          <a:xfrm flipV="1">
            <a:off x="9220656" y="5465857"/>
            <a:ext cx="304343" cy="2054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031" y="926123"/>
            <a:ext cx="659423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Many c’s can you find in the tree of height n? 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baseline="30000" dirty="0" smtClean="0">
                <a:solidFill>
                  <a:srgbClr val="FF0000"/>
                </a:solidFill>
              </a:rPr>
              <a:t>h</a:t>
            </a:r>
            <a:r>
              <a:rPr lang="en-US" sz="2400" dirty="0" smtClean="0">
                <a:solidFill>
                  <a:srgbClr val="FF0000"/>
                </a:solidFill>
              </a:rPr>
              <a:t>-1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3631" y="2133600"/>
            <a:ext cx="5481682" cy="2085175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1050"/>
          <p:cNvSpPr>
            <a:spLocks noChangeArrowheads="1"/>
          </p:cNvSpPr>
          <p:nvPr/>
        </p:nvSpPr>
        <p:spPr bwMode="auto">
          <a:xfrm>
            <a:off x="9501555" y="5240196"/>
            <a:ext cx="64953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</a:t>
            </a:r>
            <a:endParaRPr lang="en-US" baseline="30000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26214"/>
      </p:ext>
    </p:extLst>
  </p:cSld>
  <p:clrMapOvr>
    <a:masterClrMapping/>
  </p:clrMapOvr>
  <p:transition xmlns:p14="http://schemas.microsoft.com/office/powerpoint/2010/main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28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4" y="2895601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3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75837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5257797" y="2636305"/>
            <a:ext cx="936625" cy="5048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4316413" y="2636305"/>
            <a:ext cx="576262" cy="5048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3611563" y="2672025"/>
            <a:ext cx="431800" cy="43338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Example: merge sort</a:t>
            </a:r>
            <a:endParaRPr lang="en-US" altLang="zh-TW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1. Divide:</a:t>
            </a:r>
            <a:r>
              <a:rPr lang="en-US" altLang="zh-TW" b="1" i="1" dirty="0"/>
              <a:t> </a:t>
            </a:r>
            <a:r>
              <a:rPr lang="en-US" altLang="zh-TW" dirty="0"/>
              <a:t>Trivial.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2. Conquer:</a:t>
            </a:r>
            <a:r>
              <a:rPr lang="en-US" altLang="zh-TW" b="1" i="1" dirty="0"/>
              <a:t> </a:t>
            </a:r>
            <a:r>
              <a:rPr lang="en-US" altLang="zh-TW" dirty="0"/>
              <a:t>Recursively sort 2 </a:t>
            </a:r>
            <a:r>
              <a:rPr lang="en-US" altLang="zh-TW" dirty="0" err="1"/>
              <a:t>subarrays</a:t>
            </a:r>
            <a:r>
              <a:rPr lang="en-US" altLang="zh-TW" dirty="0"/>
              <a:t>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3. Combine:</a:t>
            </a:r>
            <a:r>
              <a:rPr lang="en-US" altLang="zh-TW" b="1" i="1" dirty="0"/>
              <a:t> </a:t>
            </a:r>
            <a:r>
              <a:rPr lang="en-US" altLang="zh-TW" dirty="0"/>
              <a:t>Linear-time merge.</a:t>
            </a:r>
          </a:p>
          <a:p>
            <a:pPr>
              <a:buFontTx/>
              <a:buNone/>
              <a:defRPr/>
            </a:pPr>
            <a:r>
              <a:rPr lang="en-US" altLang="zh-TW" i="1" dirty="0"/>
              <a:t>			</a:t>
            </a:r>
            <a:r>
              <a:rPr lang="en-US" altLang="zh-TW" sz="2800" i="1" dirty="0">
                <a:solidFill>
                  <a:srgbClr val="158578"/>
                </a:solidFill>
              </a:rPr>
              <a:t>T</a:t>
            </a:r>
            <a:r>
              <a:rPr lang="en-US" altLang="zh-TW" sz="2800" dirty="0">
                <a:solidFill>
                  <a:srgbClr val="158578"/>
                </a:solidFill>
              </a:rPr>
              <a:t>(</a:t>
            </a:r>
            <a:r>
              <a:rPr lang="en-US" altLang="zh-TW" sz="2800" i="1" dirty="0">
                <a:solidFill>
                  <a:srgbClr val="158578"/>
                </a:solidFill>
              </a:rPr>
              <a:t>n</a:t>
            </a:r>
            <a:r>
              <a:rPr lang="en-US" altLang="zh-TW" sz="2800" dirty="0">
                <a:solidFill>
                  <a:srgbClr val="158578"/>
                </a:solidFill>
              </a:rPr>
              <a:t>) = 2 </a:t>
            </a:r>
            <a:r>
              <a:rPr lang="en-US" altLang="zh-TW" sz="2800" i="1" dirty="0">
                <a:solidFill>
                  <a:srgbClr val="158578"/>
                </a:solidFill>
              </a:rPr>
              <a:t>T</a:t>
            </a:r>
            <a:r>
              <a:rPr lang="en-US" altLang="zh-TW" sz="2800" dirty="0">
                <a:solidFill>
                  <a:srgbClr val="158578"/>
                </a:solidFill>
              </a:rPr>
              <a:t>(</a:t>
            </a:r>
            <a:r>
              <a:rPr lang="en-US" altLang="zh-TW" sz="2800" i="1" dirty="0">
                <a:solidFill>
                  <a:srgbClr val="158578"/>
                </a:solidFill>
              </a:rPr>
              <a:t>n</a:t>
            </a:r>
            <a:r>
              <a:rPr lang="en-US" altLang="zh-TW" sz="2800" dirty="0">
                <a:solidFill>
                  <a:srgbClr val="158578"/>
                </a:solidFill>
              </a:rPr>
              <a:t>/2) + </a:t>
            </a:r>
            <a:r>
              <a:rPr lang="en-US" altLang="zh-TW" sz="2800" i="1" dirty="0">
                <a:solidFill>
                  <a:srgbClr val="158578"/>
                </a:solidFill>
              </a:rPr>
              <a:t>O</a:t>
            </a:r>
            <a:r>
              <a:rPr lang="en-US" altLang="zh-TW" sz="2800" dirty="0">
                <a:solidFill>
                  <a:srgbClr val="158578"/>
                </a:solidFill>
              </a:rPr>
              <a:t>(</a:t>
            </a:r>
            <a:r>
              <a:rPr lang="en-US" altLang="zh-TW" sz="2800" i="1" dirty="0">
                <a:solidFill>
                  <a:srgbClr val="158578"/>
                </a:solidFill>
              </a:rPr>
              <a:t>n</a:t>
            </a:r>
            <a:r>
              <a:rPr lang="en-US" altLang="zh-TW" sz="2800" dirty="0">
                <a:solidFill>
                  <a:srgbClr val="158578"/>
                </a:solidFill>
              </a:rPr>
              <a:t>)</a:t>
            </a:r>
          </a:p>
          <a:p>
            <a:pPr>
              <a:buFontTx/>
              <a:buNone/>
              <a:defRPr/>
            </a:pPr>
            <a:endParaRPr lang="en-US" altLang="zh-TW" sz="2800" dirty="0">
              <a:solidFill>
                <a:srgbClr val="158578"/>
              </a:solidFill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800600" y="45085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919289" y="4797425"/>
            <a:ext cx="220605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TW" sz="2400">
                <a:latin typeface="Arial" charset="0"/>
                <a:ea typeface="ＭＳ Ｐゴシック" charset="0"/>
                <a:cs typeface="ＭＳ Ｐゴシック" charset="0"/>
              </a:rPr>
              <a:t># subproblems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511675" y="5300663"/>
            <a:ext cx="242887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TW" sz="2400">
                <a:latin typeface="Arial" charset="0"/>
                <a:ea typeface="ＭＳ Ｐゴシック" charset="0"/>
                <a:cs typeface="ＭＳ Ｐゴシック" charset="0"/>
              </a:rPr>
              <a:t>subproblem size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7896226" y="4724401"/>
            <a:ext cx="2003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>
                <a:latin typeface="Arial" charset="0"/>
                <a:ea typeface="ＭＳ Ｐゴシック" charset="0"/>
                <a:cs typeface="ＭＳ Ｐゴシック" charset="0"/>
              </a:rPr>
              <a:t>work dividing</a:t>
            </a:r>
          </a:p>
          <a:p>
            <a:pPr>
              <a:defRPr/>
            </a:pPr>
            <a:r>
              <a:rPr lang="en-US" altLang="zh-TW" sz="2400">
                <a:latin typeface="Arial" charset="0"/>
                <a:ea typeface="ＭＳ Ｐゴシック" charset="0"/>
                <a:cs typeface="ＭＳ Ｐゴシック" charset="0"/>
              </a:rPr>
              <a:t>and combining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3359152" y="3141130"/>
            <a:ext cx="252412" cy="1583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 flipV="1">
            <a:off x="4567245" y="3141130"/>
            <a:ext cx="952493" cy="20166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 flipV="1">
            <a:off x="5988051" y="3105412"/>
            <a:ext cx="1836737" cy="16920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45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Recurrences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Examples:</a:t>
            </a:r>
          </a:p>
          <a:p>
            <a:pPr lvl="1"/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= 2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/2) + </a:t>
            </a:r>
            <a:r>
              <a:rPr lang="en-US" sz="2400" b="1" dirty="0">
                <a:sym typeface="Symbol" panose="05050102010706020507" pitchFamily="18" charset="2"/>
              </a:rPr>
              <a:t>(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>
                <a:sym typeface="Monotype Sorts" pitchFamily="2" charset="2"/>
              </a:rPr>
              <a:t>) = </a:t>
            </a:r>
            <a:r>
              <a:rPr lang="en-US" sz="2400" b="1" dirty="0">
                <a:sym typeface="Symbol" panose="05050102010706020507" pitchFamily="18" charset="2"/>
              </a:rPr>
              <a:t>(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lg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>
                <a:sym typeface="Symbol" panose="05050102010706020507" pitchFamily="18" charset="2"/>
              </a:rPr>
              <a:t>) = 2</a:t>
            </a:r>
            <a:r>
              <a:rPr lang="en-US" sz="2400" b="1" i="1" dirty="0">
                <a:sym typeface="Symbol" panose="05050102010706020507" pitchFamily="18" charset="2"/>
              </a:rPr>
              <a:t>T</a:t>
            </a:r>
            <a:r>
              <a:rPr lang="en-US" sz="2400" b="1" dirty="0">
                <a:sym typeface="Symbol" panose="05050102010706020507" pitchFamily="18" charset="2"/>
              </a:rPr>
              <a:t>(</a:t>
            </a:r>
            <a:r>
              <a:rPr lang="en-US" sz="2400" b="1" i="1" dirty="0">
                <a:sym typeface="Math B" pitchFamily="2" charset="2"/>
              </a:rPr>
              <a:t>n</a:t>
            </a:r>
            <a:r>
              <a:rPr lang="en-US" sz="2400" b="1" dirty="0">
                <a:sym typeface="Math B" pitchFamily="2" charset="2"/>
              </a:rPr>
              <a:t>/2) + </a:t>
            </a:r>
            <a:r>
              <a:rPr lang="en-US" sz="2400" b="1" i="1" dirty="0">
                <a:sym typeface="Math B" pitchFamily="2" charset="2"/>
              </a:rPr>
              <a:t>n</a:t>
            </a:r>
          </a:p>
          <a:p>
            <a:pPr lvl="2"/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>
                <a:sym typeface="Monotype Sorts" pitchFamily="2" charset="2"/>
              </a:rPr>
              <a:t>) = </a:t>
            </a:r>
            <a:r>
              <a:rPr lang="en-US" sz="2400" b="1" dirty="0">
                <a:sym typeface="Symbol" panose="05050102010706020507" pitchFamily="18" charset="2"/>
              </a:rPr>
              <a:t>(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lg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>
                <a:sym typeface="Symbol" panose="05050102010706020507" pitchFamily="18" charset="2"/>
              </a:rPr>
              <a:t>) = 2(</a:t>
            </a:r>
            <a:r>
              <a:rPr lang="en-US" sz="2400" b="1" i="1" dirty="0">
                <a:sym typeface="Symbol" panose="05050102010706020507" pitchFamily="18" charset="2"/>
              </a:rPr>
              <a:t>T</a:t>
            </a:r>
            <a:r>
              <a:rPr lang="en-US" sz="2400" b="1" dirty="0">
                <a:sym typeface="Symbol" panose="05050102010706020507" pitchFamily="18" charset="2"/>
              </a:rPr>
              <a:t>(</a:t>
            </a:r>
            <a:r>
              <a:rPr lang="en-US" sz="2400" b="1" i="1" dirty="0">
                <a:sym typeface="Math B" pitchFamily="2" charset="2"/>
              </a:rPr>
              <a:t>n</a:t>
            </a:r>
            <a:r>
              <a:rPr lang="en-US" sz="2400" b="1" dirty="0">
                <a:sym typeface="Math B" pitchFamily="2" charset="2"/>
              </a:rPr>
              <a:t>/2)+ 17) + </a:t>
            </a:r>
            <a:r>
              <a:rPr lang="en-US" sz="2400" b="1" i="1" dirty="0">
                <a:sym typeface="Math B" pitchFamily="2" charset="2"/>
              </a:rPr>
              <a:t>n</a:t>
            </a:r>
          </a:p>
          <a:p>
            <a:pPr lvl="2"/>
            <a:r>
              <a:rPr lang="en-US" sz="2400" b="1" i="1" dirty="0">
                <a:sym typeface="Wingdings" panose="05000000000000000000" pitchFamily="2" charset="2"/>
              </a:rPr>
              <a:t>T</a:t>
            </a:r>
            <a:r>
              <a:rPr lang="en-US" sz="2400" b="1" dirty="0">
                <a:sym typeface="Wingdings" panose="05000000000000000000" pitchFamily="2" charset="2"/>
              </a:rPr>
              <a:t>(</a:t>
            </a:r>
            <a:r>
              <a:rPr lang="en-US" sz="2400" b="1" i="1" dirty="0">
                <a:sym typeface="Wingdings" panose="05000000000000000000" pitchFamily="2" charset="2"/>
              </a:rPr>
              <a:t>n</a:t>
            </a:r>
            <a:r>
              <a:rPr lang="en-US" sz="2400" b="1" dirty="0">
                <a:sym typeface="Wingdings" panose="05000000000000000000" pitchFamily="2" charset="2"/>
              </a:rPr>
              <a:t>) = </a:t>
            </a:r>
            <a:r>
              <a:rPr lang="en-US" sz="2400" b="1" dirty="0">
                <a:sym typeface="Symbol" panose="05050102010706020507" pitchFamily="18" charset="2"/>
              </a:rPr>
              <a:t>(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lg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)</a:t>
            </a:r>
            <a:endParaRPr lang="en-US" sz="2400" b="1" dirty="0">
              <a:sym typeface="Monotype Sorts" pitchFamily="2" charset="2"/>
            </a:endParaRPr>
          </a:p>
          <a:p>
            <a:endParaRPr lang="en-US" sz="2400" b="1" dirty="0"/>
          </a:p>
          <a:p>
            <a:r>
              <a:rPr lang="en-US" sz="2400" dirty="0"/>
              <a:t>Three methods for solving recurrences</a:t>
            </a:r>
          </a:p>
          <a:p>
            <a:pPr lvl="1"/>
            <a:r>
              <a:rPr lang="en-US" sz="2400" strike="sngStrike" dirty="0"/>
              <a:t>Substitution method</a:t>
            </a:r>
          </a:p>
          <a:p>
            <a:pPr lvl="1"/>
            <a:r>
              <a:rPr lang="en-US" sz="2400" b="1" dirty="0"/>
              <a:t>Iteration </a:t>
            </a:r>
            <a:r>
              <a:rPr lang="en-US" sz="2400" b="1" dirty="0" smtClean="0"/>
              <a:t>method (</a:t>
            </a:r>
            <a:r>
              <a:rPr lang="en-US" sz="2400" b="1" dirty="0"/>
              <a:t>R</a:t>
            </a:r>
            <a:r>
              <a:rPr lang="en-US" sz="2400" b="1" dirty="0" smtClean="0"/>
              <a:t>ecurrence Trees)</a:t>
            </a:r>
            <a:endParaRPr lang="en-US" sz="2400" b="1" dirty="0"/>
          </a:p>
          <a:p>
            <a:pPr lvl="1"/>
            <a:r>
              <a:rPr lang="en-US" sz="2400" strike="sngStrike" dirty="0"/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271805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Recursion tree for Merge Sort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316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cn</a:t>
            </a:r>
            <a:r>
              <a:rPr lang="en-US">
                <a:latin typeface="Arial" charset="0"/>
                <a:ea typeface="ＭＳ Ｐゴシック" charset="0"/>
              </a:rPr>
              <a:t>, where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>
                <a:latin typeface="Arial" charset="0"/>
                <a:ea typeface="ＭＳ Ｐゴシック" charset="0"/>
              </a:rPr>
              <a:t> is constant.</a:t>
            </a:r>
          </a:p>
        </p:txBody>
      </p:sp>
    </p:spTree>
    <p:extLst>
      <p:ext uri="{BB962C8B-B14F-4D97-AF65-F5344CB8AC3E}">
        <p14:creationId xmlns:p14="http://schemas.microsoft.com/office/powerpoint/2010/main" val="1814631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316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cn</a:t>
            </a:r>
            <a:r>
              <a:rPr lang="en-US">
                <a:latin typeface="Arial" charset="0"/>
                <a:ea typeface="ＭＳ Ｐゴシック" charset="0"/>
              </a:rPr>
              <a:t>, where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>
                <a:latin typeface="Arial" charset="0"/>
                <a:ea typeface="ＭＳ Ｐゴシック" charset="0"/>
              </a:rPr>
              <a:t> is constant.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654676" y="2209800"/>
            <a:ext cx="607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642296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316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cn</a:t>
            </a:r>
            <a:r>
              <a:rPr lang="en-US">
                <a:latin typeface="Arial" charset="0"/>
                <a:ea typeface="ＭＳ Ｐゴシック" charset="0"/>
              </a:rPr>
              <a:t>, where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>
                <a:latin typeface="Arial" charset="0"/>
                <a:ea typeface="ＭＳ Ｐゴシック" charset="0"/>
              </a:rPr>
              <a:t> is constant.</a:t>
            </a:r>
          </a:p>
        </p:txBody>
      </p:sp>
      <p:grpSp>
        <p:nvGrpSpPr>
          <p:cNvPr id="50180" name="Group 10"/>
          <p:cNvGrpSpPr>
            <a:grpSpLocks/>
          </p:cNvGrpSpPr>
          <p:nvPr/>
        </p:nvGrpSpPr>
        <p:grpSpPr bwMode="auto">
          <a:xfrm>
            <a:off x="3886200" y="2133601"/>
            <a:ext cx="4021138" cy="1147763"/>
            <a:chOff x="1488" y="1488"/>
            <a:chExt cx="2533" cy="723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183" name="Group 7"/>
            <p:cNvGrpSpPr>
              <a:grpSpLocks/>
            </p:cNvGrpSpPr>
            <p:nvPr/>
          </p:nvGrpSpPr>
          <p:grpSpPr bwMode="auto">
            <a:xfrm>
              <a:off x="1488" y="1968"/>
              <a:ext cx="2533" cy="243"/>
              <a:chOff x="1488" y="1968"/>
              <a:chExt cx="2533" cy="243"/>
            </a:xfrm>
          </p:grpSpPr>
          <p:sp>
            <p:nvSpPr>
              <p:cNvPr id="28677" name="Rectangle 5"/>
              <p:cNvSpPr>
                <a:spLocks noChangeArrowheads="1"/>
              </p:cNvSpPr>
              <p:nvPr/>
            </p:nvSpPr>
            <p:spPr bwMode="auto">
              <a:xfrm>
                <a:off x="1488" y="1978"/>
                <a:ext cx="504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9999"/>
                    </a:solidFill>
                    <a:latin typeface="Arial" charset="0"/>
                    <a:ea typeface="ＭＳ Ｐゴシック" charset="0"/>
                  </a:rPr>
                  <a:t>T(n/2)</a:t>
                </a:r>
              </a:p>
            </p:txBody>
          </p:sp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3517" y="1968"/>
                <a:ext cx="504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9999"/>
                    </a:solidFill>
                    <a:latin typeface="Arial" charset="0"/>
                    <a:ea typeface="ＭＳ Ｐゴシック" charset="0"/>
                  </a:rPr>
                  <a:t>T(n/2)</a:t>
                </a:r>
              </a:p>
            </p:txBody>
          </p:sp>
        </p:grpSp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2700" y="1488"/>
              <a:ext cx="27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cn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112500"/>
      </p:ext>
    </p:extLst>
  </p:cSld>
  <p:clrMapOvr>
    <a:masterClrMapping/>
  </p:clrMapOvr>
  <p:transition xmlns:p14="http://schemas.microsoft.com/office/powerpoint/2010/main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316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cn</a:t>
            </a:r>
            <a:r>
              <a:rPr lang="en-US">
                <a:latin typeface="Arial" charset="0"/>
                <a:ea typeface="ＭＳ Ｐゴシック" charset="0"/>
              </a:rPr>
              <a:t>, where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>
                <a:latin typeface="Arial" charset="0"/>
                <a:ea typeface="ＭＳ Ｐゴシック" charset="0"/>
              </a:rPr>
              <a:t> is constant.</a:t>
            </a:r>
          </a:p>
        </p:txBody>
      </p:sp>
      <p:grpSp>
        <p:nvGrpSpPr>
          <p:cNvPr id="51204" name="Group 22"/>
          <p:cNvGrpSpPr>
            <a:grpSpLocks/>
          </p:cNvGrpSpPr>
          <p:nvPr/>
        </p:nvGrpSpPr>
        <p:grpSpPr bwMode="auto">
          <a:xfrm>
            <a:off x="3048000" y="2133600"/>
            <a:ext cx="5651500" cy="1970088"/>
            <a:chOff x="960" y="1488"/>
            <a:chExt cx="3560" cy="1241"/>
          </a:xfrm>
        </p:grpSpPr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2700" y="1488"/>
              <a:ext cx="27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cn</a:t>
              </a:r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H="1">
              <a:off x="1392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H="1">
              <a:off x="3360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888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1920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50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T(n/4)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000" y="2496"/>
              <a:ext cx="50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T(n/4)</a:t>
              </a: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2976" y="2495"/>
              <a:ext cx="50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T(n/4)</a:t>
              </a: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4016" y="2495"/>
              <a:ext cx="50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T(n/4)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587" y="1978"/>
              <a:ext cx="391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cn/2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3616" y="1968"/>
              <a:ext cx="391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cn/2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904165"/>
      </p:ext>
    </p:extLst>
  </p:cSld>
  <p:clrMapOvr>
    <a:masterClrMapping/>
  </p:clrMapOvr>
  <p:transition xmlns:p14="http://schemas.microsoft.com/office/powerpoint/2010/main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316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cn</a:t>
            </a:r>
            <a:r>
              <a:rPr lang="en-US">
                <a:latin typeface="Arial" charset="0"/>
                <a:ea typeface="ＭＳ Ｐゴシック" charset="0"/>
              </a:rPr>
              <a:t>, where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>
                <a:latin typeface="Arial" charset="0"/>
                <a:ea typeface="ＭＳ Ｐゴシック" charset="0"/>
              </a:rPr>
              <a:t> is constant.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3200400" y="399170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10250" y="2133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205164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854576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403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054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43364" y="2911475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264401" y="28956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851150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5736825"/>
      </p:ext>
    </p:extLst>
  </p:cSld>
  <p:clrMapOvr>
    <a:masterClrMapping/>
  </p:clrMapOvr>
  <p:transition xmlns:p14="http://schemas.microsoft.com/office/powerpoint/2010/main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316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cn</a:t>
            </a:r>
            <a:r>
              <a:rPr lang="en-US">
                <a:latin typeface="Arial" charset="0"/>
                <a:ea typeface="ＭＳ Ｐゴシック" charset="0"/>
              </a:rPr>
              <a:t>, where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>
                <a:latin typeface="Arial" charset="0"/>
                <a:ea typeface="ＭＳ Ｐゴシック" charset="0"/>
              </a:rPr>
              <a:t> is constant.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3200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810250" y="2133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205164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854576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6403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8054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043364" y="2911475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7264401" y="28956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2851150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600201" y="3581400"/>
            <a:ext cx="9476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lg n</a:t>
            </a:r>
          </a:p>
        </p:txBody>
      </p:sp>
    </p:spTree>
    <p:extLst>
      <p:ext uri="{BB962C8B-B14F-4D97-AF65-F5344CB8AC3E}">
        <p14:creationId xmlns:p14="http://schemas.microsoft.com/office/powerpoint/2010/main" val="2504840122"/>
      </p:ext>
    </p:extLst>
  </p:cSld>
  <p:clrMapOvr>
    <a:masterClrMapping/>
  </p:clrMapOvr>
  <p:transition xmlns:p14="http://schemas.microsoft.com/office/powerpoint/2010/main">
    <p:spli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1026"/>
          <p:cNvSpPr>
            <a:spLocks noChangeShapeType="1"/>
          </p:cNvSpPr>
          <p:nvPr/>
        </p:nvSpPr>
        <p:spPr bwMode="auto">
          <a:xfrm>
            <a:off x="2319338" y="2315308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7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2773" name="Text Box 1029"/>
          <p:cNvSpPr txBox="1">
            <a:spLocks noChangeArrowheads="1"/>
          </p:cNvSpPr>
          <p:nvPr/>
        </p:nvSpPr>
        <p:spPr bwMode="auto">
          <a:xfrm>
            <a:off x="1884363" y="1543050"/>
            <a:ext cx="5316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cn</a:t>
            </a:r>
            <a:r>
              <a:rPr lang="en-US">
                <a:latin typeface="Arial" charset="0"/>
                <a:ea typeface="ＭＳ Ｐゴシック" charset="0"/>
              </a:rPr>
              <a:t>, where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>
                <a:latin typeface="Arial" charset="0"/>
                <a:ea typeface="ＭＳ Ｐゴシック" charset="0"/>
              </a:rPr>
              <a:t> is constant.</a:t>
            </a:r>
          </a:p>
        </p:txBody>
      </p:sp>
      <p:sp>
        <p:nvSpPr>
          <p:cNvPr id="32776" name="Line 1032"/>
          <p:cNvSpPr>
            <a:spLocks noChangeShapeType="1"/>
          </p:cNvSpPr>
          <p:nvPr/>
        </p:nvSpPr>
        <p:spPr bwMode="auto">
          <a:xfrm flipH="1">
            <a:off x="3200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77" name="Line 1033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78" name="Line 1034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79" name="Rectangle 1035"/>
          <p:cNvSpPr>
            <a:spLocks noChangeArrowheads="1"/>
          </p:cNvSpPr>
          <p:nvPr/>
        </p:nvSpPr>
        <p:spPr bwMode="auto">
          <a:xfrm>
            <a:off x="5810250" y="2133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2780" name="Line 1036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1" name="Line 1037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2" name="Line 1038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3" name="Line 1039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4" name="Rectangle 1040"/>
          <p:cNvSpPr>
            <a:spLocks noChangeArrowheads="1"/>
          </p:cNvSpPr>
          <p:nvPr/>
        </p:nvSpPr>
        <p:spPr bwMode="auto">
          <a:xfrm>
            <a:off x="3205164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2785" name="Rectangle 1041"/>
          <p:cNvSpPr>
            <a:spLocks noChangeArrowheads="1"/>
          </p:cNvSpPr>
          <p:nvPr/>
        </p:nvSpPr>
        <p:spPr bwMode="auto">
          <a:xfrm>
            <a:off x="4854576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2786" name="Rectangle 1042"/>
          <p:cNvSpPr>
            <a:spLocks noChangeArrowheads="1"/>
          </p:cNvSpPr>
          <p:nvPr/>
        </p:nvSpPr>
        <p:spPr bwMode="auto">
          <a:xfrm>
            <a:off x="6403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2787" name="Rectangle 1043"/>
          <p:cNvSpPr>
            <a:spLocks noChangeArrowheads="1"/>
          </p:cNvSpPr>
          <p:nvPr/>
        </p:nvSpPr>
        <p:spPr bwMode="auto">
          <a:xfrm>
            <a:off x="8054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2788" name="Rectangle 1044"/>
          <p:cNvSpPr>
            <a:spLocks noChangeArrowheads="1"/>
          </p:cNvSpPr>
          <p:nvPr/>
        </p:nvSpPr>
        <p:spPr bwMode="auto">
          <a:xfrm>
            <a:off x="4043364" y="2911475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32789" name="Rectangle 1045"/>
          <p:cNvSpPr>
            <a:spLocks noChangeArrowheads="1"/>
          </p:cNvSpPr>
          <p:nvPr/>
        </p:nvSpPr>
        <p:spPr bwMode="auto">
          <a:xfrm>
            <a:off x="7264401" y="28956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32790" name="Rectangle 1046"/>
          <p:cNvSpPr>
            <a:spLocks noChangeArrowheads="1"/>
          </p:cNvSpPr>
          <p:nvPr/>
        </p:nvSpPr>
        <p:spPr bwMode="auto">
          <a:xfrm>
            <a:off x="2851150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32791" name="Text Box 1047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32792" name="Text Box 1048"/>
          <p:cNvSpPr txBox="1">
            <a:spLocks noChangeArrowheads="1"/>
          </p:cNvSpPr>
          <p:nvPr/>
        </p:nvSpPr>
        <p:spPr bwMode="auto">
          <a:xfrm>
            <a:off x="1600201" y="3534508"/>
            <a:ext cx="9476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lg n</a:t>
            </a:r>
          </a:p>
        </p:txBody>
      </p:sp>
      <p:sp>
        <p:nvSpPr>
          <p:cNvPr id="32793" name="Line 1049"/>
          <p:cNvSpPr>
            <a:spLocks noChangeShapeType="1"/>
          </p:cNvSpPr>
          <p:nvPr/>
        </p:nvSpPr>
        <p:spPr bwMode="auto">
          <a:xfrm>
            <a:off x="6553200" y="2426677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94" name="Rectangle 1050"/>
          <p:cNvSpPr>
            <a:spLocks noChangeArrowheads="1"/>
          </p:cNvSpPr>
          <p:nvPr/>
        </p:nvSpPr>
        <p:spPr bwMode="auto">
          <a:xfrm>
            <a:off x="9525000" y="2121877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</p:spTree>
    <p:extLst>
      <p:ext uri="{BB962C8B-B14F-4D97-AF65-F5344CB8AC3E}">
        <p14:creationId xmlns:p14="http://schemas.microsoft.com/office/powerpoint/2010/main" val="1974632269"/>
      </p:ext>
    </p:extLst>
  </p:cSld>
  <p:clrMapOvr>
    <a:masterClrMapping/>
  </p:clrMapOvr>
  <p:transition xmlns:p14="http://schemas.microsoft.com/office/powerpoint/2010/main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2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884363" y="1543050"/>
            <a:ext cx="5316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cn</a:t>
            </a:r>
            <a:r>
              <a:rPr lang="en-US">
                <a:latin typeface="Arial" charset="0"/>
                <a:ea typeface="ＭＳ Ｐゴシック" charset="0"/>
              </a:rPr>
              <a:t>, where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>
                <a:latin typeface="Arial" charset="0"/>
                <a:ea typeface="ＭＳ Ｐゴシック" charset="0"/>
              </a:rPr>
              <a:t> is constant.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7620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3200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5810250" y="2133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3205164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4854576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6403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8054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4043364" y="2911475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7264401" y="28956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2851150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1600201" y="3581400"/>
            <a:ext cx="9476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lg n</a:t>
            </a: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6553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9525000" y="2133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9525000" y="2895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</p:spTree>
    <p:extLst>
      <p:ext uri="{BB962C8B-B14F-4D97-AF65-F5344CB8AC3E}">
        <p14:creationId xmlns:p14="http://schemas.microsoft.com/office/powerpoint/2010/main" val="1406811311"/>
      </p:ext>
    </p:extLst>
  </p:cSld>
  <p:clrMapOvr>
    <a:masterClrMapping/>
  </p:clrMapOvr>
  <p:transition xmlns:p14="http://schemas.microsoft.com/office/powerpoint/2010/main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884363" y="1543050"/>
            <a:ext cx="5316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cn</a:t>
            </a:r>
            <a:r>
              <a:rPr lang="en-US">
                <a:latin typeface="Arial" charset="0"/>
                <a:ea typeface="ＭＳ Ｐゴシック" charset="0"/>
              </a:rPr>
              <a:t>, where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>
                <a:latin typeface="Arial" charset="0"/>
                <a:ea typeface="ＭＳ Ｐゴシック" charset="0"/>
              </a:rPr>
              <a:t> is constant.</a:t>
            </a: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8458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7620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H="1">
            <a:off x="3200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5810250" y="2133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3205164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4854576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403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8054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4043364" y="2911475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264401" y="28956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2851150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00201" y="3581400"/>
            <a:ext cx="9476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lg n</a:t>
            </a:r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6553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9525000" y="2133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9525000" y="2895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9525000" y="3732213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 rot="-5400000">
            <a:off x="9441746" y="459102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8496129"/>
      </p:ext>
    </p:extLst>
  </p:cSld>
  <p:clrMapOvr>
    <a:masterClrMapping/>
  </p:clrMapOvr>
  <p:transition xmlns:p14="http://schemas.microsoft.com/office/powerpoint/2010/main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3429000" y="5486401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4800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4953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884363" y="1543050"/>
            <a:ext cx="5316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cn</a:t>
            </a:r>
            <a:r>
              <a:rPr lang="en-US">
                <a:latin typeface="Arial" charset="0"/>
                <a:ea typeface="ＭＳ Ｐゴシック" charset="0"/>
              </a:rPr>
              <a:t>, where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>
                <a:latin typeface="Arial" charset="0"/>
                <a:ea typeface="ＭＳ Ｐゴシック" charset="0"/>
              </a:rPr>
              <a:t> is constant.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8458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7620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3200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5810250" y="2133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205164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4854576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403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8054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4043364" y="2911475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7264401" y="28956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2851150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1600201" y="3581400"/>
            <a:ext cx="9476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lg n</a:t>
            </a: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6553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9525000" y="2133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9525000" y="2895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9525000" y="3732213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5075238" y="5181600"/>
            <a:ext cx="13708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#leaves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= n</a:t>
            </a: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9331325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(n)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 rot="-5400000">
            <a:off x="9441746" y="459102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834973"/>
      </p:ext>
    </p:extLst>
  </p:cSld>
  <p:clrMapOvr>
    <a:masterClrMapping/>
  </p:clrMapOvr>
  <p:transition xmlns:p14="http://schemas.microsoft.com/office/powerpoint/2010/main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Method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Iteration method:</a:t>
            </a:r>
          </a:p>
          <a:p>
            <a:pPr lvl="1"/>
            <a:r>
              <a:rPr lang="en-US" sz="2400" b="1" dirty="0"/>
              <a:t>Expand the recurrence </a:t>
            </a:r>
            <a:r>
              <a:rPr lang="en-US" sz="2400" b="1" i="1" dirty="0"/>
              <a:t>k</a:t>
            </a:r>
            <a:r>
              <a:rPr lang="en-US" sz="2400" b="1" dirty="0"/>
              <a:t> times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Work some algebra to express as a summation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Evaluate the </a:t>
            </a:r>
            <a:r>
              <a:rPr lang="en-US" sz="2400" b="1" dirty="0" smtClean="0"/>
              <a:t>summation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 smtClean="0"/>
              <a:t>We use </a:t>
            </a:r>
            <a:r>
              <a:rPr lang="en-US" sz="2400" b="1" dirty="0" smtClean="0">
                <a:solidFill>
                  <a:srgbClr val="FF0000"/>
                </a:solidFill>
              </a:rPr>
              <a:t>the recurrence tree</a:t>
            </a:r>
            <a:r>
              <a:rPr lang="en-US" sz="2400" b="1" dirty="0" smtClean="0"/>
              <a:t> for simplicity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583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3429000" y="5486401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800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2319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4953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884363" y="1543050"/>
            <a:ext cx="5316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cn</a:t>
            </a:r>
            <a:r>
              <a:rPr lang="en-US">
                <a:latin typeface="Arial" charset="0"/>
                <a:ea typeface="ＭＳ Ｐゴシック" charset="0"/>
              </a:rPr>
              <a:t>, where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>
                <a:latin typeface="Arial" charset="0"/>
                <a:ea typeface="ＭＳ Ｐゴシック" charset="0"/>
              </a:rPr>
              <a:t> is constant.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8458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7620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3200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4572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6096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810250" y="2133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3733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6858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7696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4572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3205164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854576" y="37338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403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8054976" y="3732213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043364" y="2911475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7264401" y="2895600"/>
            <a:ext cx="6206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1150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 rot="17366799">
            <a:off x="314730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1600201" y="3581400"/>
            <a:ext cx="9476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lg n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6553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9525000" y="2133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9525000" y="2895600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9525000" y="3732213"/>
            <a:ext cx="42832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5075238" y="5181600"/>
            <a:ext cx="13708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#leaves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= n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9331325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(n)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89154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8711838" y="5821363"/>
            <a:ext cx="1803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>
                <a:latin typeface="Arial" charset="0"/>
                <a:ea typeface="ＭＳ Ｐゴシック" charset="0"/>
              </a:rPr>
              <a:t>Total</a:t>
            </a: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 = 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 lg n)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 rot="-5400000">
            <a:off x="9441746" y="459102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64255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41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4" y="2895601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4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75837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 of recursion tree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3514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/3)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+ T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(2n/3)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4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43</a:t>
            </a:fld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4" name="Picture 3" descr="Screen Shot 2014-01-27 at 4.29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92" y="1304855"/>
            <a:ext cx="7842683" cy="4527539"/>
          </a:xfrm>
          <a:prstGeom prst="rect">
            <a:avLst/>
          </a:prstGeom>
        </p:spPr>
      </p:pic>
      <p:sp useBgFill="1">
        <p:nvSpPr>
          <p:cNvPr id="5" name="Rectangle 4"/>
          <p:cNvSpPr/>
          <p:nvPr/>
        </p:nvSpPr>
        <p:spPr>
          <a:xfrm>
            <a:off x="2356732" y="1839637"/>
            <a:ext cx="6854165" cy="390810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1005401" y="1470305"/>
            <a:ext cx="2940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T(n/3) + T(2n/3)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44</a:t>
            </a:fld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4" name="Picture 3" descr="Screen Shot 2014-01-27 at 4.29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92" y="1304855"/>
            <a:ext cx="7842683" cy="4527539"/>
          </a:xfrm>
          <a:prstGeom prst="rect">
            <a:avLst/>
          </a:prstGeom>
        </p:spPr>
      </p:pic>
      <p:sp useBgFill="1">
        <p:nvSpPr>
          <p:cNvPr id="5" name="Rectangle 4"/>
          <p:cNvSpPr/>
          <p:nvPr/>
        </p:nvSpPr>
        <p:spPr>
          <a:xfrm>
            <a:off x="2356733" y="3076732"/>
            <a:ext cx="6854165" cy="2631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1546801" y="1455101"/>
            <a:ext cx="2093042" cy="2631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005401" y="1470305"/>
            <a:ext cx="2940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T(n/3) + T(2n/3)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0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45</a:t>
            </a:fld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4" name="Picture 3" descr="Screen Shot 2014-01-27 at 4.29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92" y="1304855"/>
            <a:ext cx="7842683" cy="4527539"/>
          </a:xfrm>
          <a:prstGeom prst="rect">
            <a:avLst/>
          </a:prstGeom>
        </p:spPr>
      </p:pic>
      <p:sp useBgFill="1">
        <p:nvSpPr>
          <p:cNvPr id="5" name="Rectangle 4"/>
          <p:cNvSpPr/>
          <p:nvPr/>
        </p:nvSpPr>
        <p:spPr>
          <a:xfrm>
            <a:off x="2356733" y="4143768"/>
            <a:ext cx="6854165" cy="15645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1514068" y="1658034"/>
            <a:ext cx="2093042" cy="2631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005401" y="1470305"/>
            <a:ext cx="2940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T(n/3) + T(2n/3)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8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46</a:t>
            </a:fld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4" name="Picture 3" descr="Screen Shot 2014-01-27 at 4.29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92" y="1304855"/>
            <a:ext cx="7842683" cy="4527539"/>
          </a:xfrm>
          <a:prstGeom prst="rect">
            <a:avLst/>
          </a:prstGeom>
        </p:spPr>
      </p:pic>
      <p:sp useBgFill="1">
        <p:nvSpPr>
          <p:cNvPr id="6" name="Rectangle 5"/>
          <p:cNvSpPr/>
          <p:nvPr/>
        </p:nvSpPr>
        <p:spPr>
          <a:xfrm>
            <a:off x="1514068" y="1658033"/>
            <a:ext cx="2093042" cy="342184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005401" y="1470305"/>
            <a:ext cx="2940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T(n/3) + T(2n/3)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139326" y="5092970"/>
            <a:ext cx="2093042" cy="107358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3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47</a:t>
            </a:fld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4" name="Picture 3" descr="Screen Shot 2014-01-27 at 4.29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99" y="1344132"/>
            <a:ext cx="7842683" cy="4527539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>
          <a:xfrm>
            <a:off x="1005401" y="1247733"/>
            <a:ext cx="2940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T(n/3) + T(2n/3)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58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48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4" y="2895601"/>
            <a:ext cx="2176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5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007465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 of recursion tree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3533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T(n/4) + T(n/2) + 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9992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5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4" y="2895601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1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511244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 of recursion tree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5090396" y="2209800"/>
            <a:ext cx="607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884363" y="1543050"/>
            <a:ext cx="3533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T(n/4) + T(n/2) + 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2185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 of recursion tree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9941" name="Group 7"/>
          <p:cNvGrpSpPr>
            <a:grpSpLocks/>
          </p:cNvGrpSpPr>
          <p:nvPr/>
        </p:nvGrpSpPr>
        <p:grpSpPr bwMode="auto">
          <a:xfrm>
            <a:off x="3322638" y="2895602"/>
            <a:ext cx="4021138" cy="385763"/>
            <a:chOff x="1613" y="1968"/>
            <a:chExt cx="2533" cy="243"/>
          </a:xfrm>
        </p:grpSpPr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1613" y="1978"/>
              <a:ext cx="50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T(n/4)</a:t>
              </a:r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3642" y="1968"/>
              <a:ext cx="50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T(n/2)</a:t>
              </a:r>
            </a:p>
          </p:txBody>
        </p:sp>
      </p:grp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5133481" y="2133600"/>
            <a:ext cx="3978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1884363" y="1543050"/>
            <a:ext cx="3533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T(n/4) + T(n/2) + 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19984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 of recursion tree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1884363" y="1543050"/>
            <a:ext cx="3533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T(n/4) + T(n/2) + 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: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5133481" y="2133600"/>
            <a:ext cx="3978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3397462" y="2911475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(n/4)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6618499" y="2895600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(n/2)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2446453" y="3733800"/>
            <a:ext cx="92845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T(n/16)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4161573" y="3733800"/>
            <a:ext cx="80021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5710973" y="3732213"/>
            <a:ext cx="80021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361973" y="3732213"/>
            <a:ext cx="80021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T(n/4)</a:t>
            </a:r>
          </a:p>
        </p:txBody>
      </p:sp>
    </p:spTree>
    <p:extLst>
      <p:ext uri="{BB962C8B-B14F-4D97-AF65-F5344CB8AC3E}">
        <p14:creationId xmlns:p14="http://schemas.microsoft.com/office/powerpoint/2010/main" val="3627255604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7" name="Line 21"/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 of recursion tree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2495142" y="3733800"/>
            <a:ext cx="87235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(n/16)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4207087" y="3733800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(n/8)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5758074" y="3732213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(n/8)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7409074" y="3732213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(n/4)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3397462" y="2911475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(n/4)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6618499" y="2895600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(n/2)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2293867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 rot="17366799">
            <a:off x="242975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…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1884363" y="1543050"/>
            <a:ext cx="3533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T(n/4) + T(n/2) + 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: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5133481" y="2133600"/>
            <a:ext cx="3978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5871885"/>
      </p:ext>
    </p:extLst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68" name="Line 44"/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 of recursion tree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1884363" y="1543050"/>
            <a:ext cx="3533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T(n/4) + T(n/2) + 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:</a:t>
            </a: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2495142" y="3733800"/>
            <a:ext cx="87235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(n/16)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4207087" y="3733800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(n/8)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5758074" y="3732213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(n/8)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7409074" y="3732213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(n/4)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3397462" y="2911475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(n/4)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6618499" y="2895600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(n/2)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2293867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 rot="17366799">
            <a:off x="242975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…</a:t>
            </a:r>
          </a:p>
        </p:txBody>
      </p:sp>
      <p:graphicFrame>
        <p:nvGraphicFramePr>
          <p:cNvPr id="43028" name="Object 43"/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3" imgW="406048" imgH="406048" progId="Equation.3">
                  <p:embed/>
                </p:oleObj>
              </mc:Choice>
              <mc:Fallback>
                <p:oleObj name="Equation" r:id="rId3" imgW="406048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5133481" y="2133600"/>
            <a:ext cx="3978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892722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7467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896" name="Line 48"/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893" name="Line 45"/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894" name="Line 46"/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 of recursion tree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1884363" y="1543050"/>
            <a:ext cx="3533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T(n/4) + T(n/2) + 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:</a:t>
            </a:r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2495142" y="3733800"/>
            <a:ext cx="87235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(n/16)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4207087" y="3733800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(n/8)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5758074" y="3732213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(n/8)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7409074" y="3732213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(n/4)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8887" name="Rectangle 39"/>
          <p:cNvSpPr>
            <a:spLocks noChangeArrowheads="1"/>
          </p:cNvSpPr>
          <p:nvPr/>
        </p:nvSpPr>
        <p:spPr bwMode="auto">
          <a:xfrm>
            <a:off x="3397462" y="2911475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(n/4)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6618499" y="2895600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(n/2)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2293867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 rot="17366799">
            <a:off x="242975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…</a:t>
            </a:r>
          </a:p>
        </p:txBody>
      </p:sp>
      <p:graphicFrame>
        <p:nvGraphicFramePr>
          <p:cNvPr id="44053" name="Object 43"/>
          <p:cNvGraphicFramePr>
            <a:graphicFrameLocks noChangeAspect="1"/>
          </p:cNvGraphicFramePr>
          <p:nvPr/>
        </p:nvGraphicFramePr>
        <p:xfrm>
          <a:off x="9296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3" imgW="838200" imgH="800100" progId="Equation.3">
                  <p:embed/>
                </p:oleObj>
              </mc:Choice>
              <mc:Fallback>
                <p:oleObj name="Equation" r:id="rId3" imgW="8382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44"/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5" imgW="406048" imgH="406048" progId="Equation.3">
                  <p:embed/>
                </p:oleObj>
              </mc:Choice>
              <mc:Fallback>
                <p:oleObj name="Equation" r:id="rId5" imgW="406048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5133481" y="2133600"/>
            <a:ext cx="3978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412959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22" name="Line 50"/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 of recursion tree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8305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6553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1884363" y="1543050"/>
            <a:ext cx="3533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T(n/4) + T(n/2) + 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:</a:t>
            </a: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2495142" y="3733800"/>
            <a:ext cx="87235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(n/16)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4207087" y="3733800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(n/8)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9912" name="Rectangle 40"/>
          <p:cNvSpPr>
            <a:spLocks noChangeArrowheads="1"/>
          </p:cNvSpPr>
          <p:nvPr/>
        </p:nvSpPr>
        <p:spPr bwMode="auto">
          <a:xfrm>
            <a:off x="5758074" y="3732213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(n/8)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>
            <a:off x="7409074" y="3732213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(n/4)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9914" name="Rectangle 42"/>
          <p:cNvSpPr>
            <a:spLocks noChangeArrowheads="1"/>
          </p:cNvSpPr>
          <p:nvPr/>
        </p:nvSpPr>
        <p:spPr bwMode="auto">
          <a:xfrm>
            <a:off x="3397462" y="2911475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(n/4)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9916" name="Rectangle 44"/>
          <p:cNvSpPr>
            <a:spLocks noChangeArrowheads="1"/>
          </p:cNvSpPr>
          <p:nvPr/>
        </p:nvSpPr>
        <p:spPr bwMode="auto">
          <a:xfrm>
            <a:off x="2293867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79917" name="Text Box 45"/>
          <p:cNvSpPr txBox="1">
            <a:spLocks noChangeArrowheads="1"/>
          </p:cNvSpPr>
          <p:nvPr/>
        </p:nvSpPr>
        <p:spPr bwMode="auto">
          <a:xfrm rot="17366799">
            <a:off x="242975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…</a:t>
            </a:r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45077" name="Object 55"/>
          <p:cNvGraphicFramePr>
            <a:graphicFrameLocks noChangeAspect="1"/>
          </p:cNvGraphicFramePr>
          <p:nvPr/>
        </p:nvGraphicFramePr>
        <p:xfrm>
          <a:off x="9296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7" name="Equation" r:id="rId3" imgW="838200" imgH="800100" progId="Equation.3">
                  <p:embed/>
                </p:oleObj>
              </mc:Choice>
              <mc:Fallback>
                <p:oleObj name="Equation" r:id="rId3" imgW="8382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56"/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8" name="Equation" r:id="rId5" imgW="406048" imgH="406048" progId="Equation.3">
                  <p:embed/>
                </p:oleObj>
              </mc:Choice>
              <mc:Fallback>
                <p:oleObj name="Equation" r:id="rId5" imgW="406048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61"/>
          <p:cNvGraphicFramePr>
            <a:graphicFrameLocks noChangeAspect="1"/>
          </p:cNvGraphicFramePr>
          <p:nvPr/>
        </p:nvGraphicFramePr>
        <p:xfrm>
          <a:off x="9042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9" name="Equation" r:id="rId7" imgW="1091726" imgH="799753" progId="Equation.3">
                  <p:embed/>
                </p:oleObj>
              </mc:Choice>
              <mc:Fallback>
                <p:oleObj name="Equation" r:id="rId7" imgW="1091726" imgH="7997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4" name="Rectangle 52"/>
          <p:cNvSpPr>
            <a:spLocks noChangeArrowheads="1"/>
          </p:cNvSpPr>
          <p:nvPr/>
        </p:nvSpPr>
        <p:spPr bwMode="auto">
          <a:xfrm>
            <a:off x="5133481" y="2133600"/>
            <a:ext cx="3978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9935" name="Line 63"/>
          <p:cNvSpPr>
            <a:spLocks noChangeShapeType="1"/>
          </p:cNvSpPr>
          <p:nvPr/>
        </p:nvSpPr>
        <p:spPr bwMode="auto">
          <a:xfrm>
            <a:off x="7467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6618499" y="2895600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(n/2)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9936" name="Text Box 64"/>
          <p:cNvSpPr txBox="1">
            <a:spLocks noChangeArrowheads="1"/>
          </p:cNvSpPr>
          <p:nvPr/>
        </p:nvSpPr>
        <p:spPr bwMode="auto">
          <a:xfrm rot="-5400000">
            <a:off x="9441746" y="453387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159566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 of recursion tree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8305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6553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884363" y="1543050"/>
            <a:ext cx="3533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T(n/4) + T(n/2) + 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: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2495142" y="3733800"/>
            <a:ext cx="87235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(n/16)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4207087" y="3733800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(n/8)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5758074" y="3732213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(n/8)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7409074" y="3732213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(n/4)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3397462" y="2911475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(n/4)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2293867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 rot="17366799">
            <a:off x="242975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…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7467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46102" name="Object 24"/>
          <p:cNvGraphicFramePr>
            <a:graphicFrameLocks noChangeAspect="1"/>
          </p:cNvGraphicFramePr>
          <p:nvPr/>
        </p:nvGraphicFramePr>
        <p:xfrm>
          <a:off x="9296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Equation" r:id="rId3" imgW="838200" imgH="800100" progId="Equation.3">
                  <p:embed/>
                </p:oleObj>
              </mc:Choice>
              <mc:Fallback>
                <p:oleObj name="Equation" r:id="rId3" imgW="8382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5"/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Equation" r:id="rId5" imgW="406048" imgH="406048" progId="Equation.3">
                  <p:embed/>
                </p:oleObj>
              </mc:Choice>
              <mc:Fallback>
                <p:oleObj name="Equation" r:id="rId5" imgW="406048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6"/>
          <p:cNvGraphicFramePr>
            <a:graphicFrameLocks noChangeAspect="1"/>
          </p:cNvGraphicFramePr>
          <p:nvPr/>
        </p:nvGraphicFramePr>
        <p:xfrm>
          <a:off x="9042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6" name="Equation" r:id="rId7" imgW="1091726" imgH="799753" progId="Equation.3">
                  <p:embed/>
                </p:oleObj>
              </mc:Choice>
              <mc:Fallback>
                <p:oleObj name="Equation" r:id="rId7" imgW="1091726" imgH="7997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5943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46106" name="Object 28"/>
          <p:cNvGraphicFramePr>
            <a:graphicFrameLocks noChangeAspect="1"/>
          </p:cNvGraphicFramePr>
          <p:nvPr/>
        </p:nvGraphicFramePr>
        <p:xfrm>
          <a:off x="6026150" y="5270500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7" name="Equation" r:id="rId9" imgW="4432300" imgH="723900" progId="Equation.3">
                  <p:embed/>
                </p:oleObj>
              </mc:Choice>
              <mc:Fallback>
                <p:oleObj name="Equation" r:id="rId9" imgW="44323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5270500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/>
          <p:cNvSpPr txBox="1">
            <a:spLocks noChangeArrowheads="1"/>
          </p:cNvSpPr>
          <p:nvPr/>
        </p:nvSpPr>
        <p:spPr bwMode="auto">
          <a:xfrm rot="-5400000">
            <a:off x="9441746" y="453387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5110266" y="5364163"/>
            <a:ext cx="9349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>
                <a:latin typeface="Arial" charset="0"/>
                <a:ea typeface="ＭＳ Ｐゴシック" charset="0"/>
              </a:rPr>
              <a:t>Total 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=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5133481" y="2133600"/>
            <a:ext cx="3978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6618499" y="2895600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(n/2)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6180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268" y="-207647"/>
            <a:ext cx="10058400" cy="1609344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Appendix: geometric series</a:t>
            </a:r>
          </a:p>
        </p:txBody>
      </p:sp>
      <p:grpSp>
        <p:nvGrpSpPr>
          <p:cNvPr id="47107" name="Group 9"/>
          <p:cNvGrpSpPr>
            <a:grpSpLocks/>
          </p:cNvGrpSpPr>
          <p:nvPr/>
        </p:nvGrpSpPr>
        <p:grpSpPr bwMode="auto">
          <a:xfrm>
            <a:off x="3406776" y="3708400"/>
            <a:ext cx="4784725" cy="939800"/>
            <a:chOff x="1056" y="3072"/>
            <a:chExt cx="3014" cy="592"/>
          </a:xfrm>
        </p:grpSpPr>
        <p:graphicFrame>
          <p:nvGraphicFramePr>
            <p:cNvPr id="47113" name="Object 3"/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Equation" r:id="rId4" imgW="3492500" imgH="939800" progId="Equation.3">
                    <p:embed/>
                  </p:oleObj>
                </mc:Choice>
                <mc:Fallback>
                  <p:oleObj name="Equation" r:id="rId4" imgW="3492500" imgH="93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350" y="3185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for </a:t>
              </a:r>
              <a:r>
                <a:rPr lang="en-US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|x| &lt; 1</a:t>
              </a:r>
            </a:p>
          </p:txBody>
        </p:sp>
      </p:grpSp>
      <p:grpSp>
        <p:nvGrpSpPr>
          <p:cNvPr id="47108" name="Group 8"/>
          <p:cNvGrpSpPr>
            <a:grpSpLocks/>
          </p:cNvGrpSpPr>
          <p:nvPr/>
        </p:nvGrpSpPr>
        <p:grpSpPr bwMode="auto">
          <a:xfrm>
            <a:off x="2909889" y="2286000"/>
            <a:ext cx="5907087" cy="1041400"/>
            <a:chOff x="672" y="1152"/>
            <a:chExt cx="3721" cy="656"/>
          </a:xfrm>
        </p:grpSpPr>
        <p:graphicFrame>
          <p:nvGraphicFramePr>
            <p:cNvPr id="47111" name="Object 6"/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" name="Equation" r:id="rId6" imgW="4800600" imgH="1041400" progId="Equation.3">
                    <p:embed/>
                  </p:oleObj>
                </mc:Choice>
                <mc:Fallback>
                  <p:oleObj name="Equation" r:id="rId6" imgW="4800600" imgH="1041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5" name="Text Box 7"/>
            <p:cNvSpPr txBox="1">
              <a:spLocks noChangeArrowheads="1"/>
            </p:cNvSpPr>
            <p:nvPr/>
          </p:nvSpPr>
          <p:spPr bwMode="auto">
            <a:xfrm>
              <a:off x="3696" y="1298"/>
              <a:ext cx="6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for </a:t>
              </a:r>
              <a:r>
                <a:rPr lang="en-US">
                  <a:solidFill>
                    <a:srgbClr val="009999"/>
                  </a:solidFill>
                </a:rPr>
                <a:t>x </a:t>
              </a:r>
              <a:r>
                <a:rPr lang="en-US">
                  <a:solidFill>
                    <a:srgbClr val="009999"/>
                  </a:solidFill>
                  <a:latin typeface="Symbol" panose="05050102010706020507" pitchFamily="18" charset="2"/>
                </a:rPr>
                <a:t>¹</a:t>
              </a:r>
              <a:r>
                <a:rPr lang="en-US">
                  <a:solidFill>
                    <a:srgbClr val="009999"/>
                  </a:solidFill>
                </a:rPr>
                <a:t> 1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932823" y="3574245"/>
            <a:ext cx="5387753" cy="1341978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83391" y="5322089"/>
            <a:ext cx="125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(5/16)</a:t>
            </a:r>
            <a:endParaRPr lang="en-US" dirty="0"/>
          </a:p>
        </p:txBody>
      </p:sp>
      <p:graphicFrame>
        <p:nvGraphicFramePr>
          <p:cNvPr id="1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350852"/>
              </p:ext>
            </p:extLst>
          </p:nvPr>
        </p:nvGraphicFramePr>
        <p:xfrm>
          <a:off x="2465388" y="5710238"/>
          <a:ext cx="633253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8" imgW="2667000" imgH="419100" progId="Equation.3">
                  <p:embed/>
                </p:oleObj>
              </mc:Choice>
              <mc:Fallback>
                <p:oleObj name="Equation" r:id="rId8" imgW="2667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5710238"/>
                        <a:ext cx="6332537" cy="995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70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 flipH="1">
            <a:off x="3810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5334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 of recursion tree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8305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6553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884363" y="1543050"/>
            <a:ext cx="3533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Solve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T(n/4) + T(n/2) + 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: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2482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3016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6140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6978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3854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2495142" y="3733800"/>
            <a:ext cx="87235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(n/16)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4207087" y="3733800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(n/8)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5758074" y="3732213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(n/8)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7409074" y="3732213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(n/4)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3397462" y="2911475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(n/4)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2293867" y="5181600"/>
            <a:ext cx="63831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 rot="17366799">
            <a:off x="2429759" y="4514819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…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7467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5334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46102" name="Object 24"/>
          <p:cNvGraphicFramePr>
            <a:graphicFrameLocks noChangeAspect="1"/>
          </p:cNvGraphicFramePr>
          <p:nvPr/>
        </p:nvGraphicFramePr>
        <p:xfrm>
          <a:off x="9296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Equation" r:id="rId3" imgW="838200" imgH="800100" progId="Equation.3">
                  <p:embed/>
                </p:oleObj>
              </mc:Choice>
              <mc:Fallback>
                <p:oleObj name="Equation" r:id="rId3" imgW="8382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5"/>
          <p:cNvGraphicFramePr>
            <a:graphicFrameLocks noChangeAspect="1"/>
          </p:cNvGraphicFramePr>
          <p:nvPr/>
        </p:nvGraphicFramePr>
        <p:xfrm>
          <a:off x="9728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Equation" r:id="rId5" imgW="406048" imgH="406048" progId="Equation.3">
                  <p:embed/>
                </p:oleObj>
              </mc:Choice>
              <mc:Fallback>
                <p:oleObj name="Equation" r:id="rId5" imgW="406048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6"/>
          <p:cNvGraphicFramePr>
            <a:graphicFrameLocks noChangeAspect="1"/>
          </p:cNvGraphicFramePr>
          <p:nvPr/>
        </p:nvGraphicFramePr>
        <p:xfrm>
          <a:off x="9042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name="Equation" r:id="rId7" imgW="1091726" imgH="799753" progId="Equation.3">
                  <p:embed/>
                </p:oleObj>
              </mc:Choice>
              <mc:Fallback>
                <p:oleObj name="Equation" r:id="rId7" imgW="1091726" imgH="7997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5943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46106" name="Object 28"/>
          <p:cNvGraphicFramePr>
            <a:graphicFrameLocks noChangeAspect="1"/>
          </p:cNvGraphicFramePr>
          <p:nvPr/>
        </p:nvGraphicFramePr>
        <p:xfrm>
          <a:off x="6026150" y="5270500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1" name="Equation" r:id="rId9" imgW="4432300" imgH="723900" progId="Equation.3">
                  <p:embed/>
                </p:oleObj>
              </mc:Choice>
              <mc:Fallback>
                <p:oleObj name="Equation" r:id="rId9" imgW="44323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5270500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/>
          <p:cNvSpPr txBox="1">
            <a:spLocks noChangeArrowheads="1"/>
          </p:cNvSpPr>
          <p:nvPr/>
        </p:nvSpPr>
        <p:spPr bwMode="auto">
          <a:xfrm rot="-5400000">
            <a:off x="9441746" y="453387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5110266" y="5364163"/>
            <a:ext cx="9349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>
                <a:latin typeface="Arial" charset="0"/>
                <a:ea typeface="ＭＳ Ｐゴシック" charset="0"/>
              </a:rPr>
              <a:t>Total  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=</a:t>
            </a: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5622926" y="5897563"/>
            <a:ext cx="10468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= 1.45n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5133481" y="2133600"/>
            <a:ext cx="3978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6618499" y="2895600"/>
            <a:ext cx="74411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(n/2)</a:t>
            </a:r>
            <a:r>
              <a:rPr lang="en-US" baseline="3000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6180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Recursion tree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068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T(n-1)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dirty="0" smtClean="0">
                <a:latin typeface="Arial" charset="0"/>
                <a:ea typeface="ＭＳ Ｐゴシック" charset="0"/>
              </a:rPr>
              <a:t>, </a:t>
            </a:r>
            <a:r>
              <a:rPr lang="en-US" dirty="0">
                <a:latin typeface="Arial" charset="0"/>
                <a:ea typeface="ＭＳ Ｐゴシック" charset="0"/>
              </a:rPr>
              <a:t>where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>
                <a:latin typeface="Arial" charset="0"/>
                <a:ea typeface="ＭＳ Ｐゴシック" charset="0"/>
              </a:rPr>
              <a:t> is constant.</a:t>
            </a:r>
          </a:p>
        </p:txBody>
      </p:sp>
    </p:spTree>
    <p:extLst>
      <p:ext uri="{BB962C8B-B14F-4D97-AF65-F5344CB8AC3E}">
        <p14:creationId xmlns:p14="http://schemas.microsoft.com/office/powerpoint/2010/main" val="2256331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60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4" y="2895601"/>
            <a:ext cx="2176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6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3270410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 of recursion tree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2844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3T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/4) + cn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endParaRPr lang="en-US" baseline="30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4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62</a:t>
            </a:fld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4" name="Picture 3" descr="Screen Shot 2014-01-27 at 4.4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71" y="1178589"/>
            <a:ext cx="9368012" cy="5679411"/>
          </a:xfrm>
          <a:prstGeom prst="rect">
            <a:avLst/>
          </a:prstGeom>
        </p:spPr>
      </p:pic>
      <p:sp useBgFill="1"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5010" y="1451403"/>
            <a:ext cx="2844686" cy="36933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3T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/4) + cn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endParaRPr lang="en-US" baseline="30000" dirty="0">
              <a:latin typeface="Arial" charset="0"/>
              <a:ea typeface="ＭＳ Ｐゴシック" charset="0"/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870682" y="1800214"/>
            <a:ext cx="9538221" cy="49816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28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63</a:t>
            </a:fld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4" name="Picture 3" descr="Screen Shot 2014-01-27 at 4.4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71" y="1178589"/>
            <a:ext cx="9368012" cy="5679411"/>
          </a:xfrm>
          <a:prstGeom prst="rect">
            <a:avLst/>
          </a:prstGeom>
        </p:spPr>
      </p:pic>
      <p:sp useBgFill="1"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5010" y="1451403"/>
            <a:ext cx="2844686" cy="36933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3T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/4) + cn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endParaRPr lang="en-US" baseline="30000" dirty="0">
              <a:latin typeface="Arial" charset="0"/>
              <a:ea typeface="ＭＳ Ｐゴシック" charset="0"/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870682" y="2939260"/>
            <a:ext cx="9538221" cy="38426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839782" y="1782413"/>
            <a:ext cx="1549684" cy="38426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4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64</a:t>
            </a:fld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4" name="Picture 3" descr="Screen Shot 2014-01-27 at 4.4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71" y="1178589"/>
            <a:ext cx="9368012" cy="5679411"/>
          </a:xfrm>
          <a:prstGeom prst="rect">
            <a:avLst/>
          </a:prstGeom>
        </p:spPr>
      </p:pic>
      <p:sp useBgFill="1"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5010" y="1451403"/>
            <a:ext cx="2844686" cy="36933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3T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/4) + cn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endParaRPr lang="en-US" baseline="30000" dirty="0">
              <a:latin typeface="Arial" charset="0"/>
              <a:ea typeface="ＭＳ Ｐゴシック" charset="0"/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870682" y="4065212"/>
            <a:ext cx="9538221" cy="271668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839781" y="1782413"/>
            <a:ext cx="1281277" cy="38426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255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65</a:t>
            </a:fld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4" name="Picture 3" descr="Screen Shot 2014-01-27 at 4.4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71" y="1178589"/>
            <a:ext cx="9368012" cy="5679411"/>
          </a:xfrm>
          <a:prstGeom prst="rect">
            <a:avLst/>
          </a:prstGeom>
        </p:spPr>
      </p:pic>
      <p:sp useBgFill="1"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1556" y="1268108"/>
            <a:ext cx="2844686" cy="36933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3T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/4) + cn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endParaRPr lang="en-US" baseline="30000" dirty="0">
              <a:latin typeface="Arial" charset="0"/>
              <a:ea typeface="ＭＳ Ｐゴシック" charset="0"/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124382" y="6533143"/>
            <a:ext cx="10978446" cy="32485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9512031" y="5517854"/>
            <a:ext cx="224411" cy="22911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10161967" y="5480414"/>
            <a:ext cx="224411" cy="22911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82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Appendix: geometric series</a:t>
            </a:r>
          </a:p>
        </p:txBody>
      </p:sp>
      <p:grpSp>
        <p:nvGrpSpPr>
          <p:cNvPr id="47107" name="Group 9"/>
          <p:cNvGrpSpPr>
            <a:grpSpLocks/>
          </p:cNvGrpSpPr>
          <p:nvPr/>
        </p:nvGrpSpPr>
        <p:grpSpPr bwMode="auto">
          <a:xfrm>
            <a:off x="3406776" y="3708400"/>
            <a:ext cx="4784725" cy="939800"/>
            <a:chOff x="1056" y="3072"/>
            <a:chExt cx="3014" cy="592"/>
          </a:xfrm>
        </p:grpSpPr>
        <p:graphicFrame>
          <p:nvGraphicFramePr>
            <p:cNvPr id="47113" name="Object 3"/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5" name="Equation" r:id="rId4" imgW="3492500" imgH="939800" progId="Equation.3">
                    <p:embed/>
                  </p:oleObj>
                </mc:Choice>
                <mc:Fallback>
                  <p:oleObj name="Equation" r:id="rId4" imgW="3492500" imgH="93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350" y="3185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for </a:t>
              </a:r>
              <a:r>
                <a:rPr lang="en-US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|x| &lt; 1</a:t>
              </a:r>
            </a:p>
          </p:txBody>
        </p:sp>
      </p:grpSp>
      <p:grpSp>
        <p:nvGrpSpPr>
          <p:cNvPr id="47108" name="Group 8"/>
          <p:cNvGrpSpPr>
            <a:grpSpLocks/>
          </p:cNvGrpSpPr>
          <p:nvPr/>
        </p:nvGrpSpPr>
        <p:grpSpPr bwMode="auto">
          <a:xfrm>
            <a:off x="2909889" y="2286000"/>
            <a:ext cx="5907087" cy="1041400"/>
            <a:chOff x="672" y="1152"/>
            <a:chExt cx="3721" cy="656"/>
          </a:xfrm>
        </p:grpSpPr>
        <p:graphicFrame>
          <p:nvGraphicFramePr>
            <p:cNvPr id="47111" name="Object 6"/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6" name="Equation" r:id="rId6" imgW="4800600" imgH="1041400" progId="Equation.3">
                    <p:embed/>
                  </p:oleObj>
                </mc:Choice>
                <mc:Fallback>
                  <p:oleObj name="Equation" r:id="rId6" imgW="4800600" imgH="1041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5" name="Text Box 7"/>
            <p:cNvSpPr txBox="1">
              <a:spLocks noChangeArrowheads="1"/>
            </p:cNvSpPr>
            <p:nvPr/>
          </p:nvSpPr>
          <p:spPr bwMode="auto">
            <a:xfrm>
              <a:off x="3696" y="1298"/>
              <a:ext cx="6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for </a:t>
              </a:r>
              <a:r>
                <a:rPr lang="en-US">
                  <a:solidFill>
                    <a:srgbClr val="009999"/>
                  </a:solidFill>
                </a:rPr>
                <a:t>x </a:t>
              </a:r>
              <a:r>
                <a:rPr lang="en-US">
                  <a:solidFill>
                    <a:srgbClr val="009999"/>
                  </a:solidFill>
                  <a:latin typeface="Symbol" panose="05050102010706020507" pitchFamily="18" charset="2"/>
                </a:rPr>
                <a:t>¹</a:t>
              </a:r>
              <a:r>
                <a:rPr lang="en-US">
                  <a:solidFill>
                    <a:srgbClr val="009999"/>
                  </a:solidFill>
                </a:rPr>
                <a:t> 1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932823" y="3574245"/>
            <a:ext cx="5387753" cy="1341978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83391" y="5322089"/>
            <a:ext cx="125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(3/16)</a:t>
            </a:r>
            <a:endParaRPr lang="en-US" dirty="0"/>
          </a:p>
        </p:txBody>
      </p:sp>
      <p:graphicFrame>
        <p:nvGraphicFramePr>
          <p:cNvPr id="1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88121"/>
              </p:ext>
            </p:extLst>
          </p:nvPr>
        </p:nvGraphicFramePr>
        <p:xfrm>
          <a:off x="2479675" y="5710238"/>
          <a:ext cx="630237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8" imgW="2654300" imgH="419100" progId="Equation.3">
                  <p:embed/>
                </p:oleObj>
              </mc:Choice>
              <mc:Fallback>
                <p:oleObj name="Equation" r:id="rId8" imgW="2654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5710238"/>
                        <a:ext cx="6302375" cy="995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62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67</a:t>
            </a:fld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4" name="Picture 3" descr="Screen Shot 2014-01-27 at 4.42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71" y="1073853"/>
            <a:ext cx="9368012" cy="5679411"/>
          </a:xfrm>
          <a:prstGeom prst="rect">
            <a:avLst/>
          </a:prstGeom>
        </p:spPr>
      </p:pic>
      <p:sp useBgFill="1"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1556" y="1268108"/>
            <a:ext cx="2844686" cy="36933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3T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/4) + cn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endParaRPr lang="en-US" baseline="30000" dirty="0">
              <a:latin typeface="Arial" charset="0"/>
              <a:ea typeface="ＭＳ Ｐゴシック" charset="0"/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373149" y="6628883"/>
            <a:ext cx="8615168" cy="22911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034238"/>
              </p:ext>
            </p:extLst>
          </p:nvPr>
        </p:nvGraphicFramePr>
        <p:xfrm>
          <a:off x="2878490" y="6245225"/>
          <a:ext cx="30495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4" imgW="1803400" imgH="330200" progId="Equation.3">
                  <p:embed/>
                </p:oleObj>
              </mc:Choice>
              <mc:Fallback>
                <p:oleObj name="Equation" r:id="rId4" imgW="18034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490" y="6245225"/>
                        <a:ext cx="3049588" cy="558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6696549" y="6342708"/>
            <a:ext cx="13083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= 1.23n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Arial" charset="0"/>
                <a:ea typeface="ＭＳ Ｐゴシック" charset="0"/>
              </a:rPr>
              <a:t> + </a:t>
            </a:r>
          </a:p>
        </p:txBody>
      </p:sp>
      <p:sp useBgFill="1">
        <p:nvSpPr>
          <p:cNvPr id="13" name="Rectangle 12"/>
          <p:cNvSpPr/>
          <p:nvPr/>
        </p:nvSpPr>
        <p:spPr>
          <a:xfrm>
            <a:off x="9512031" y="5386934"/>
            <a:ext cx="224411" cy="22911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/>
          <p:nvPr/>
        </p:nvSpPr>
        <p:spPr>
          <a:xfrm>
            <a:off x="10161967" y="5349494"/>
            <a:ext cx="224411" cy="22911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 Shot 2014-01-27 at 4.54.1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98" y="6348137"/>
            <a:ext cx="483003" cy="350498"/>
          </a:xfrm>
          <a:prstGeom prst="rect">
            <a:avLst/>
          </a:prstGeom>
        </p:spPr>
      </p:pic>
      <p:pic>
        <p:nvPicPr>
          <p:cNvPr id="17" name="Picture 16" descr="Screen Shot 2014-01-27 at 4.54.1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61" y="6348137"/>
            <a:ext cx="483003" cy="3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214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68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4" y="2895601"/>
            <a:ext cx="2008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Your Turn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8393897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69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2759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7T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/2) + </a:t>
            </a:r>
            <a:r>
              <a:rPr lang="en-US" dirty="0" err="1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  <a:endParaRPr lang="en-US" baseline="30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4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068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c</a:t>
            </a:r>
            <a:r>
              <a:rPr lang="en-US" dirty="0" smtClean="0">
                <a:latin typeface="Arial" charset="0"/>
                <a:ea typeface="ＭＳ Ｐゴシック" charset="0"/>
              </a:rPr>
              <a:t>, </a:t>
            </a:r>
            <a:r>
              <a:rPr lang="en-US" dirty="0">
                <a:latin typeface="Arial" charset="0"/>
                <a:ea typeface="ＭＳ Ｐゴシック" charset="0"/>
              </a:rPr>
              <a:t>where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>
                <a:latin typeface="Arial" charset="0"/>
                <a:ea typeface="ＭＳ Ｐゴシック" charset="0"/>
              </a:rPr>
              <a:t> is constant.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654676" y="2209800"/>
            <a:ext cx="607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3093129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T(n) = 7T(n/2) + </a:t>
            </a:r>
            <a:r>
              <a:rPr lang="en-US" dirty="0" err="1" smtClean="0"/>
              <a:t>cn</a:t>
            </a:r>
            <a:endParaRPr 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70</a:t>
            </a:fld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5" name="Picture 4" descr="Screen Shot 2014-01-27 at 4.5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42" y="1466609"/>
            <a:ext cx="2579422" cy="6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722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71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2844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/3) + cn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endParaRPr lang="en-US" baseline="30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54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T(n) = </a:t>
            </a:r>
            <a:r>
              <a:rPr lang="en-US" dirty="0" smtClean="0"/>
              <a:t>2T</a:t>
            </a:r>
            <a:r>
              <a:rPr lang="en-US" dirty="0"/>
              <a:t>(n</a:t>
            </a:r>
            <a:r>
              <a:rPr lang="en-US" dirty="0" smtClean="0"/>
              <a:t>/3) </a:t>
            </a:r>
            <a:r>
              <a:rPr lang="en-US" dirty="0"/>
              <a:t>+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72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250" y="2651125"/>
            <a:ext cx="146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T(n) 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776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73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2844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8T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/2) + cn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3</a:t>
            </a:r>
            <a:endParaRPr lang="en-US" baseline="30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635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T(n) = </a:t>
            </a:r>
            <a:r>
              <a:rPr lang="en-US" dirty="0" smtClean="0"/>
              <a:t>8T</a:t>
            </a:r>
            <a:r>
              <a:rPr lang="en-US" dirty="0"/>
              <a:t>(n</a:t>
            </a:r>
            <a:r>
              <a:rPr lang="en-US" dirty="0" smtClean="0"/>
              <a:t>/2) </a:t>
            </a:r>
            <a:r>
              <a:rPr lang="en-US" dirty="0"/>
              <a:t>+ </a:t>
            </a:r>
            <a:r>
              <a:rPr lang="en-US" dirty="0" smtClean="0"/>
              <a:t>n</a:t>
            </a:r>
            <a:r>
              <a:rPr lang="en-US" baseline="30000" dirty="0"/>
              <a:t>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74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250" y="2651125"/>
            <a:ext cx="194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T(n) = O(n</a:t>
            </a:r>
            <a:r>
              <a:rPr lang="en-US" baseline="30000" dirty="0" smtClean="0"/>
              <a:t>3</a:t>
            </a:r>
            <a:r>
              <a:rPr lang="en-US" dirty="0" smtClean="0"/>
              <a:t>logn)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8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068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c</a:t>
            </a:r>
            <a:r>
              <a:rPr lang="en-US" dirty="0" smtClean="0">
                <a:latin typeface="Arial" charset="0"/>
                <a:ea typeface="ＭＳ Ｐゴシック" charset="0"/>
              </a:rPr>
              <a:t>, </a:t>
            </a:r>
            <a:r>
              <a:rPr lang="en-US" dirty="0">
                <a:latin typeface="Arial" charset="0"/>
                <a:ea typeface="ＭＳ Ｐゴシック" charset="0"/>
              </a:rPr>
              <a:t>where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>
                <a:latin typeface="Arial" charset="0"/>
                <a:ea typeface="ＭＳ Ｐゴシック" charset="0"/>
              </a:rPr>
              <a:t> is constant.</a:t>
            </a:r>
          </a:p>
        </p:txBody>
      </p:sp>
      <p:grpSp>
        <p:nvGrpSpPr>
          <p:cNvPr id="50180" name="Group 10"/>
          <p:cNvGrpSpPr>
            <a:grpSpLocks/>
          </p:cNvGrpSpPr>
          <p:nvPr/>
        </p:nvGrpSpPr>
        <p:grpSpPr bwMode="auto">
          <a:xfrm>
            <a:off x="5810251" y="2133601"/>
            <a:ext cx="2109788" cy="1131888"/>
            <a:chOff x="2700" y="1488"/>
            <a:chExt cx="1329" cy="713"/>
          </a:xfrm>
        </p:grpSpPr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517" y="1968"/>
              <a:ext cx="51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T(n-1)</a:t>
              </a:r>
              <a:endParaRPr lang="en-US" dirty="0">
                <a:solidFill>
                  <a:srgbClr val="00999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2700" y="1488"/>
              <a:ext cx="18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9999"/>
                  </a:solidFill>
                  <a:latin typeface="Arial" charset="0"/>
                  <a:ea typeface="ＭＳ Ｐゴシック" charset="0"/>
                </a:rPr>
                <a:t>c</a:t>
              </a:r>
              <a:endParaRPr lang="en-US" dirty="0">
                <a:solidFill>
                  <a:srgbClr val="009999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602559"/>
      </p:ext>
    </p:extLst>
  </p:cSld>
  <p:clrMapOvr>
    <a:masterClrMapping/>
  </p:clrMapOvr>
  <p:transition xmlns:p14="http://schemas.microsoft.com/office/powerpoint/2010/main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884363" y="1543050"/>
            <a:ext cx="5068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c</a:t>
            </a:r>
            <a:r>
              <a:rPr lang="en-US" dirty="0" smtClean="0">
                <a:latin typeface="Arial" charset="0"/>
                <a:ea typeface="ＭＳ Ｐゴシック" charset="0"/>
              </a:rPr>
              <a:t>, </a:t>
            </a:r>
            <a:r>
              <a:rPr lang="en-US" dirty="0">
                <a:latin typeface="Arial" charset="0"/>
                <a:ea typeface="ＭＳ Ｐゴシック" charset="0"/>
              </a:rPr>
              <a:t>where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>
                <a:latin typeface="Arial" charset="0"/>
                <a:ea typeface="ＭＳ Ｐゴシック" charset="0"/>
              </a:rPr>
              <a:t> is constant.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6096001" y="2514602"/>
            <a:ext cx="562707" cy="3458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510586" y="3308536"/>
            <a:ext cx="81304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T(n-2)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810251" y="2133601"/>
            <a:ext cx="300038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6984396" y="3050449"/>
            <a:ext cx="424589" cy="2789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677763" y="2766649"/>
            <a:ext cx="300038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</a:t>
            </a:r>
            <a:endParaRPr lang="en-US" dirty="0">
              <a:solidFill>
                <a:srgbClr val="009999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4249"/>
      </p:ext>
    </p:extLst>
  </p:cSld>
  <p:clrMapOvr>
    <a:masterClrMapping/>
  </p:clrMapOvr>
  <p:transition xmlns:p14="http://schemas.microsoft.com/office/powerpoint/2010/main">
    <p:wipe dir="d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2838</Words>
  <Application>Microsoft Macintosh PowerPoint</Application>
  <PresentationFormat>Custom</PresentationFormat>
  <Paragraphs>588</Paragraphs>
  <Slides>74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Office Theme</vt:lpstr>
      <vt:lpstr>Wood Type</vt:lpstr>
      <vt:lpstr>Equation</vt:lpstr>
      <vt:lpstr>Solving recurrences</vt:lpstr>
      <vt:lpstr>Recurrences</vt:lpstr>
      <vt:lpstr>Solving Recurrences</vt:lpstr>
      <vt:lpstr>Iteration Method</vt:lpstr>
      <vt:lpstr>PowerPoint Presentation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PowerPoint Presentation</vt:lpstr>
      <vt:lpstr>Recursion tree for Fibonacci Series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PowerPoint Presentation</vt:lpstr>
      <vt:lpstr>Example: merge sort</vt:lpstr>
      <vt:lpstr>Recursion tree for Merge Sort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PowerPoint Presentation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PowerPoint Presentation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Appendix: geometric series</vt:lpstr>
      <vt:lpstr>Example of recursion tree</vt:lpstr>
      <vt:lpstr>PowerPoint Presentation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Appendix: geometric series</vt:lpstr>
      <vt:lpstr>Example of recursion tree</vt:lpstr>
      <vt:lpstr>PowerPoint Presentation</vt:lpstr>
      <vt:lpstr>PowerPoint Presentation</vt:lpstr>
      <vt:lpstr>T(n) = 7T(n/2) + cn</vt:lpstr>
      <vt:lpstr>PowerPoint Presentation</vt:lpstr>
      <vt:lpstr>T(n) = 2T(n/3) + n2</vt:lpstr>
      <vt:lpstr>PowerPoint Presentation</vt:lpstr>
      <vt:lpstr>T(n) = 8T(n/2) + n3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recuRrences</dc:title>
  <dc:creator>Ebrahim Bagheri</dc:creator>
  <cp:lastModifiedBy>Ebrahim Bagheri</cp:lastModifiedBy>
  <cp:revision>53</cp:revision>
  <dcterms:created xsi:type="dcterms:W3CDTF">2013-12-29T20:20:46Z</dcterms:created>
  <dcterms:modified xsi:type="dcterms:W3CDTF">2016-01-24T14:22:29Z</dcterms:modified>
</cp:coreProperties>
</file>