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6" r:id="rId2"/>
    <p:sldId id="264" r:id="rId3"/>
    <p:sldId id="265" r:id="rId4"/>
    <p:sldId id="277" r:id="rId5"/>
    <p:sldId id="278" r:id="rId6"/>
    <p:sldId id="279" r:id="rId7"/>
    <p:sldId id="283" r:id="rId8"/>
    <p:sldId id="280" r:id="rId9"/>
    <p:sldId id="281" r:id="rId10"/>
    <p:sldId id="282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54" r:id="rId25"/>
    <p:sldId id="298" r:id="rId26"/>
    <p:sldId id="299" r:id="rId27"/>
    <p:sldId id="333" r:id="rId28"/>
    <p:sldId id="355" r:id="rId29"/>
    <p:sldId id="300" r:id="rId30"/>
    <p:sldId id="301" r:id="rId31"/>
    <p:sldId id="334" r:id="rId32"/>
    <p:sldId id="302" r:id="rId33"/>
    <p:sldId id="303" r:id="rId34"/>
    <p:sldId id="304" r:id="rId35"/>
    <p:sldId id="353" r:id="rId36"/>
    <p:sldId id="311" r:id="rId37"/>
    <p:sldId id="335" r:id="rId38"/>
    <p:sldId id="352" r:id="rId39"/>
    <p:sldId id="312" r:id="rId40"/>
    <p:sldId id="336" r:id="rId41"/>
    <p:sldId id="314" r:id="rId42"/>
    <p:sldId id="319" r:id="rId43"/>
    <p:sldId id="320" r:id="rId44"/>
    <p:sldId id="351" r:id="rId45"/>
    <p:sldId id="325" r:id="rId46"/>
    <p:sldId id="326" r:id="rId47"/>
    <p:sldId id="338" r:id="rId48"/>
    <p:sldId id="341" r:id="rId49"/>
    <p:sldId id="342" r:id="rId50"/>
    <p:sldId id="344" r:id="rId51"/>
    <p:sldId id="345" r:id="rId52"/>
    <p:sldId id="346" r:id="rId53"/>
    <p:sldId id="348" r:id="rId54"/>
    <p:sldId id="349" r:id="rId55"/>
    <p:sldId id="35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F21D7-6DDC-DE43-B8A2-E38A4154EFA3}" type="datetimeFigureOut">
              <a:rPr lang="en-US" smtClean="0"/>
              <a:t>16-01-30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C9792-5D86-FB42-9B6C-70119D5C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626" y="134694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626" y="429969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237414" y="4068765"/>
            <a:ext cx="809625" cy="1081087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9793428" y="4568607"/>
              <a:ext cx="864723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427"/>
            <a:ext cx="895350" cy="639763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C8E32C75-F24A-4F5A-834A-159B078F328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65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2B7A0F-D028-4B36-9BED-86506064D9A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632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1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AC6AAA53-2261-4CD4-8F73-41D366F3A5F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8381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2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40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E103993-27A0-4BC4-A7CE-1EDEF1857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014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40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2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000F4EF-5295-4D66-8456-44B3404EE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28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40"/>
            <a:ext cx="8229600" cy="5076825"/>
          </a:xfrm>
        </p:spPr>
        <p:txBody>
          <a:bodyPr rtlCol="0">
            <a:normAutofit/>
          </a:bodyPr>
          <a:lstStyle/>
          <a:p>
            <a:pPr lvl="0"/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10D2AE5-FA75-4978-9DDE-8A80F2E99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261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2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2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F7BF4B7-047F-4BD9-B591-F5136B1397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873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altLang="en-US" sz="2000" i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7C57F03-E856-4C6B-9250-28160E37F0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068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5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2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smtClean="0"/>
            </a:lvl1pPr>
          </a:lstStyle>
          <a:p>
            <a:pPr>
              <a:defRPr/>
            </a:pPr>
            <a:fld id="{D816F64C-64F6-4F29-881F-4CDEFFBC2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9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91805AF9-28D6-49A1-BD28-E0581A0BF6B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5313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73101" y="2325690"/>
            <a:ext cx="811213" cy="1081087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9793217" y="4568607"/>
              <a:ext cx="865145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215"/>
            <a:ext cx="1982788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4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14" y="2506665"/>
            <a:ext cx="890587" cy="719137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D254E9B7-C72C-4E79-84D5-A4B017F0E75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164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E9169EFC-946E-4E84-A5AB-CA922E3B261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257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2177A568-20B8-42A3-928D-839528654F4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223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4ED6B233-ED8D-44C4-AC41-AF033370C1C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9372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58ECA55-8ED0-41F9-9B43-B041C5C535C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8793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3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6" y="6272215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B8F0CB42-3583-40D5-BD12-3B15377F01D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041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3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4" y="6272215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 defTabSz="914400"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2B35A6D-C2CB-4CA3-9EB0-3B6137D388C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6241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688" y="484190"/>
            <a:ext cx="75438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1688" y="2120900"/>
            <a:ext cx="75438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6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1" y="6272215"/>
            <a:ext cx="479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 smtClean="0">
                <a:solidFill>
                  <a:srgbClr val="FFFFFF"/>
                </a:solidFill>
                <a:latin typeface="Rockwell Condensed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733BB55-FF6E-4FF0-A433-9A065887C637}" type="slidenum">
              <a:rPr lang="en-CA" altLang="en-US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458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Proving Recurrences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5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4999" y="1783316"/>
            <a:ext cx="1986027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5787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(n 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n </a:t>
            </a:r>
            <a:endParaRPr lang="en-US" sz="2400" dirty="0" smtClean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2(n/2)log(n/2) + 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nlog</a:t>
            </a:r>
            <a:r>
              <a:rPr lang="en-US" sz="2400" dirty="0" smtClean="0">
                <a:latin typeface="Comic Sans MS" charset="0"/>
                <a:cs typeface="Arial" charset="0"/>
              </a:rPr>
              <a:t>(n/2) + 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= n(logn-log2)+n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=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nlogn</a:t>
            </a:r>
            <a:r>
              <a:rPr lang="en-US" sz="2400" dirty="0" smtClean="0">
                <a:latin typeface="Comic Sans MS" charset="0"/>
                <a:cs typeface="Arial" charset="0"/>
              </a:rPr>
              <a:t> -nlog2 + n =&gt;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nlogn</a:t>
            </a:r>
            <a:r>
              <a:rPr lang="en-US" sz="2400" dirty="0" smtClean="0">
                <a:latin typeface="Comic Sans MS" charset="0"/>
                <a:cs typeface="Arial" charset="0"/>
              </a:rPr>
              <a:t> – n + 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							= </a:t>
            </a:r>
            <a:r>
              <a:rPr lang="en-US" sz="2400" b="1" dirty="0" err="1" smtClean="0">
                <a:latin typeface="Comic Sans MS" charset="0"/>
                <a:cs typeface="Arial" charset="0"/>
              </a:rPr>
              <a:t>nlogn</a:t>
            </a:r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5441718" y="6146418"/>
            <a:ext cx="94194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2" idx="3"/>
            <a:endCxn id="8" idx="3"/>
          </p:cNvCxnSpPr>
          <p:nvPr/>
        </p:nvCxnSpPr>
        <p:spPr>
          <a:xfrm>
            <a:off x="4911026" y="2028777"/>
            <a:ext cx="1472634" cy="4363102"/>
          </a:xfrm>
          <a:prstGeom prst="curvedConnector3">
            <a:avLst>
              <a:gd name="adj1" fmla="val 11552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14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00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71613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1          </a:t>
            </a:r>
            <a:endParaRPr lang="en-US" sz="2400" dirty="0" smtClean="0">
              <a:solidFill>
                <a:srgbClr val="FF0000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41353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(log n/2)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  log(n/2) + 1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1941451" y="3641917"/>
            <a:ext cx="124700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71613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 + 1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40069" y="2998595"/>
            <a:ext cx="979503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529821" y="3489517"/>
            <a:ext cx="20603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96651" y="3262658"/>
            <a:ext cx="1839672" cy="303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10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4999" y="1783316"/>
            <a:ext cx="1986027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792775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err="1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1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log(n/2) + 1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 (logn-log2)+1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=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logn</a:t>
            </a:r>
            <a:r>
              <a:rPr lang="en-US" sz="2400" dirty="0" smtClean="0">
                <a:latin typeface="Comic Sans MS" charset="0"/>
                <a:cs typeface="Arial" charset="0"/>
              </a:rPr>
              <a:t> -log2 + 1 =&gt;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logn</a:t>
            </a:r>
            <a:r>
              <a:rPr lang="en-US" sz="2400" dirty="0" smtClean="0">
                <a:latin typeface="Comic Sans MS" charset="0"/>
                <a:cs typeface="Arial" charset="0"/>
              </a:rPr>
              <a:t> – 1 + 1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							= </a:t>
            </a:r>
            <a:r>
              <a:rPr lang="en-US" sz="2400" b="1" dirty="0" err="1" smtClean="0">
                <a:latin typeface="Comic Sans MS" charset="0"/>
                <a:cs typeface="Arial" charset="0"/>
              </a:rPr>
              <a:t>logn</a:t>
            </a:r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40390" y="5524959"/>
            <a:ext cx="94194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2" idx="3"/>
            <a:endCxn id="8" idx="3"/>
          </p:cNvCxnSpPr>
          <p:nvPr/>
        </p:nvCxnSpPr>
        <p:spPr>
          <a:xfrm>
            <a:off x="4911026" y="2028777"/>
            <a:ext cx="1371306" cy="3741643"/>
          </a:xfrm>
          <a:prstGeom prst="curvedConnector3">
            <a:avLst>
              <a:gd name="adj1" fmla="val 11667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5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446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340100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n2</a:t>
            </a:r>
            <a:r>
              <a:rPr lang="en-US" baseline="30000" dirty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n-1)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</a:rPr>
              <a:t>          </a:t>
            </a:r>
            <a:endParaRPr lang="en-US" sz="2400" dirty="0" smtClean="0">
              <a:solidFill>
                <a:srgbClr val="FF0000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27903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n2</a:t>
            </a:r>
            <a:r>
              <a:rPr lang="en-US" baseline="30000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sz="2400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(n-1 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2(n-1)2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 +2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1213226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8967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12960" y="3489517"/>
            <a:ext cx="45124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4203" y="3262658"/>
            <a:ext cx="177212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0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4999" y="1783316"/>
            <a:ext cx="1986027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8967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(n2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n2</a:t>
            </a:r>
            <a:r>
              <a:rPr lang="en-US" baseline="30000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2T(n-1) + 2</a:t>
            </a:r>
            <a:r>
              <a:rPr lang="en-US" baseline="30000" dirty="0">
                <a:latin typeface="Comic Sans MS" charset="0"/>
              </a:rPr>
              <a:t>n</a:t>
            </a:r>
            <a:r>
              <a:rPr lang="en-US" dirty="0">
                <a:latin typeface="Comic Sans MS" charset="0"/>
              </a:rPr>
              <a:t>          </a:t>
            </a:r>
            <a:r>
              <a:rPr lang="en-US" sz="2800" dirty="0">
                <a:solidFill>
                  <a:srgbClr val="FF0000"/>
                </a:solidFill>
                <a:latin typeface="Comic Sans MS" charset="0"/>
              </a:rPr>
              <a:t>T(n-1) = </a:t>
            </a:r>
            <a:r>
              <a:rPr lang="en-US" sz="2800" dirty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sz="2800" dirty="0" smtClean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mic Sans MS" charset="0"/>
              </a:rPr>
              <a:t>n-1 2</a:t>
            </a:r>
            <a:r>
              <a:rPr lang="en-US" sz="2800" baseline="30000" dirty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800" dirty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800" dirty="0">
                <a:latin typeface="Comic Sans MS" charset="0"/>
              </a:rPr>
              <a:t>       	=  2(n-1)2</a:t>
            </a:r>
            <a:r>
              <a:rPr lang="en-US" sz="2800" baseline="30000" dirty="0">
                <a:latin typeface="Comic Sans MS" charset="0"/>
              </a:rPr>
              <a:t>n-1</a:t>
            </a:r>
            <a:r>
              <a:rPr lang="en-US" sz="2800" dirty="0">
                <a:latin typeface="Comic Sans MS" charset="0"/>
              </a:rPr>
              <a:t> +2</a:t>
            </a:r>
            <a:r>
              <a:rPr lang="en-US" sz="2800" baseline="30000" dirty="0">
                <a:latin typeface="Comic Sans MS" charset="0"/>
              </a:rPr>
              <a:t>n</a:t>
            </a:r>
            <a:r>
              <a:rPr lang="en-US" sz="2800" dirty="0">
                <a:latin typeface="Comic Sans MS" charset="0"/>
                <a:cs typeface="Arial" charset="0"/>
              </a:rPr>
              <a:t> </a:t>
            </a:r>
            <a:endParaRPr lang="en-US" sz="28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800" dirty="0">
                <a:latin typeface="Comic Sans MS" charset="0"/>
                <a:cs typeface="Arial" charset="0"/>
              </a:rPr>
              <a:t>	</a:t>
            </a:r>
            <a:r>
              <a:rPr lang="en-US" sz="2800" dirty="0" smtClean="0">
                <a:latin typeface="Comic Sans MS" charset="0"/>
                <a:cs typeface="Arial" charset="0"/>
              </a:rPr>
              <a:t>	=  (n-1)2</a:t>
            </a:r>
            <a:r>
              <a:rPr lang="en-US" sz="28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800" dirty="0" smtClean="0">
                <a:latin typeface="Comic Sans MS" charset="0"/>
                <a:cs typeface="Arial" charset="0"/>
              </a:rPr>
              <a:t>+2</a:t>
            </a:r>
            <a:r>
              <a:rPr lang="en-US" sz="2800" baseline="30000" dirty="0" smtClean="0">
                <a:latin typeface="Comic Sans MS" charset="0"/>
                <a:cs typeface="Arial" charset="0"/>
              </a:rPr>
              <a:t>n</a:t>
            </a:r>
            <a:endParaRPr lang="en-US" sz="2800" baseline="300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800" dirty="0">
                <a:latin typeface="Comic Sans MS" charset="0"/>
                <a:cs typeface="Arial" charset="0"/>
              </a:rPr>
              <a:t>		</a:t>
            </a:r>
            <a:endParaRPr lang="en-US" sz="2400" dirty="0"/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							= n2</a:t>
            </a:r>
            <a:r>
              <a:rPr lang="en-US" sz="2400" b="1" baseline="30000" dirty="0" smtClean="0">
                <a:latin typeface="Comic Sans MS" charset="0"/>
                <a:cs typeface="Arial" charset="0"/>
              </a:rPr>
              <a:t>n</a:t>
            </a:r>
            <a:endParaRPr lang="en-US" sz="2000" b="1" baseline="30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40390" y="5769800"/>
            <a:ext cx="94194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2" idx="3"/>
            <a:endCxn id="8" idx="3"/>
          </p:cNvCxnSpPr>
          <p:nvPr/>
        </p:nvCxnSpPr>
        <p:spPr>
          <a:xfrm>
            <a:off x="4911026" y="2028777"/>
            <a:ext cx="1371306" cy="3986484"/>
          </a:xfrm>
          <a:prstGeom prst="curvedConnector3">
            <a:avLst>
              <a:gd name="adj1" fmla="val 11667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8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699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recurrence</a:t>
            </a:r>
            <a:r>
              <a:rPr lang="en-US" dirty="0"/>
              <a:t> is an equation or inequality that describes a function in terms of itself by using smaller </a:t>
            </a:r>
            <a:r>
              <a:rPr lang="en-US" dirty="0" smtClean="0"/>
              <a:t>inputs</a:t>
            </a:r>
          </a:p>
          <a:p>
            <a:endParaRPr lang="en-US" dirty="0"/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2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/2) +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Monotype Sorts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Symbol" panose="05050102010706020507" pitchFamily="18" charset="2"/>
              </a:rPr>
              <a:t>) = 2</a:t>
            </a:r>
            <a:r>
              <a:rPr lang="en-US" sz="2400" b="1" i="1" dirty="0">
                <a:sym typeface="Symbol" panose="05050102010706020507" pitchFamily="18" charset="2"/>
              </a:rPr>
              <a:t>T</a:t>
            </a:r>
            <a:r>
              <a:rPr lang="en-US" sz="2400" b="1" dirty="0">
                <a:sym typeface="Symbol" panose="05050102010706020507" pitchFamily="18" charset="2"/>
              </a:rPr>
              <a:t>(</a:t>
            </a:r>
            <a:r>
              <a:rPr lang="en-US" sz="2400" b="1" i="1" dirty="0">
                <a:sym typeface="Math B" pitchFamily="2" charset="2"/>
              </a:rPr>
              <a:t>n</a:t>
            </a:r>
            <a:r>
              <a:rPr lang="en-US" sz="2400" b="1" dirty="0">
                <a:sym typeface="Math B" pitchFamily="2" charset="2"/>
              </a:rPr>
              <a:t>/2) + </a:t>
            </a:r>
            <a:r>
              <a:rPr lang="en-US" sz="2400" b="1" i="1" dirty="0">
                <a:sym typeface="Math B" pitchFamily="2" charset="2"/>
              </a:rPr>
              <a:t>n</a:t>
            </a:r>
          </a:p>
          <a:p>
            <a:pPr lvl="2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Monotype Sorts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>
                <a:sym typeface="Symbol" panose="05050102010706020507" pitchFamily="18" charset="2"/>
              </a:rPr>
              <a:t>) = 2(</a:t>
            </a:r>
            <a:r>
              <a:rPr lang="en-US" sz="2400" b="1" i="1" dirty="0">
                <a:sym typeface="Symbol" panose="05050102010706020507" pitchFamily="18" charset="2"/>
              </a:rPr>
              <a:t>T</a:t>
            </a:r>
            <a:r>
              <a:rPr lang="en-US" sz="2400" b="1" dirty="0">
                <a:sym typeface="Symbol" panose="05050102010706020507" pitchFamily="18" charset="2"/>
              </a:rPr>
              <a:t>(</a:t>
            </a:r>
            <a:r>
              <a:rPr lang="en-US" sz="2400" b="1" i="1" dirty="0">
                <a:sym typeface="Math B" pitchFamily="2" charset="2"/>
              </a:rPr>
              <a:t>n</a:t>
            </a:r>
            <a:r>
              <a:rPr lang="en-US" sz="2400" b="1" dirty="0">
                <a:sym typeface="Math B" pitchFamily="2" charset="2"/>
              </a:rPr>
              <a:t>/2)+ 17) + </a:t>
            </a:r>
            <a:r>
              <a:rPr lang="en-US" sz="2400" b="1" i="1" dirty="0">
                <a:sym typeface="Math B" pitchFamily="2" charset="2"/>
              </a:rPr>
              <a:t>n</a:t>
            </a:r>
          </a:p>
          <a:p>
            <a:pPr lvl="2"/>
            <a:r>
              <a:rPr lang="en-US" sz="2400" b="1" i="1" dirty="0">
                <a:sym typeface="Wingdings" panose="05000000000000000000" pitchFamily="2" charset="2"/>
              </a:rPr>
              <a:t>T</a:t>
            </a:r>
            <a:r>
              <a:rPr lang="en-US" sz="2400" b="1" dirty="0">
                <a:sym typeface="Wingdings" panose="05000000000000000000" pitchFamily="2" charset="2"/>
              </a:rPr>
              <a:t>(</a:t>
            </a:r>
            <a:r>
              <a:rPr lang="en-US" sz="2400" b="1" i="1" dirty="0">
                <a:sym typeface="Wingdings" panose="05000000000000000000" pitchFamily="2" charset="2"/>
              </a:rPr>
              <a:t>n</a:t>
            </a:r>
            <a:r>
              <a:rPr lang="en-US" sz="2400" b="1" dirty="0">
                <a:sym typeface="Wingdings" panose="05000000000000000000" pitchFamily="2" charset="2"/>
              </a:rPr>
              <a:t>) = </a:t>
            </a:r>
            <a:r>
              <a:rPr lang="en-US" sz="2400" b="1" dirty="0">
                <a:sym typeface="Symbol" panose="05050102010706020507" pitchFamily="18" charset="2"/>
              </a:rPr>
              <a:t>(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err="1">
                <a:sym typeface="Symbol" panose="05050102010706020507" pitchFamily="18" charset="2"/>
              </a:rPr>
              <a:t>lg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b="1" dirty="0">
                <a:sym typeface="Symbol" panose="05050102010706020507" pitchFamily="18" charset="2"/>
              </a:rPr>
              <a:t>)</a:t>
            </a:r>
            <a:endParaRPr lang="en-US" sz="2400" b="1" dirty="0">
              <a:sym typeface="Monotype Sort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6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n-1)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1          </a:t>
            </a:r>
            <a:endParaRPr lang="en-US" sz="2400" dirty="0" smtClean="0">
              <a:solidFill>
                <a:srgbClr val="FF0000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1569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   Here is a problem! 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    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490421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 flipH="1">
            <a:off x="2260967" y="3489517"/>
            <a:ext cx="15199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12960" y="3262658"/>
            <a:ext cx="2223363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ot Equal 1"/>
          <p:cNvSpPr/>
          <p:nvPr/>
        </p:nvSpPr>
        <p:spPr>
          <a:xfrm>
            <a:off x="5512238" y="4336701"/>
            <a:ext cx="290473" cy="182385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9076" y="4170998"/>
            <a:ext cx="1322665" cy="490922"/>
          </a:xfrm>
          <a:prstGeom prst="rect">
            <a:avLst/>
          </a:prstGeom>
          <a:solidFill>
            <a:schemeClr val="accent2">
              <a:alpha val="11000"/>
            </a:scheme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5704" y="4748755"/>
            <a:ext cx="453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mic Sans MS"/>
                <a:cs typeface="Comic Sans MS"/>
              </a:rPr>
              <a:t>So how do we go about proving this now?</a:t>
            </a: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1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233443"/>
            <a:ext cx="335658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Tight bound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Recall: 	</a:t>
            </a:r>
            <a:r>
              <a:rPr lang="el-GR" dirty="0" smtClean="0"/>
              <a:t>Ω</a:t>
            </a:r>
            <a:r>
              <a:rPr lang="en-CA" dirty="0" smtClean="0"/>
              <a:t> </a:t>
            </a:r>
            <a:r>
              <a:rPr lang="en-CA" dirty="0"/>
              <a:t>≤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/>
              <a:t>≤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endParaRPr lang="en-US" b="1" dirty="0" smtClean="0">
              <a:solidFill>
                <a:srgbClr val="000000"/>
              </a:solidFill>
            </a:endParaRPr>
          </a:p>
          <a:p>
            <a:pPr lvl="1"/>
            <a:r>
              <a:rPr lang="el-GR" dirty="0" smtClean="0"/>
              <a:t>Ω</a:t>
            </a:r>
            <a:r>
              <a:rPr lang="en-CA" dirty="0" smtClean="0"/>
              <a:t>  </a:t>
            </a:r>
            <a:r>
              <a:rPr lang="en-CA" sz="2200" dirty="0" smtClean="0"/>
              <a:t>is the lower bound</a:t>
            </a:r>
          </a:p>
          <a:p>
            <a:pPr lvl="1"/>
            <a:r>
              <a:rPr lang="en-CA" sz="2200" dirty="0" smtClean="0"/>
              <a:t>O is the upper bound</a:t>
            </a:r>
            <a:endParaRPr lang="en-US" sz="2200" dirty="0" smtClean="0"/>
          </a:p>
          <a:p>
            <a:endParaRPr lang="en-US" sz="2600" dirty="0">
              <a:solidFill>
                <a:srgbClr val="FF0000"/>
              </a:solidFill>
              <a:latin typeface="Comic Sans MS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Rockwell"/>
                <a:cs typeface="Rockwell"/>
              </a:rPr>
              <a:t>Also recall w</a:t>
            </a:r>
            <a:r>
              <a:rPr lang="en-US" sz="2400" dirty="0" smtClean="0">
                <a:solidFill>
                  <a:srgbClr val="000000"/>
                </a:solidFill>
                <a:latin typeface="Rockwell"/>
                <a:cs typeface="Rockwell"/>
              </a:rPr>
              <a:t>hen doing asymptotic analysis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Rockwell"/>
                <a:cs typeface="Rockwell"/>
              </a:rPr>
              <a:t>We </a:t>
            </a:r>
            <a:r>
              <a:rPr lang="en-US" sz="2200" dirty="0" smtClean="0">
                <a:solidFill>
                  <a:schemeClr val="accent1"/>
                </a:solidFill>
                <a:latin typeface="Rockwell"/>
                <a:cs typeface="Rockwell"/>
              </a:rPr>
              <a:t>dropped the coefficients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Rockwell"/>
                <a:cs typeface="Rockwell"/>
              </a:rPr>
              <a:t>We </a:t>
            </a:r>
            <a:r>
              <a:rPr lang="en-US" sz="2200" dirty="0" smtClean="0">
                <a:solidFill>
                  <a:srgbClr val="D34817"/>
                </a:solidFill>
                <a:latin typeface="Rockwell"/>
                <a:cs typeface="Rockwell"/>
              </a:rPr>
              <a:t>dropped the constants</a:t>
            </a:r>
          </a:p>
          <a:p>
            <a:pPr lvl="1"/>
            <a:r>
              <a:rPr lang="en-US" sz="2200" dirty="0" smtClean="0">
                <a:solidFill>
                  <a:srgbClr val="000000"/>
                </a:solidFill>
                <a:latin typeface="Rockwell"/>
                <a:cs typeface="Rockwell"/>
              </a:rPr>
              <a:t>We only considered </a:t>
            </a:r>
            <a:r>
              <a:rPr lang="en-US" sz="2200" dirty="0" smtClean="0">
                <a:solidFill>
                  <a:srgbClr val="D34817"/>
                </a:solidFill>
                <a:latin typeface="Rockwell"/>
                <a:cs typeface="Rockwell"/>
              </a:rPr>
              <a:t>large values of 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9393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   Here is a problem! 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    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490421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296766" y="3489517"/>
            <a:ext cx="11619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12960" y="3262658"/>
            <a:ext cx="2223363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ot Equal 1"/>
          <p:cNvSpPr/>
          <p:nvPr/>
        </p:nvSpPr>
        <p:spPr>
          <a:xfrm>
            <a:off x="5512238" y="4336701"/>
            <a:ext cx="290473" cy="182385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9076" y="4170998"/>
            <a:ext cx="1322665" cy="490922"/>
          </a:xfrm>
          <a:prstGeom prst="rect">
            <a:avLst/>
          </a:prstGeom>
          <a:solidFill>
            <a:schemeClr val="accent2">
              <a:alpha val="11000"/>
            </a:scheme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15704" y="4748755"/>
            <a:ext cx="4512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So Lets consider O() and </a:t>
            </a:r>
            <a:r>
              <a:rPr lang="el-GR" dirty="0" smtClean="0">
                <a:solidFill>
                  <a:srgbClr val="D34817"/>
                </a:solidFill>
                <a:latin typeface="Comic Sans MS"/>
                <a:cs typeface="Comic Sans MS"/>
              </a:rPr>
              <a:t>Ω</a:t>
            </a:r>
            <a:r>
              <a:rPr lang="en-CA" dirty="0" smtClean="0">
                <a:solidFill>
                  <a:srgbClr val="D34817"/>
                </a:solidFill>
                <a:latin typeface="Comic Sans MS"/>
                <a:cs typeface="Comic Sans MS"/>
              </a:rPr>
              <a:t>() separately</a:t>
            </a:r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 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932217" y="5083539"/>
            <a:ext cx="128348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9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n-CA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O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3600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≤ </a:t>
            </a:r>
            <a:r>
              <a:rPr lang="en-US" sz="3600" dirty="0" smtClean="0">
                <a:solidFill>
                  <a:srgbClr val="000000"/>
                </a:solidFill>
                <a:latin typeface="+mj-lt"/>
                <a:cs typeface="Arial" charset="0"/>
              </a:rPr>
              <a:t>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449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15756" y="3641917"/>
            <a:ext cx="1132507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),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</a:rPr>
              <a:t>+b</a:t>
            </a:r>
            <a:endParaRPr lang="en-US" dirty="0">
              <a:solidFill>
                <a:srgbClr val="0000FF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  <a:endParaRPr lang="en-US" sz="2000" b="1" dirty="0" smtClean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12960" y="3489517"/>
            <a:ext cx="45124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4203" y="3262658"/>
            <a:ext cx="177212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30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), i.e. T(n)</a:t>
            </a:r>
            <a:r>
              <a:rPr lang="en-US" dirty="0" smtClean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</a:rPr>
              <a:t>				</a:t>
            </a:r>
            <a:r>
              <a:rPr lang="en-US" sz="2400" dirty="0">
                <a:latin typeface="Comic Sans MS" charset="0"/>
                <a:cs typeface="Arial" charset="0"/>
              </a:rPr>
              <a:t>c2</a:t>
            </a:r>
            <a:r>
              <a:rPr lang="en-US" sz="2400" baseline="30000" dirty="0">
                <a:latin typeface="Comic Sans MS" charset="0"/>
                <a:cs typeface="Arial" charset="0"/>
              </a:rPr>
              <a:t>n</a:t>
            </a:r>
            <a:r>
              <a:rPr lang="en-US" sz="2400" dirty="0">
                <a:latin typeface="Comic Sans MS" charset="0"/>
                <a:cs typeface="Arial" charset="0"/>
              </a:rPr>
              <a:t>+1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sz="2400" b="1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1232770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3256" y="4806586"/>
            <a:ext cx="2539074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29568" y="1803581"/>
            <a:ext cx="1321757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283256" y="3489517"/>
            <a:ext cx="12970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12960" y="3262658"/>
            <a:ext cx="2223363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Curved Connector 17"/>
          <p:cNvCxnSpPr>
            <a:stCxn id="16" idx="3"/>
            <a:endCxn id="17" idx="3"/>
          </p:cNvCxnSpPr>
          <p:nvPr/>
        </p:nvCxnSpPr>
        <p:spPr>
          <a:xfrm flipH="1">
            <a:off x="4822330" y="2049042"/>
            <a:ext cx="1128995" cy="3003005"/>
          </a:xfrm>
          <a:prstGeom prst="curvedConnector3">
            <a:avLst>
              <a:gd name="adj1" fmla="val -2024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8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), i.e. T(n)</a:t>
            </a:r>
            <a:r>
              <a:rPr lang="en-US" dirty="0" smtClean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</a:rPr>
              <a:t>		=		</a:t>
            </a:r>
            <a:r>
              <a:rPr lang="en-US" sz="2400" dirty="0">
                <a:latin typeface="Comic Sans MS" charset="0"/>
                <a:cs typeface="Arial" charset="0"/>
              </a:rPr>
              <a:t>c2</a:t>
            </a:r>
            <a:r>
              <a:rPr lang="en-US" sz="2400" baseline="30000" dirty="0">
                <a:latin typeface="Comic Sans MS" charset="0"/>
                <a:cs typeface="Arial" charset="0"/>
              </a:rPr>
              <a:t>n</a:t>
            </a:r>
            <a:r>
              <a:rPr lang="en-US" sz="2400" dirty="0">
                <a:latin typeface="Comic Sans MS" charset="0"/>
                <a:cs typeface="Arial" charset="0"/>
              </a:rPr>
              <a:t>+1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		1+b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latin typeface="Comic Sans MS" charset="0"/>
                <a:cs typeface="Arial" charset="0"/>
              </a:rPr>
              <a:t>0</a:t>
            </a:r>
            <a:endParaRPr lang="en-US" sz="2400" dirty="0" smtClean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sz="2400" b="1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1232770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3255" y="4806586"/>
            <a:ext cx="2509323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29568" y="1803581"/>
            <a:ext cx="1321757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 flipH="1">
            <a:off x="2283256" y="3489517"/>
            <a:ext cx="129704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412960" y="3262658"/>
            <a:ext cx="2223363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8" name="Curved Connector 17"/>
          <p:cNvCxnSpPr>
            <a:stCxn id="16" idx="3"/>
            <a:endCxn id="17" idx="3"/>
          </p:cNvCxnSpPr>
          <p:nvPr/>
        </p:nvCxnSpPr>
        <p:spPr>
          <a:xfrm flipH="1">
            <a:off x="4792578" y="2049042"/>
            <a:ext cx="1158747" cy="3003005"/>
          </a:xfrm>
          <a:prstGeom prst="curvedConnector3">
            <a:avLst>
              <a:gd name="adj1" fmla="val -1972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0010" y="5872875"/>
            <a:ext cx="4572000" cy="798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if we choose b≤-1 (b+1≤0)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		then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baseline="30000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831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l-GR" sz="3600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3600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 </a:t>
            </a: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cs typeface="Arial" charset="0"/>
              </a:rPr>
              <a:t>≥</a:t>
            </a:r>
            <a:r>
              <a:rPr lang="en-US" sz="3600" dirty="0" smtClean="0">
                <a:solidFill>
                  <a:srgbClr val="000000"/>
                </a:solidFill>
                <a:latin typeface="+mj-lt"/>
                <a:cs typeface="Arial" charset="0"/>
              </a:rPr>
              <a:t> 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046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15756" y="3641917"/>
            <a:ext cx="1252823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 i.e., </a:t>
            </a:r>
            <a:r>
              <a:rPr lang="en-US" dirty="0">
                <a:latin typeface="Comic Sans MS" charset="0"/>
              </a:rPr>
              <a:t>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  <a:endParaRPr lang="en-US" sz="2000" b="1" dirty="0" smtClean="0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12960" y="3489517"/>
            <a:ext cx="45124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4203" y="3262658"/>
            <a:ext cx="177212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5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recurrences?</a:t>
            </a:r>
            <a:br>
              <a:rPr lang="en-US" dirty="0" smtClean="0"/>
            </a:br>
            <a:r>
              <a:rPr lang="en-US" sz="2400" dirty="0" smtClean="0"/>
              <a:t>(</a:t>
            </a:r>
            <a:r>
              <a:rPr lang="en-US" sz="2400" dirty="0"/>
              <a:t>R</a:t>
            </a:r>
            <a:r>
              <a:rPr lang="en-US" sz="2400" dirty="0" smtClean="0"/>
              <a:t>ecursion Trees, of </a:t>
            </a:r>
            <a:r>
              <a:rPr lang="en-US" sz="2400" dirty="0" err="1" smtClean="0"/>
              <a:t>coursE</a:t>
            </a:r>
            <a:r>
              <a:rPr lang="en-US" sz="2400" dirty="0" smtClean="0"/>
              <a:t>!)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b="1" dirty="0" smtClean="0"/>
              <a:t>Expand </a:t>
            </a:r>
            <a:r>
              <a:rPr lang="en-US" sz="2400" b="1" dirty="0"/>
              <a:t>the recurrence </a:t>
            </a:r>
            <a:r>
              <a:rPr lang="en-US" sz="2400" b="1" i="1" dirty="0">
                <a:solidFill>
                  <a:srgbClr val="FF0000"/>
                </a:solidFill>
              </a:rPr>
              <a:t>k</a:t>
            </a:r>
            <a:r>
              <a:rPr lang="en-US" sz="2400" b="1" dirty="0"/>
              <a:t> times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Work </a:t>
            </a:r>
            <a:r>
              <a:rPr lang="en-US" sz="2400" b="1" dirty="0"/>
              <a:t>some algebra to express as a summation</a:t>
            </a:r>
          </a:p>
          <a:p>
            <a:pPr lvl="1"/>
            <a:endParaRPr lang="en-US" sz="2400" b="1" dirty="0" smtClean="0"/>
          </a:p>
          <a:p>
            <a:pPr lvl="1"/>
            <a:r>
              <a:rPr lang="en-US" sz="2400" b="1" dirty="0" smtClean="0"/>
              <a:t>Evaluate </a:t>
            </a:r>
            <a:r>
              <a:rPr lang="en-US" sz="2400" b="1" dirty="0"/>
              <a:t>the summation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144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29568" y="1803581"/>
            <a:ext cx="1321757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3256" y="4806586"/>
            <a:ext cx="2080600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i.e.,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</a:rPr>
              <a:t>				</a:t>
            </a:r>
            <a:r>
              <a:rPr lang="en-US" sz="2400" dirty="0">
                <a:latin typeface="Comic Sans MS" charset="0"/>
                <a:cs typeface="Arial" charset="0"/>
              </a:rPr>
              <a:t>c2</a:t>
            </a:r>
            <a:r>
              <a:rPr lang="en-US" sz="2400" baseline="30000" dirty="0">
                <a:latin typeface="Comic Sans MS" charset="0"/>
                <a:cs typeface="Arial" charset="0"/>
              </a:rPr>
              <a:t>n</a:t>
            </a:r>
            <a:r>
              <a:rPr lang="en-US" sz="2400" dirty="0">
                <a:latin typeface="Comic Sans MS" charset="0"/>
                <a:cs typeface="Arial" charset="0"/>
              </a:rPr>
              <a:t>+1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≥ 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sz="2400" b="1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6" y="3641917"/>
            <a:ext cx="983550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12960" y="3489517"/>
            <a:ext cx="45124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4203" y="3262658"/>
            <a:ext cx="177212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Curved Connector 15"/>
          <p:cNvCxnSpPr>
            <a:stCxn id="12" idx="3"/>
            <a:endCxn id="14" idx="3"/>
          </p:cNvCxnSpPr>
          <p:nvPr/>
        </p:nvCxnSpPr>
        <p:spPr>
          <a:xfrm flipH="1">
            <a:off x="4363856" y="2049042"/>
            <a:ext cx="1587469" cy="3003005"/>
          </a:xfrm>
          <a:prstGeom prst="curvedConnector3">
            <a:avLst>
              <a:gd name="adj1" fmla="val -1254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5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29568" y="1803581"/>
            <a:ext cx="1321757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3256" y="4806586"/>
            <a:ext cx="2080600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bring the </a:t>
            </a:r>
            <a:r>
              <a:rPr lang="en-US" b="1" dirty="0" smtClean="0">
                <a:solidFill>
                  <a:srgbClr val="008000"/>
                </a:solidFill>
              </a:rPr>
              <a:t>coefficients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0000FF"/>
                </a:solidFill>
              </a:rPr>
              <a:t>constants</a:t>
            </a:r>
            <a:r>
              <a:rPr lang="en-US" b="1" dirty="0" smtClean="0"/>
              <a:t> back</a:t>
            </a:r>
            <a:endParaRPr lang="en-US" b="1" dirty="0"/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2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n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i.e.,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2</a:t>
            </a:r>
            <a:r>
              <a:rPr lang="en-US" baseline="30000" dirty="0" smtClean="0">
                <a:latin typeface="Comic Sans MS" charset="0"/>
              </a:rPr>
              <a:t>n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latin typeface="Comic Sans MS" charset="0"/>
              </a:rPr>
              <a:t>2T</a:t>
            </a:r>
            <a:r>
              <a:rPr lang="en-US" dirty="0">
                <a:latin typeface="Comic Sans MS" charset="0"/>
              </a:rPr>
              <a:t>(n-1) + </a:t>
            </a:r>
            <a:r>
              <a:rPr lang="en-US" dirty="0" smtClean="0">
                <a:latin typeface="Comic Sans MS" charset="0"/>
              </a:rPr>
              <a:t>1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 = </a:t>
            </a:r>
            <a:r>
              <a:rPr lang="en-US" sz="2400" dirty="0" smtClean="0">
                <a:solidFill>
                  <a:srgbClr val="008000"/>
                </a:solidFill>
                <a:latin typeface="Comic Sans MS" charset="0"/>
              </a:rPr>
              <a:t>c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</a:rPr>
              <a:t>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 2(c2</a:t>
            </a:r>
            <a:r>
              <a:rPr lang="en-US" sz="2400" baseline="30000" dirty="0" smtClean="0">
                <a:latin typeface="Comic Sans MS" charset="0"/>
              </a:rPr>
              <a:t>n-1</a:t>
            </a:r>
            <a:r>
              <a:rPr lang="en-US" sz="2400" dirty="0" smtClean="0">
                <a:latin typeface="Comic Sans MS" charset="0"/>
              </a:rPr>
              <a:t>+b) +1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=c2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n</a:t>
            </a:r>
            <a:r>
              <a:rPr lang="en-US" sz="2400" dirty="0" smtClean="0">
                <a:latin typeface="Comic Sans MS" charset="0"/>
                <a:cs typeface="Arial" charset="0"/>
              </a:rPr>
              <a:t>+1+2b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</a:rPr>
              <a:t>				</a:t>
            </a:r>
            <a:r>
              <a:rPr lang="en-US" sz="2400" dirty="0">
                <a:latin typeface="Comic Sans MS" charset="0"/>
                <a:cs typeface="Arial" charset="0"/>
              </a:rPr>
              <a:t>c2</a:t>
            </a:r>
            <a:r>
              <a:rPr lang="en-US" sz="2400" baseline="30000" dirty="0">
                <a:latin typeface="Comic Sans MS" charset="0"/>
                <a:cs typeface="Arial" charset="0"/>
              </a:rPr>
              <a:t>n</a:t>
            </a:r>
            <a:r>
              <a:rPr lang="en-US" sz="2400" dirty="0">
                <a:latin typeface="Comic Sans MS" charset="0"/>
                <a:cs typeface="Arial" charset="0"/>
              </a:rPr>
              <a:t>+1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≥ </a:t>
            </a:r>
            <a:r>
              <a:rPr lang="en-US" sz="2400" dirty="0" smtClean="0">
                <a:solidFill>
                  <a:srgbClr val="0000FF"/>
                </a:solidFill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2</a:t>
            </a:r>
            <a:r>
              <a:rPr lang="en-US" sz="2400" baseline="30000" dirty="0" smtClean="0">
                <a:latin typeface="Comic Sans MS" charset="0"/>
              </a:rPr>
              <a:t>n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sz="2400" b="1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15755" y="3641917"/>
            <a:ext cx="1199349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06701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2T(n-1)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b="1" u="sng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(2</a:t>
            </a:r>
            <a:r>
              <a:rPr lang="en-US" b="1" u="sng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b="1" u="sng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b="1" u="sng" dirty="0">
              <a:latin typeface="Arial" charset="0"/>
              <a:ea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97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12960" y="3489517"/>
            <a:ext cx="451243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4203" y="3262658"/>
            <a:ext cx="177212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Curved Connector 15"/>
          <p:cNvCxnSpPr>
            <a:stCxn id="12" idx="3"/>
            <a:endCxn id="14" idx="3"/>
          </p:cNvCxnSpPr>
          <p:nvPr/>
        </p:nvCxnSpPr>
        <p:spPr>
          <a:xfrm flipH="1">
            <a:off x="4363856" y="2049042"/>
            <a:ext cx="1587469" cy="3003005"/>
          </a:xfrm>
          <a:prstGeom prst="curvedConnector3">
            <a:avLst>
              <a:gd name="adj1" fmla="val -1254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7379" y="5454893"/>
            <a:ext cx="4572000" cy="798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if we choose b≥-1 (b+1≥0)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			then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2</a:t>
            </a:r>
            <a:r>
              <a:rPr lang="en-US" baseline="30000" dirty="0">
                <a:latin typeface="Arial" charset="0"/>
                <a:ea typeface="ＭＳ Ｐゴシック" charset="0"/>
              </a:rPr>
              <a:t>n</a:t>
            </a:r>
            <a:r>
              <a:rPr lang="en-US" dirty="0">
                <a:latin typeface="Comic Sans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7307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8231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n-1)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n-1)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n          </a:t>
            </a:r>
            <a:endParaRPr lang="en-US" sz="2400" dirty="0" smtClean="0">
              <a:solidFill>
                <a:srgbClr val="FF0000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7158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T(n-1) + n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(n-1)</a:t>
            </a:r>
            <a:r>
              <a:rPr lang="en-US" sz="2400" baseline="30000" dirty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 +n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2n + 1 + n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n + 1				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r>
              <a:rPr lang="en-US" sz="2400" dirty="0">
                <a:latin typeface="Comic Sans MS" charset="0"/>
                <a:cs typeface="Arial" charset="0"/>
              </a:rPr>
              <a:t>– n + </a:t>
            </a:r>
            <a:r>
              <a:rPr lang="en-US" sz="2400" dirty="0" smtClean="0">
                <a:latin typeface="Comic Sans MS" charset="0"/>
                <a:cs typeface="Arial" charset="0"/>
              </a:rPr>
              <a:t>1     </a:t>
            </a:r>
            <a:r>
              <a:rPr lang="en-US" sz="2400" dirty="0">
                <a:latin typeface="Comic Sans MS" charset="0"/>
                <a:cs typeface="Arial" charset="0"/>
              </a:rPr>
              <a:t>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0924" y="3641917"/>
            <a:ext cx="756582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n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46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277860" y="348951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229215" y="3262658"/>
            <a:ext cx="2407108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Not Equal 16"/>
          <p:cNvSpPr/>
          <p:nvPr/>
        </p:nvSpPr>
        <p:spPr>
          <a:xfrm>
            <a:off x="5985102" y="4945629"/>
            <a:ext cx="290473" cy="182385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40843" y="4748755"/>
            <a:ext cx="2295414" cy="490922"/>
          </a:xfrm>
          <a:prstGeom prst="rect">
            <a:avLst/>
          </a:prstGeom>
          <a:solidFill>
            <a:schemeClr val="accent2">
              <a:alpha val="11000"/>
            </a:scheme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56120" y="5472518"/>
            <a:ext cx="4512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So Lets consider O() and </a:t>
            </a:r>
            <a:r>
              <a:rPr lang="el-GR" dirty="0" smtClean="0">
                <a:solidFill>
                  <a:srgbClr val="D34817"/>
                </a:solidFill>
                <a:latin typeface="Comic Sans MS"/>
                <a:cs typeface="Comic Sans MS"/>
              </a:rPr>
              <a:t>Ω</a:t>
            </a:r>
            <a:r>
              <a:rPr lang="en-CA" dirty="0" smtClean="0">
                <a:solidFill>
                  <a:srgbClr val="D34817"/>
                </a:solidFill>
                <a:latin typeface="Comic Sans MS"/>
                <a:cs typeface="Comic Sans MS"/>
              </a:rPr>
              <a:t>() separately</a:t>
            </a:r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 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>
            <a:off x="1472633" y="5807302"/>
            <a:ext cx="128348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5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n-CA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O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n</a:t>
            </a:r>
            <a:r>
              <a:rPr lang="en-US" sz="3600" baseline="30000" dirty="0">
                <a:solidFill>
                  <a:srgbClr val="008000"/>
                </a:solidFill>
                <a:latin typeface="+mj-lt"/>
                <a:ea typeface="ＭＳ Ｐゴシック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</a:t>
            </a:r>
            <a:endParaRPr lang="en-US" sz="3600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≤ 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0868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806586"/>
            <a:ext cx="3645414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 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T(n-1) + n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+b</a:t>
            </a:r>
            <a:r>
              <a:rPr lang="en-US" sz="2400" dirty="0" smtClean="0">
                <a:latin typeface="Comic Sans MS" charset="0"/>
              </a:rPr>
              <a:t> +n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2cn + c + b + n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</a:t>
            </a:r>
            <a:r>
              <a:rPr lang="en-US" sz="2400" dirty="0">
                <a:latin typeface="Comic Sans MS" charset="0"/>
                <a:cs typeface="Arial" charset="0"/>
              </a:rPr>
              <a:t>cn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 </a:t>
            </a:r>
            <a:r>
              <a:rPr lang="en-US" sz="2400" dirty="0" smtClean="0">
                <a:latin typeface="Comic Sans MS" charset="0"/>
                <a:cs typeface="Arial" charset="0"/>
              </a:rPr>
              <a:t>+ (1 – 2c)n + </a:t>
            </a:r>
            <a:r>
              <a:rPr lang="en-US" sz="2400" dirty="0">
                <a:latin typeface="Comic Sans MS" charset="0"/>
                <a:cs typeface="Arial" charset="0"/>
              </a:rPr>
              <a:t>c +b ≤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		</a:t>
            </a: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9049" y="1803581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0923" y="3641917"/>
            <a:ext cx="1330773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n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46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277860" y="348951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516310" y="3262658"/>
            <a:ext cx="2120014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5313947" y="2049042"/>
            <a:ext cx="1040771" cy="3003005"/>
          </a:xfrm>
          <a:prstGeom prst="curvedConnector3">
            <a:avLst>
              <a:gd name="adj1" fmla="val -219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47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806586"/>
            <a:ext cx="3645414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 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T(n-1) + n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+b</a:t>
            </a:r>
            <a:r>
              <a:rPr lang="en-US" sz="2400" dirty="0" smtClean="0">
                <a:latin typeface="Comic Sans MS" charset="0"/>
              </a:rPr>
              <a:t> +n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2cn + </a:t>
            </a:r>
            <a:r>
              <a:rPr lang="en-US" sz="2400" dirty="0">
                <a:latin typeface="Comic Sans MS" charset="0"/>
                <a:cs typeface="Arial" charset="0"/>
              </a:rPr>
              <a:t>c </a:t>
            </a:r>
            <a:r>
              <a:rPr lang="en-US" sz="2400" dirty="0" smtClean="0">
                <a:latin typeface="Comic Sans MS" charset="0"/>
                <a:cs typeface="Arial" charset="0"/>
              </a:rPr>
              <a:t>+ b + n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</a:t>
            </a:r>
            <a:r>
              <a:rPr lang="en-US" sz="2400" dirty="0">
                <a:latin typeface="Comic Sans MS" charset="0"/>
                <a:cs typeface="Arial" charset="0"/>
              </a:rPr>
              <a:t>cn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 </a:t>
            </a:r>
            <a:r>
              <a:rPr lang="en-US" sz="2400" dirty="0" smtClean="0">
                <a:latin typeface="Comic Sans MS" charset="0"/>
                <a:cs typeface="Arial" charset="0"/>
              </a:rPr>
              <a:t>+ (1 – 2c)n </a:t>
            </a:r>
            <a:r>
              <a:rPr lang="en-US" sz="2400" dirty="0">
                <a:latin typeface="Comic Sans MS" charset="0"/>
                <a:cs typeface="Arial" charset="0"/>
              </a:rPr>
              <a:t>+ c + </a:t>
            </a:r>
            <a:r>
              <a:rPr lang="en-US" sz="2400" dirty="0" smtClean="0">
                <a:latin typeface="Comic Sans MS" charset="0"/>
                <a:cs typeface="Arial" charset="0"/>
              </a:rPr>
              <a:t>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		</a:t>
            </a: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39049" y="1803581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0923" y="3641917"/>
            <a:ext cx="1330773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n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46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277860" y="348951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516310" y="3262658"/>
            <a:ext cx="2120014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5313947" y="2049042"/>
            <a:ext cx="1040771" cy="3003005"/>
          </a:xfrm>
          <a:prstGeom prst="curvedConnector3">
            <a:avLst>
              <a:gd name="adj1" fmla="val -219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2045" y="5616449"/>
            <a:ext cx="4572000" cy="798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if we choose </a:t>
            </a:r>
            <a:r>
              <a:rPr lang="en-US" dirty="0" smtClean="0">
                <a:latin typeface="Comic Sans MS" charset="0"/>
                <a:cs typeface="Arial" charset="0"/>
              </a:rPr>
              <a:t>c&gt;1/2</a:t>
            </a:r>
            <a:endParaRPr lang="en-US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		then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969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l-GR" sz="3600" dirty="0" smtClean="0">
                <a:solidFill>
                  <a:srgbClr val="008000"/>
                </a:solidFill>
                <a:latin typeface="+mj-lt"/>
                <a:ea typeface="ＭＳ Ｐゴシック" charset="0"/>
              </a:rPr>
              <a:t>Ω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n</a:t>
            </a:r>
            <a:r>
              <a:rPr lang="en-US" sz="3600" baseline="30000" dirty="0">
                <a:solidFill>
                  <a:srgbClr val="008000"/>
                </a:solidFill>
                <a:latin typeface="+mj-lt"/>
                <a:ea typeface="ＭＳ Ｐゴシック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</a:t>
            </a:r>
            <a:endParaRPr lang="en-US" sz="3600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≥ 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091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68533" y="4806586"/>
            <a:ext cx="3645414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 T(n)</a:t>
            </a:r>
            <a:r>
              <a:rPr lang="en-US" dirty="0">
                <a:latin typeface="Comic Sans MS" charset="0"/>
                <a:cs typeface="Arial" charset="0"/>
              </a:rPr>
              <a:t> ≥</a:t>
            </a:r>
            <a:r>
              <a:rPr lang="en-US" dirty="0" smtClean="0">
                <a:latin typeface="Comic Sans MS" charset="0"/>
                <a:cs typeface="Arial" charset="0"/>
              </a:rPr>
              <a:t> 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T(n-1) + n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+b</a:t>
            </a:r>
            <a:r>
              <a:rPr lang="en-US" sz="2400" dirty="0" smtClean="0">
                <a:latin typeface="Comic Sans MS" charset="0"/>
              </a:rPr>
              <a:t> +n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2cn + </a:t>
            </a:r>
            <a:r>
              <a:rPr lang="en-US" sz="2400" dirty="0">
                <a:latin typeface="Comic Sans MS" charset="0"/>
                <a:cs typeface="Arial" charset="0"/>
              </a:rPr>
              <a:t>c </a:t>
            </a:r>
            <a:r>
              <a:rPr lang="en-US" sz="2400" dirty="0" smtClean="0">
                <a:latin typeface="Comic Sans MS" charset="0"/>
                <a:cs typeface="Arial" charset="0"/>
              </a:rPr>
              <a:t>+ b + n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</a:t>
            </a:r>
            <a:r>
              <a:rPr lang="en-US" sz="2400" dirty="0">
                <a:latin typeface="Comic Sans MS" charset="0"/>
                <a:cs typeface="Arial" charset="0"/>
              </a:rPr>
              <a:t>cn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 </a:t>
            </a:r>
            <a:r>
              <a:rPr lang="en-US" sz="2400" dirty="0" smtClean="0">
                <a:latin typeface="Comic Sans MS" charset="0"/>
                <a:cs typeface="Arial" charset="0"/>
              </a:rPr>
              <a:t>+ (1 – 2c)n + </a:t>
            </a:r>
            <a:r>
              <a:rPr lang="en-US" sz="2400" dirty="0">
                <a:latin typeface="Comic Sans MS" charset="0"/>
                <a:cs typeface="Arial" charset="0"/>
              </a:rPr>
              <a:t>c </a:t>
            </a:r>
            <a:r>
              <a:rPr lang="en-US" sz="2400" dirty="0" smtClean="0">
                <a:latin typeface="Comic Sans MS" charset="0"/>
                <a:cs typeface="Arial" charset="0"/>
              </a:rPr>
              <a:t>+ b </a:t>
            </a:r>
            <a:r>
              <a:rPr lang="en-US" sz="2400" dirty="0">
                <a:latin typeface="Comic Sans MS" charset="0"/>
                <a:cs typeface="Arial" charset="0"/>
              </a:rPr>
              <a:t>≥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		</a:t>
            </a: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6112" y="1803581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0923" y="3641917"/>
            <a:ext cx="1330773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n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46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277860" y="348951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516310" y="3262658"/>
            <a:ext cx="2120014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Curved Connector 15"/>
          <p:cNvCxnSpPr>
            <a:stCxn id="14" idx="3"/>
            <a:endCxn id="12" idx="3"/>
          </p:cNvCxnSpPr>
          <p:nvPr/>
        </p:nvCxnSpPr>
        <p:spPr>
          <a:xfrm flipH="1">
            <a:off x="5313947" y="2049042"/>
            <a:ext cx="1057834" cy="3003005"/>
          </a:xfrm>
          <a:prstGeom prst="curvedConnector3">
            <a:avLst>
              <a:gd name="adj1" fmla="val -2161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1739503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cs typeface="+mj-cs"/>
              </a:rPr>
              <a:t>Recursion tree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13272" y="1543050"/>
            <a:ext cx="53187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Solve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  <a:r>
              <a:rPr lang="en-US" dirty="0">
                <a:latin typeface="Arial" charset="0"/>
                <a:ea typeface="ＭＳ Ｐゴシック" charset="0"/>
              </a:rPr>
              <a:t>, where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c &gt; 0</a:t>
            </a:r>
            <a:r>
              <a:rPr lang="en-US" dirty="0">
                <a:latin typeface="Arial" charset="0"/>
                <a:ea typeface="ＭＳ Ｐゴシック" charset="0"/>
              </a:rPr>
              <a:t> is constant.</a:t>
            </a: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343650" y="4038600"/>
            <a:ext cx="10287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5715000" y="3200400"/>
            <a:ext cx="16002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2400300" y="4038600"/>
            <a:ext cx="40005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429000" y="2514600"/>
            <a:ext cx="1143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0" y="2514600"/>
            <a:ext cx="12573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357687" y="2133600"/>
            <a:ext cx="42846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800350" y="3200400"/>
            <a:ext cx="6286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5143500" y="3200400"/>
            <a:ext cx="62865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5772150" y="32004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3429000" y="3200400"/>
            <a:ext cx="6858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403874" y="3733800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3640933" y="3733800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802983" y="3732213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041233" y="3732213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cn/4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3032524" y="2911475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448301" y="2895600"/>
            <a:ext cx="620971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cn/2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2138363" y="5181600"/>
            <a:ext cx="637877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(1)</a:t>
            </a:r>
          </a:p>
        </p:txBody>
      </p:sp>
      <p:sp>
        <p:nvSpPr>
          <p:cNvPr id="33815" name="Text Box 23"/>
          <p:cNvSpPr txBox="1">
            <a:spLocks noChangeArrowheads="1"/>
          </p:cNvSpPr>
          <p:nvPr/>
        </p:nvSpPr>
        <p:spPr bwMode="auto">
          <a:xfrm rot="17366799">
            <a:off x="2274056" y="4514820"/>
            <a:ext cx="503712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1200151" y="3581400"/>
            <a:ext cx="94828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h = lg n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4914900" y="2438400"/>
            <a:ext cx="222885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143750" y="2133600"/>
            <a:ext cx="42846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143750" y="2895600"/>
            <a:ext cx="42846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143750" y="3732213"/>
            <a:ext cx="42846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9999"/>
                </a:solidFill>
                <a:latin typeface="Arial" charset="0"/>
                <a:ea typeface="ＭＳ Ｐゴシック" charset="0"/>
              </a:rPr>
              <a:t>cn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6686550" y="5791200"/>
            <a:ext cx="114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6082827" y="5821363"/>
            <a:ext cx="1803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Total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 = 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n)</a:t>
            </a:r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 rot="-5400000">
            <a:off x="6994883" y="4591021"/>
            <a:ext cx="503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solidFill>
                  <a:srgbClr val="009999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4628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68533" y="4806586"/>
            <a:ext cx="3645414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r>
              <a:rPr lang="en-US" dirty="0">
                <a:latin typeface="Comic Sans MS" charset="0"/>
              </a:rPr>
              <a:t> i.e. T(n)</a:t>
            </a:r>
            <a:r>
              <a:rPr lang="en-US" dirty="0">
                <a:latin typeface="Comic Sans MS" charset="0"/>
                <a:cs typeface="Arial" charset="0"/>
              </a:rPr>
              <a:t> ≥</a:t>
            </a:r>
            <a:r>
              <a:rPr lang="en-US" dirty="0" smtClean="0">
                <a:latin typeface="Comic Sans MS" charset="0"/>
                <a:cs typeface="Arial" charset="0"/>
              </a:rPr>
              <a:t> 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T(n-1) + n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n-1)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n-1)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 +b</a:t>
            </a:r>
            <a:r>
              <a:rPr lang="en-US" sz="2400" dirty="0" smtClean="0">
                <a:latin typeface="Comic Sans MS" charset="0"/>
              </a:rPr>
              <a:t> +n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 – 2cn + </a:t>
            </a:r>
            <a:r>
              <a:rPr lang="en-US" sz="2400" dirty="0">
                <a:latin typeface="Comic Sans MS" charset="0"/>
                <a:cs typeface="Arial" charset="0"/>
              </a:rPr>
              <a:t>c </a:t>
            </a:r>
            <a:r>
              <a:rPr lang="en-US" sz="2400" dirty="0" smtClean="0">
                <a:latin typeface="Comic Sans MS" charset="0"/>
                <a:cs typeface="Arial" charset="0"/>
              </a:rPr>
              <a:t>+ b + n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</a:t>
            </a:r>
            <a:r>
              <a:rPr lang="en-US" sz="2400" dirty="0">
                <a:latin typeface="Comic Sans MS" charset="0"/>
                <a:cs typeface="Arial" charset="0"/>
              </a:rPr>
              <a:t>cn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 </a:t>
            </a:r>
            <a:r>
              <a:rPr lang="en-US" sz="2400" dirty="0" smtClean="0">
                <a:latin typeface="Comic Sans MS" charset="0"/>
                <a:cs typeface="Arial" charset="0"/>
              </a:rPr>
              <a:t>+ (1 – 2c)n + </a:t>
            </a:r>
            <a:r>
              <a:rPr lang="en-US" sz="2400" dirty="0">
                <a:latin typeface="Comic Sans MS" charset="0"/>
                <a:cs typeface="Arial" charset="0"/>
              </a:rPr>
              <a:t>c </a:t>
            </a:r>
            <a:r>
              <a:rPr lang="en-US" sz="2400" dirty="0" smtClean="0">
                <a:latin typeface="Comic Sans MS" charset="0"/>
                <a:cs typeface="Arial" charset="0"/>
              </a:rPr>
              <a:t>+ b </a:t>
            </a:r>
            <a:r>
              <a:rPr lang="en-US" sz="2400" dirty="0">
                <a:latin typeface="Comic Sans MS" charset="0"/>
                <a:cs typeface="Arial" charset="0"/>
              </a:rPr>
              <a:t>≥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		</a:t>
            </a: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9049" y="1803581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0923" y="3641917"/>
            <a:ext cx="1330773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381824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T(n-1) + n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34699" y="299859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277860" y="348951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516310" y="3262658"/>
            <a:ext cx="2120014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6" name="Curved Connector 15"/>
          <p:cNvCxnSpPr>
            <a:stCxn id="14" idx="3"/>
            <a:endCxn id="12" idx="3"/>
          </p:cNvCxnSpPr>
          <p:nvPr/>
        </p:nvCxnSpPr>
        <p:spPr>
          <a:xfrm flipH="1">
            <a:off x="5313947" y="2049042"/>
            <a:ext cx="1040771" cy="3003005"/>
          </a:xfrm>
          <a:prstGeom prst="curvedConnector3">
            <a:avLst>
              <a:gd name="adj1" fmla="val -2196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17379" y="5589713"/>
            <a:ext cx="4572000" cy="7986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charset="0"/>
                <a:cs typeface="Arial" charset="0"/>
              </a:rPr>
              <a:t>if we choose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>
                <a:latin typeface="Comic Sans MS" charset="0"/>
                <a:cs typeface="Arial" charset="0"/>
              </a:rPr>
              <a:t>≤</a:t>
            </a:r>
            <a:r>
              <a:rPr lang="en-US" dirty="0" smtClean="0">
                <a:latin typeface="Comic Sans MS" charset="0"/>
                <a:cs typeface="Arial" charset="0"/>
              </a:rPr>
              <a:t>1/2</a:t>
            </a:r>
            <a:endParaRPr lang="en-US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>
                <a:latin typeface="Comic Sans MS" charset="0"/>
                <a:cs typeface="Arial" charset="0"/>
              </a:rPr>
              <a:t>		then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>
                <a:latin typeface="Arial" charset="0"/>
                <a:ea typeface="ＭＳ Ｐゴシック" charset="0"/>
              </a:rPr>
              <a:t>n</a:t>
            </a:r>
            <a:r>
              <a:rPr lang="en-US" baseline="30000" dirty="0">
                <a:latin typeface="Arial" charset="0"/>
                <a:ea typeface="ＭＳ Ｐゴシック" charset="0"/>
              </a:rPr>
              <a:t>2</a:t>
            </a:r>
            <a:r>
              <a:rPr lang="en-US" dirty="0">
                <a:latin typeface="Comic Sans M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7771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0903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314628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n/2) 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613986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40843" y="4748755"/>
            <a:ext cx="2295414" cy="490922"/>
          </a:xfrm>
          <a:prstGeom prst="rect">
            <a:avLst/>
          </a:prstGeom>
          <a:solidFill>
            <a:schemeClr val="accent2">
              <a:alpha val="11000"/>
            </a:schemeClr>
          </a:solidFill>
          <a:ln>
            <a:solidFill>
              <a:srgbClr val="FF0000">
                <a:alpha val="22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 </a:t>
            </a:r>
            <a:r>
              <a:rPr lang="en-US" sz="2400" dirty="0" smtClean="0">
                <a:latin typeface="Comic Sans MS" charset="0"/>
                <a:cs typeface="Arial" charset="0"/>
              </a:rPr>
              <a:t>= 6n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</a:t>
            </a:r>
            <a:endParaRPr lang="en-US" sz="2400" baseline="300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6n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</a:t>
            </a:r>
            <a:r>
              <a:rPr lang="en-US" sz="2400" dirty="0">
                <a:latin typeface="Comic Sans MS" charset="0"/>
                <a:cs typeface="Arial" charset="0"/>
              </a:rPr>
              <a:t>4</a:t>
            </a:r>
            <a:r>
              <a:rPr lang="en-US" sz="2400" dirty="0" smtClean="0">
                <a:latin typeface="Comic Sans MS" charset="0"/>
                <a:cs typeface="Arial" charset="0"/>
              </a:rPr>
              <a:t>				         6n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      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857911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455513" y="3262658"/>
            <a:ext cx="2180812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Not Equal 16"/>
          <p:cNvSpPr/>
          <p:nvPr/>
        </p:nvSpPr>
        <p:spPr>
          <a:xfrm>
            <a:off x="5985102" y="4945629"/>
            <a:ext cx="290473" cy="182385"/>
          </a:xfrm>
          <a:prstGeom prst="mathNot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56120" y="5472518"/>
            <a:ext cx="4512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So Lets consider O() and </a:t>
            </a:r>
            <a:r>
              <a:rPr lang="el-GR" dirty="0" smtClean="0">
                <a:solidFill>
                  <a:srgbClr val="D34817"/>
                </a:solidFill>
                <a:latin typeface="Comic Sans MS"/>
                <a:cs typeface="Comic Sans MS"/>
              </a:rPr>
              <a:t>Ω</a:t>
            </a:r>
            <a:r>
              <a:rPr lang="en-CA" dirty="0" smtClean="0">
                <a:solidFill>
                  <a:srgbClr val="D34817"/>
                </a:solidFill>
                <a:latin typeface="Comic Sans MS"/>
                <a:cs typeface="Comic Sans MS"/>
              </a:rPr>
              <a:t>() separately</a:t>
            </a:r>
            <a:r>
              <a:rPr lang="en-US" dirty="0" smtClean="0">
                <a:solidFill>
                  <a:srgbClr val="D34817"/>
                </a:solidFill>
                <a:latin typeface="Comic Sans MS"/>
                <a:cs typeface="Comic Sans MS"/>
              </a:rPr>
              <a:t> </a:t>
            </a:r>
          </a:p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Striped Right Arrow 19"/>
          <p:cNvSpPr/>
          <p:nvPr/>
        </p:nvSpPr>
        <p:spPr>
          <a:xfrm>
            <a:off x="1472633" y="5807302"/>
            <a:ext cx="128348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6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n-CA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O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n</a:t>
            </a:r>
            <a:r>
              <a:rPr lang="en-US" sz="3600" baseline="30000" dirty="0">
                <a:solidFill>
                  <a:srgbClr val="008000"/>
                </a:solidFill>
                <a:latin typeface="+mj-lt"/>
                <a:ea typeface="ＭＳ Ｐゴシック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</a:t>
            </a:r>
            <a:endParaRPr lang="en-US" sz="3600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≤ 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6540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  <a:r>
              <a:rPr lang="en-US" sz="2400" dirty="0" smtClean="0">
                <a:latin typeface="Comic Sans MS" charset="0"/>
              </a:rPr>
              <a:t>)+n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</a:t>
            </a:r>
            <a:endParaRPr lang="en-US" sz="2400" dirty="0">
              <a:latin typeface="Comic Sans M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542811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797963" y="3262658"/>
            <a:ext cx="1838362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867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≤ 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</a:t>
            </a: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40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≤ 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532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≤ 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≤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-cn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+b </a:t>
            </a:r>
            <a:r>
              <a:rPr lang="en-US" sz="2400" dirty="0">
                <a:latin typeface="Comic Sans MS" charset="0"/>
                <a:cs typeface="Arial" charset="0"/>
              </a:rPr>
              <a:t>≤ 0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4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≤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	= -cn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+b </a:t>
            </a:r>
            <a:r>
              <a:rPr lang="en-US" sz="2400" dirty="0">
                <a:latin typeface="Comic Sans MS" charset="0"/>
                <a:cs typeface="Arial" charset="0"/>
              </a:rPr>
              <a:t>≤ 0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if we choose b≤</a:t>
            </a:r>
            <a:r>
              <a:rPr lang="en-US" sz="2400" dirty="0" smtClean="0">
                <a:latin typeface="Comic Sans MS" charset="0"/>
                <a:cs typeface="Arial" charset="0"/>
              </a:rPr>
              <a:t>0;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/2-n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≥0</a:t>
            </a:r>
            <a:r>
              <a:rPr lang="en-US" sz="2400" baseline="30000" dirty="0" smtClean="0">
                <a:latin typeface="Comic Sans MS" charset="0"/>
              </a:rPr>
              <a:t> 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>
                <a:latin typeface="Comic Sans MS" charset="0"/>
              </a:rPr>
              <a:t>=&gt; 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(c/2-1)</a:t>
            </a:r>
            <a:r>
              <a:rPr lang="en-US" sz="2400" dirty="0" smtClean="0">
                <a:latin typeface="Comic Sans MS" charset="0"/>
                <a:cs typeface="Arial" charset="0"/>
              </a:rPr>
              <a:t>≥0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If c≥2  therefore </a:t>
            </a:r>
            <a:r>
              <a:rPr lang="en-US" sz="2400" dirty="0">
                <a:latin typeface="Comic Sans MS" charset="0"/>
                <a:cs typeface="Arial" charset="0"/>
              </a:rPr>
              <a:t>T(n)=</a:t>
            </a:r>
            <a:r>
              <a:rPr lang="en-US" sz="2400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sz="2400" baseline="300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sz="24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sz="24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49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O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8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prove it?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Once you do asymptotic analysis, how do you know:</a:t>
            </a:r>
          </a:p>
          <a:p>
            <a:pPr lvl="2"/>
            <a:r>
              <a:rPr lang="en-US" sz="2000" b="1" dirty="0" smtClean="0"/>
              <a:t> you did not make a mistake?</a:t>
            </a:r>
          </a:p>
          <a:p>
            <a:pPr lvl="1"/>
            <a:endParaRPr lang="en-US" b="1" dirty="0"/>
          </a:p>
          <a:p>
            <a:r>
              <a:rPr lang="en-US" b="1" dirty="0" smtClean="0"/>
              <a:t>We can use </a:t>
            </a:r>
            <a:r>
              <a:rPr lang="en-US" b="1" dirty="0" smtClean="0">
                <a:solidFill>
                  <a:srgbClr val="FF0000"/>
                </a:solidFill>
              </a:rPr>
              <a:t>induction</a:t>
            </a:r>
            <a:r>
              <a:rPr lang="en-US" b="1" dirty="0" smtClean="0"/>
              <a:t> to prove we are correct.</a:t>
            </a:r>
          </a:p>
          <a:p>
            <a:r>
              <a:rPr lang="en-US" dirty="0" smtClean="0"/>
              <a:t>Our proof </a:t>
            </a:r>
            <a:r>
              <a:rPr lang="en-US" dirty="0"/>
              <a:t>consists of two steps: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basis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b="1" dirty="0">
                <a:solidFill>
                  <a:srgbClr val="0000FF"/>
                </a:solidFill>
              </a:rPr>
              <a:t>base case</a:t>
            </a:r>
            <a:r>
              <a:rPr lang="en-US" dirty="0">
                <a:solidFill>
                  <a:srgbClr val="0000FF"/>
                </a:solidFill>
              </a:rPr>
              <a:t>): </a:t>
            </a:r>
            <a:r>
              <a:rPr lang="en-US" dirty="0"/>
              <a:t>prove that the statement holds for the first natural number </a:t>
            </a:r>
            <a:r>
              <a:rPr lang="en-US" i="1" dirty="0"/>
              <a:t>n</a:t>
            </a:r>
            <a:r>
              <a:rPr lang="en-US" dirty="0"/>
              <a:t>. Usually, </a:t>
            </a:r>
            <a:r>
              <a:rPr lang="en-US" i="1" dirty="0"/>
              <a:t>n</a:t>
            </a:r>
            <a:r>
              <a:rPr lang="en-US" dirty="0"/>
              <a:t> = 0 or </a:t>
            </a:r>
            <a:r>
              <a:rPr lang="en-US" i="1" dirty="0"/>
              <a:t>n</a:t>
            </a:r>
            <a:r>
              <a:rPr lang="en-US" dirty="0"/>
              <a:t> = 1.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inductive step</a:t>
            </a:r>
            <a:r>
              <a:rPr lang="en-US" dirty="0"/>
              <a:t>: prove that, if the statement holds for some natural number </a:t>
            </a:r>
            <a:r>
              <a:rPr lang="en-US" i="1" dirty="0"/>
              <a:t>n</a:t>
            </a:r>
            <a:r>
              <a:rPr lang="en-US" dirty="0"/>
              <a:t>, then the statement holds for </a:t>
            </a:r>
            <a:r>
              <a:rPr lang="en-US" i="1" dirty="0"/>
              <a:t>n</a:t>
            </a:r>
            <a:r>
              <a:rPr lang="en-US" dirty="0"/>
              <a:t> + 1.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82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50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17916" y="2657231"/>
            <a:ext cx="446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latin typeface="+mj-lt"/>
              </a:rPr>
              <a:t>T(n) = </a:t>
            </a:r>
            <a:r>
              <a:rPr lang="el-GR" sz="3600" dirty="0" smtClean="0">
                <a:solidFill>
                  <a:srgbClr val="008000"/>
                </a:solidFill>
                <a:latin typeface="+mj-lt"/>
                <a:ea typeface="ＭＳ Ｐゴシック" charset="0"/>
              </a:rPr>
              <a:t>Ω</a:t>
            </a:r>
            <a:r>
              <a:rPr lang="en-US" sz="3600" dirty="0" smtClean="0">
                <a:solidFill>
                  <a:srgbClr val="008000"/>
                </a:solidFill>
                <a:latin typeface="+mj-lt"/>
              </a:rPr>
              <a:t>(</a:t>
            </a:r>
            <a:r>
              <a:rPr lang="en-US" sz="3600" dirty="0">
                <a:solidFill>
                  <a:srgbClr val="008000"/>
                </a:solidFill>
                <a:latin typeface="+mj-lt"/>
                <a:ea typeface="ＭＳ Ｐゴシック" charset="0"/>
              </a:rPr>
              <a:t>n</a:t>
            </a:r>
            <a:r>
              <a:rPr lang="en-US" sz="3600" baseline="30000" dirty="0">
                <a:solidFill>
                  <a:srgbClr val="008000"/>
                </a:solidFill>
                <a:latin typeface="+mj-lt"/>
                <a:ea typeface="ＭＳ Ｐゴシック" charset="0"/>
              </a:rPr>
              <a:t>2</a:t>
            </a:r>
            <a:r>
              <a:rPr lang="en-US" sz="3600" dirty="0">
                <a:solidFill>
                  <a:srgbClr val="008000"/>
                </a:solidFill>
                <a:latin typeface="+mj-lt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</a:t>
            </a:r>
            <a:endParaRPr lang="en-US" sz="3600" dirty="0" smtClean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i.e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. T(n)</a:t>
            </a:r>
            <a:r>
              <a:rPr lang="en-US" sz="3600" dirty="0">
                <a:solidFill>
                  <a:srgbClr val="000000"/>
                </a:solidFill>
                <a:latin typeface="+mj-lt"/>
                <a:cs typeface="Arial" charset="0"/>
              </a:rPr>
              <a:t> ≥ c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n</a:t>
            </a:r>
            <a:r>
              <a:rPr lang="en-US" sz="3600" baseline="30000" dirty="0">
                <a:solidFill>
                  <a:srgbClr val="000000"/>
                </a:solidFill>
                <a:latin typeface="+mj-lt"/>
              </a:rPr>
              <a:t>2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+b</a:t>
            </a:r>
          </a:p>
          <a:p>
            <a:pPr algn="ctr"/>
            <a:endParaRPr lang="en-US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2222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  <a:r>
              <a:rPr lang="en-US" sz="2400" dirty="0" smtClean="0">
                <a:latin typeface="Comic Sans MS" charset="0"/>
              </a:rPr>
              <a:t>)+n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</a:t>
            </a:r>
            <a:endParaRPr lang="en-US" sz="2400" dirty="0">
              <a:latin typeface="Comic Sans M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542811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51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797963" y="3262658"/>
            <a:ext cx="1838362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58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</a:t>
            </a:r>
            <a:r>
              <a:rPr lang="en-US" sz="2400" dirty="0">
                <a:latin typeface="Comic Sans MS" charset="0"/>
                <a:cs typeface="Arial" charset="0"/>
              </a:rPr>
              <a:t>2b ≥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</a:t>
            </a: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52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5704" y="4748755"/>
            <a:ext cx="195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mic Sans MS"/>
              <a:cs typeface="Comic Sans MS"/>
            </a:endParaRPr>
          </a:p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10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</a:t>
            </a:r>
            <a:r>
              <a:rPr lang="en-US" sz="2400" dirty="0">
                <a:latin typeface="Comic Sans MS" charset="0"/>
                <a:cs typeface="Arial" charset="0"/>
              </a:rPr>
              <a:t>2b ≥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≥</a:t>
            </a:r>
            <a:r>
              <a:rPr lang="en-US" sz="2400" dirty="0" smtClean="0">
                <a:latin typeface="Comic Sans MS" charset="0"/>
                <a:cs typeface="Arial" charset="0"/>
              </a:rPr>
              <a:t> 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53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949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= 2cn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/4+n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</a:t>
            </a:r>
            <a:r>
              <a:rPr lang="en-US" sz="2400" dirty="0">
                <a:latin typeface="Comic Sans MS" charset="0"/>
                <a:cs typeface="Arial" charset="0"/>
              </a:rPr>
              <a:t>2b ≥ </a:t>
            </a:r>
            <a:r>
              <a:rPr lang="en-US" sz="2400" dirty="0" smtClean="0">
                <a:latin typeface="Comic Sans MS" charset="0"/>
                <a:cs typeface="Arial" charset="0"/>
              </a:rPr>
              <a:t>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+2b </a:t>
            </a:r>
            <a:r>
              <a:rPr lang="en-US" sz="2400" dirty="0">
                <a:latin typeface="Comic Sans MS" charset="0"/>
                <a:cs typeface="Arial" charset="0"/>
              </a:rPr>
              <a:t>≥</a:t>
            </a:r>
            <a:r>
              <a:rPr lang="en-US" sz="2400" dirty="0" smtClean="0">
                <a:latin typeface="Comic Sans MS" charset="0"/>
                <a:cs typeface="Arial" charset="0"/>
              </a:rPr>
              <a:t> 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		= -cn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+b </a:t>
            </a:r>
            <a:r>
              <a:rPr lang="en-US" sz="2400" dirty="0">
                <a:latin typeface="Comic Sans MS" charset="0"/>
                <a:cs typeface="Arial" charset="0"/>
              </a:rPr>
              <a:t>≥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r>
              <a:rPr lang="en-US" sz="2400" dirty="0">
                <a:latin typeface="Comic Sans MS" charset="0"/>
                <a:cs typeface="Arial" charset="0"/>
              </a:rPr>
              <a:t>0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54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21" idx="3"/>
            <a:endCxn id="22" idx="3"/>
          </p:cNvCxnSpPr>
          <p:nvPr/>
        </p:nvCxnSpPr>
        <p:spPr>
          <a:xfrm flipH="1">
            <a:off x="4998844" y="1974738"/>
            <a:ext cx="1261301" cy="2428831"/>
          </a:xfrm>
          <a:prstGeom prst="curvedConnector3">
            <a:avLst>
              <a:gd name="adj1" fmla="val -1812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6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668533" y="4158108"/>
            <a:ext cx="3330311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44476" y="1729277"/>
            <a:ext cx="2115669" cy="490922"/>
          </a:xfrm>
          <a:prstGeom prst="rect">
            <a:avLst/>
          </a:prstGeom>
          <a:solidFill>
            <a:srgbClr val="64FF33">
              <a:alpha val="11000"/>
            </a:srgbClr>
          </a:solidFill>
          <a:ln>
            <a:solidFill>
              <a:srgbClr val="CCFF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26557" y="3641917"/>
            <a:ext cx="1330775" cy="36379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5" y="1413401"/>
            <a:ext cx="7989125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Lets use induction.</a:t>
            </a:r>
          </a:p>
          <a:p>
            <a:r>
              <a:rPr lang="en-US" sz="1800" b="1" dirty="0"/>
              <a:t>We want to show </a:t>
            </a:r>
            <a:r>
              <a:rPr lang="en-US" dirty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l-GR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dirty="0" smtClean="0">
                <a:latin typeface="Comic Sans MS" charset="0"/>
              </a:rPr>
              <a:t>(</a:t>
            </a:r>
            <a:r>
              <a:rPr lang="en-US" dirty="0" smtClean="0"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latin typeface="Comic Sans MS" charset="0"/>
              </a:rPr>
              <a:t>) </a:t>
            </a:r>
            <a:r>
              <a:rPr lang="en-US" dirty="0">
                <a:latin typeface="Comic Sans MS" charset="0"/>
              </a:rPr>
              <a:t>i.e. T(n)</a:t>
            </a:r>
            <a:r>
              <a:rPr lang="en-US" dirty="0">
                <a:latin typeface="Comic Sans MS" charset="0"/>
                <a:cs typeface="Arial" charset="0"/>
              </a:rPr>
              <a:t> ≥ </a:t>
            </a:r>
            <a:r>
              <a:rPr lang="en-US" dirty="0" smtClean="0">
                <a:latin typeface="Comic Sans MS" charset="0"/>
                <a:cs typeface="Arial" charset="0"/>
              </a:rPr>
              <a:t>c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+b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dirty="0" smtClean="0"/>
              <a:t>Proof </a:t>
            </a:r>
            <a:r>
              <a:rPr lang="en-US" dirty="0"/>
              <a:t>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>
                <a:latin typeface="Comic Sans MS" charset="0"/>
              </a:rPr>
              <a:t>T(n) = 2T(n/2) + </a:t>
            </a:r>
            <a:r>
              <a:rPr lang="en-US" dirty="0" smtClean="0">
                <a:latin typeface="Comic Sans MS" charset="0"/>
              </a:rPr>
              <a:t>n</a:t>
            </a:r>
            <a:r>
              <a:rPr lang="en-US" baseline="30000" dirty="0" smtClean="0">
                <a:latin typeface="Comic Sans MS" charset="0"/>
              </a:rPr>
              <a:t>2</a:t>
            </a:r>
            <a:r>
              <a:rPr lang="en-US" dirty="0" smtClean="0">
                <a:latin typeface="Comic Sans MS" charset="0"/>
              </a:rPr>
              <a:t>   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l-GR" sz="2400" dirty="0" smtClean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((n/2)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)=c(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n/2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+b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</a:t>
            </a:r>
            <a:r>
              <a:rPr lang="en-US" sz="2400" dirty="0" smtClean="0">
                <a:latin typeface="Comic Sans MS" charset="0"/>
              </a:rPr>
              <a:t>=  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c(n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/2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)</a:t>
            </a:r>
            <a:r>
              <a:rPr lang="en-US" sz="2400" baseline="30000" dirty="0" smtClean="0">
                <a:solidFill>
                  <a:srgbClr val="FF0000"/>
                </a:solidFill>
                <a:latin typeface="Comic Sans MS" charset="0"/>
              </a:rPr>
              <a:t>2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+2b</a:t>
            </a:r>
            <a:r>
              <a:rPr lang="en-US" sz="2400" dirty="0" smtClean="0">
                <a:latin typeface="Comic Sans MS" charset="0"/>
              </a:rPr>
              <a:t>+n</a:t>
            </a:r>
            <a:r>
              <a:rPr lang="en-US" sz="2400" baseline="30000" dirty="0" smtClean="0">
                <a:latin typeface="Comic Sans MS" charset="0"/>
              </a:rPr>
              <a:t>2</a:t>
            </a:r>
            <a:endParaRPr lang="en-US" sz="2400" dirty="0" smtClean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</a:t>
            </a:r>
            <a:r>
              <a:rPr lang="en-US" sz="2400" dirty="0" smtClean="0">
                <a:latin typeface="Comic Sans MS" charset="0"/>
                <a:cs typeface="Arial" charset="0"/>
              </a:rPr>
              <a:t>		= -cn</a:t>
            </a:r>
            <a:r>
              <a:rPr lang="en-US" sz="2400" baseline="30000" dirty="0" smtClean="0">
                <a:latin typeface="Comic Sans MS" charset="0"/>
                <a:cs typeface="Arial" charset="0"/>
              </a:rPr>
              <a:t>2</a:t>
            </a:r>
            <a:r>
              <a:rPr lang="en-US" sz="2400" dirty="0">
                <a:latin typeface="Comic Sans MS" charset="0"/>
                <a:cs typeface="Arial" charset="0"/>
              </a:rPr>
              <a:t>/2+n</a:t>
            </a:r>
            <a:r>
              <a:rPr lang="en-US" sz="2400" baseline="30000" dirty="0">
                <a:latin typeface="Comic Sans MS" charset="0"/>
                <a:cs typeface="Arial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+b </a:t>
            </a:r>
            <a:r>
              <a:rPr lang="en-US" sz="2400" dirty="0">
                <a:latin typeface="Comic Sans MS" charset="0"/>
                <a:cs typeface="Arial" charset="0"/>
              </a:rPr>
              <a:t>≥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r>
              <a:rPr lang="en-US" sz="2400" dirty="0">
                <a:latin typeface="Comic Sans MS" charset="0"/>
                <a:cs typeface="Arial" charset="0"/>
              </a:rPr>
              <a:t>0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if we choose </a:t>
            </a:r>
            <a:r>
              <a:rPr lang="en-US" sz="2400" dirty="0" smtClean="0">
                <a:latin typeface="Comic Sans MS" charset="0"/>
                <a:cs typeface="Arial" charset="0"/>
              </a:rPr>
              <a:t>b</a:t>
            </a:r>
            <a:r>
              <a:rPr lang="en-US" sz="2400" dirty="0">
                <a:latin typeface="Comic Sans MS" charset="0"/>
                <a:cs typeface="Arial" charset="0"/>
              </a:rPr>
              <a:t>≥</a:t>
            </a:r>
            <a:r>
              <a:rPr lang="en-US" sz="2400" dirty="0" smtClean="0">
                <a:latin typeface="Comic Sans MS" charset="0"/>
                <a:cs typeface="Arial" charset="0"/>
              </a:rPr>
              <a:t>0;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-c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/2+n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  <a:cs typeface="Arial" charset="0"/>
              </a:rPr>
              <a:t>≥0</a:t>
            </a:r>
            <a:r>
              <a:rPr lang="en-US" sz="2400" baseline="30000" dirty="0" smtClean="0">
                <a:latin typeface="Comic Sans MS" charset="0"/>
              </a:rPr>
              <a:t> 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>
                <a:latin typeface="Comic Sans MS" charset="0"/>
              </a:rPr>
              <a:t>=&gt; </a:t>
            </a:r>
            <a:r>
              <a:rPr lang="en-US" sz="2400" dirty="0" smtClean="0">
                <a:latin typeface="Comic Sans MS" charset="0"/>
              </a:rPr>
              <a:t>n</a:t>
            </a:r>
            <a:r>
              <a:rPr lang="en-US" sz="2400" baseline="30000" dirty="0" smtClean="0">
                <a:latin typeface="Comic Sans MS" charset="0"/>
              </a:rPr>
              <a:t>2</a:t>
            </a:r>
            <a:r>
              <a:rPr lang="en-US" sz="2400" dirty="0" smtClean="0">
                <a:latin typeface="Comic Sans MS" charset="0"/>
              </a:rPr>
              <a:t>(-c/2+1)</a:t>
            </a:r>
            <a:r>
              <a:rPr lang="en-US" sz="2400" dirty="0" smtClean="0">
                <a:latin typeface="Comic Sans MS" charset="0"/>
                <a:cs typeface="Arial" charset="0"/>
              </a:rPr>
              <a:t>≥0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  <a:cs typeface="Arial" charset="0"/>
              </a:rPr>
              <a:t>If c≤2  therefore </a:t>
            </a:r>
            <a:r>
              <a:rPr lang="en-US" sz="2400" dirty="0">
                <a:latin typeface="Comic Sans MS" charset="0"/>
                <a:cs typeface="Arial" charset="0"/>
              </a:rPr>
              <a:t>T(n)</a:t>
            </a:r>
            <a:r>
              <a:rPr lang="en-US" sz="2400" dirty="0" smtClean="0">
                <a:latin typeface="Comic Sans MS" charset="0"/>
                <a:cs typeface="Arial" charset="0"/>
              </a:rPr>
              <a:t>=</a:t>
            </a:r>
            <a:r>
              <a:rPr lang="el-GR" sz="2400" b="1" u="sng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sz="2400" baseline="300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sz="24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sz="2400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sz="2400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endParaRPr lang="en-US" sz="2400" dirty="0">
              <a:latin typeface="Comic Sans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55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22904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l-GR" b="1" u="sng" dirty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Ω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</a:t>
            </a:r>
            <a:r>
              <a:rPr lang="en-US" baseline="30000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)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7084" y="2971575"/>
            <a:ext cx="68632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460245" y="3462497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 flipH="1">
            <a:off x="2691945" y="3262658"/>
            <a:ext cx="1944380" cy="3792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2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83102" y="2542067"/>
            <a:ext cx="2176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Example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117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5787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 smtClean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 smtClean="0">
                <a:latin typeface="Comic Sans MS" charset="0"/>
              </a:rPr>
              <a:t>(n 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n </a:t>
            </a:r>
            <a:r>
              <a:rPr lang="en-US" sz="2400" dirty="0" smtClean="0">
                <a:latin typeface="Comic Sans MS" charset="0"/>
              </a:rPr>
              <a:t>         </a:t>
            </a:r>
            <a:endParaRPr lang="en-US" sz="2400" dirty="0" smtClean="0">
              <a:solidFill>
                <a:srgbClr val="FF0000"/>
              </a:solidFill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	</a:t>
            </a: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882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5787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(n 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n </a:t>
            </a:r>
            <a:r>
              <a:rPr lang="en-US" sz="2400" dirty="0" smtClean="0">
                <a:latin typeface="Comic Sans MS" charset="0"/>
              </a:rPr>
              <a:t>        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(n/2 </a:t>
            </a:r>
            <a:r>
              <a:rPr lang="en-US" sz="2400" dirty="0">
                <a:solidFill>
                  <a:srgbClr val="FF0000"/>
                </a:solidFill>
                <a:latin typeface="Comic Sans MS" charset="0"/>
              </a:rPr>
              <a:t>log </a:t>
            </a:r>
            <a:r>
              <a:rPr lang="en-US" sz="2400" dirty="0" smtClean="0">
                <a:solidFill>
                  <a:srgbClr val="FF0000"/>
                </a:solidFill>
                <a:latin typeface="Comic Sans MS" charset="0"/>
              </a:rPr>
              <a:t>n/2)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2(n/2)log(n/2) + 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endParaRPr lang="en-US" sz="2000" b="1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60022" y="2998595"/>
            <a:ext cx="941942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41450" y="3641917"/>
            <a:ext cx="1881989" cy="49092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730993" y="3489517"/>
            <a:ext cx="4861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96651" y="3262658"/>
            <a:ext cx="1839672" cy="303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6B233-ED8D-44C4-AC41-AF033370C1CF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78451" y="-763753"/>
            <a:ext cx="4057872" cy="25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/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T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(n) = 2T(n/2) + </a:t>
            </a: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n</a:t>
            </a:r>
            <a:b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r>
              <a:rPr lang="en-US" dirty="0" smtClean="0">
                <a:solidFill>
                  <a:srgbClr val="009999"/>
                </a:solidFill>
                <a:latin typeface="Arial" charset="0"/>
                <a:ea typeface="ＭＳ Ｐゴシック" charset="0"/>
              </a:rPr>
              <a:t>	</a:t>
            </a:r>
            <a:r>
              <a:rPr lang="en-US" dirty="0" smtClean="0">
                <a:solidFill>
                  <a:srgbClr val="009999"/>
                </a:solidFill>
                <a:latin typeface="Symbol" charset="0"/>
                <a:ea typeface="ＭＳ Ｐゴシック" charset="0"/>
              </a:rPr>
              <a:t>Q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(n </a:t>
            </a:r>
            <a:r>
              <a:rPr lang="en-US" dirty="0" err="1">
                <a:solidFill>
                  <a:srgbClr val="009999"/>
                </a:solidFill>
                <a:latin typeface="Arial" charset="0"/>
                <a:ea typeface="ＭＳ Ｐゴシック" charset="0"/>
              </a:rPr>
              <a:t>lg</a:t>
            </a:r>
            <a: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  <a:t> n)</a:t>
            </a:r>
            <a:br>
              <a:rPr lang="en-US" dirty="0">
                <a:solidFill>
                  <a:srgbClr val="009999"/>
                </a:solidFill>
                <a:latin typeface="Arial" charset="0"/>
                <a:ea typeface="ＭＳ Ｐゴシック" charset="0"/>
              </a:rPr>
            </a:b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986258" y="952452"/>
            <a:ext cx="412067" cy="2702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17379" y="1904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476" y="1413401"/>
            <a:ext cx="7543800" cy="4050792"/>
          </a:xfrm>
          <a:prstGeom prst="rect">
            <a:avLst/>
          </a:prstGeom>
        </p:spPr>
        <p:txBody>
          <a:bodyPr/>
          <a:lstStyle>
            <a:lvl1pPr marL="182563" indent="-182563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Lets use induction.</a:t>
            </a:r>
          </a:p>
          <a:p>
            <a:r>
              <a:rPr lang="en-US" sz="2000" b="1" dirty="0" smtClean="0"/>
              <a:t>We want to show </a:t>
            </a:r>
            <a:r>
              <a:rPr lang="en-US" dirty="0" smtClean="0"/>
              <a:t> </a:t>
            </a:r>
            <a:r>
              <a:rPr lang="en-US" dirty="0">
                <a:latin typeface="Comic Sans MS" charset="0"/>
              </a:rPr>
              <a:t>T(n) = </a:t>
            </a:r>
            <a:r>
              <a:rPr lang="en-US" dirty="0">
                <a:solidFill>
                  <a:srgbClr val="000000"/>
                </a:solidFill>
                <a:latin typeface="Symbol" charset="0"/>
                <a:ea typeface="ＭＳ Ｐゴシック" charset="0"/>
              </a:rPr>
              <a:t>Q </a:t>
            </a:r>
            <a:r>
              <a:rPr lang="en-US" dirty="0" smtClean="0">
                <a:latin typeface="Comic Sans MS" charset="0"/>
              </a:rPr>
              <a:t>(n log n)</a:t>
            </a:r>
            <a:endParaRPr lang="en-US" dirty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sz="2400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>
                <a:latin typeface="Comic Sans MS" charset="0"/>
              </a:rPr>
              <a:t>T(n) = </a:t>
            </a:r>
            <a:r>
              <a:rPr lang="en-US" sz="2400" dirty="0" smtClean="0">
                <a:latin typeface="Comic Sans MS" charset="0"/>
              </a:rPr>
              <a:t>2T</a:t>
            </a:r>
            <a:r>
              <a:rPr lang="en-US" sz="2400" dirty="0">
                <a:latin typeface="Comic Sans MS" charset="0"/>
              </a:rPr>
              <a:t>(</a:t>
            </a:r>
            <a:r>
              <a:rPr lang="en-US" sz="2400" dirty="0" smtClean="0">
                <a:latin typeface="Comic Sans MS" charset="0"/>
              </a:rPr>
              <a:t>n/2) </a:t>
            </a:r>
            <a:r>
              <a:rPr lang="en-US" sz="2400" dirty="0">
                <a:latin typeface="Comic Sans MS" charset="0"/>
              </a:rPr>
              <a:t>+ n </a:t>
            </a:r>
            <a:endParaRPr lang="en-US" sz="2400" dirty="0" smtClean="0">
              <a:latin typeface="Comic Sans MS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 smtClean="0">
                <a:latin typeface="Comic Sans MS" charset="0"/>
              </a:rPr>
              <a:t>       </a:t>
            </a:r>
            <a:r>
              <a:rPr lang="en-US" sz="2400" dirty="0">
                <a:latin typeface="Comic Sans MS" charset="0"/>
              </a:rPr>
              <a:t>	= </a:t>
            </a:r>
            <a:r>
              <a:rPr lang="en-US" sz="2400" dirty="0" smtClean="0">
                <a:latin typeface="Comic Sans MS" charset="0"/>
              </a:rPr>
              <a:t>2(n/2)log(n/2) + n</a:t>
            </a:r>
            <a:r>
              <a:rPr lang="en-US" sz="2400" dirty="0" smtClean="0">
                <a:latin typeface="Comic Sans MS" charset="0"/>
                <a:cs typeface="Arial" charset="0"/>
              </a:rPr>
              <a:t> </a:t>
            </a:r>
            <a:endParaRPr lang="en-US" sz="2400" dirty="0">
              <a:latin typeface="Comic Sans MS" charset="0"/>
              <a:cs typeface="Arial" charset="0"/>
            </a:endParaRP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dirty="0">
                <a:latin typeface="Comic Sans MS" charset="0"/>
                <a:cs typeface="Arial" charset="0"/>
              </a:rPr>
              <a:t>		</a:t>
            </a:r>
            <a:r>
              <a:rPr lang="en-US" sz="2400" dirty="0" smtClean="0">
                <a:latin typeface="Comic Sans MS" charset="0"/>
                <a:cs typeface="Arial" charset="0"/>
              </a:rPr>
              <a:t>= </a:t>
            </a:r>
            <a:r>
              <a:rPr lang="en-US" sz="2400" dirty="0" err="1" smtClean="0">
                <a:latin typeface="Comic Sans MS" charset="0"/>
                <a:cs typeface="Arial" charset="0"/>
              </a:rPr>
              <a:t>nlog</a:t>
            </a:r>
            <a:r>
              <a:rPr lang="en-US" sz="2400" dirty="0" smtClean="0">
                <a:latin typeface="Comic Sans MS" charset="0"/>
                <a:cs typeface="Arial" charset="0"/>
              </a:rPr>
              <a:t>(n/2) + n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400" b="1" dirty="0">
                <a:latin typeface="Comic Sans MS" charset="0"/>
                <a:cs typeface="Arial" charset="0"/>
              </a:rPr>
              <a:t>	</a:t>
            </a:r>
            <a:r>
              <a:rPr lang="en-US" sz="2400" b="1" dirty="0" smtClean="0">
                <a:latin typeface="Comic Sans MS" charset="0"/>
                <a:cs typeface="Arial" charset="0"/>
              </a:rPr>
              <a:t>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92143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1618</Words>
  <Application>Microsoft Macintosh PowerPoint</Application>
  <PresentationFormat>On-screen Show (4:3)</PresentationFormat>
  <Paragraphs>476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Wood Type</vt:lpstr>
      <vt:lpstr>Proving Recurrences</vt:lpstr>
      <vt:lpstr>Recurrences</vt:lpstr>
      <vt:lpstr>solving recurrences? (Recursion Trees, of coursE!)</vt:lpstr>
      <vt:lpstr>Recursion tree</vt:lpstr>
      <vt:lpstr>Can you prove it?</vt:lpstr>
      <vt:lpstr>PowerPoint Presentation</vt:lpstr>
      <vt:lpstr>  T(n) = 2T(n/2) + n  Q(n lg n) </vt:lpstr>
      <vt:lpstr>  T(n) = 2T(n/2) + n  Q(n lg n) </vt:lpstr>
      <vt:lpstr>  T(n) = 2T(n/2) + n  Q(n lg n) </vt:lpstr>
      <vt:lpstr>  T(n) = 2T(n/2) + n  Q(n lg n) </vt:lpstr>
      <vt:lpstr>PowerPoint Presentation</vt:lpstr>
      <vt:lpstr>  T(n) = T(n/2) + 1  Q(lg n) </vt:lpstr>
      <vt:lpstr>  T(n) = T(n/2) + 1  Q(lg n) </vt:lpstr>
      <vt:lpstr>  T(n) = T(n/2) + 1  Q(lg n) </vt:lpstr>
      <vt:lpstr>PowerPoint Presentation</vt:lpstr>
      <vt:lpstr>  T(n) = 2T(n-1) + 2n  Q(n2n) </vt:lpstr>
      <vt:lpstr>  T(n) = 2T(n-1) + 2n  Q(n2n) </vt:lpstr>
      <vt:lpstr>  T(n) = 2T(n-1) + 2n  Q(n2n) </vt:lpstr>
      <vt:lpstr>PowerPoint Presentation</vt:lpstr>
      <vt:lpstr>  T(n) = 2T(n-1) + 1  Q(2n) </vt:lpstr>
      <vt:lpstr>  T(n) = 2T(n-1) + 1  Q(2n) </vt:lpstr>
      <vt:lpstr>Tight bound</vt:lpstr>
      <vt:lpstr>  T(n) = 2T(n-1) + 1  Q(2n) </vt:lpstr>
      <vt:lpstr>PowerPoint Presentation</vt:lpstr>
      <vt:lpstr>  T(n) = 2T(n-1) + 1  O(2n) </vt:lpstr>
      <vt:lpstr>  T(n) = 2T(n-1) + 1  O(2n) </vt:lpstr>
      <vt:lpstr>  T(n) = 2T(n-1) + 1  O(2n) </vt:lpstr>
      <vt:lpstr>PowerPoint Presentation</vt:lpstr>
      <vt:lpstr>  T(n) = 2T(n-1) + 1  Ω(2n) </vt:lpstr>
      <vt:lpstr>  T(n) = 2T(n-1) + 1  Ω(2n) </vt:lpstr>
      <vt:lpstr>  T(n) = 2T(n-1) + 1  Ω(2n) </vt:lpstr>
      <vt:lpstr>PowerPoint Presentation</vt:lpstr>
      <vt:lpstr>  T(n) = T(n-1) + n  Q(n2) </vt:lpstr>
      <vt:lpstr>  T(n) = T(n-1) + n  Q(n2) </vt:lpstr>
      <vt:lpstr>PowerPoint Presentation</vt:lpstr>
      <vt:lpstr>  T(n) = T(n-1) + n  O(n2) </vt:lpstr>
      <vt:lpstr>  T(n) = T(n-1) + n  O(n2) </vt:lpstr>
      <vt:lpstr>PowerPoint Presentation</vt:lpstr>
      <vt:lpstr>  T(n) = T(n-1) + n  Ω(n2) </vt:lpstr>
      <vt:lpstr>  T(n) = T(n-1) + n  Ω(n2) </vt:lpstr>
      <vt:lpstr>PowerPoint Presentation</vt:lpstr>
      <vt:lpstr>  T(n) = 2T(n/2) + n2 Q(n2) </vt:lpstr>
      <vt:lpstr>  T(n) = 2T(n/2) + n2  Q(n2) </vt:lpstr>
      <vt:lpstr>PowerPoint Presentation</vt:lpstr>
      <vt:lpstr>  T(n) = 2T(n/2) + n2  O(n2) </vt:lpstr>
      <vt:lpstr>  T(n) = 2T(n/2) + n2  O(n2) </vt:lpstr>
      <vt:lpstr>  T(n) = 2T(n/2) + n2  O(n2) </vt:lpstr>
      <vt:lpstr>  T(n) = 2T(n/2) + n2  O(n2) </vt:lpstr>
      <vt:lpstr>  T(n) = 2T(n/2) + n2  O(n2) </vt:lpstr>
      <vt:lpstr>PowerPoint Presentation</vt:lpstr>
      <vt:lpstr>  T(n) = 2T(n/2) + n2  Ω (n2) </vt:lpstr>
      <vt:lpstr>  T(n) = 2T(n/2) + n2  Ω (n2) </vt:lpstr>
      <vt:lpstr>  T(n) = 2T(n/2) + n2  Ω (n2) </vt:lpstr>
      <vt:lpstr>  T(n) = 2T(n/2) + n2  Ω (n2) </vt:lpstr>
      <vt:lpstr>  T(n) = 2T(n/2) + n2  Ω (n2) </vt:lpstr>
    </vt:vector>
  </TitlesOfParts>
  <Company>Ryerson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 Prior to Mid Term</dc:title>
  <dc:creator>Ebrahim Bagheri</dc:creator>
  <cp:lastModifiedBy>Ebrahim Bagheri</cp:lastModifiedBy>
  <cp:revision>87</cp:revision>
  <dcterms:created xsi:type="dcterms:W3CDTF">2014-02-21T17:21:05Z</dcterms:created>
  <dcterms:modified xsi:type="dcterms:W3CDTF">2016-01-30T22:08:38Z</dcterms:modified>
</cp:coreProperties>
</file>