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8"/>
  </p:notesMasterIdLst>
  <p:sldIdLst>
    <p:sldId id="293" r:id="rId3"/>
    <p:sldId id="295" r:id="rId4"/>
    <p:sldId id="296" r:id="rId5"/>
    <p:sldId id="256" r:id="rId6"/>
    <p:sldId id="259" r:id="rId7"/>
    <p:sldId id="383" r:id="rId8"/>
    <p:sldId id="260" r:id="rId9"/>
    <p:sldId id="382" r:id="rId10"/>
    <p:sldId id="297" r:id="rId11"/>
    <p:sldId id="299" r:id="rId12"/>
    <p:sldId id="298" r:id="rId13"/>
    <p:sldId id="263" r:id="rId14"/>
    <p:sldId id="264" r:id="rId15"/>
    <p:sldId id="300" r:id="rId16"/>
    <p:sldId id="301" r:id="rId17"/>
    <p:sldId id="302" r:id="rId18"/>
    <p:sldId id="376" r:id="rId19"/>
    <p:sldId id="377" r:id="rId20"/>
    <p:sldId id="378" r:id="rId21"/>
    <p:sldId id="379" r:id="rId22"/>
    <p:sldId id="380" r:id="rId23"/>
    <p:sldId id="381" r:id="rId24"/>
    <p:sldId id="303" r:id="rId25"/>
    <p:sldId id="305" r:id="rId26"/>
    <p:sldId id="31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5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9" r:id="rId43"/>
    <p:sldId id="324" r:id="rId44"/>
    <p:sldId id="325" r:id="rId45"/>
    <p:sldId id="326" r:id="rId46"/>
    <p:sldId id="327" r:id="rId47"/>
    <p:sldId id="328" r:id="rId48"/>
    <p:sldId id="330" r:id="rId49"/>
    <p:sldId id="332" r:id="rId50"/>
    <p:sldId id="331" r:id="rId51"/>
    <p:sldId id="333" r:id="rId52"/>
    <p:sldId id="334" r:id="rId53"/>
    <p:sldId id="335" r:id="rId54"/>
    <p:sldId id="336" r:id="rId55"/>
    <p:sldId id="337" r:id="rId56"/>
    <p:sldId id="338" r:id="rId57"/>
    <p:sldId id="340" r:id="rId58"/>
    <p:sldId id="341" r:id="rId59"/>
    <p:sldId id="339" r:id="rId60"/>
    <p:sldId id="343" r:id="rId61"/>
    <p:sldId id="344" r:id="rId62"/>
    <p:sldId id="345" r:id="rId63"/>
    <p:sldId id="346" r:id="rId64"/>
    <p:sldId id="348" r:id="rId65"/>
    <p:sldId id="347" r:id="rId66"/>
    <p:sldId id="349" r:id="rId67"/>
    <p:sldId id="350" r:id="rId68"/>
    <p:sldId id="351" r:id="rId69"/>
    <p:sldId id="352" r:id="rId70"/>
    <p:sldId id="353" r:id="rId71"/>
    <p:sldId id="354" r:id="rId72"/>
    <p:sldId id="355" r:id="rId73"/>
    <p:sldId id="356" r:id="rId74"/>
    <p:sldId id="357" r:id="rId75"/>
    <p:sldId id="358" r:id="rId76"/>
    <p:sldId id="359" r:id="rId77"/>
    <p:sldId id="276" r:id="rId78"/>
    <p:sldId id="360" r:id="rId79"/>
    <p:sldId id="361" r:id="rId80"/>
    <p:sldId id="362" r:id="rId81"/>
    <p:sldId id="363" r:id="rId82"/>
    <p:sldId id="364" r:id="rId83"/>
    <p:sldId id="365" r:id="rId84"/>
    <p:sldId id="366" r:id="rId85"/>
    <p:sldId id="367" r:id="rId86"/>
    <p:sldId id="368" r:id="rId87"/>
    <p:sldId id="369" r:id="rId88"/>
    <p:sldId id="370" r:id="rId89"/>
    <p:sldId id="371" r:id="rId90"/>
    <p:sldId id="372" r:id="rId91"/>
    <p:sldId id="373" r:id="rId92"/>
    <p:sldId id="374" r:id="rId93"/>
    <p:sldId id="375" r:id="rId94"/>
    <p:sldId id="278" r:id="rId95"/>
    <p:sldId id="288" r:id="rId96"/>
    <p:sldId id="289" r:id="rId9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061" autoAdjust="0"/>
    <p:restoredTop sz="94660"/>
  </p:normalViewPr>
  <p:slideViewPr>
    <p:cSldViewPr>
      <p:cViewPr varScale="1">
        <p:scale>
          <a:sx n="74" d="100"/>
          <a:sy n="74" d="100"/>
        </p:scale>
        <p:origin x="152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slide" Target="slides/slide95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AB35C-A789-4CF1-A284-46B67852C847}" type="datetimeFigureOut">
              <a:rPr lang="en-CA" smtClean="0"/>
              <a:t>2016-02-24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63214-B518-47B5-816A-DD79B4886E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914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86A4D-4873-4CC5-98AB-71D155C3483D}" type="slidenum">
              <a:rPr lang="en-CA" smtClean="0">
                <a:solidFill>
                  <a:prstClr val="black"/>
                </a:solidFill>
              </a:rPr>
              <a:pPr/>
              <a:t>4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373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D81ABB-FC7D-4028-BC9D-EEC6E2E0A096}" type="slidenum">
              <a:rPr lang="en-US" altLang="en-US"/>
              <a:pPr/>
              <a:t>93</a:t>
            </a:fld>
            <a:endParaRPr lang="en-US" alt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3692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FACB62-9BB2-4345-BAB8-E23310CF55F7}" type="slidenum">
              <a:rPr lang="en-US" altLang="en-US"/>
              <a:pPr/>
              <a:t>94</a:t>
            </a:fld>
            <a:endParaRPr lang="en-US" altLang="en-US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015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07D854-323D-468C-997F-E4CB86F50B9A}" type="slidenum">
              <a:rPr lang="en-US" altLang="en-US"/>
              <a:pPr/>
              <a:t>95</a:t>
            </a:fld>
            <a:endParaRPr lang="en-US" altLang="en-US"/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8801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8BB471-7771-4473-B42A-7CD4C32E6D0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5816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8BB471-7771-4473-B42A-7CD4C32E6D0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6154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979D49-537B-4D78-94D0-A4D50D78B41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8157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8BB471-7771-4473-B42A-7CD4C32E6D0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6200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5879BF-5E1B-44D4-8979-E092BBFD7C2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6303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C01B91-586C-48C8-A94F-D46A03B694B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0167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603EC7-1BB8-4573-8743-01F119F5F14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0569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536E3E-ECB7-4DEC-A471-B59B59AEF016}" type="slidenum">
              <a:rPr lang="en-US" altLang="en-US"/>
              <a:pPr/>
              <a:t>76</a:t>
            </a:fld>
            <a:endParaRPr lang="en-US" altLang="en-US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4713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4299697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7236911" y="4068923"/>
            <a:ext cx="810678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4289334"/>
            <a:ext cx="895401" cy="640080"/>
          </a:xfrm>
        </p:spPr>
        <p:txBody>
          <a:bodyPr/>
          <a:lstStyle>
            <a:lvl1pPr>
              <a:defRPr sz="2800"/>
            </a:lvl1pPr>
          </a:lstStyle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9137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76" y="-195943"/>
            <a:ext cx="7543800" cy="160934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476" y="1413401"/>
            <a:ext cx="7543800" cy="40507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4730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6272785"/>
            <a:ext cx="4745736" cy="365125"/>
          </a:xfrm>
        </p:spPr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3049" y="2325848"/>
            <a:ext cx="810678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2506133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3239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486" y="-269748"/>
            <a:ext cx="7543800" cy="160934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9486" y="1378785"/>
            <a:ext cx="356616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2194560"/>
            <a:ext cx="356616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0840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2048256"/>
            <a:ext cx="35661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743200"/>
            <a:ext cx="356616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2048256"/>
            <a:ext cx="35661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743200"/>
            <a:ext cx="356616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7778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8451" y="-271147"/>
            <a:ext cx="7543800" cy="160934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>
                <a:solidFill>
                  <a:prstClr val="white"/>
                </a:solidFill>
              </a:rPr>
              <a:pPr/>
              <a:t>‹#›</a:t>
            </a:fld>
            <a:endParaRPr lang="en-CA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0991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8620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913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1341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57312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52753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0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B5BA6CBC-A91D-445F-9A2C-DB4893F6EB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131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2121408"/>
            <a:ext cx="75438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CA">
              <a:solidFill>
                <a:srgbClr val="696464"/>
              </a:solidFill>
            </a:endParaRP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146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4680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SIFT UP</a:t>
            </a:r>
            <a:endParaRPr lang="en-US" altLang="en-US" dirty="0" smtClean="0">
              <a:solidFill>
                <a:schemeClr val="tx2"/>
              </a:solidFill>
              <a:latin typeface="Rockwell Condensed (Headings)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7772400" cy="1524000"/>
          </a:xfrm>
        </p:spPr>
        <p:txBody>
          <a:bodyPr/>
          <a:lstStyle/>
          <a:p>
            <a:r>
              <a:rPr lang="en-US" altLang="en-US" sz="2400" smtClean="0"/>
              <a:t>Given a node that does not have the heap property, you can give it the heap property by exchanging its value with the value of the larger child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5334000"/>
            <a:ext cx="7848600" cy="1295400"/>
          </a:xfrm>
        </p:spPr>
        <p:txBody>
          <a:bodyPr/>
          <a:lstStyle/>
          <a:p>
            <a:r>
              <a:rPr lang="en-US" altLang="en-US" sz="2400" dirty="0" smtClean="0"/>
              <a:t>This is sometimes called </a:t>
            </a:r>
            <a:r>
              <a:rPr lang="en-US" altLang="en-US" sz="2400" dirty="0" smtClean="0">
                <a:solidFill>
                  <a:srgbClr val="FF0000"/>
                </a:solidFill>
              </a:rPr>
              <a:t>sifting up</a:t>
            </a:r>
          </a:p>
          <a:p>
            <a:r>
              <a:rPr lang="en-US" altLang="en-US" sz="2400" dirty="0" smtClean="0"/>
              <a:t>Notice that the child may have </a:t>
            </a:r>
            <a:r>
              <a:rPr lang="en-US" altLang="en-US" sz="2400" i="1" dirty="0" smtClean="0"/>
              <a:t>lost</a:t>
            </a:r>
            <a:r>
              <a:rPr lang="en-US" altLang="en-US" sz="2400" dirty="0" smtClean="0"/>
              <a:t> the heap property</a:t>
            </a:r>
          </a:p>
        </p:txBody>
      </p:sp>
      <p:grpSp>
        <p:nvGrpSpPr>
          <p:cNvPr id="11269" name="Group 5"/>
          <p:cNvGrpSpPr>
            <a:grpSpLocks/>
          </p:cNvGrpSpPr>
          <p:nvPr/>
        </p:nvGrpSpPr>
        <p:grpSpPr bwMode="auto">
          <a:xfrm>
            <a:off x="5105400" y="2819400"/>
            <a:ext cx="1981200" cy="2193925"/>
            <a:chOff x="2208" y="2256"/>
            <a:chExt cx="1248" cy="1382"/>
          </a:xfrm>
        </p:grpSpPr>
        <p:sp>
          <p:nvSpPr>
            <p:cNvPr id="7182" name="Oval 6"/>
            <p:cNvSpPr>
              <a:spLocks noChangeArrowheads="1"/>
            </p:cNvSpPr>
            <p:nvPr/>
          </p:nvSpPr>
          <p:spPr bwMode="auto">
            <a:xfrm>
              <a:off x="2592" y="2256"/>
              <a:ext cx="432" cy="336"/>
            </a:xfrm>
            <a:prstGeom prst="ellipse">
              <a:avLst/>
            </a:prstGeom>
            <a:noFill/>
            <a:ln w="15875">
              <a:solidFill>
                <a:srgbClr val="66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66CCFF"/>
                  </a:solidFill>
                  <a:latin typeface="Verdana" pitchFamily="34" charset="0"/>
                </a:rPr>
                <a:t>14</a:t>
              </a:r>
            </a:p>
          </p:txBody>
        </p:sp>
        <p:sp>
          <p:nvSpPr>
            <p:cNvPr id="7183" name="Oval 7"/>
            <p:cNvSpPr>
              <a:spLocks noChangeArrowheads="1"/>
            </p:cNvSpPr>
            <p:nvPr/>
          </p:nvSpPr>
          <p:spPr bwMode="auto">
            <a:xfrm>
              <a:off x="2208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>
                  <a:latin typeface="Verdana" pitchFamily="34" charset="0"/>
                </a:rPr>
                <a:t>8</a:t>
              </a:r>
            </a:p>
          </p:txBody>
        </p:sp>
        <p:sp>
          <p:nvSpPr>
            <p:cNvPr id="7184" name="Oval 8"/>
            <p:cNvSpPr>
              <a:spLocks noChangeArrowheads="1"/>
            </p:cNvSpPr>
            <p:nvPr/>
          </p:nvSpPr>
          <p:spPr bwMode="auto">
            <a:xfrm>
              <a:off x="3024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>
                  <a:latin typeface="Verdana" pitchFamily="34" charset="0"/>
                </a:rPr>
                <a:t>12</a:t>
              </a:r>
            </a:p>
          </p:txBody>
        </p:sp>
        <p:sp>
          <p:nvSpPr>
            <p:cNvPr id="7185" name="Line 9"/>
            <p:cNvSpPr>
              <a:spLocks noChangeShapeType="1"/>
            </p:cNvSpPr>
            <p:nvPr/>
          </p:nvSpPr>
          <p:spPr bwMode="auto">
            <a:xfrm flipH="1">
              <a:off x="2496" y="2544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86" name="Line 10"/>
            <p:cNvSpPr>
              <a:spLocks noChangeShapeType="1"/>
            </p:cNvSpPr>
            <p:nvPr/>
          </p:nvSpPr>
          <p:spPr bwMode="auto">
            <a:xfrm>
              <a:off x="2928" y="2544"/>
              <a:ext cx="19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87" name="Text Box 11"/>
            <p:cNvSpPr txBox="1">
              <a:spLocks noChangeArrowheads="1"/>
            </p:cNvSpPr>
            <p:nvPr/>
          </p:nvSpPr>
          <p:spPr bwMode="auto">
            <a:xfrm>
              <a:off x="2208" y="3120"/>
              <a:ext cx="124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Blue node has heap property</a:t>
              </a:r>
            </a:p>
          </p:txBody>
        </p:sp>
      </p:grpSp>
      <p:grpSp>
        <p:nvGrpSpPr>
          <p:cNvPr id="11276" name="Group 12"/>
          <p:cNvGrpSpPr>
            <a:grpSpLocks/>
          </p:cNvGrpSpPr>
          <p:nvPr/>
        </p:nvGrpSpPr>
        <p:grpSpPr bwMode="auto">
          <a:xfrm>
            <a:off x="1447800" y="2819401"/>
            <a:ext cx="2590800" cy="2201863"/>
            <a:chOff x="3600" y="2256"/>
            <a:chExt cx="1632" cy="1387"/>
          </a:xfrm>
        </p:grpSpPr>
        <p:sp>
          <p:nvSpPr>
            <p:cNvPr id="7176" name="Oval 13"/>
            <p:cNvSpPr>
              <a:spLocks noChangeArrowheads="1"/>
            </p:cNvSpPr>
            <p:nvPr/>
          </p:nvSpPr>
          <p:spPr bwMode="auto">
            <a:xfrm>
              <a:off x="4128" y="2256"/>
              <a:ext cx="432" cy="336"/>
            </a:xfrm>
            <a:prstGeom prst="ellipse">
              <a:avLst/>
            </a:prstGeom>
            <a:noFill/>
            <a:ln w="15875">
              <a:solidFill>
                <a:srgbClr val="66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66CCFF"/>
                  </a:solidFill>
                  <a:latin typeface="Verdana" pitchFamily="34" charset="0"/>
                </a:rPr>
                <a:t>12</a:t>
              </a:r>
            </a:p>
          </p:txBody>
        </p:sp>
        <p:sp>
          <p:nvSpPr>
            <p:cNvPr id="7177" name="Oval 14"/>
            <p:cNvSpPr>
              <a:spLocks noChangeArrowheads="1"/>
            </p:cNvSpPr>
            <p:nvPr/>
          </p:nvSpPr>
          <p:spPr bwMode="auto">
            <a:xfrm>
              <a:off x="3744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>
                  <a:latin typeface="Verdana" pitchFamily="34" charset="0"/>
                </a:rPr>
                <a:t>8</a:t>
              </a:r>
            </a:p>
          </p:txBody>
        </p:sp>
        <p:sp>
          <p:nvSpPr>
            <p:cNvPr id="7178" name="Oval 15"/>
            <p:cNvSpPr>
              <a:spLocks noChangeArrowheads="1"/>
            </p:cNvSpPr>
            <p:nvPr/>
          </p:nvSpPr>
          <p:spPr bwMode="auto">
            <a:xfrm>
              <a:off x="4560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>
                  <a:latin typeface="Verdana" pitchFamily="34" charset="0"/>
                </a:rPr>
                <a:t>14</a:t>
              </a:r>
            </a:p>
          </p:txBody>
        </p:sp>
        <p:sp>
          <p:nvSpPr>
            <p:cNvPr id="7179" name="Line 16"/>
            <p:cNvSpPr>
              <a:spLocks noChangeShapeType="1"/>
            </p:cNvSpPr>
            <p:nvPr/>
          </p:nvSpPr>
          <p:spPr bwMode="auto">
            <a:xfrm flipH="1">
              <a:off x="4032" y="2544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80" name="Line 17"/>
            <p:cNvSpPr>
              <a:spLocks noChangeShapeType="1"/>
            </p:cNvSpPr>
            <p:nvPr/>
          </p:nvSpPr>
          <p:spPr bwMode="auto">
            <a:xfrm>
              <a:off x="4464" y="2544"/>
              <a:ext cx="19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181" name="Text Box 18"/>
            <p:cNvSpPr txBox="1">
              <a:spLocks noChangeArrowheads="1"/>
            </p:cNvSpPr>
            <p:nvPr/>
          </p:nvSpPr>
          <p:spPr bwMode="auto">
            <a:xfrm>
              <a:off x="3600" y="3120"/>
              <a:ext cx="163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/>
                <a:t>Blue node </a:t>
              </a:r>
              <a:r>
                <a:rPr lang="en-US" altLang="en-US" dirty="0">
                  <a:solidFill>
                    <a:srgbClr val="FF0000"/>
                  </a:solidFill>
                </a:rPr>
                <a:t>does not</a:t>
              </a:r>
              <a:r>
                <a:rPr lang="en-US" altLang="en-US" dirty="0"/>
                <a:t> have heap property</a:t>
              </a:r>
            </a:p>
          </p:txBody>
        </p:sp>
      </p:grpSp>
      <p:sp>
        <p:nvSpPr>
          <p:cNvPr id="11283" name="AutoShape 19"/>
          <p:cNvSpPr>
            <a:spLocks noChangeArrowheads="1"/>
          </p:cNvSpPr>
          <p:nvPr/>
        </p:nvSpPr>
        <p:spPr bwMode="auto">
          <a:xfrm>
            <a:off x="4038600" y="32004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821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bldLvl="4" autoUpdateAnimBg="0"/>
      <p:bldP spid="11268" grpId="0" build="p" bldLvl="4" autoUpdateAnimBg="0"/>
      <p:bldP spid="1128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Line 2"/>
          <p:cNvSpPr>
            <a:spLocks noChangeShapeType="1"/>
          </p:cNvSpPr>
          <p:nvPr/>
        </p:nvSpPr>
        <p:spPr bwMode="auto">
          <a:xfrm>
            <a:off x="1389062" y="3113088"/>
            <a:ext cx="234950" cy="201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Heap Data Structure</a:t>
            </a:r>
          </a:p>
        </p:txBody>
      </p:sp>
      <p:sp>
        <p:nvSpPr>
          <p:cNvPr id="316421" name="Line 5"/>
          <p:cNvSpPr>
            <a:spLocks noChangeShapeType="1"/>
          </p:cNvSpPr>
          <p:nvPr/>
        </p:nvSpPr>
        <p:spPr bwMode="auto">
          <a:xfrm flipV="1">
            <a:off x="793750" y="2300288"/>
            <a:ext cx="1295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16422" name="Text Box 6"/>
          <p:cNvSpPr txBox="1">
            <a:spLocks noChangeArrowheads="1"/>
          </p:cNvSpPr>
          <p:nvPr/>
        </p:nvSpPr>
        <p:spPr bwMode="auto">
          <a:xfrm>
            <a:off x="1612900" y="374808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Heap</a:t>
            </a:r>
          </a:p>
        </p:txBody>
      </p:sp>
      <p:sp>
        <p:nvSpPr>
          <p:cNvPr id="316423" name="Line 7"/>
          <p:cNvSpPr>
            <a:spLocks noChangeAspect="1" noChangeShapeType="1"/>
          </p:cNvSpPr>
          <p:nvPr/>
        </p:nvSpPr>
        <p:spPr bwMode="auto">
          <a:xfrm rot="16200000" flipV="1">
            <a:off x="1915318" y="2243932"/>
            <a:ext cx="760413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16424" name="Oval 8"/>
          <p:cNvSpPr>
            <a:spLocks noChangeArrowheads="1"/>
          </p:cNvSpPr>
          <p:nvPr/>
        </p:nvSpPr>
        <p:spPr bwMode="auto">
          <a:xfrm>
            <a:off x="685800" y="327501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</a:t>
            </a:r>
          </a:p>
        </p:txBody>
      </p:sp>
      <p:sp>
        <p:nvSpPr>
          <p:cNvPr id="316425" name="Oval 9"/>
          <p:cNvSpPr>
            <a:spLocks noChangeArrowheads="1"/>
          </p:cNvSpPr>
          <p:nvPr/>
        </p:nvSpPr>
        <p:spPr bwMode="auto">
          <a:xfrm>
            <a:off x="1143000" y="28336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16426" name="Oval 10"/>
          <p:cNvSpPr>
            <a:spLocks noChangeArrowheads="1"/>
          </p:cNvSpPr>
          <p:nvPr/>
        </p:nvSpPr>
        <p:spPr bwMode="auto">
          <a:xfrm>
            <a:off x="1866900" y="21478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316427" name="Oval 11"/>
          <p:cNvSpPr>
            <a:spLocks noChangeArrowheads="1"/>
          </p:cNvSpPr>
          <p:nvPr/>
        </p:nvSpPr>
        <p:spPr bwMode="auto">
          <a:xfrm>
            <a:off x="2511425" y="28336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316429" name="Oval 13"/>
          <p:cNvSpPr>
            <a:spLocks noChangeArrowheads="1"/>
          </p:cNvSpPr>
          <p:nvPr/>
        </p:nvSpPr>
        <p:spPr bwMode="auto">
          <a:xfrm>
            <a:off x="1539875" y="327501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316430" name="Text Box 14"/>
          <p:cNvSpPr txBox="1">
            <a:spLocks noChangeArrowheads="1"/>
          </p:cNvSpPr>
          <p:nvPr/>
        </p:nvSpPr>
        <p:spPr bwMode="auto">
          <a:xfrm>
            <a:off x="4552340" y="2236787"/>
            <a:ext cx="3759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dirty="0"/>
              <a:t>From the heap property, it follows that:</a:t>
            </a:r>
          </a:p>
          <a:p>
            <a:r>
              <a:rPr lang="en-US" altLang="en-US" sz="2400" dirty="0">
                <a:solidFill>
                  <a:srgbClr val="DD0111"/>
                </a:solidFill>
              </a:rPr>
              <a:t>“The root is the maximum </a:t>
            </a:r>
          </a:p>
          <a:p>
            <a:r>
              <a:rPr lang="en-US" altLang="en-US" sz="2400" dirty="0">
                <a:solidFill>
                  <a:srgbClr val="DD0111"/>
                </a:solidFill>
              </a:rPr>
              <a:t>element of the heap!”</a:t>
            </a:r>
          </a:p>
        </p:txBody>
      </p:sp>
      <p:sp>
        <p:nvSpPr>
          <p:cNvPr id="316431" name="Text Box 15"/>
          <p:cNvSpPr txBox="1">
            <a:spLocks noChangeArrowheads="1"/>
          </p:cNvSpPr>
          <p:nvPr/>
        </p:nvSpPr>
        <p:spPr bwMode="auto">
          <a:xfrm>
            <a:off x="1152524" y="4419600"/>
            <a:ext cx="6848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rgbClr val="DD0111"/>
                </a:solidFill>
              </a:rPr>
              <a:t>A heap is a binary tree that is filled in order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802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236538"/>
            <a:ext cx="8229600" cy="906462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Array Representation of Heaps</a:t>
            </a:r>
          </a:p>
        </p:txBody>
      </p:sp>
      <p:graphicFrame>
        <p:nvGraphicFramePr>
          <p:cNvPr id="318467" name="Object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84009406"/>
              </p:ext>
            </p:extLst>
          </p:nvPr>
        </p:nvGraphicFramePr>
        <p:xfrm>
          <a:off x="5026025" y="3100387"/>
          <a:ext cx="3738563" cy="246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Paint Shop Pro Image" r:id="rId4" imgW="6829268" imgH="4497561" progId="PaintShopPro">
                  <p:embed/>
                </p:oleObj>
              </mc:Choice>
              <mc:Fallback>
                <p:oleObj name="Paint Shop Pro Image" r:id="rId4" imgW="6829268" imgH="4497561" progId="PaintShopPro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025" y="3100387"/>
                        <a:ext cx="3738563" cy="246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68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460777738"/>
              </p:ext>
            </p:extLst>
          </p:nvPr>
        </p:nvGraphicFramePr>
        <p:xfrm>
          <a:off x="4876800" y="1593850"/>
          <a:ext cx="403860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Paint Shop Pro Image" r:id="rId6" imgW="5590244" imgH="1590675" progId="PaintShopPro">
                  <p:embed/>
                </p:oleObj>
              </mc:Choice>
              <mc:Fallback>
                <p:oleObj name="Paint Shop Pro Image" r:id="rId6" imgW="5590244" imgH="1590675" progId="PaintShopPro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593850"/>
                        <a:ext cx="4038600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69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228600" y="1522412"/>
            <a:ext cx="4572000" cy="52593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A heap can be stored as an array </a:t>
            </a:r>
            <a:r>
              <a:rPr lang="en-US" altLang="en-US" sz="2400" i="1" dirty="0"/>
              <a:t>A</a:t>
            </a:r>
            <a:r>
              <a:rPr lang="en-US" altLang="en-US" sz="2400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Root of tree is </a:t>
            </a:r>
            <a:r>
              <a:rPr lang="en-US" altLang="en-US" sz="2000" dirty="0">
                <a:latin typeface="Comic Sans MS" pitchFamily="66" charset="0"/>
              </a:rPr>
              <a:t>A[1]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Left child of </a:t>
            </a:r>
            <a:r>
              <a:rPr lang="en-US" altLang="en-US" sz="2000" dirty="0">
                <a:latin typeface="Comic Sans MS" pitchFamily="66" charset="0"/>
              </a:rPr>
              <a:t>A[</a:t>
            </a:r>
            <a:r>
              <a:rPr lang="en-US" altLang="en-US" sz="2000" dirty="0" err="1">
                <a:latin typeface="Comic Sans MS" pitchFamily="66" charset="0"/>
              </a:rPr>
              <a:t>i</a:t>
            </a:r>
            <a:r>
              <a:rPr lang="en-US" altLang="en-US" sz="2000" dirty="0">
                <a:latin typeface="Comic Sans MS" pitchFamily="66" charset="0"/>
              </a:rPr>
              <a:t>] </a:t>
            </a:r>
            <a:r>
              <a:rPr lang="en-US" altLang="en-US" sz="2000" dirty="0" smtClean="0">
                <a:latin typeface="Comic Sans MS" pitchFamily="66" charset="0"/>
              </a:rPr>
              <a:t>is </a:t>
            </a:r>
            <a:r>
              <a:rPr lang="en-US" altLang="en-US" sz="2000" dirty="0">
                <a:latin typeface="Comic Sans MS" pitchFamily="66" charset="0"/>
              </a:rPr>
              <a:t>A[2i]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Right child of </a:t>
            </a:r>
            <a:r>
              <a:rPr lang="en-US" altLang="en-US" sz="2000" dirty="0">
                <a:latin typeface="Comic Sans MS" pitchFamily="66" charset="0"/>
              </a:rPr>
              <a:t>A[</a:t>
            </a:r>
            <a:r>
              <a:rPr lang="en-US" altLang="en-US" sz="2000" dirty="0" err="1">
                <a:latin typeface="Comic Sans MS" pitchFamily="66" charset="0"/>
              </a:rPr>
              <a:t>i</a:t>
            </a:r>
            <a:r>
              <a:rPr lang="en-US" altLang="en-US" sz="2000" dirty="0">
                <a:latin typeface="Comic Sans MS" pitchFamily="66" charset="0"/>
              </a:rPr>
              <a:t>] </a:t>
            </a:r>
            <a:r>
              <a:rPr lang="en-US" altLang="en-US" sz="2000" dirty="0" smtClean="0">
                <a:latin typeface="Comic Sans MS" pitchFamily="66" charset="0"/>
              </a:rPr>
              <a:t>is </a:t>
            </a:r>
            <a:r>
              <a:rPr lang="en-US" altLang="en-US" sz="2000" dirty="0">
                <a:latin typeface="Comic Sans MS" pitchFamily="66" charset="0"/>
              </a:rPr>
              <a:t>A[2i + 1]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Parent of </a:t>
            </a:r>
            <a:r>
              <a:rPr lang="en-US" altLang="en-US" sz="2000" dirty="0">
                <a:latin typeface="Comic Sans MS" pitchFamily="66" charset="0"/>
              </a:rPr>
              <a:t>A[</a:t>
            </a:r>
            <a:r>
              <a:rPr lang="en-US" altLang="en-US" sz="2000" dirty="0" err="1">
                <a:latin typeface="Comic Sans MS" pitchFamily="66" charset="0"/>
              </a:rPr>
              <a:t>i</a:t>
            </a:r>
            <a:r>
              <a:rPr lang="en-US" altLang="en-US" sz="2000" dirty="0">
                <a:latin typeface="Comic Sans MS" pitchFamily="66" charset="0"/>
              </a:rPr>
              <a:t>] </a:t>
            </a:r>
            <a:r>
              <a:rPr lang="en-US" altLang="en-US" sz="2000" dirty="0" smtClean="0">
                <a:latin typeface="Comic Sans MS" pitchFamily="66" charset="0"/>
              </a:rPr>
              <a:t>is </a:t>
            </a:r>
            <a:r>
              <a:rPr lang="en-US" altLang="en-US" sz="2000" dirty="0">
                <a:latin typeface="Comic Sans MS" pitchFamily="66" charset="0"/>
              </a:rPr>
              <a:t>A[ </a:t>
            </a:r>
            <a:r>
              <a:rPr lang="en-US" altLang="en-US" sz="2000" dirty="0">
                <a:latin typeface="Comic Sans MS" pitchFamily="66" charset="0"/>
                <a:sym typeface="Symbol" pitchFamily="18" charset="2"/>
              </a:rPr>
              <a:t></a:t>
            </a:r>
            <a:r>
              <a:rPr lang="en-US" altLang="en-US" sz="2000" dirty="0" err="1">
                <a:latin typeface="Comic Sans MS" pitchFamily="66" charset="0"/>
              </a:rPr>
              <a:t>i</a:t>
            </a:r>
            <a:r>
              <a:rPr lang="en-US" altLang="en-US" sz="2000" dirty="0">
                <a:latin typeface="Comic Sans MS" pitchFamily="66" charset="0"/>
              </a:rPr>
              <a:t>/2</a:t>
            </a:r>
            <a:r>
              <a:rPr lang="en-US" altLang="en-US" sz="2000" dirty="0">
                <a:latin typeface="Comic Sans MS" pitchFamily="66" charset="0"/>
                <a:sym typeface="Symbol" pitchFamily="18" charset="2"/>
              </a:rPr>
              <a:t></a:t>
            </a:r>
            <a:r>
              <a:rPr lang="en-US" altLang="en-US" sz="2000" dirty="0">
                <a:latin typeface="Comic Sans MS" pitchFamily="66" charset="0"/>
              </a:rPr>
              <a:t> ]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 err="1"/>
              <a:t>Heapsize</a:t>
            </a:r>
            <a:r>
              <a:rPr lang="en-US" altLang="en-US" sz="2000" dirty="0"/>
              <a:t>[A] </a:t>
            </a:r>
            <a:r>
              <a:rPr lang="en-US" altLang="en-US" sz="2000" dirty="0">
                <a:cs typeface="Arial" pitchFamily="34" charset="0"/>
              </a:rPr>
              <a:t>≤</a:t>
            </a:r>
            <a:r>
              <a:rPr lang="en-US" altLang="en-US" sz="2000" dirty="0"/>
              <a:t> length[A]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The elements in the </a:t>
            </a:r>
            <a:r>
              <a:rPr lang="en-US" altLang="en-US" sz="2400" dirty="0" err="1"/>
              <a:t>subarray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Comic Sans MS" pitchFamily="66" charset="0"/>
              </a:rPr>
              <a:t>A[(</a:t>
            </a:r>
            <a:r>
              <a:rPr lang="en-US" altLang="en-US" sz="2400" dirty="0">
                <a:latin typeface="Comic Sans MS" pitchFamily="66" charset="0"/>
                <a:sym typeface="Symbol" pitchFamily="18" charset="2"/>
              </a:rPr>
              <a:t>n/2+1</a:t>
            </a:r>
            <a:r>
              <a:rPr lang="en-US" altLang="en-US" sz="2400" dirty="0">
                <a:latin typeface="Comic Sans MS" pitchFamily="66" charset="0"/>
              </a:rPr>
              <a:t>) .. n]</a:t>
            </a:r>
            <a:r>
              <a:rPr lang="en-US" altLang="en-US" sz="2400" dirty="0"/>
              <a:t> are leaves</a:t>
            </a:r>
          </a:p>
          <a:p>
            <a:pPr>
              <a:lnSpc>
                <a:spcPct val="120000"/>
              </a:lnSpc>
            </a:pP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BA6CBC-A91D-445F-9A2C-DB4893F6EBD2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710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Heap Types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b="1"/>
              <a:t>Max-heaps</a:t>
            </a:r>
            <a:r>
              <a:rPr lang="en-US" altLang="en-US"/>
              <a:t> (largest element at root), have the </a:t>
            </a:r>
            <a:r>
              <a:rPr lang="en-US" altLang="en-US" i="1"/>
              <a:t>max-heap property:</a:t>
            </a:r>
            <a:r>
              <a:rPr lang="en-US" altLang="en-US" b="1"/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for all nodes </a:t>
            </a:r>
            <a:r>
              <a:rPr lang="en-US" altLang="en-US">
                <a:latin typeface="Comic Sans MS" pitchFamily="66" charset="0"/>
              </a:rPr>
              <a:t>i</a:t>
            </a:r>
            <a:r>
              <a:rPr lang="en-US" altLang="en-US"/>
              <a:t>, excluding the root: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>
                <a:latin typeface="Comic Sans MS" pitchFamily="66" charset="0"/>
              </a:rPr>
              <a:t>			A[PARENT(i)] ≥ A[i]</a:t>
            </a:r>
          </a:p>
          <a:p>
            <a:pPr lvl="1">
              <a:lnSpc>
                <a:spcPct val="120000"/>
              </a:lnSpc>
            </a:pPr>
            <a:endParaRPr lang="en-US" altLang="en-US">
              <a:latin typeface="Comic Sans MS" pitchFamily="66" charset="0"/>
            </a:endParaRPr>
          </a:p>
          <a:p>
            <a:pPr>
              <a:lnSpc>
                <a:spcPct val="120000"/>
              </a:lnSpc>
            </a:pPr>
            <a:r>
              <a:rPr lang="en-US" altLang="en-US" b="1"/>
              <a:t>Min-heaps</a:t>
            </a:r>
            <a:r>
              <a:rPr lang="en-US" altLang="en-US"/>
              <a:t> (smallest element at root), have the </a:t>
            </a:r>
            <a:r>
              <a:rPr lang="en-US" altLang="en-US" i="1"/>
              <a:t>min-heap property: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for all nodes </a:t>
            </a:r>
            <a:r>
              <a:rPr lang="en-US" altLang="en-US">
                <a:latin typeface="Comic Sans MS" pitchFamily="66" charset="0"/>
              </a:rPr>
              <a:t>i</a:t>
            </a:r>
            <a:r>
              <a:rPr lang="en-US" altLang="en-US"/>
              <a:t>, excluding the root: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>
                <a:latin typeface="Comic Sans MS" pitchFamily="66" charset="0"/>
              </a:rPr>
              <a:t>			A[PARENT(i)] ≤ A[i]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546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Constructing a heap (Step I)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48600" cy="3505200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A tree consisting of a single node is automatically a heap</a:t>
            </a:r>
          </a:p>
          <a:p>
            <a:r>
              <a:rPr lang="en-US" altLang="en-US" sz="2800" dirty="0" smtClean="0"/>
              <a:t>We construct a heap by adding nodes one at a time:</a:t>
            </a:r>
          </a:p>
          <a:p>
            <a:pPr lvl="1"/>
            <a:r>
              <a:rPr lang="en-US" altLang="en-US" sz="2800" dirty="0" smtClean="0"/>
              <a:t>Add the node just to the right of the rightmost node in the deepest level</a:t>
            </a:r>
          </a:p>
          <a:p>
            <a:pPr lvl="1"/>
            <a:r>
              <a:rPr lang="en-US" altLang="en-US" sz="2800" dirty="0" smtClean="0"/>
              <a:t>If the deepest level is full, start a new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882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400" dirty="0" smtClean="0"/>
              <a:t>Constructing a heap (Step II)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4476" y="1413400"/>
            <a:ext cx="7963724" cy="4987399"/>
          </a:xfrm>
        </p:spPr>
        <p:txBody>
          <a:bodyPr>
            <a:noAutofit/>
          </a:bodyPr>
          <a:lstStyle/>
          <a:p>
            <a:r>
              <a:rPr lang="en-US" altLang="en-US" sz="2400" dirty="0" smtClean="0"/>
              <a:t>Each time we add a node, we may destroy the heap property of its parent node</a:t>
            </a:r>
          </a:p>
          <a:p>
            <a:r>
              <a:rPr lang="en-US" altLang="en-US" sz="2400" dirty="0" smtClean="0"/>
              <a:t>To fix this, we </a:t>
            </a:r>
            <a:r>
              <a:rPr lang="en-US" altLang="en-US" sz="2400" dirty="0" smtClean="0">
                <a:solidFill>
                  <a:srgbClr val="FF0000"/>
                </a:solidFill>
              </a:rPr>
              <a:t>sift up</a:t>
            </a:r>
          </a:p>
          <a:p>
            <a:r>
              <a:rPr lang="en-US" altLang="en-US" sz="2400" dirty="0" smtClean="0"/>
              <a:t>But each time we sift up, the value of the topmost node in the sift may increase, and this </a:t>
            </a:r>
            <a:r>
              <a:rPr lang="en-US" altLang="en-US" sz="2400" dirty="0" smtClean="0">
                <a:solidFill>
                  <a:srgbClr val="FF0000"/>
                </a:solidFill>
              </a:rPr>
              <a:t>may destroy the heap property of </a:t>
            </a:r>
            <a:r>
              <a:rPr lang="en-US" altLang="en-US" sz="2400" i="1" dirty="0" smtClean="0">
                <a:solidFill>
                  <a:srgbClr val="FF0000"/>
                </a:solidFill>
              </a:rPr>
              <a:t>its</a:t>
            </a:r>
            <a:r>
              <a:rPr lang="en-US" altLang="en-US" sz="2400" dirty="0" smtClean="0">
                <a:solidFill>
                  <a:srgbClr val="FF0000"/>
                </a:solidFill>
              </a:rPr>
              <a:t> parent </a:t>
            </a:r>
            <a:r>
              <a:rPr lang="en-US" altLang="en-US" sz="2400" dirty="0" smtClean="0"/>
              <a:t>node</a:t>
            </a:r>
          </a:p>
          <a:p>
            <a:r>
              <a:rPr lang="en-US" altLang="en-US" sz="2400" dirty="0" smtClean="0"/>
              <a:t>We repeat the sifting up process, moving up in the tree, until either</a:t>
            </a:r>
          </a:p>
          <a:p>
            <a:pPr lvl="1"/>
            <a:r>
              <a:rPr lang="en-US" altLang="en-US" sz="2400" dirty="0" smtClean="0"/>
              <a:t>We reach nodes whose values </a:t>
            </a:r>
            <a:r>
              <a:rPr lang="en-US" altLang="en-US" sz="2400" dirty="0" smtClean="0">
                <a:solidFill>
                  <a:srgbClr val="FF0000"/>
                </a:solidFill>
              </a:rPr>
              <a:t>don’t need to be swapped</a:t>
            </a:r>
            <a:r>
              <a:rPr lang="en-US" altLang="en-US" sz="2400" dirty="0" smtClean="0"/>
              <a:t> (because the parent is </a:t>
            </a:r>
            <a:r>
              <a:rPr lang="en-US" altLang="en-US" sz="2400" i="1" dirty="0" smtClean="0"/>
              <a:t>still</a:t>
            </a:r>
            <a:r>
              <a:rPr lang="en-US" altLang="en-US" sz="2400" dirty="0" smtClean="0"/>
              <a:t> larger than both children), or</a:t>
            </a:r>
          </a:p>
          <a:p>
            <a:pPr lvl="1"/>
            <a:r>
              <a:rPr lang="en-US" altLang="en-US" sz="2400" dirty="0" smtClean="0"/>
              <a:t>We reach the </a:t>
            </a:r>
            <a:r>
              <a:rPr lang="en-US" altLang="en-US" sz="2400" dirty="0" smtClean="0">
                <a:solidFill>
                  <a:srgbClr val="FF0000"/>
                </a:solidFill>
              </a:rPr>
              <a:t>root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5605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Constructing a heap III</a:t>
            </a:r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1295400" y="1752600"/>
            <a:ext cx="533400" cy="381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2000">
                <a:latin typeface="Verdana" pitchFamily="34" charset="0"/>
              </a:rPr>
              <a:t>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>
                <a:solidFill>
                  <a:prstClr val="white"/>
                </a:solidFill>
              </a:rPr>
              <a:pPr/>
              <a:t>16</a:t>
            </a:fld>
            <a:endParaRPr lang="en-CA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857" y="118693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975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Constructing a heap III</a:t>
            </a:r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1295400" y="1752600"/>
            <a:ext cx="533400" cy="381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2000">
                <a:latin typeface="Verdana" pitchFamily="34" charset="0"/>
              </a:rPr>
              <a:t>8</a:t>
            </a:r>
          </a:p>
        </p:txBody>
      </p:sp>
      <p:sp>
        <p:nvSpPr>
          <p:cNvPr id="10245" name="Line 6"/>
          <p:cNvSpPr>
            <a:spLocks noChangeShapeType="1"/>
          </p:cNvSpPr>
          <p:nvPr/>
        </p:nvSpPr>
        <p:spPr bwMode="auto">
          <a:xfrm>
            <a:off x="2590800" y="1600200"/>
            <a:ext cx="0" cy="1828800"/>
          </a:xfrm>
          <a:prstGeom prst="line">
            <a:avLst/>
          </a:prstGeom>
          <a:noFill/>
          <a:ln w="6350">
            <a:solidFill>
              <a:srgbClr val="66CC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49207" name="Group 55"/>
          <p:cNvGrpSpPr>
            <a:grpSpLocks/>
          </p:cNvGrpSpPr>
          <p:nvPr/>
        </p:nvGrpSpPr>
        <p:grpSpPr bwMode="auto">
          <a:xfrm>
            <a:off x="2895600" y="1752600"/>
            <a:ext cx="990600" cy="1143000"/>
            <a:chOff x="1824" y="1104"/>
            <a:chExt cx="624" cy="720"/>
          </a:xfrm>
        </p:grpSpPr>
        <p:sp>
          <p:nvSpPr>
            <p:cNvPr id="10298" name="Oval 7"/>
            <p:cNvSpPr>
              <a:spLocks noChangeArrowheads="1"/>
            </p:cNvSpPr>
            <p:nvPr/>
          </p:nvSpPr>
          <p:spPr bwMode="auto">
            <a:xfrm>
              <a:off x="2112" y="110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8</a:t>
              </a:r>
            </a:p>
          </p:txBody>
        </p:sp>
        <p:sp>
          <p:nvSpPr>
            <p:cNvPr id="10299" name="Oval 8"/>
            <p:cNvSpPr>
              <a:spLocks noChangeArrowheads="1"/>
            </p:cNvSpPr>
            <p:nvPr/>
          </p:nvSpPr>
          <p:spPr bwMode="auto">
            <a:xfrm>
              <a:off x="1824" y="15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10</a:t>
              </a:r>
            </a:p>
          </p:txBody>
        </p:sp>
        <p:sp>
          <p:nvSpPr>
            <p:cNvPr id="10300" name="Line 9"/>
            <p:cNvSpPr>
              <a:spLocks noChangeShapeType="1"/>
            </p:cNvSpPr>
            <p:nvPr/>
          </p:nvSpPr>
          <p:spPr bwMode="auto">
            <a:xfrm flipH="1">
              <a:off x="2016" y="134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49208" name="Group 56"/>
          <p:cNvGrpSpPr>
            <a:grpSpLocks/>
          </p:cNvGrpSpPr>
          <p:nvPr/>
        </p:nvGrpSpPr>
        <p:grpSpPr bwMode="auto">
          <a:xfrm>
            <a:off x="3048000" y="2057400"/>
            <a:ext cx="650875" cy="533400"/>
            <a:chOff x="1920" y="1296"/>
            <a:chExt cx="410" cy="336"/>
          </a:xfrm>
        </p:grpSpPr>
        <p:sp>
          <p:nvSpPr>
            <p:cNvPr id="10296" name="Freeform 11"/>
            <p:cNvSpPr>
              <a:spLocks/>
            </p:cNvSpPr>
            <p:nvPr/>
          </p:nvSpPr>
          <p:spPr bwMode="auto">
            <a:xfrm>
              <a:off x="1920" y="1296"/>
              <a:ext cx="162" cy="264"/>
            </a:xfrm>
            <a:custGeom>
              <a:avLst/>
              <a:gdLst>
                <a:gd name="T0" fmla="*/ 0 w 162"/>
                <a:gd name="T1" fmla="*/ 264 h 264"/>
                <a:gd name="T2" fmla="*/ 30 w 162"/>
                <a:gd name="T3" fmla="*/ 162 h 264"/>
                <a:gd name="T4" fmla="*/ 90 w 162"/>
                <a:gd name="T5" fmla="*/ 66 h 264"/>
                <a:gd name="T6" fmla="*/ 162 w 16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2" h="264">
                  <a:moveTo>
                    <a:pt x="0" y="264"/>
                  </a:moveTo>
                  <a:cubicBezTo>
                    <a:pt x="5" y="247"/>
                    <a:pt x="15" y="195"/>
                    <a:pt x="30" y="162"/>
                  </a:cubicBezTo>
                  <a:cubicBezTo>
                    <a:pt x="45" y="129"/>
                    <a:pt x="68" y="93"/>
                    <a:pt x="90" y="66"/>
                  </a:cubicBezTo>
                  <a:cubicBezTo>
                    <a:pt x="112" y="39"/>
                    <a:pt x="147" y="14"/>
                    <a:pt x="162" y="0"/>
                  </a:cubicBezTo>
                </a:path>
              </a:pathLst>
            </a:custGeom>
            <a:noFill/>
            <a:ln w="15875" cap="flat" cmpd="sng">
              <a:solidFill>
                <a:srgbClr val="FF9999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97" name="Freeform 12"/>
            <p:cNvSpPr>
              <a:spLocks/>
            </p:cNvSpPr>
            <p:nvPr/>
          </p:nvSpPr>
          <p:spPr bwMode="auto">
            <a:xfrm>
              <a:off x="2160" y="1374"/>
              <a:ext cx="170" cy="258"/>
            </a:xfrm>
            <a:custGeom>
              <a:avLst/>
              <a:gdLst>
                <a:gd name="T0" fmla="*/ 156 w 170"/>
                <a:gd name="T1" fmla="*/ 0 h 258"/>
                <a:gd name="T2" fmla="*/ 144 w 170"/>
                <a:gd name="T3" fmla="*/ 126 h 258"/>
                <a:gd name="T4" fmla="*/ 0 w 170"/>
                <a:gd name="T5" fmla="*/ 258 h 2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0" h="258">
                  <a:moveTo>
                    <a:pt x="156" y="0"/>
                  </a:moveTo>
                  <a:cubicBezTo>
                    <a:pt x="154" y="21"/>
                    <a:pt x="170" y="83"/>
                    <a:pt x="144" y="126"/>
                  </a:cubicBezTo>
                  <a:cubicBezTo>
                    <a:pt x="118" y="169"/>
                    <a:pt x="30" y="231"/>
                    <a:pt x="0" y="258"/>
                  </a:cubicBezTo>
                </a:path>
              </a:pathLst>
            </a:custGeom>
            <a:noFill/>
            <a:ln w="15875" cap="flat" cmpd="sng">
              <a:solidFill>
                <a:srgbClr val="FF9999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0259" name="Text Box 51"/>
          <p:cNvSpPr txBox="1">
            <a:spLocks noChangeArrowheads="1"/>
          </p:cNvSpPr>
          <p:nvPr/>
        </p:nvSpPr>
        <p:spPr bwMode="auto">
          <a:xfrm>
            <a:off x="2286000" y="3048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rgbClr val="66CCFF"/>
                </a:solidFill>
              </a:rPr>
              <a:t>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>
                <a:solidFill>
                  <a:prstClr val="white"/>
                </a:solidFill>
              </a:rPr>
              <a:pPr/>
              <a:t>17</a:t>
            </a:fld>
            <a:endParaRPr lang="en-CA" dirty="0">
              <a:solidFill>
                <a:prstClr val="white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8857" y="1186934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10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52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Constructing a heap III</a:t>
            </a:r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1295400" y="1752600"/>
            <a:ext cx="533400" cy="381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2000">
                <a:latin typeface="Verdana" pitchFamily="34" charset="0"/>
              </a:rPr>
              <a:t>8</a:t>
            </a:r>
          </a:p>
        </p:txBody>
      </p:sp>
      <p:sp>
        <p:nvSpPr>
          <p:cNvPr id="10245" name="Line 6"/>
          <p:cNvSpPr>
            <a:spLocks noChangeShapeType="1"/>
          </p:cNvSpPr>
          <p:nvPr/>
        </p:nvSpPr>
        <p:spPr bwMode="auto">
          <a:xfrm>
            <a:off x="2590800" y="1600200"/>
            <a:ext cx="0" cy="1828800"/>
          </a:xfrm>
          <a:prstGeom prst="line">
            <a:avLst/>
          </a:prstGeom>
          <a:noFill/>
          <a:ln w="6350">
            <a:solidFill>
              <a:srgbClr val="66CC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49207" name="Group 55"/>
          <p:cNvGrpSpPr>
            <a:grpSpLocks/>
          </p:cNvGrpSpPr>
          <p:nvPr/>
        </p:nvGrpSpPr>
        <p:grpSpPr bwMode="auto">
          <a:xfrm>
            <a:off x="2895600" y="1752600"/>
            <a:ext cx="990600" cy="1143000"/>
            <a:chOff x="1824" y="1104"/>
            <a:chExt cx="624" cy="720"/>
          </a:xfrm>
        </p:grpSpPr>
        <p:sp>
          <p:nvSpPr>
            <p:cNvPr id="10298" name="Oval 7"/>
            <p:cNvSpPr>
              <a:spLocks noChangeArrowheads="1"/>
            </p:cNvSpPr>
            <p:nvPr/>
          </p:nvSpPr>
          <p:spPr bwMode="auto">
            <a:xfrm>
              <a:off x="2112" y="110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8</a:t>
              </a:r>
            </a:p>
          </p:txBody>
        </p:sp>
        <p:sp>
          <p:nvSpPr>
            <p:cNvPr id="10299" name="Oval 8"/>
            <p:cNvSpPr>
              <a:spLocks noChangeArrowheads="1"/>
            </p:cNvSpPr>
            <p:nvPr/>
          </p:nvSpPr>
          <p:spPr bwMode="auto">
            <a:xfrm>
              <a:off x="1824" y="15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10</a:t>
              </a:r>
            </a:p>
          </p:txBody>
        </p:sp>
        <p:sp>
          <p:nvSpPr>
            <p:cNvPr id="10300" name="Line 9"/>
            <p:cNvSpPr>
              <a:spLocks noChangeShapeType="1"/>
            </p:cNvSpPr>
            <p:nvPr/>
          </p:nvSpPr>
          <p:spPr bwMode="auto">
            <a:xfrm flipH="1">
              <a:off x="2016" y="134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49162" name="AutoShape 10"/>
          <p:cNvSpPr>
            <a:spLocks noChangeArrowheads="1"/>
          </p:cNvSpPr>
          <p:nvPr/>
        </p:nvSpPr>
        <p:spPr bwMode="auto">
          <a:xfrm>
            <a:off x="4191000" y="2133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  <p:grpSp>
        <p:nvGrpSpPr>
          <p:cNvPr id="49208" name="Group 56"/>
          <p:cNvGrpSpPr>
            <a:grpSpLocks/>
          </p:cNvGrpSpPr>
          <p:nvPr/>
        </p:nvGrpSpPr>
        <p:grpSpPr bwMode="auto">
          <a:xfrm>
            <a:off x="3048000" y="2057400"/>
            <a:ext cx="650875" cy="533400"/>
            <a:chOff x="1920" y="1296"/>
            <a:chExt cx="410" cy="336"/>
          </a:xfrm>
        </p:grpSpPr>
        <p:sp>
          <p:nvSpPr>
            <p:cNvPr id="10296" name="Freeform 11"/>
            <p:cNvSpPr>
              <a:spLocks/>
            </p:cNvSpPr>
            <p:nvPr/>
          </p:nvSpPr>
          <p:spPr bwMode="auto">
            <a:xfrm>
              <a:off x="1920" y="1296"/>
              <a:ext cx="162" cy="264"/>
            </a:xfrm>
            <a:custGeom>
              <a:avLst/>
              <a:gdLst>
                <a:gd name="T0" fmla="*/ 0 w 162"/>
                <a:gd name="T1" fmla="*/ 264 h 264"/>
                <a:gd name="T2" fmla="*/ 30 w 162"/>
                <a:gd name="T3" fmla="*/ 162 h 264"/>
                <a:gd name="T4" fmla="*/ 90 w 162"/>
                <a:gd name="T5" fmla="*/ 66 h 264"/>
                <a:gd name="T6" fmla="*/ 162 w 16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2" h="264">
                  <a:moveTo>
                    <a:pt x="0" y="264"/>
                  </a:moveTo>
                  <a:cubicBezTo>
                    <a:pt x="5" y="247"/>
                    <a:pt x="15" y="195"/>
                    <a:pt x="30" y="162"/>
                  </a:cubicBezTo>
                  <a:cubicBezTo>
                    <a:pt x="45" y="129"/>
                    <a:pt x="68" y="93"/>
                    <a:pt x="90" y="66"/>
                  </a:cubicBezTo>
                  <a:cubicBezTo>
                    <a:pt x="112" y="39"/>
                    <a:pt x="147" y="14"/>
                    <a:pt x="162" y="0"/>
                  </a:cubicBezTo>
                </a:path>
              </a:pathLst>
            </a:custGeom>
            <a:noFill/>
            <a:ln w="15875" cap="flat" cmpd="sng">
              <a:solidFill>
                <a:srgbClr val="FF9999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97" name="Freeform 12"/>
            <p:cNvSpPr>
              <a:spLocks/>
            </p:cNvSpPr>
            <p:nvPr/>
          </p:nvSpPr>
          <p:spPr bwMode="auto">
            <a:xfrm>
              <a:off x="2160" y="1374"/>
              <a:ext cx="170" cy="258"/>
            </a:xfrm>
            <a:custGeom>
              <a:avLst/>
              <a:gdLst>
                <a:gd name="T0" fmla="*/ 156 w 170"/>
                <a:gd name="T1" fmla="*/ 0 h 258"/>
                <a:gd name="T2" fmla="*/ 144 w 170"/>
                <a:gd name="T3" fmla="*/ 126 h 258"/>
                <a:gd name="T4" fmla="*/ 0 w 170"/>
                <a:gd name="T5" fmla="*/ 258 h 2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0" h="258">
                  <a:moveTo>
                    <a:pt x="156" y="0"/>
                  </a:moveTo>
                  <a:cubicBezTo>
                    <a:pt x="154" y="21"/>
                    <a:pt x="170" y="83"/>
                    <a:pt x="144" y="126"/>
                  </a:cubicBezTo>
                  <a:cubicBezTo>
                    <a:pt x="118" y="169"/>
                    <a:pt x="30" y="231"/>
                    <a:pt x="0" y="258"/>
                  </a:cubicBezTo>
                </a:path>
              </a:pathLst>
            </a:custGeom>
            <a:noFill/>
            <a:ln w="15875" cap="flat" cmpd="sng">
              <a:solidFill>
                <a:srgbClr val="FF9999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49209" name="Group 57"/>
          <p:cNvGrpSpPr>
            <a:grpSpLocks/>
          </p:cNvGrpSpPr>
          <p:nvPr/>
        </p:nvGrpSpPr>
        <p:grpSpPr bwMode="auto">
          <a:xfrm>
            <a:off x="4724400" y="1752600"/>
            <a:ext cx="990600" cy="1143000"/>
            <a:chOff x="2976" y="1104"/>
            <a:chExt cx="624" cy="720"/>
          </a:xfrm>
        </p:grpSpPr>
        <p:sp>
          <p:nvSpPr>
            <p:cNvPr id="10293" name="Oval 13"/>
            <p:cNvSpPr>
              <a:spLocks noChangeArrowheads="1"/>
            </p:cNvSpPr>
            <p:nvPr/>
          </p:nvSpPr>
          <p:spPr bwMode="auto">
            <a:xfrm>
              <a:off x="3264" y="110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10</a:t>
              </a:r>
            </a:p>
          </p:txBody>
        </p:sp>
        <p:sp>
          <p:nvSpPr>
            <p:cNvPr id="10294" name="Oval 14"/>
            <p:cNvSpPr>
              <a:spLocks noChangeArrowheads="1"/>
            </p:cNvSpPr>
            <p:nvPr/>
          </p:nvSpPr>
          <p:spPr bwMode="auto">
            <a:xfrm>
              <a:off x="2976" y="15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8</a:t>
              </a:r>
            </a:p>
          </p:txBody>
        </p:sp>
        <p:sp>
          <p:nvSpPr>
            <p:cNvPr id="10295" name="Line 15"/>
            <p:cNvSpPr>
              <a:spLocks noChangeShapeType="1"/>
            </p:cNvSpPr>
            <p:nvPr/>
          </p:nvSpPr>
          <p:spPr bwMode="auto">
            <a:xfrm flipH="1">
              <a:off x="3168" y="134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0259" name="Text Box 51"/>
          <p:cNvSpPr txBox="1">
            <a:spLocks noChangeArrowheads="1"/>
          </p:cNvSpPr>
          <p:nvPr/>
        </p:nvSpPr>
        <p:spPr bwMode="auto">
          <a:xfrm>
            <a:off x="2286000" y="3048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rgbClr val="66CCFF"/>
                </a:solidFill>
              </a:rPr>
              <a:t>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>
                <a:solidFill>
                  <a:prstClr val="white"/>
                </a:solidFill>
              </a:rPr>
              <a:pPr/>
              <a:t>18</a:t>
            </a:fld>
            <a:endParaRPr lang="en-CA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nimBg="1" autoUpdateAnimBg="0"/>
      <p:bldP spid="4916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Constructing a heap III</a:t>
            </a:r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1295400" y="1752600"/>
            <a:ext cx="533400" cy="381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2000">
                <a:latin typeface="Verdana" pitchFamily="34" charset="0"/>
              </a:rPr>
              <a:t>8</a:t>
            </a:r>
          </a:p>
        </p:txBody>
      </p:sp>
      <p:sp>
        <p:nvSpPr>
          <p:cNvPr id="10245" name="Line 6"/>
          <p:cNvSpPr>
            <a:spLocks noChangeShapeType="1"/>
          </p:cNvSpPr>
          <p:nvPr/>
        </p:nvSpPr>
        <p:spPr bwMode="auto">
          <a:xfrm>
            <a:off x="2590800" y="1600200"/>
            <a:ext cx="0" cy="1828800"/>
          </a:xfrm>
          <a:prstGeom prst="line">
            <a:avLst/>
          </a:prstGeom>
          <a:noFill/>
          <a:ln w="6350">
            <a:solidFill>
              <a:srgbClr val="66CC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49207" name="Group 55"/>
          <p:cNvGrpSpPr>
            <a:grpSpLocks/>
          </p:cNvGrpSpPr>
          <p:nvPr/>
        </p:nvGrpSpPr>
        <p:grpSpPr bwMode="auto">
          <a:xfrm>
            <a:off x="2895600" y="1752600"/>
            <a:ext cx="990600" cy="1143000"/>
            <a:chOff x="1824" y="1104"/>
            <a:chExt cx="624" cy="720"/>
          </a:xfrm>
        </p:grpSpPr>
        <p:sp>
          <p:nvSpPr>
            <p:cNvPr id="10298" name="Oval 7"/>
            <p:cNvSpPr>
              <a:spLocks noChangeArrowheads="1"/>
            </p:cNvSpPr>
            <p:nvPr/>
          </p:nvSpPr>
          <p:spPr bwMode="auto">
            <a:xfrm>
              <a:off x="2112" y="110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8</a:t>
              </a:r>
            </a:p>
          </p:txBody>
        </p:sp>
        <p:sp>
          <p:nvSpPr>
            <p:cNvPr id="10299" name="Oval 8"/>
            <p:cNvSpPr>
              <a:spLocks noChangeArrowheads="1"/>
            </p:cNvSpPr>
            <p:nvPr/>
          </p:nvSpPr>
          <p:spPr bwMode="auto">
            <a:xfrm>
              <a:off x="1824" y="15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10</a:t>
              </a:r>
            </a:p>
          </p:txBody>
        </p:sp>
        <p:sp>
          <p:nvSpPr>
            <p:cNvPr id="10300" name="Line 9"/>
            <p:cNvSpPr>
              <a:spLocks noChangeShapeType="1"/>
            </p:cNvSpPr>
            <p:nvPr/>
          </p:nvSpPr>
          <p:spPr bwMode="auto">
            <a:xfrm flipH="1">
              <a:off x="2016" y="134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49162" name="AutoShape 10"/>
          <p:cNvSpPr>
            <a:spLocks noChangeArrowheads="1"/>
          </p:cNvSpPr>
          <p:nvPr/>
        </p:nvSpPr>
        <p:spPr bwMode="auto">
          <a:xfrm>
            <a:off x="4191000" y="2133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  <p:grpSp>
        <p:nvGrpSpPr>
          <p:cNvPr id="49208" name="Group 56"/>
          <p:cNvGrpSpPr>
            <a:grpSpLocks/>
          </p:cNvGrpSpPr>
          <p:nvPr/>
        </p:nvGrpSpPr>
        <p:grpSpPr bwMode="auto">
          <a:xfrm>
            <a:off x="3048000" y="2057400"/>
            <a:ext cx="650875" cy="533400"/>
            <a:chOff x="1920" y="1296"/>
            <a:chExt cx="410" cy="336"/>
          </a:xfrm>
        </p:grpSpPr>
        <p:sp>
          <p:nvSpPr>
            <p:cNvPr id="10296" name="Freeform 11"/>
            <p:cNvSpPr>
              <a:spLocks/>
            </p:cNvSpPr>
            <p:nvPr/>
          </p:nvSpPr>
          <p:spPr bwMode="auto">
            <a:xfrm>
              <a:off x="1920" y="1296"/>
              <a:ext cx="162" cy="264"/>
            </a:xfrm>
            <a:custGeom>
              <a:avLst/>
              <a:gdLst>
                <a:gd name="T0" fmla="*/ 0 w 162"/>
                <a:gd name="T1" fmla="*/ 264 h 264"/>
                <a:gd name="T2" fmla="*/ 30 w 162"/>
                <a:gd name="T3" fmla="*/ 162 h 264"/>
                <a:gd name="T4" fmla="*/ 90 w 162"/>
                <a:gd name="T5" fmla="*/ 66 h 264"/>
                <a:gd name="T6" fmla="*/ 162 w 16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2" h="264">
                  <a:moveTo>
                    <a:pt x="0" y="264"/>
                  </a:moveTo>
                  <a:cubicBezTo>
                    <a:pt x="5" y="247"/>
                    <a:pt x="15" y="195"/>
                    <a:pt x="30" y="162"/>
                  </a:cubicBezTo>
                  <a:cubicBezTo>
                    <a:pt x="45" y="129"/>
                    <a:pt x="68" y="93"/>
                    <a:pt x="90" y="66"/>
                  </a:cubicBezTo>
                  <a:cubicBezTo>
                    <a:pt x="112" y="39"/>
                    <a:pt x="147" y="14"/>
                    <a:pt x="162" y="0"/>
                  </a:cubicBezTo>
                </a:path>
              </a:pathLst>
            </a:custGeom>
            <a:noFill/>
            <a:ln w="15875" cap="flat" cmpd="sng">
              <a:solidFill>
                <a:srgbClr val="FF9999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97" name="Freeform 12"/>
            <p:cNvSpPr>
              <a:spLocks/>
            </p:cNvSpPr>
            <p:nvPr/>
          </p:nvSpPr>
          <p:spPr bwMode="auto">
            <a:xfrm>
              <a:off x="2160" y="1374"/>
              <a:ext cx="170" cy="258"/>
            </a:xfrm>
            <a:custGeom>
              <a:avLst/>
              <a:gdLst>
                <a:gd name="T0" fmla="*/ 156 w 170"/>
                <a:gd name="T1" fmla="*/ 0 h 258"/>
                <a:gd name="T2" fmla="*/ 144 w 170"/>
                <a:gd name="T3" fmla="*/ 126 h 258"/>
                <a:gd name="T4" fmla="*/ 0 w 170"/>
                <a:gd name="T5" fmla="*/ 258 h 2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0" h="258">
                  <a:moveTo>
                    <a:pt x="156" y="0"/>
                  </a:moveTo>
                  <a:cubicBezTo>
                    <a:pt x="154" y="21"/>
                    <a:pt x="170" y="83"/>
                    <a:pt x="144" y="126"/>
                  </a:cubicBezTo>
                  <a:cubicBezTo>
                    <a:pt x="118" y="169"/>
                    <a:pt x="30" y="231"/>
                    <a:pt x="0" y="258"/>
                  </a:cubicBezTo>
                </a:path>
              </a:pathLst>
            </a:custGeom>
            <a:noFill/>
            <a:ln w="15875" cap="flat" cmpd="sng">
              <a:solidFill>
                <a:srgbClr val="FF9999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49209" name="Group 57"/>
          <p:cNvGrpSpPr>
            <a:grpSpLocks/>
          </p:cNvGrpSpPr>
          <p:nvPr/>
        </p:nvGrpSpPr>
        <p:grpSpPr bwMode="auto">
          <a:xfrm>
            <a:off x="4724400" y="1752600"/>
            <a:ext cx="990600" cy="1143000"/>
            <a:chOff x="2976" y="1104"/>
            <a:chExt cx="624" cy="720"/>
          </a:xfrm>
        </p:grpSpPr>
        <p:sp>
          <p:nvSpPr>
            <p:cNvPr id="10293" name="Oval 13"/>
            <p:cNvSpPr>
              <a:spLocks noChangeArrowheads="1"/>
            </p:cNvSpPr>
            <p:nvPr/>
          </p:nvSpPr>
          <p:spPr bwMode="auto">
            <a:xfrm>
              <a:off x="3264" y="110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10</a:t>
              </a:r>
            </a:p>
          </p:txBody>
        </p:sp>
        <p:sp>
          <p:nvSpPr>
            <p:cNvPr id="10294" name="Oval 14"/>
            <p:cNvSpPr>
              <a:spLocks noChangeArrowheads="1"/>
            </p:cNvSpPr>
            <p:nvPr/>
          </p:nvSpPr>
          <p:spPr bwMode="auto">
            <a:xfrm>
              <a:off x="2976" y="15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8</a:t>
              </a:r>
            </a:p>
          </p:txBody>
        </p:sp>
        <p:sp>
          <p:nvSpPr>
            <p:cNvPr id="10295" name="Line 15"/>
            <p:cNvSpPr>
              <a:spLocks noChangeShapeType="1"/>
            </p:cNvSpPr>
            <p:nvPr/>
          </p:nvSpPr>
          <p:spPr bwMode="auto">
            <a:xfrm flipH="1">
              <a:off x="3168" y="134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0250" name="Line 18"/>
          <p:cNvSpPr>
            <a:spLocks noChangeShapeType="1"/>
          </p:cNvSpPr>
          <p:nvPr/>
        </p:nvSpPr>
        <p:spPr bwMode="auto">
          <a:xfrm>
            <a:off x="5943600" y="1600200"/>
            <a:ext cx="0" cy="1828800"/>
          </a:xfrm>
          <a:prstGeom prst="line">
            <a:avLst/>
          </a:prstGeom>
          <a:noFill/>
          <a:ln w="6350">
            <a:solidFill>
              <a:srgbClr val="66CC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49210" name="Group 58"/>
          <p:cNvGrpSpPr>
            <a:grpSpLocks/>
          </p:cNvGrpSpPr>
          <p:nvPr/>
        </p:nvGrpSpPr>
        <p:grpSpPr bwMode="auto">
          <a:xfrm>
            <a:off x="6324600" y="1752600"/>
            <a:ext cx="1524000" cy="1143000"/>
            <a:chOff x="3984" y="1104"/>
            <a:chExt cx="960" cy="720"/>
          </a:xfrm>
        </p:grpSpPr>
        <p:sp>
          <p:nvSpPr>
            <p:cNvPr id="10288" name="Oval 19"/>
            <p:cNvSpPr>
              <a:spLocks noChangeArrowheads="1"/>
            </p:cNvSpPr>
            <p:nvPr/>
          </p:nvSpPr>
          <p:spPr bwMode="auto">
            <a:xfrm>
              <a:off x="4272" y="110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10</a:t>
              </a:r>
            </a:p>
          </p:txBody>
        </p:sp>
        <p:sp>
          <p:nvSpPr>
            <p:cNvPr id="10289" name="Oval 20"/>
            <p:cNvSpPr>
              <a:spLocks noChangeArrowheads="1"/>
            </p:cNvSpPr>
            <p:nvPr/>
          </p:nvSpPr>
          <p:spPr bwMode="auto">
            <a:xfrm>
              <a:off x="3984" y="15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8</a:t>
              </a:r>
            </a:p>
          </p:txBody>
        </p:sp>
        <p:sp>
          <p:nvSpPr>
            <p:cNvPr id="10290" name="Line 21"/>
            <p:cNvSpPr>
              <a:spLocks noChangeShapeType="1"/>
            </p:cNvSpPr>
            <p:nvPr/>
          </p:nvSpPr>
          <p:spPr bwMode="auto">
            <a:xfrm flipH="1">
              <a:off x="4176" y="134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91" name="Oval 22"/>
            <p:cNvSpPr>
              <a:spLocks noChangeArrowheads="1"/>
            </p:cNvSpPr>
            <p:nvPr/>
          </p:nvSpPr>
          <p:spPr bwMode="auto">
            <a:xfrm>
              <a:off x="4608" y="15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5</a:t>
              </a:r>
            </a:p>
          </p:txBody>
        </p:sp>
        <p:sp>
          <p:nvSpPr>
            <p:cNvPr id="10292" name="Line 23"/>
            <p:cNvSpPr>
              <a:spLocks noChangeShapeType="1"/>
            </p:cNvSpPr>
            <p:nvPr/>
          </p:nvSpPr>
          <p:spPr bwMode="auto">
            <a:xfrm>
              <a:off x="4464" y="134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0259" name="Text Box 51"/>
          <p:cNvSpPr txBox="1">
            <a:spLocks noChangeArrowheads="1"/>
          </p:cNvSpPr>
          <p:nvPr/>
        </p:nvSpPr>
        <p:spPr bwMode="auto">
          <a:xfrm>
            <a:off x="2286000" y="3048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rgbClr val="66CCFF"/>
                </a:solidFill>
              </a:rPr>
              <a:t>1</a:t>
            </a:r>
          </a:p>
        </p:txBody>
      </p:sp>
      <p:sp>
        <p:nvSpPr>
          <p:cNvPr id="10260" name="Text Box 52"/>
          <p:cNvSpPr txBox="1">
            <a:spLocks noChangeArrowheads="1"/>
          </p:cNvSpPr>
          <p:nvPr/>
        </p:nvSpPr>
        <p:spPr bwMode="auto">
          <a:xfrm>
            <a:off x="5638800" y="3048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rgbClr val="66CCFF"/>
                </a:solidFill>
              </a:rPr>
              <a:t>2</a:t>
            </a:r>
          </a:p>
        </p:txBody>
      </p:sp>
      <p:sp>
        <p:nvSpPr>
          <p:cNvPr id="10261" name="Text Box 53"/>
          <p:cNvSpPr txBox="1">
            <a:spLocks noChangeArrowheads="1"/>
          </p:cNvSpPr>
          <p:nvPr/>
        </p:nvSpPr>
        <p:spPr bwMode="auto">
          <a:xfrm>
            <a:off x="8077200" y="3048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rgbClr val="66CCFF"/>
                </a:solidFill>
              </a:rPr>
              <a:t>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>
                <a:solidFill>
                  <a:prstClr val="white"/>
                </a:solidFill>
              </a:rPr>
              <a:pPr/>
              <a:t>19</a:t>
            </a:fld>
            <a:endParaRPr lang="en-CA" dirty="0">
              <a:solidFill>
                <a:prstClr val="white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8857" y="118693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52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nimBg="1" autoUpdateAnimBg="0"/>
      <p:bldP spid="4916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Stack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using pop and push operations of a stack, write an algorithm that copies Stack A to Stack B 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Use additional data structure as needed.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252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Constructing a heap III</a:t>
            </a:r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1295400" y="1752600"/>
            <a:ext cx="533400" cy="381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2000">
                <a:latin typeface="Verdana" pitchFamily="34" charset="0"/>
              </a:rPr>
              <a:t>8</a:t>
            </a:r>
          </a:p>
        </p:txBody>
      </p:sp>
      <p:sp>
        <p:nvSpPr>
          <p:cNvPr id="10244" name="Line 5"/>
          <p:cNvSpPr>
            <a:spLocks noChangeShapeType="1"/>
          </p:cNvSpPr>
          <p:nvPr/>
        </p:nvSpPr>
        <p:spPr bwMode="auto">
          <a:xfrm>
            <a:off x="762000" y="3429000"/>
            <a:ext cx="7620000" cy="0"/>
          </a:xfrm>
          <a:prstGeom prst="line">
            <a:avLst/>
          </a:prstGeom>
          <a:noFill/>
          <a:ln w="6350">
            <a:solidFill>
              <a:srgbClr val="66CC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0245" name="Line 6"/>
          <p:cNvSpPr>
            <a:spLocks noChangeShapeType="1"/>
          </p:cNvSpPr>
          <p:nvPr/>
        </p:nvSpPr>
        <p:spPr bwMode="auto">
          <a:xfrm>
            <a:off x="2590800" y="1600200"/>
            <a:ext cx="0" cy="1828800"/>
          </a:xfrm>
          <a:prstGeom prst="line">
            <a:avLst/>
          </a:prstGeom>
          <a:noFill/>
          <a:ln w="6350">
            <a:solidFill>
              <a:srgbClr val="66CC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49207" name="Group 55"/>
          <p:cNvGrpSpPr>
            <a:grpSpLocks/>
          </p:cNvGrpSpPr>
          <p:nvPr/>
        </p:nvGrpSpPr>
        <p:grpSpPr bwMode="auto">
          <a:xfrm>
            <a:off x="2895600" y="1752600"/>
            <a:ext cx="990600" cy="1143000"/>
            <a:chOff x="1824" y="1104"/>
            <a:chExt cx="624" cy="720"/>
          </a:xfrm>
        </p:grpSpPr>
        <p:sp>
          <p:nvSpPr>
            <p:cNvPr id="10298" name="Oval 7"/>
            <p:cNvSpPr>
              <a:spLocks noChangeArrowheads="1"/>
            </p:cNvSpPr>
            <p:nvPr/>
          </p:nvSpPr>
          <p:spPr bwMode="auto">
            <a:xfrm>
              <a:off x="2112" y="110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8</a:t>
              </a:r>
            </a:p>
          </p:txBody>
        </p:sp>
        <p:sp>
          <p:nvSpPr>
            <p:cNvPr id="10299" name="Oval 8"/>
            <p:cNvSpPr>
              <a:spLocks noChangeArrowheads="1"/>
            </p:cNvSpPr>
            <p:nvPr/>
          </p:nvSpPr>
          <p:spPr bwMode="auto">
            <a:xfrm>
              <a:off x="1824" y="15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10</a:t>
              </a:r>
            </a:p>
          </p:txBody>
        </p:sp>
        <p:sp>
          <p:nvSpPr>
            <p:cNvPr id="10300" name="Line 9"/>
            <p:cNvSpPr>
              <a:spLocks noChangeShapeType="1"/>
            </p:cNvSpPr>
            <p:nvPr/>
          </p:nvSpPr>
          <p:spPr bwMode="auto">
            <a:xfrm flipH="1">
              <a:off x="2016" y="134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49162" name="AutoShape 10"/>
          <p:cNvSpPr>
            <a:spLocks noChangeArrowheads="1"/>
          </p:cNvSpPr>
          <p:nvPr/>
        </p:nvSpPr>
        <p:spPr bwMode="auto">
          <a:xfrm>
            <a:off x="4191000" y="2133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  <p:grpSp>
        <p:nvGrpSpPr>
          <p:cNvPr id="49208" name="Group 56"/>
          <p:cNvGrpSpPr>
            <a:grpSpLocks/>
          </p:cNvGrpSpPr>
          <p:nvPr/>
        </p:nvGrpSpPr>
        <p:grpSpPr bwMode="auto">
          <a:xfrm>
            <a:off x="3048000" y="2057400"/>
            <a:ext cx="650875" cy="533400"/>
            <a:chOff x="1920" y="1296"/>
            <a:chExt cx="410" cy="336"/>
          </a:xfrm>
        </p:grpSpPr>
        <p:sp>
          <p:nvSpPr>
            <p:cNvPr id="10296" name="Freeform 11"/>
            <p:cNvSpPr>
              <a:spLocks/>
            </p:cNvSpPr>
            <p:nvPr/>
          </p:nvSpPr>
          <p:spPr bwMode="auto">
            <a:xfrm>
              <a:off x="1920" y="1296"/>
              <a:ext cx="162" cy="264"/>
            </a:xfrm>
            <a:custGeom>
              <a:avLst/>
              <a:gdLst>
                <a:gd name="T0" fmla="*/ 0 w 162"/>
                <a:gd name="T1" fmla="*/ 264 h 264"/>
                <a:gd name="T2" fmla="*/ 30 w 162"/>
                <a:gd name="T3" fmla="*/ 162 h 264"/>
                <a:gd name="T4" fmla="*/ 90 w 162"/>
                <a:gd name="T5" fmla="*/ 66 h 264"/>
                <a:gd name="T6" fmla="*/ 162 w 16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2" h="264">
                  <a:moveTo>
                    <a:pt x="0" y="264"/>
                  </a:moveTo>
                  <a:cubicBezTo>
                    <a:pt x="5" y="247"/>
                    <a:pt x="15" y="195"/>
                    <a:pt x="30" y="162"/>
                  </a:cubicBezTo>
                  <a:cubicBezTo>
                    <a:pt x="45" y="129"/>
                    <a:pt x="68" y="93"/>
                    <a:pt x="90" y="66"/>
                  </a:cubicBezTo>
                  <a:cubicBezTo>
                    <a:pt x="112" y="39"/>
                    <a:pt x="147" y="14"/>
                    <a:pt x="162" y="0"/>
                  </a:cubicBezTo>
                </a:path>
              </a:pathLst>
            </a:custGeom>
            <a:noFill/>
            <a:ln w="15875" cap="flat" cmpd="sng">
              <a:solidFill>
                <a:srgbClr val="FF9999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97" name="Freeform 12"/>
            <p:cNvSpPr>
              <a:spLocks/>
            </p:cNvSpPr>
            <p:nvPr/>
          </p:nvSpPr>
          <p:spPr bwMode="auto">
            <a:xfrm>
              <a:off x="2160" y="1374"/>
              <a:ext cx="170" cy="258"/>
            </a:xfrm>
            <a:custGeom>
              <a:avLst/>
              <a:gdLst>
                <a:gd name="T0" fmla="*/ 156 w 170"/>
                <a:gd name="T1" fmla="*/ 0 h 258"/>
                <a:gd name="T2" fmla="*/ 144 w 170"/>
                <a:gd name="T3" fmla="*/ 126 h 258"/>
                <a:gd name="T4" fmla="*/ 0 w 170"/>
                <a:gd name="T5" fmla="*/ 258 h 2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0" h="258">
                  <a:moveTo>
                    <a:pt x="156" y="0"/>
                  </a:moveTo>
                  <a:cubicBezTo>
                    <a:pt x="154" y="21"/>
                    <a:pt x="170" y="83"/>
                    <a:pt x="144" y="126"/>
                  </a:cubicBezTo>
                  <a:cubicBezTo>
                    <a:pt x="118" y="169"/>
                    <a:pt x="30" y="231"/>
                    <a:pt x="0" y="258"/>
                  </a:cubicBezTo>
                </a:path>
              </a:pathLst>
            </a:custGeom>
            <a:noFill/>
            <a:ln w="15875" cap="flat" cmpd="sng">
              <a:solidFill>
                <a:srgbClr val="FF9999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49209" name="Group 57"/>
          <p:cNvGrpSpPr>
            <a:grpSpLocks/>
          </p:cNvGrpSpPr>
          <p:nvPr/>
        </p:nvGrpSpPr>
        <p:grpSpPr bwMode="auto">
          <a:xfrm>
            <a:off x="4724400" y="1752600"/>
            <a:ext cx="990600" cy="1143000"/>
            <a:chOff x="2976" y="1104"/>
            <a:chExt cx="624" cy="720"/>
          </a:xfrm>
        </p:grpSpPr>
        <p:sp>
          <p:nvSpPr>
            <p:cNvPr id="10293" name="Oval 13"/>
            <p:cNvSpPr>
              <a:spLocks noChangeArrowheads="1"/>
            </p:cNvSpPr>
            <p:nvPr/>
          </p:nvSpPr>
          <p:spPr bwMode="auto">
            <a:xfrm>
              <a:off x="3264" y="110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10</a:t>
              </a:r>
            </a:p>
          </p:txBody>
        </p:sp>
        <p:sp>
          <p:nvSpPr>
            <p:cNvPr id="10294" name="Oval 14"/>
            <p:cNvSpPr>
              <a:spLocks noChangeArrowheads="1"/>
            </p:cNvSpPr>
            <p:nvPr/>
          </p:nvSpPr>
          <p:spPr bwMode="auto">
            <a:xfrm>
              <a:off x="2976" y="15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8</a:t>
              </a:r>
            </a:p>
          </p:txBody>
        </p:sp>
        <p:sp>
          <p:nvSpPr>
            <p:cNvPr id="10295" name="Line 15"/>
            <p:cNvSpPr>
              <a:spLocks noChangeShapeType="1"/>
            </p:cNvSpPr>
            <p:nvPr/>
          </p:nvSpPr>
          <p:spPr bwMode="auto">
            <a:xfrm flipH="1">
              <a:off x="3168" y="134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0250" name="Line 18"/>
          <p:cNvSpPr>
            <a:spLocks noChangeShapeType="1"/>
          </p:cNvSpPr>
          <p:nvPr/>
        </p:nvSpPr>
        <p:spPr bwMode="auto">
          <a:xfrm>
            <a:off x="5943600" y="1600200"/>
            <a:ext cx="0" cy="1828800"/>
          </a:xfrm>
          <a:prstGeom prst="line">
            <a:avLst/>
          </a:prstGeom>
          <a:noFill/>
          <a:ln w="6350">
            <a:solidFill>
              <a:srgbClr val="66CC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49210" name="Group 58"/>
          <p:cNvGrpSpPr>
            <a:grpSpLocks/>
          </p:cNvGrpSpPr>
          <p:nvPr/>
        </p:nvGrpSpPr>
        <p:grpSpPr bwMode="auto">
          <a:xfrm>
            <a:off x="6324600" y="1752600"/>
            <a:ext cx="1524000" cy="1143000"/>
            <a:chOff x="3984" y="1104"/>
            <a:chExt cx="960" cy="720"/>
          </a:xfrm>
        </p:grpSpPr>
        <p:sp>
          <p:nvSpPr>
            <p:cNvPr id="10288" name="Oval 19"/>
            <p:cNvSpPr>
              <a:spLocks noChangeArrowheads="1"/>
            </p:cNvSpPr>
            <p:nvPr/>
          </p:nvSpPr>
          <p:spPr bwMode="auto">
            <a:xfrm>
              <a:off x="4272" y="110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10</a:t>
              </a:r>
            </a:p>
          </p:txBody>
        </p:sp>
        <p:sp>
          <p:nvSpPr>
            <p:cNvPr id="10289" name="Oval 20"/>
            <p:cNvSpPr>
              <a:spLocks noChangeArrowheads="1"/>
            </p:cNvSpPr>
            <p:nvPr/>
          </p:nvSpPr>
          <p:spPr bwMode="auto">
            <a:xfrm>
              <a:off x="3984" y="15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8</a:t>
              </a:r>
            </a:p>
          </p:txBody>
        </p:sp>
        <p:sp>
          <p:nvSpPr>
            <p:cNvPr id="10290" name="Line 21"/>
            <p:cNvSpPr>
              <a:spLocks noChangeShapeType="1"/>
            </p:cNvSpPr>
            <p:nvPr/>
          </p:nvSpPr>
          <p:spPr bwMode="auto">
            <a:xfrm flipH="1">
              <a:off x="4176" y="134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91" name="Oval 22"/>
            <p:cNvSpPr>
              <a:spLocks noChangeArrowheads="1"/>
            </p:cNvSpPr>
            <p:nvPr/>
          </p:nvSpPr>
          <p:spPr bwMode="auto">
            <a:xfrm>
              <a:off x="4608" y="15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5</a:t>
              </a:r>
            </a:p>
          </p:txBody>
        </p:sp>
        <p:sp>
          <p:nvSpPr>
            <p:cNvPr id="10292" name="Line 23"/>
            <p:cNvSpPr>
              <a:spLocks noChangeShapeType="1"/>
            </p:cNvSpPr>
            <p:nvPr/>
          </p:nvSpPr>
          <p:spPr bwMode="auto">
            <a:xfrm>
              <a:off x="4464" y="134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49211" name="Group 59"/>
          <p:cNvGrpSpPr>
            <a:grpSpLocks/>
          </p:cNvGrpSpPr>
          <p:nvPr/>
        </p:nvGrpSpPr>
        <p:grpSpPr bwMode="auto">
          <a:xfrm>
            <a:off x="533400" y="3733800"/>
            <a:ext cx="2057400" cy="1905000"/>
            <a:chOff x="336" y="2352"/>
            <a:chExt cx="1296" cy="1200"/>
          </a:xfrm>
        </p:grpSpPr>
        <p:sp>
          <p:nvSpPr>
            <p:cNvPr id="10281" name="Oval 24"/>
            <p:cNvSpPr>
              <a:spLocks noChangeArrowheads="1"/>
            </p:cNvSpPr>
            <p:nvPr/>
          </p:nvSpPr>
          <p:spPr bwMode="auto">
            <a:xfrm>
              <a:off x="960" y="235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10</a:t>
              </a:r>
            </a:p>
          </p:txBody>
        </p:sp>
        <p:sp>
          <p:nvSpPr>
            <p:cNvPr id="10282" name="Oval 25"/>
            <p:cNvSpPr>
              <a:spLocks noChangeArrowheads="1"/>
            </p:cNvSpPr>
            <p:nvPr/>
          </p:nvSpPr>
          <p:spPr bwMode="auto">
            <a:xfrm>
              <a:off x="672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8</a:t>
              </a:r>
            </a:p>
          </p:txBody>
        </p:sp>
        <p:sp>
          <p:nvSpPr>
            <p:cNvPr id="10283" name="Line 26"/>
            <p:cNvSpPr>
              <a:spLocks noChangeShapeType="1"/>
            </p:cNvSpPr>
            <p:nvPr/>
          </p:nvSpPr>
          <p:spPr bwMode="auto">
            <a:xfrm flipH="1">
              <a:off x="864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84" name="Oval 27"/>
            <p:cNvSpPr>
              <a:spLocks noChangeArrowheads="1"/>
            </p:cNvSpPr>
            <p:nvPr/>
          </p:nvSpPr>
          <p:spPr bwMode="auto">
            <a:xfrm>
              <a:off x="1296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5</a:t>
              </a:r>
            </a:p>
          </p:txBody>
        </p:sp>
        <p:sp>
          <p:nvSpPr>
            <p:cNvPr id="10285" name="Line 28"/>
            <p:cNvSpPr>
              <a:spLocks noChangeShapeType="1"/>
            </p:cNvSpPr>
            <p:nvPr/>
          </p:nvSpPr>
          <p:spPr bwMode="auto">
            <a:xfrm>
              <a:off x="1152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86" name="Oval 29"/>
            <p:cNvSpPr>
              <a:spLocks noChangeArrowheads="1"/>
            </p:cNvSpPr>
            <p:nvPr/>
          </p:nvSpPr>
          <p:spPr bwMode="auto">
            <a:xfrm>
              <a:off x="336" y="331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12</a:t>
              </a:r>
            </a:p>
          </p:txBody>
        </p:sp>
        <p:sp>
          <p:nvSpPr>
            <p:cNvPr id="10287" name="Line 30"/>
            <p:cNvSpPr>
              <a:spLocks noChangeShapeType="1"/>
            </p:cNvSpPr>
            <p:nvPr/>
          </p:nvSpPr>
          <p:spPr bwMode="auto">
            <a:xfrm flipH="1">
              <a:off x="528" y="307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49212" name="Group 60"/>
          <p:cNvGrpSpPr>
            <a:grpSpLocks/>
          </p:cNvGrpSpPr>
          <p:nvPr/>
        </p:nvGrpSpPr>
        <p:grpSpPr bwMode="auto">
          <a:xfrm>
            <a:off x="714375" y="4781550"/>
            <a:ext cx="619125" cy="552450"/>
            <a:chOff x="450" y="3012"/>
            <a:chExt cx="390" cy="348"/>
          </a:xfrm>
        </p:grpSpPr>
        <p:sp>
          <p:nvSpPr>
            <p:cNvPr id="10279" name="Freeform 31"/>
            <p:cNvSpPr>
              <a:spLocks/>
            </p:cNvSpPr>
            <p:nvPr/>
          </p:nvSpPr>
          <p:spPr bwMode="auto">
            <a:xfrm>
              <a:off x="450" y="3012"/>
              <a:ext cx="162" cy="264"/>
            </a:xfrm>
            <a:custGeom>
              <a:avLst/>
              <a:gdLst>
                <a:gd name="T0" fmla="*/ 0 w 162"/>
                <a:gd name="T1" fmla="*/ 264 h 264"/>
                <a:gd name="T2" fmla="*/ 30 w 162"/>
                <a:gd name="T3" fmla="*/ 162 h 264"/>
                <a:gd name="T4" fmla="*/ 90 w 162"/>
                <a:gd name="T5" fmla="*/ 66 h 264"/>
                <a:gd name="T6" fmla="*/ 162 w 16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2" h="264">
                  <a:moveTo>
                    <a:pt x="0" y="264"/>
                  </a:moveTo>
                  <a:cubicBezTo>
                    <a:pt x="5" y="247"/>
                    <a:pt x="15" y="195"/>
                    <a:pt x="30" y="162"/>
                  </a:cubicBezTo>
                  <a:cubicBezTo>
                    <a:pt x="45" y="129"/>
                    <a:pt x="68" y="93"/>
                    <a:pt x="90" y="66"/>
                  </a:cubicBezTo>
                  <a:cubicBezTo>
                    <a:pt x="112" y="39"/>
                    <a:pt x="147" y="14"/>
                    <a:pt x="162" y="0"/>
                  </a:cubicBezTo>
                </a:path>
              </a:pathLst>
            </a:custGeom>
            <a:noFill/>
            <a:ln w="15875" cap="flat" cmpd="sng">
              <a:solidFill>
                <a:srgbClr val="FF9999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80" name="Freeform 32"/>
            <p:cNvSpPr>
              <a:spLocks/>
            </p:cNvSpPr>
            <p:nvPr/>
          </p:nvSpPr>
          <p:spPr bwMode="auto">
            <a:xfrm>
              <a:off x="696" y="3120"/>
              <a:ext cx="144" cy="240"/>
            </a:xfrm>
            <a:custGeom>
              <a:avLst/>
              <a:gdLst>
                <a:gd name="T0" fmla="*/ 144 w 144"/>
                <a:gd name="T1" fmla="*/ 0 h 240"/>
                <a:gd name="T2" fmla="*/ 114 w 144"/>
                <a:gd name="T3" fmla="*/ 126 h 240"/>
                <a:gd name="T4" fmla="*/ 0 w 144"/>
                <a:gd name="T5" fmla="*/ 24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240">
                  <a:moveTo>
                    <a:pt x="144" y="0"/>
                  </a:moveTo>
                  <a:cubicBezTo>
                    <a:pt x="139" y="21"/>
                    <a:pt x="138" y="86"/>
                    <a:pt x="114" y="126"/>
                  </a:cubicBezTo>
                  <a:cubicBezTo>
                    <a:pt x="90" y="166"/>
                    <a:pt x="24" y="216"/>
                    <a:pt x="0" y="240"/>
                  </a:cubicBezTo>
                </a:path>
              </a:pathLst>
            </a:custGeom>
            <a:noFill/>
            <a:ln w="15875" cap="flat" cmpd="sng">
              <a:solidFill>
                <a:srgbClr val="FF9999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0259" name="Text Box 51"/>
          <p:cNvSpPr txBox="1">
            <a:spLocks noChangeArrowheads="1"/>
          </p:cNvSpPr>
          <p:nvPr/>
        </p:nvSpPr>
        <p:spPr bwMode="auto">
          <a:xfrm>
            <a:off x="2286000" y="3048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rgbClr val="66CCFF"/>
                </a:solidFill>
              </a:rPr>
              <a:t>1</a:t>
            </a:r>
          </a:p>
        </p:txBody>
      </p:sp>
      <p:sp>
        <p:nvSpPr>
          <p:cNvPr id="10260" name="Text Box 52"/>
          <p:cNvSpPr txBox="1">
            <a:spLocks noChangeArrowheads="1"/>
          </p:cNvSpPr>
          <p:nvPr/>
        </p:nvSpPr>
        <p:spPr bwMode="auto">
          <a:xfrm>
            <a:off x="5638800" y="3048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rgbClr val="66CCFF"/>
                </a:solidFill>
              </a:rPr>
              <a:t>2</a:t>
            </a:r>
          </a:p>
        </p:txBody>
      </p:sp>
      <p:sp>
        <p:nvSpPr>
          <p:cNvPr id="10261" name="Text Box 53"/>
          <p:cNvSpPr txBox="1">
            <a:spLocks noChangeArrowheads="1"/>
          </p:cNvSpPr>
          <p:nvPr/>
        </p:nvSpPr>
        <p:spPr bwMode="auto">
          <a:xfrm>
            <a:off x="8077200" y="3048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rgbClr val="66CCFF"/>
                </a:solidFill>
              </a:rPr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48857" y="1186934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12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52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nimBg="1" autoUpdateAnimBg="0"/>
      <p:bldP spid="4916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Constructing a heap III</a:t>
            </a:r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1295400" y="1752600"/>
            <a:ext cx="533400" cy="381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2000">
                <a:latin typeface="Verdana" pitchFamily="34" charset="0"/>
              </a:rPr>
              <a:t>8</a:t>
            </a:r>
          </a:p>
        </p:txBody>
      </p:sp>
      <p:sp>
        <p:nvSpPr>
          <p:cNvPr id="10244" name="Line 5"/>
          <p:cNvSpPr>
            <a:spLocks noChangeShapeType="1"/>
          </p:cNvSpPr>
          <p:nvPr/>
        </p:nvSpPr>
        <p:spPr bwMode="auto">
          <a:xfrm>
            <a:off x="762000" y="3429000"/>
            <a:ext cx="7620000" cy="0"/>
          </a:xfrm>
          <a:prstGeom prst="line">
            <a:avLst/>
          </a:prstGeom>
          <a:noFill/>
          <a:ln w="6350">
            <a:solidFill>
              <a:srgbClr val="66CC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0245" name="Line 6"/>
          <p:cNvSpPr>
            <a:spLocks noChangeShapeType="1"/>
          </p:cNvSpPr>
          <p:nvPr/>
        </p:nvSpPr>
        <p:spPr bwMode="auto">
          <a:xfrm>
            <a:off x="2590800" y="1600200"/>
            <a:ext cx="0" cy="1828800"/>
          </a:xfrm>
          <a:prstGeom prst="line">
            <a:avLst/>
          </a:prstGeom>
          <a:noFill/>
          <a:ln w="6350">
            <a:solidFill>
              <a:srgbClr val="66CC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49207" name="Group 55"/>
          <p:cNvGrpSpPr>
            <a:grpSpLocks/>
          </p:cNvGrpSpPr>
          <p:nvPr/>
        </p:nvGrpSpPr>
        <p:grpSpPr bwMode="auto">
          <a:xfrm>
            <a:off x="2895600" y="1752600"/>
            <a:ext cx="990600" cy="1143000"/>
            <a:chOff x="1824" y="1104"/>
            <a:chExt cx="624" cy="720"/>
          </a:xfrm>
        </p:grpSpPr>
        <p:sp>
          <p:nvSpPr>
            <p:cNvPr id="10298" name="Oval 7"/>
            <p:cNvSpPr>
              <a:spLocks noChangeArrowheads="1"/>
            </p:cNvSpPr>
            <p:nvPr/>
          </p:nvSpPr>
          <p:spPr bwMode="auto">
            <a:xfrm>
              <a:off x="2112" y="110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8</a:t>
              </a:r>
            </a:p>
          </p:txBody>
        </p:sp>
        <p:sp>
          <p:nvSpPr>
            <p:cNvPr id="10299" name="Oval 8"/>
            <p:cNvSpPr>
              <a:spLocks noChangeArrowheads="1"/>
            </p:cNvSpPr>
            <p:nvPr/>
          </p:nvSpPr>
          <p:spPr bwMode="auto">
            <a:xfrm>
              <a:off x="1824" y="15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10</a:t>
              </a:r>
            </a:p>
          </p:txBody>
        </p:sp>
        <p:sp>
          <p:nvSpPr>
            <p:cNvPr id="10300" name="Line 9"/>
            <p:cNvSpPr>
              <a:spLocks noChangeShapeType="1"/>
            </p:cNvSpPr>
            <p:nvPr/>
          </p:nvSpPr>
          <p:spPr bwMode="auto">
            <a:xfrm flipH="1">
              <a:off x="2016" y="134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49162" name="AutoShape 10"/>
          <p:cNvSpPr>
            <a:spLocks noChangeArrowheads="1"/>
          </p:cNvSpPr>
          <p:nvPr/>
        </p:nvSpPr>
        <p:spPr bwMode="auto">
          <a:xfrm>
            <a:off x="4191000" y="2133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  <p:grpSp>
        <p:nvGrpSpPr>
          <p:cNvPr id="49208" name="Group 56"/>
          <p:cNvGrpSpPr>
            <a:grpSpLocks/>
          </p:cNvGrpSpPr>
          <p:nvPr/>
        </p:nvGrpSpPr>
        <p:grpSpPr bwMode="auto">
          <a:xfrm>
            <a:off x="3048000" y="2057400"/>
            <a:ext cx="650875" cy="533400"/>
            <a:chOff x="1920" y="1296"/>
            <a:chExt cx="410" cy="336"/>
          </a:xfrm>
        </p:grpSpPr>
        <p:sp>
          <p:nvSpPr>
            <p:cNvPr id="10296" name="Freeform 11"/>
            <p:cNvSpPr>
              <a:spLocks/>
            </p:cNvSpPr>
            <p:nvPr/>
          </p:nvSpPr>
          <p:spPr bwMode="auto">
            <a:xfrm>
              <a:off x="1920" y="1296"/>
              <a:ext cx="162" cy="264"/>
            </a:xfrm>
            <a:custGeom>
              <a:avLst/>
              <a:gdLst>
                <a:gd name="T0" fmla="*/ 0 w 162"/>
                <a:gd name="T1" fmla="*/ 264 h 264"/>
                <a:gd name="T2" fmla="*/ 30 w 162"/>
                <a:gd name="T3" fmla="*/ 162 h 264"/>
                <a:gd name="T4" fmla="*/ 90 w 162"/>
                <a:gd name="T5" fmla="*/ 66 h 264"/>
                <a:gd name="T6" fmla="*/ 162 w 16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2" h="264">
                  <a:moveTo>
                    <a:pt x="0" y="264"/>
                  </a:moveTo>
                  <a:cubicBezTo>
                    <a:pt x="5" y="247"/>
                    <a:pt x="15" y="195"/>
                    <a:pt x="30" y="162"/>
                  </a:cubicBezTo>
                  <a:cubicBezTo>
                    <a:pt x="45" y="129"/>
                    <a:pt x="68" y="93"/>
                    <a:pt x="90" y="66"/>
                  </a:cubicBezTo>
                  <a:cubicBezTo>
                    <a:pt x="112" y="39"/>
                    <a:pt x="147" y="14"/>
                    <a:pt x="162" y="0"/>
                  </a:cubicBezTo>
                </a:path>
              </a:pathLst>
            </a:custGeom>
            <a:noFill/>
            <a:ln w="15875" cap="flat" cmpd="sng">
              <a:solidFill>
                <a:srgbClr val="FF9999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97" name="Freeform 12"/>
            <p:cNvSpPr>
              <a:spLocks/>
            </p:cNvSpPr>
            <p:nvPr/>
          </p:nvSpPr>
          <p:spPr bwMode="auto">
            <a:xfrm>
              <a:off x="2160" y="1374"/>
              <a:ext cx="170" cy="258"/>
            </a:xfrm>
            <a:custGeom>
              <a:avLst/>
              <a:gdLst>
                <a:gd name="T0" fmla="*/ 156 w 170"/>
                <a:gd name="T1" fmla="*/ 0 h 258"/>
                <a:gd name="T2" fmla="*/ 144 w 170"/>
                <a:gd name="T3" fmla="*/ 126 h 258"/>
                <a:gd name="T4" fmla="*/ 0 w 170"/>
                <a:gd name="T5" fmla="*/ 258 h 2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0" h="258">
                  <a:moveTo>
                    <a:pt x="156" y="0"/>
                  </a:moveTo>
                  <a:cubicBezTo>
                    <a:pt x="154" y="21"/>
                    <a:pt x="170" y="83"/>
                    <a:pt x="144" y="126"/>
                  </a:cubicBezTo>
                  <a:cubicBezTo>
                    <a:pt x="118" y="169"/>
                    <a:pt x="30" y="231"/>
                    <a:pt x="0" y="258"/>
                  </a:cubicBezTo>
                </a:path>
              </a:pathLst>
            </a:custGeom>
            <a:noFill/>
            <a:ln w="15875" cap="flat" cmpd="sng">
              <a:solidFill>
                <a:srgbClr val="FF9999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49209" name="Group 57"/>
          <p:cNvGrpSpPr>
            <a:grpSpLocks/>
          </p:cNvGrpSpPr>
          <p:nvPr/>
        </p:nvGrpSpPr>
        <p:grpSpPr bwMode="auto">
          <a:xfrm>
            <a:off x="4724400" y="1752600"/>
            <a:ext cx="990600" cy="1143000"/>
            <a:chOff x="2976" y="1104"/>
            <a:chExt cx="624" cy="720"/>
          </a:xfrm>
        </p:grpSpPr>
        <p:sp>
          <p:nvSpPr>
            <p:cNvPr id="10293" name="Oval 13"/>
            <p:cNvSpPr>
              <a:spLocks noChangeArrowheads="1"/>
            </p:cNvSpPr>
            <p:nvPr/>
          </p:nvSpPr>
          <p:spPr bwMode="auto">
            <a:xfrm>
              <a:off x="3264" y="110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10</a:t>
              </a:r>
            </a:p>
          </p:txBody>
        </p:sp>
        <p:sp>
          <p:nvSpPr>
            <p:cNvPr id="10294" name="Oval 14"/>
            <p:cNvSpPr>
              <a:spLocks noChangeArrowheads="1"/>
            </p:cNvSpPr>
            <p:nvPr/>
          </p:nvSpPr>
          <p:spPr bwMode="auto">
            <a:xfrm>
              <a:off x="2976" y="15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8</a:t>
              </a:r>
            </a:p>
          </p:txBody>
        </p:sp>
        <p:sp>
          <p:nvSpPr>
            <p:cNvPr id="10295" name="Line 15"/>
            <p:cNvSpPr>
              <a:spLocks noChangeShapeType="1"/>
            </p:cNvSpPr>
            <p:nvPr/>
          </p:nvSpPr>
          <p:spPr bwMode="auto">
            <a:xfrm flipH="1">
              <a:off x="3168" y="134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0250" name="Line 18"/>
          <p:cNvSpPr>
            <a:spLocks noChangeShapeType="1"/>
          </p:cNvSpPr>
          <p:nvPr/>
        </p:nvSpPr>
        <p:spPr bwMode="auto">
          <a:xfrm>
            <a:off x="5943600" y="1600200"/>
            <a:ext cx="0" cy="1828800"/>
          </a:xfrm>
          <a:prstGeom prst="line">
            <a:avLst/>
          </a:prstGeom>
          <a:noFill/>
          <a:ln w="6350">
            <a:solidFill>
              <a:srgbClr val="66CC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49210" name="Group 58"/>
          <p:cNvGrpSpPr>
            <a:grpSpLocks/>
          </p:cNvGrpSpPr>
          <p:nvPr/>
        </p:nvGrpSpPr>
        <p:grpSpPr bwMode="auto">
          <a:xfrm>
            <a:off x="6324600" y="1752600"/>
            <a:ext cx="1524000" cy="1143000"/>
            <a:chOff x="3984" y="1104"/>
            <a:chExt cx="960" cy="720"/>
          </a:xfrm>
        </p:grpSpPr>
        <p:sp>
          <p:nvSpPr>
            <p:cNvPr id="10288" name="Oval 19"/>
            <p:cNvSpPr>
              <a:spLocks noChangeArrowheads="1"/>
            </p:cNvSpPr>
            <p:nvPr/>
          </p:nvSpPr>
          <p:spPr bwMode="auto">
            <a:xfrm>
              <a:off x="4272" y="110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10</a:t>
              </a:r>
            </a:p>
          </p:txBody>
        </p:sp>
        <p:sp>
          <p:nvSpPr>
            <p:cNvPr id="10289" name="Oval 20"/>
            <p:cNvSpPr>
              <a:spLocks noChangeArrowheads="1"/>
            </p:cNvSpPr>
            <p:nvPr/>
          </p:nvSpPr>
          <p:spPr bwMode="auto">
            <a:xfrm>
              <a:off x="3984" y="15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8</a:t>
              </a:r>
            </a:p>
          </p:txBody>
        </p:sp>
        <p:sp>
          <p:nvSpPr>
            <p:cNvPr id="10290" name="Line 21"/>
            <p:cNvSpPr>
              <a:spLocks noChangeShapeType="1"/>
            </p:cNvSpPr>
            <p:nvPr/>
          </p:nvSpPr>
          <p:spPr bwMode="auto">
            <a:xfrm flipH="1">
              <a:off x="4176" y="134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91" name="Oval 22"/>
            <p:cNvSpPr>
              <a:spLocks noChangeArrowheads="1"/>
            </p:cNvSpPr>
            <p:nvPr/>
          </p:nvSpPr>
          <p:spPr bwMode="auto">
            <a:xfrm>
              <a:off x="4608" y="15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5</a:t>
              </a:r>
            </a:p>
          </p:txBody>
        </p:sp>
        <p:sp>
          <p:nvSpPr>
            <p:cNvPr id="10292" name="Line 23"/>
            <p:cNvSpPr>
              <a:spLocks noChangeShapeType="1"/>
            </p:cNvSpPr>
            <p:nvPr/>
          </p:nvSpPr>
          <p:spPr bwMode="auto">
            <a:xfrm>
              <a:off x="4464" y="134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49211" name="Group 59"/>
          <p:cNvGrpSpPr>
            <a:grpSpLocks/>
          </p:cNvGrpSpPr>
          <p:nvPr/>
        </p:nvGrpSpPr>
        <p:grpSpPr bwMode="auto">
          <a:xfrm>
            <a:off x="533400" y="3733800"/>
            <a:ext cx="2057400" cy="1905000"/>
            <a:chOff x="336" y="2352"/>
            <a:chExt cx="1296" cy="1200"/>
          </a:xfrm>
        </p:grpSpPr>
        <p:sp>
          <p:nvSpPr>
            <p:cNvPr id="10281" name="Oval 24"/>
            <p:cNvSpPr>
              <a:spLocks noChangeArrowheads="1"/>
            </p:cNvSpPr>
            <p:nvPr/>
          </p:nvSpPr>
          <p:spPr bwMode="auto">
            <a:xfrm>
              <a:off x="960" y="235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10</a:t>
              </a:r>
            </a:p>
          </p:txBody>
        </p:sp>
        <p:sp>
          <p:nvSpPr>
            <p:cNvPr id="10282" name="Oval 25"/>
            <p:cNvSpPr>
              <a:spLocks noChangeArrowheads="1"/>
            </p:cNvSpPr>
            <p:nvPr/>
          </p:nvSpPr>
          <p:spPr bwMode="auto">
            <a:xfrm>
              <a:off x="672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8</a:t>
              </a:r>
            </a:p>
          </p:txBody>
        </p:sp>
        <p:sp>
          <p:nvSpPr>
            <p:cNvPr id="10283" name="Line 26"/>
            <p:cNvSpPr>
              <a:spLocks noChangeShapeType="1"/>
            </p:cNvSpPr>
            <p:nvPr/>
          </p:nvSpPr>
          <p:spPr bwMode="auto">
            <a:xfrm flipH="1">
              <a:off x="864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84" name="Oval 27"/>
            <p:cNvSpPr>
              <a:spLocks noChangeArrowheads="1"/>
            </p:cNvSpPr>
            <p:nvPr/>
          </p:nvSpPr>
          <p:spPr bwMode="auto">
            <a:xfrm>
              <a:off x="1296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5</a:t>
              </a:r>
            </a:p>
          </p:txBody>
        </p:sp>
        <p:sp>
          <p:nvSpPr>
            <p:cNvPr id="10285" name="Line 28"/>
            <p:cNvSpPr>
              <a:spLocks noChangeShapeType="1"/>
            </p:cNvSpPr>
            <p:nvPr/>
          </p:nvSpPr>
          <p:spPr bwMode="auto">
            <a:xfrm>
              <a:off x="1152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86" name="Oval 29"/>
            <p:cNvSpPr>
              <a:spLocks noChangeArrowheads="1"/>
            </p:cNvSpPr>
            <p:nvPr/>
          </p:nvSpPr>
          <p:spPr bwMode="auto">
            <a:xfrm>
              <a:off x="336" y="331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12</a:t>
              </a:r>
            </a:p>
          </p:txBody>
        </p:sp>
        <p:sp>
          <p:nvSpPr>
            <p:cNvPr id="10287" name="Line 30"/>
            <p:cNvSpPr>
              <a:spLocks noChangeShapeType="1"/>
            </p:cNvSpPr>
            <p:nvPr/>
          </p:nvSpPr>
          <p:spPr bwMode="auto">
            <a:xfrm flipH="1">
              <a:off x="528" y="307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49212" name="Group 60"/>
          <p:cNvGrpSpPr>
            <a:grpSpLocks/>
          </p:cNvGrpSpPr>
          <p:nvPr/>
        </p:nvGrpSpPr>
        <p:grpSpPr bwMode="auto">
          <a:xfrm>
            <a:off x="714375" y="4781550"/>
            <a:ext cx="619125" cy="552450"/>
            <a:chOff x="450" y="3012"/>
            <a:chExt cx="390" cy="348"/>
          </a:xfrm>
        </p:grpSpPr>
        <p:sp>
          <p:nvSpPr>
            <p:cNvPr id="10279" name="Freeform 31"/>
            <p:cNvSpPr>
              <a:spLocks/>
            </p:cNvSpPr>
            <p:nvPr/>
          </p:nvSpPr>
          <p:spPr bwMode="auto">
            <a:xfrm>
              <a:off x="450" y="3012"/>
              <a:ext cx="162" cy="264"/>
            </a:xfrm>
            <a:custGeom>
              <a:avLst/>
              <a:gdLst>
                <a:gd name="T0" fmla="*/ 0 w 162"/>
                <a:gd name="T1" fmla="*/ 264 h 264"/>
                <a:gd name="T2" fmla="*/ 30 w 162"/>
                <a:gd name="T3" fmla="*/ 162 h 264"/>
                <a:gd name="T4" fmla="*/ 90 w 162"/>
                <a:gd name="T5" fmla="*/ 66 h 264"/>
                <a:gd name="T6" fmla="*/ 162 w 16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2" h="264">
                  <a:moveTo>
                    <a:pt x="0" y="264"/>
                  </a:moveTo>
                  <a:cubicBezTo>
                    <a:pt x="5" y="247"/>
                    <a:pt x="15" y="195"/>
                    <a:pt x="30" y="162"/>
                  </a:cubicBezTo>
                  <a:cubicBezTo>
                    <a:pt x="45" y="129"/>
                    <a:pt x="68" y="93"/>
                    <a:pt x="90" y="66"/>
                  </a:cubicBezTo>
                  <a:cubicBezTo>
                    <a:pt x="112" y="39"/>
                    <a:pt x="147" y="14"/>
                    <a:pt x="162" y="0"/>
                  </a:cubicBezTo>
                </a:path>
              </a:pathLst>
            </a:custGeom>
            <a:noFill/>
            <a:ln w="15875" cap="flat" cmpd="sng">
              <a:solidFill>
                <a:srgbClr val="FF9999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80" name="Freeform 32"/>
            <p:cNvSpPr>
              <a:spLocks/>
            </p:cNvSpPr>
            <p:nvPr/>
          </p:nvSpPr>
          <p:spPr bwMode="auto">
            <a:xfrm>
              <a:off x="696" y="3120"/>
              <a:ext cx="144" cy="240"/>
            </a:xfrm>
            <a:custGeom>
              <a:avLst/>
              <a:gdLst>
                <a:gd name="T0" fmla="*/ 144 w 144"/>
                <a:gd name="T1" fmla="*/ 0 h 240"/>
                <a:gd name="T2" fmla="*/ 114 w 144"/>
                <a:gd name="T3" fmla="*/ 126 h 240"/>
                <a:gd name="T4" fmla="*/ 0 w 144"/>
                <a:gd name="T5" fmla="*/ 24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240">
                  <a:moveTo>
                    <a:pt x="144" y="0"/>
                  </a:moveTo>
                  <a:cubicBezTo>
                    <a:pt x="139" y="21"/>
                    <a:pt x="138" y="86"/>
                    <a:pt x="114" y="126"/>
                  </a:cubicBezTo>
                  <a:cubicBezTo>
                    <a:pt x="90" y="166"/>
                    <a:pt x="24" y="216"/>
                    <a:pt x="0" y="240"/>
                  </a:cubicBezTo>
                </a:path>
              </a:pathLst>
            </a:custGeom>
            <a:noFill/>
            <a:ln w="15875" cap="flat" cmpd="sng">
              <a:solidFill>
                <a:srgbClr val="FF9999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49213" name="Group 61"/>
          <p:cNvGrpSpPr>
            <a:grpSpLocks/>
          </p:cNvGrpSpPr>
          <p:nvPr/>
        </p:nvGrpSpPr>
        <p:grpSpPr bwMode="auto">
          <a:xfrm>
            <a:off x="2971800" y="3733800"/>
            <a:ext cx="2057400" cy="1905000"/>
            <a:chOff x="1872" y="2352"/>
            <a:chExt cx="1296" cy="1200"/>
          </a:xfrm>
        </p:grpSpPr>
        <p:sp>
          <p:nvSpPr>
            <p:cNvPr id="10272" name="Oval 33"/>
            <p:cNvSpPr>
              <a:spLocks noChangeArrowheads="1"/>
            </p:cNvSpPr>
            <p:nvPr/>
          </p:nvSpPr>
          <p:spPr bwMode="auto">
            <a:xfrm>
              <a:off x="2496" y="235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10</a:t>
              </a:r>
            </a:p>
          </p:txBody>
        </p:sp>
        <p:sp>
          <p:nvSpPr>
            <p:cNvPr id="10273" name="Oval 34"/>
            <p:cNvSpPr>
              <a:spLocks noChangeArrowheads="1"/>
            </p:cNvSpPr>
            <p:nvPr/>
          </p:nvSpPr>
          <p:spPr bwMode="auto">
            <a:xfrm>
              <a:off x="2208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12</a:t>
              </a:r>
            </a:p>
          </p:txBody>
        </p:sp>
        <p:sp>
          <p:nvSpPr>
            <p:cNvPr id="10274" name="Line 35"/>
            <p:cNvSpPr>
              <a:spLocks noChangeShapeType="1"/>
            </p:cNvSpPr>
            <p:nvPr/>
          </p:nvSpPr>
          <p:spPr bwMode="auto">
            <a:xfrm flipH="1">
              <a:off x="2400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75" name="Oval 36"/>
            <p:cNvSpPr>
              <a:spLocks noChangeArrowheads="1"/>
            </p:cNvSpPr>
            <p:nvPr/>
          </p:nvSpPr>
          <p:spPr bwMode="auto">
            <a:xfrm>
              <a:off x="2832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5</a:t>
              </a:r>
            </a:p>
          </p:txBody>
        </p:sp>
        <p:sp>
          <p:nvSpPr>
            <p:cNvPr id="10276" name="Line 37"/>
            <p:cNvSpPr>
              <a:spLocks noChangeShapeType="1"/>
            </p:cNvSpPr>
            <p:nvPr/>
          </p:nvSpPr>
          <p:spPr bwMode="auto">
            <a:xfrm>
              <a:off x="2688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77" name="Oval 38"/>
            <p:cNvSpPr>
              <a:spLocks noChangeArrowheads="1"/>
            </p:cNvSpPr>
            <p:nvPr/>
          </p:nvSpPr>
          <p:spPr bwMode="auto">
            <a:xfrm>
              <a:off x="1872" y="331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8</a:t>
              </a:r>
            </a:p>
          </p:txBody>
        </p:sp>
        <p:sp>
          <p:nvSpPr>
            <p:cNvPr id="10278" name="Line 39"/>
            <p:cNvSpPr>
              <a:spLocks noChangeShapeType="1"/>
            </p:cNvSpPr>
            <p:nvPr/>
          </p:nvSpPr>
          <p:spPr bwMode="auto">
            <a:xfrm flipH="1">
              <a:off x="2064" y="307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49214" name="Group 62"/>
          <p:cNvGrpSpPr>
            <a:grpSpLocks/>
          </p:cNvGrpSpPr>
          <p:nvPr/>
        </p:nvGrpSpPr>
        <p:grpSpPr bwMode="auto">
          <a:xfrm>
            <a:off x="3648075" y="4038600"/>
            <a:ext cx="619125" cy="552450"/>
            <a:chOff x="2298" y="2544"/>
            <a:chExt cx="390" cy="348"/>
          </a:xfrm>
        </p:grpSpPr>
        <p:sp>
          <p:nvSpPr>
            <p:cNvPr id="10263" name="Freeform 47"/>
            <p:cNvSpPr>
              <a:spLocks/>
            </p:cNvSpPr>
            <p:nvPr/>
          </p:nvSpPr>
          <p:spPr bwMode="auto">
            <a:xfrm>
              <a:off x="2298" y="2544"/>
              <a:ext cx="162" cy="264"/>
            </a:xfrm>
            <a:custGeom>
              <a:avLst/>
              <a:gdLst>
                <a:gd name="T0" fmla="*/ 0 w 162"/>
                <a:gd name="T1" fmla="*/ 264 h 264"/>
                <a:gd name="T2" fmla="*/ 30 w 162"/>
                <a:gd name="T3" fmla="*/ 162 h 264"/>
                <a:gd name="T4" fmla="*/ 90 w 162"/>
                <a:gd name="T5" fmla="*/ 66 h 264"/>
                <a:gd name="T6" fmla="*/ 162 w 16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2" h="264">
                  <a:moveTo>
                    <a:pt x="0" y="264"/>
                  </a:moveTo>
                  <a:cubicBezTo>
                    <a:pt x="5" y="247"/>
                    <a:pt x="15" y="195"/>
                    <a:pt x="30" y="162"/>
                  </a:cubicBezTo>
                  <a:cubicBezTo>
                    <a:pt x="45" y="129"/>
                    <a:pt x="68" y="93"/>
                    <a:pt x="90" y="66"/>
                  </a:cubicBezTo>
                  <a:cubicBezTo>
                    <a:pt x="112" y="39"/>
                    <a:pt x="147" y="14"/>
                    <a:pt x="162" y="0"/>
                  </a:cubicBezTo>
                </a:path>
              </a:pathLst>
            </a:custGeom>
            <a:noFill/>
            <a:ln w="15875" cap="flat" cmpd="sng">
              <a:solidFill>
                <a:srgbClr val="FF9999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64" name="Freeform 48"/>
            <p:cNvSpPr>
              <a:spLocks/>
            </p:cNvSpPr>
            <p:nvPr/>
          </p:nvSpPr>
          <p:spPr bwMode="auto">
            <a:xfrm>
              <a:off x="2544" y="2652"/>
              <a:ext cx="144" cy="240"/>
            </a:xfrm>
            <a:custGeom>
              <a:avLst/>
              <a:gdLst>
                <a:gd name="T0" fmla="*/ 144 w 144"/>
                <a:gd name="T1" fmla="*/ 0 h 240"/>
                <a:gd name="T2" fmla="*/ 114 w 144"/>
                <a:gd name="T3" fmla="*/ 126 h 240"/>
                <a:gd name="T4" fmla="*/ 0 w 144"/>
                <a:gd name="T5" fmla="*/ 24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240">
                  <a:moveTo>
                    <a:pt x="144" y="0"/>
                  </a:moveTo>
                  <a:cubicBezTo>
                    <a:pt x="139" y="21"/>
                    <a:pt x="138" y="86"/>
                    <a:pt x="114" y="126"/>
                  </a:cubicBezTo>
                  <a:cubicBezTo>
                    <a:pt x="90" y="166"/>
                    <a:pt x="24" y="216"/>
                    <a:pt x="0" y="240"/>
                  </a:cubicBezTo>
                </a:path>
              </a:pathLst>
            </a:custGeom>
            <a:noFill/>
            <a:ln w="15875" cap="flat" cmpd="sng">
              <a:solidFill>
                <a:srgbClr val="FF9999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49201" name="AutoShape 49"/>
          <p:cNvSpPr>
            <a:spLocks noChangeArrowheads="1"/>
          </p:cNvSpPr>
          <p:nvPr/>
        </p:nvSpPr>
        <p:spPr bwMode="auto">
          <a:xfrm>
            <a:off x="2819400" y="4191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  <p:sp>
        <p:nvSpPr>
          <p:cNvPr id="10259" name="Text Box 51"/>
          <p:cNvSpPr txBox="1">
            <a:spLocks noChangeArrowheads="1"/>
          </p:cNvSpPr>
          <p:nvPr/>
        </p:nvSpPr>
        <p:spPr bwMode="auto">
          <a:xfrm>
            <a:off x="2286000" y="3048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rgbClr val="66CCFF"/>
                </a:solidFill>
              </a:rPr>
              <a:t>1</a:t>
            </a:r>
          </a:p>
        </p:txBody>
      </p:sp>
      <p:sp>
        <p:nvSpPr>
          <p:cNvPr id="10260" name="Text Box 52"/>
          <p:cNvSpPr txBox="1">
            <a:spLocks noChangeArrowheads="1"/>
          </p:cNvSpPr>
          <p:nvPr/>
        </p:nvSpPr>
        <p:spPr bwMode="auto">
          <a:xfrm>
            <a:off x="5638800" y="3048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rgbClr val="66CCFF"/>
                </a:solidFill>
              </a:rPr>
              <a:t>2</a:t>
            </a:r>
          </a:p>
        </p:txBody>
      </p:sp>
      <p:sp>
        <p:nvSpPr>
          <p:cNvPr id="10261" name="Text Box 53"/>
          <p:cNvSpPr txBox="1">
            <a:spLocks noChangeArrowheads="1"/>
          </p:cNvSpPr>
          <p:nvPr/>
        </p:nvSpPr>
        <p:spPr bwMode="auto">
          <a:xfrm>
            <a:off x="8077200" y="3048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rgbClr val="66CCFF"/>
                </a:solidFill>
              </a:rPr>
              <a:t>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>
                <a:solidFill>
                  <a:prstClr val="white"/>
                </a:solidFill>
              </a:rPr>
              <a:pPr/>
              <a:t>21</a:t>
            </a:fld>
            <a:endParaRPr lang="en-CA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nimBg="1" autoUpdateAnimBg="0"/>
      <p:bldP spid="49162" grpId="0" animBg="1"/>
      <p:bldP spid="4920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Constructing a heap III</a:t>
            </a:r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1295400" y="1752600"/>
            <a:ext cx="533400" cy="381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2000">
                <a:latin typeface="Verdana" pitchFamily="34" charset="0"/>
              </a:rPr>
              <a:t>8</a:t>
            </a:r>
          </a:p>
        </p:txBody>
      </p:sp>
      <p:sp>
        <p:nvSpPr>
          <p:cNvPr id="10244" name="Line 5"/>
          <p:cNvSpPr>
            <a:spLocks noChangeShapeType="1"/>
          </p:cNvSpPr>
          <p:nvPr/>
        </p:nvSpPr>
        <p:spPr bwMode="auto">
          <a:xfrm>
            <a:off x="762000" y="3429000"/>
            <a:ext cx="7620000" cy="0"/>
          </a:xfrm>
          <a:prstGeom prst="line">
            <a:avLst/>
          </a:prstGeom>
          <a:noFill/>
          <a:ln w="6350">
            <a:solidFill>
              <a:srgbClr val="66CC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0245" name="Line 6"/>
          <p:cNvSpPr>
            <a:spLocks noChangeShapeType="1"/>
          </p:cNvSpPr>
          <p:nvPr/>
        </p:nvSpPr>
        <p:spPr bwMode="auto">
          <a:xfrm>
            <a:off x="2590800" y="1600200"/>
            <a:ext cx="0" cy="1828800"/>
          </a:xfrm>
          <a:prstGeom prst="line">
            <a:avLst/>
          </a:prstGeom>
          <a:noFill/>
          <a:ln w="6350">
            <a:solidFill>
              <a:srgbClr val="66CC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49207" name="Group 55"/>
          <p:cNvGrpSpPr>
            <a:grpSpLocks/>
          </p:cNvGrpSpPr>
          <p:nvPr/>
        </p:nvGrpSpPr>
        <p:grpSpPr bwMode="auto">
          <a:xfrm>
            <a:off x="2895600" y="1752600"/>
            <a:ext cx="990600" cy="1143000"/>
            <a:chOff x="1824" y="1104"/>
            <a:chExt cx="624" cy="720"/>
          </a:xfrm>
        </p:grpSpPr>
        <p:sp>
          <p:nvSpPr>
            <p:cNvPr id="10298" name="Oval 7"/>
            <p:cNvSpPr>
              <a:spLocks noChangeArrowheads="1"/>
            </p:cNvSpPr>
            <p:nvPr/>
          </p:nvSpPr>
          <p:spPr bwMode="auto">
            <a:xfrm>
              <a:off x="2112" y="110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8</a:t>
              </a:r>
            </a:p>
          </p:txBody>
        </p:sp>
        <p:sp>
          <p:nvSpPr>
            <p:cNvPr id="10299" name="Oval 8"/>
            <p:cNvSpPr>
              <a:spLocks noChangeArrowheads="1"/>
            </p:cNvSpPr>
            <p:nvPr/>
          </p:nvSpPr>
          <p:spPr bwMode="auto">
            <a:xfrm>
              <a:off x="1824" y="15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10</a:t>
              </a:r>
            </a:p>
          </p:txBody>
        </p:sp>
        <p:sp>
          <p:nvSpPr>
            <p:cNvPr id="10300" name="Line 9"/>
            <p:cNvSpPr>
              <a:spLocks noChangeShapeType="1"/>
            </p:cNvSpPr>
            <p:nvPr/>
          </p:nvSpPr>
          <p:spPr bwMode="auto">
            <a:xfrm flipH="1">
              <a:off x="2016" y="134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49162" name="AutoShape 10"/>
          <p:cNvSpPr>
            <a:spLocks noChangeArrowheads="1"/>
          </p:cNvSpPr>
          <p:nvPr/>
        </p:nvSpPr>
        <p:spPr bwMode="auto">
          <a:xfrm>
            <a:off x="4191000" y="2133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  <p:grpSp>
        <p:nvGrpSpPr>
          <p:cNvPr id="49208" name="Group 56"/>
          <p:cNvGrpSpPr>
            <a:grpSpLocks/>
          </p:cNvGrpSpPr>
          <p:nvPr/>
        </p:nvGrpSpPr>
        <p:grpSpPr bwMode="auto">
          <a:xfrm>
            <a:off x="3048000" y="2057400"/>
            <a:ext cx="650875" cy="533400"/>
            <a:chOff x="1920" y="1296"/>
            <a:chExt cx="410" cy="336"/>
          </a:xfrm>
        </p:grpSpPr>
        <p:sp>
          <p:nvSpPr>
            <p:cNvPr id="10296" name="Freeform 11"/>
            <p:cNvSpPr>
              <a:spLocks/>
            </p:cNvSpPr>
            <p:nvPr/>
          </p:nvSpPr>
          <p:spPr bwMode="auto">
            <a:xfrm>
              <a:off x="1920" y="1296"/>
              <a:ext cx="162" cy="264"/>
            </a:xfrm>
            <a:custGeom>
              <a:avLst/>
              <a:gdLst>
                <a:gd name="T0" fmla="*/ 0 w 162"/>
                <a:gd name="T1" fmla="*/ 264 h 264"/>
                <a:gd name="T2" fmla="*/ 30 w 162"/>
                <a:gd name="T3" fmla="*/ 162 h 264"/>
                <a:gd name="T4" fmla="*/ 90 w 162"/>
                <a:gd name="T5" fmla="*/ 66 h 264"/>
                <a:gd name="T6" fmla="*/ 162 w 16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2" h="264">
                  <a:moveTo>
                    <a:pt x="0" y="264"/>
                  </a:moveTo>
                  <a:cubicBezTo>
                    <a:pt x="5" y="247"/>
                    <a:pt x="15" y="195"/>
                    <a:pt x="30" y="162"/>
                  </a:cubicBezTo>
                  <a:cubicBezTo>
                    <a:pt x="45" y="129"/>
                    <a:pt x="68" y="93"/>
                    <a:pt x="90" y="66"/>
                  </a:cubicBezTo>
                  <a:cubicBezTo>
                    <a:pt x="112" y="39"/>
                    <a:pt x="147" y="14"/>
                    <a:pt x="162" y="0"/>
                  </a:cubicBezTo>
                </a:path>
              </a:pathLst>
            </a:custGeom>
            <a:noFill/>
            <a:ln w="15875" cap="flat" cmpd="sng">
              <a:solidFill>
                <a:srgbClr val="FF9999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97" name="Freeform 12"/>
            <p:cNvSpPr>
              <a:spLocks/>
            </p:cNvSpPr>
            <p:nvPr/>
          </p:nvSpPr>
          <p:spPr bwMode="auto">
            <a:xfrm>
              <a:off x="2160" y="1374"/>
              <a:ext cx="170" cy="258"/>
            </a:xfrm>
            <a:custGeom>
              <a:avLst/>
              <a:gdLst>
                <a:gd name="T0" fmla="*/ 156 w 170"/>
                <a:gd name="T1" fmla="*/ 0 h 258"/>
                <a:gd name="T2" fmla="*/ 144 w 170"/>
                <a:gd name="T3" fmla="*/ 126 h 258"/>
                <a:gd name="T4" fmla="*/ 0 w 170"/>
                <a:gd name="T5" fmla="*/ 258 h 2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0" h="258">
                  <a:moveTo>
                    <a:pt x="156" y="0"/>
                  </a:moveTo>
                  <a:cubicBezTo>
                    <a:pt x="154" y="21"/>
                    <a:pt x="170" y="83"/>
                    <a:pt x="144" y="126"/>
                  </a:cubicBezTo>
                  <a:cubicBezTo>
                    <a:pt x="118" y="169"/>
                    <a:pt x="30" y="231"/>
                    <a:pt x="0" y="258"/>
                  </a:cubicBezTo>
                </a:path>
              </a:pathLst>
            </a:custGeom>
            <a:noFill/>
            <a:ln w="15875" cap="flat" cmpd="sng">
              <a:solidFill>
                <a:srgbClr val="FF9999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49209" name="Group 57"/>
          <p:cNvGrpSpPr>
            <a:grpSpLocks/>
          </p:cNvGrpSpPr>
          <p:nvPr/>
        </p:nvGrpSpPr>
        <p:grpSpPr bwMode="auto">
          <a:xfrm>
            <a:off x="4724400" y="1752600"/>
            <a:ext cx="990600" cy="1143000"/>
            <a:chOff x="2976" y="1104"/>
            <a:chExt cx="624" cy="720"/>
          </a:xfrm>
        </p:grpSpPr>
        <p:sp>
          <p:nvSpPr>
            <p:cNvPr id="10293" name="Oval 13"/>
            <p:cNvSpPr>
              <a:spLocks noChangeArrowheads="1"/>
            </p:cNvSpPr>
            <p:nvPr/>
          </p:nvSpPr>
          <p:spPr bwMode="auto">
            <a:xfrm>
              <a:off x="3264" y="110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10</a:t>
              </a:r>
            </a:p>
          </p:txBody>
        </p:sp>
        <p:sp>
          <p:nvSpPr>
            <p:cNvPr id="10294" name="Oval 14"/>
            <p:cNvSpPr>
              <a:spLocks noChangeArrowheads="1"/>
            </p:cNvSpPr>
            <p:nvPr/>
          </p:nvSpPr>
          <p:spPr bwMode="auto">
            <a:xfrm>
              <a:off x="2976" y="15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8</a:t>
              </a:r>
            </a:p>
          </p:txBody>
        </p:sp>
        <p:sp>
          <p:nvSpPr>
            <p:cNvPr id="10295" name="Line 15"/>
            <p:cNvSpPr>
              <a:spLocks noChangeShapeType="1"/>
            </p:cNvSpPr>
            <p:nvPr/>
          </p:nvSpPr>
          <p:spPr bwMode="auto">
            <a:xfrm flipH="1">
              <a:off x="3168" y="134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0250" name="Line 18"/>
          <p:cNvSpPr>
            <a:spLocks noChangeShapeType="1"/>
          </p:cNvSpPr>
          <p:nvPr/>
        </p:nvSpPr>
        <p:spPr bwMode="auto">
          <a:xfrm>
            <a:off x="5943600" y="1600200"/>
            <a:ext cx="0" cy="1828800"/>
          </a:xfrm>
          <a:prstGeom prst="line">
            <a:avLst/>
          </a:prstGeom>
          <a:noFill/>
          <a:ln w="6350">
            <a:solidFill>
              <a:srgbClr val="66CC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49210" name="Group 58"/>
          <p:cNvGrpSpPr>
            <a:grpSpLocks/>
          </p:cNvGrpSpPr>
          <p:nvPr/>
        </p:nvGrpSpPr>
        <p:grpSpPr bwMode="auto">
          <a:xfrm>
            <a:off x="6324600" y="1752600"/>
            <a:ext cx="1524000" cy="1143000"/>
            <a:chOff x="3984" y="1104"/>
            <a:chExt cx="960" cy="720"/>
          </a:xfrm>
        </p:grpSpPr>
        <p:sp>
          <p:nvSpPr>
            <p:cNvPr id="10288" name="Oval 19"/>
            <p:cNvSpPr>
              <a:spLocks noChangeArrowheads="1"/>
            </p:cNvSpPr>
            <p:nvPr/>
          </p:nvSpPr>
          <p:spPr bwMode="auto">
            <a:xfrm>
              <a:off x="4272" y="110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10</a:t>
              </a:r>
            </a:p>
          </p:txBody>
        </p:sp>
        <p:sp>
          <p:nvSpPr>
            <p:cNvPr id="10289" name="Oval 20"/>
            <p:cNvSpPr>
              <a:spLocks noChangeArrowheads="1"/>
            </p:cNvSpPr>
            <p:nvPr/>
          </p:nvSpPr>
          <p:spPr bwMode="auto">
            <a:xfrm>
              <a:off x="3984" y="15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8</a:t>
              </a:r>
            </a:p>
          </p:txBody>
        </p:sp>
        <p:sp>
          <p:nvSpPr>
            <p:cNvPr id="10290" name="Line 21"/>
            <p:cNvSpPr>
              <a:spLocks noChangeShapeType="1"/>
            </p:cNvSpPr>
            <p:nvPr/>
          </p:nvSpPr>
          <p:spPr bwMode="auto">
            <a:xfrm flipH="1">
              <a:off x="4176" y="134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91" name="Oval 22"/>
            <p:cNvSpPr>
              <a:spLocks noChangeArrowheads="1"/>
            </p:cNvSpPr>
            <p:nvPr/>
          </p:nvSpPr>
          <p:spPr bwMode="auto">
            <a:xfrm>
              <a:off x="4608" y="15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5</a:t>
              </a:r>
            </a:p>
          </p:txBody>
        </p:sp>
        <p:sp>
          <p:nvSpPr>
            <p:cNvPr id="10292" name="Line 23"/>
            <p:cNvSpPr>
              <a:spLocks noChangeShapeType="1"/>
            </p:cNvSpPr>
            <p:nvPr/>
          </p:nvSpPr>
          <p:spPr bwMode="auto">
            <a:xfrm>
              <a:off x="4464" y="134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49211" name="Group 59"/>
          <p:cNvGrpSpPr>
            <a:grpSpLocks/>
          </p:cNvGrpSpPr>
          <p:nvPr/>
        </p:nvGrpSpPr>
        <p:grpSpPr bwMode="auto">
          <a:xfrm>
            <a:off x="533400" y="3733800"/>
            <a:ext cx="2057400" cy="1905000"/>
            <a:chOff x="336" y="2352"/>
            <a:chExt cx="1296" cy="1200"/>
          </a:xfrm>
        </p:grpSpPr>
        <p:sp>
          <p:nvSpPr>
            <p:cNvPr id="10281" name="Oval 24"/>
            <p:cNvSpPr>
              <a:spLocks noChangeArrowheads="1"/>
            </p:cNvSpPr>
            <p:nvPr/>
          </p:nvSpPr>
          <p:spPr bwMode="auto">
            <a:xfrm>
              <a:off x="960" y="235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10</a:t>
              </a:r>
            </a:p>
          </p:txBody>
        </p:sp>
        <p:sp>
          <p:nvSpPr>
            <p:cNvPr id="10282" name="Oval 25"/>
            <p:cNvSpPr>
              <a:spLocks noChangeArrowheads="1"/>
            </p:cNvSpPr>
            <p:nvPr/>
          </p:nvSpPr>
          <p:spPr bwMode="auto">
            <a:xfrm>
              <a:off x="672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8</a:t>
              </a:r>
            </a:p>
          </p:txBody>
        </p:sp>
        <p:sp>
          <p:nvSpPr>
            <p:cNvPr id="10283" name="Line 26"/>
            <p:cNvSpPr>
              <a:spLocks noChangeShapeType="1"/>
            </p:cNvSpPr>
            <p:nvPr/>
          </p:nvSpPr>
          <p:spPr bwMode="auto">
            <a:xfrm flipH="1">
              <a:off x="864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84" name="Oval 27"/>
            <p:cNvSpPr>
              <a:spLocks noChangeArrowheads="1"/>
            </p:cNvSpPr>
            <p:nvPr/>
          </p:nvSpPr>
          <p:spPr bwMode="auto">
            <a:xfrm>
              <a:off x="1296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5</a:t>
              </a:r>
            </a:p>
          </p:txBody>
        </p:sp>
        <p:sp>
          <p:nvSpPr>
            <p:cNvPr id="10285" name="Line 28"/>
            <p:cNvSpPr>
              <a:spLocks noChangeShapeType="1"/>
            </p:cNvSpPr>
            <p:nvPr/>
          </p:nvSpPr>
          <p:spPr bwMode="auto">
            <a:xfrm>
              <a:off x="1152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86" name="Oval 29"/>
            <p:cNvSpPr>
              <a:spLocks noChangeArrowheads="1"/>
            </p:cNvSpPr>
            <p:nvPr/>
          </p:nvSpPr>
          <p:spPr bwMode="auto">
            <a:xfrm>
              <a:off x="336" y="331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12</a:t>
              </a:r>
            </a:p>
          </p:txBody>
        </p:sp>
        <p:sp>
          <p:nvSpPr>
            <p:cNvPr id="10287" name="Line 30"/>
            <p:cNvSpPr>
              <a:spLocks noChangeShapeType="1"/>
            </p:cNvSpPr>
            <p:nvPr/>
          </p:nvSpPr>
          <p:spPr bwMode="auto">
            <a:xfrm flipH="1">
              <a:off x="528" y="307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49212" name="Group 60"/>
          <p:cNvGrpSpPr>
            <a:grpSpLocks/>
          </p:cNvGrpSpPr>
          <p:nvPr/>
        </p:nvGrpSpPr>
        <p:grpSpPr bwMode="auto">
          <a:xfrm>
            <a:off x="714375" y="4781550"/>
            <a:ext cx="619125" cy="552450"/>
            <a:chOff x="450" y="3012"/>
            <a:chExt cx="390" cy="348"/>
          </a:xfrm>
        </p:grpSpPr>
        <p:sp>
          <p:nvSpPr>
            <p:cNvPr id="10279" name="Freeform 31"/>
            <p:cNvSpPr>
              <a:spLocks/>
            </p:cNvSpPr>
            <p:nvPr/>
          </p:nvSpPr>
          <p:spPr bwMode="auto">
            <a:xfrm>
              <a:off x="450" y="3012"/>
              <a:ext cx="162" cy="264"/>
            </a:xfrm>
            <a:custGeom>
              <a:avLst/>
              <a:gdLst>
                <a:gd name="T0" fmla="*/ 0 w 162"/>
                <a:gd name="T1" fmla="*/ 264 h 264"/>
                <a:gd name="T2" fmla="*/ 30 w 162"/>
                <a:gd name="T3" fmla="*/ 162 h 264"/>
                <a:gd name="T4" fmla="*/ 90 w 162"/>
                <a:gd name="T5" fmla="*/ 66 h 264"/>
                <a:gd name="T6" fmla="*/ 162 w 16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2" h="264">
                  <a:moveTo>
                    <a:pt x="0" y="264"/>
                  </a:moveTo>
                  <a:cubicBezTo>
                    <a:pt x="5" y="247"/>
                    <a:pt x="15" y="195"/>
                    <a:pt x="30" y="162"/>
                  </a:cubicBezTo>
                  <a:cubicBezTo>
                    <a:pt x="45" y="129"/>
                    <a:pt x="68" y="93"/>
                    <a:pt x="90" y="66"/>
                  </a:cubicBezTo>
                  <a:cubicBezTo>
                    <a:pt x="112" y="39"/>
                    <a:pt x="147" y="14"/>
                    <a:pt x="162" y="0"/>
                  </a:cubicBezTo>
                </a:path>
              </a:pathLst>
            </a:custGeom>
            <a:noFill/>
            <a:ln w="15875" cap="flat" cmpd="sng">
              <a:solidFill>
                <a:srgbClr val="FF9999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80" name="Freeform 32"/>
            <p:cNvSpPr>
              <a:spLocks/>
            </p:cNvSpPr>
            <p:nvPr/>
          </p:nvSpPr>
          <p:spPr bwMode="auto">
            <a:xfrm>
              <a:off x="696" y="3120"/>
              <a:ext cx="144" cy="240"/>
            </a:xfrm>
            <a:custGeom>
              <a:avLst/>
              <a:gdLst>
                <a:gd name="T0" fmla="*/ 144 w 144"/>
                <a:gd name="T1" fmla="*/ 0 h 240"/>
                <a:gd name="T2" fmla="*/ 114 w 144"/>
                <a:gd name="T3" fmla="*/ 126 h 240"/>
                <a:gd name="T4" fmla="*/ 0 w 144"/>
                <a:gd name="T5" fmla="*/ 24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240">
                  <a:moveTo>
                    <a:pt x="144" y="0"/>
                  </a:moveTo>
                  <a:cubicBezTo>
                    <a:pt x="139" y="21"/>
                    <a:pt x="138" y="86"/>
                    <a:pt x="114" y="126"/>
                  </a:cubicBezTo>
                  <a:cubicBezTo>
                    <a:pt x="90" y="166"/>
                    <a:pt x="24" y="216"/>
                    <a:pt x="0" y="240"/>
                  </a:cubicBezTo>
                </a:path>
              </a:pathLst>
            </a:custGeom>
            <a:noFill/>
            <a:ln w="15875" cap="flat" cmpd="sng">
              <a:solidFill>
                <a:srgbClr val="FF9999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49213" name="Group 61"/>
          <p:cNvGrpSpPr>
            <a:grpSpLocks/>
          </p:cNvGrpSpPr>
          <p:nvPr/>
        </p:nvGrpSpPr>
        <p:grpSpPr bwMode="auto">
          <a:xfrm>
            <a:off x="2971800" y="3733800"/>
            <a:ext cx="2057400" cy="1905000"/>
            <a:chOff x="1872" y="2352"/>
            <a:chExt cx="1296" cy="1200"/>
          </a:xfrm>
        </p:grpSpPr>
        <p:sp>
          <p:nvSpPr>
            <p:cNvPr id="10272" name="Oval 33"/>
            <p:cNvSpPr>
              <a:spLocks noChangeArrowheads="1"/>
            </p:cNvSpPr>
            <p:nvPr/>
          </p:nvSpPr>
          <p:spPr bwMode="auto">
            <a:xfrm>
              <a:off x="2496" y="235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10</a:t>
              </a:r>
            </a:p>
          </p:txBody>
        </p:sp>
        <p:sp>
          <p:nvSpPr>
            <p:cNvPr id="10273" name="Oval 34"/>
            <p:cNvSpPr>
              <a:spLocks noChangeArrowheads="1"/>
            </p:cNvSpPr>
            <p:nvPr/>
          </p:nvSpPr>
          <p:spPr bwMode="auto">
            <a:xfrm>
              <a:off x="2208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12</a:t>
              </a:r>
            </a:p>
          </p:txBody>
        </p:sp>
        <p:sp>
          <p:nvSpPr>
            <p:cNvPr id="10274" name="Line 35"/>
            <p:cNvSpPr>
              <a:spLocks noChangeShapeType="1"/>
            </p:cNvSpPr>
            <p:nvPr/>
          </p:nvSpPr>
          <p:spPr bwMode="auto">
            <a:xfrm flipH="1">
              <a:off x="2400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75" name="Oval 36"/>
            <p:cNvSpPr>
              <a:spLocks noChangeArrowheads="1"/>
            </p:cNvSpPr>
            <p:nvPr/>
          </p:nvSpPr>
          <p:spPr bwMode="auto">
            <a:xfrm>
              <a:off x="2832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5</a:t>
              </a:r>
            </a:p>
          </p:txBody>
        </p:sp>
        <p:sp>
          <p:nvSpPr>
            <p:cNvPr id="10276" name="Line 37"/>
            <p:cNvSpPr>
              <a:spLocks noChangeShapeType="1"/>
            </p:cNvSpPr>
            <p:nvPr/>
          </p:nvSpPr>
          <p:spPr bwMode="auto">
            <a:xfrm>
              <a:off x="2688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77" name="Oval 38"/>
            <p:cNvSpPr>
              <a:spLocks noChangeArrowheads="1"/>
            </p:cNvSpPr>
            <p:nvPr/>
          </p:nvSpPr>
          <p:spPr bwMode="auto">
            <a:xfrm>
              <a:off x="1872" y="331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8</a:t>
              </a:r>
            </a:p>
          </p:txBody>
        </p:sp>
        <p:sp>
          <p:nvSpPr>
            <p:cNvPr id="10278" name="Line 39"/>
            <p:cNvSpPr>
              <a:spLocks noChangeShapeType="1"/>
            </p:cNvSpPr>
            <p:nvPr/>
          </p:nvSpPr>
          <p:spPr bwMode="auto">
            <a:xfrm flipH="1">
              <a:off x="2064" y="307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49215" name="Group 63"/>
          <p:cNvGrpSpPr>
            <a:grpSpLocks/>
          </p:cNvGrpSpPr>
          <p:nvPr/>
        </p:nvGrpSpPr>
        <p:grpSpPr bwMode="auto">
          <a:xfrm>
            <a:off x="5410200" y="3733800"/>
            <a:ext cx="2057400" cy="1905000"/>
            <a:chOff x="3408" y="2352"/>
            <a:chExt cx="1296" cy="1200"/>
          </a:xfrm>
        </p:grpSpPr>
        <p:sp>
          <p:nvSpPr>
            <p:cNvPr id="10265" name="Oval 40"/>
            <p:cNvSpPr>
              <a:spLocks noChangeArrowheads="1"/>
            </p:cNvSpPr>
            <p:nvPr/>
          </p:nvSpPr>
          <p:spPr bwMode="auto">
            <a:xfrm>
              <a:off x="4032" y="235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12</a:t>
              </a:r>
            </a:p>
          </p:txBody>
        </p:sp>
        <p:sp>
          <p:nvSpPr>
            <p:cNvPr id="10266" name="Oval 41"/>
            <p:cNvSpPr>
              <a:spLocks noChangeArrowheads="1"/>
            </p:cNvSpPr>
            <p:nvPr/>
          </p:nvSpPr>
          <p:spPr bwMode="auto">
            <a:xfrm>
              <a:off x="3744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10</a:t>
              </a:r>
            </a:p>
          </p:txBody>
        </p:sp>
        <p:sp>
          <p:nvSpPr>
            <p:cNvPr id="10267" name="Line 42"/>
            <p:cNvSpPr>
              <a:spLocks noChangeShapeType="1"/>
            </p:cNvSpPr>
            <p:nvPr/>
          </p:nvSpPr>
          <p:spPr bwMode="auto">
            <a:xfrm flipH="1">
              <a:off x="3936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68" name="Oval 43"/>
            <p:cNvSpPr>
              <a:spLocks noChangeArrowheads="1"/>
            </p:cNvSpPr>
            <p:nvPr/>
          </p:nvSpPr>
          <p:spPr bwMode="auto">
            <a:xfrm>
              <a:off x="4368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5</a:t>
              </a:r>
            </a:p>
          </p:txBody>
        </p:sp>
        <p:sp>
          <p:nvSpPr>
            <p:cNvPr id="10269" name="Line 44"/>
            <p:cNvSpPr>
              <a:spLocks noChangeShapeType="1"/>
            </p:cNvSpPr>
            <p:nvPr/>
          </p:nvSpPr>
          <p:spPr bwMode="auto">
            <a:xfrm>
              <a:off x="4224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70" name="Oval 45"/>
            <p:cNvSpPr>
              <a:spLocks noChangeArrowheads="1"/>
            </p:cNvSpPr>
            <p:nvPr/>
          </p:nvSpPr>
          <p:spPr bwMode="auto">
            <a:xfrm>
              <a:off x="3408" y="331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8</a:t>
              </a:r>
            </a:p>
          </p:txBody>
        </p:sp>
        <p:sp>
          <p:nvSpPr>
            <p:cNvPr id="10271" name="Line 46"/>
            <p:cNvSpPr>
              <a:spLocks noChangeShapeType="1"/>
            </p:cNvSpPr>
            <p:nvPr/>
          </p:nvSpPr>
          <p:spPr bwMode="auto">
            <a:xfrm flipH="1">
              <a:off x="3600" y="307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49214" name="Group 62"/>
          <p:cNvGrpSpPr>
            <a:grpSpLocks/>
          </p:cNvGrpSpPr>
          <p:nvPr/>
        </p:nvGrpSpPr>
        <p:grpSpPr bwMode="auto">
          <a:xfrm>
            <a:off x="3648075" y="4038600"/>
            <a:ext cx="619125" cy="552450"/>
            <a:chOff x="2298" y="2544"/>
            <a:chExt cx="390" cy="348"/>
          </a:xfrm>
        </p:grpSpPr>
        <p:sp>
          <p:nvSpPr>
            <p:cNvPr id="10263" name="Freeform 47"/>
            <p:cNvSpPr>
              <a:spLocks/>
            </p:cNvSpPr>
            <p:nvPr/>
          </p:nvSpPr>
          <p:spPr bwMode="auto">
            <a:xfrm>
              <a:off x="2298" y="2544"/>
              <a:ext cx="162" cy="264"/>
            </a:xfrm>
            <a:custGeom>
              <a:avLst/>
              <a:gdLst>
                <a:gd name="T0" fmla="*/ 0 w 162"/>
                <a:gd name="T1" fmla="*/ 264 h 264"/>
                <a:gd name="T2" fmla="*/ 30 w 162"/>
                <a:gd name="T3" fmla="*/ 162 h 264"/>
                <a:gd name="T4" fmla="*/ 90 w 162"/>
                <a:gd name="T5" fmla="*/ 66 h 264"/>
                <a:gd name="T6" fmla="*/ 162 w 16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2" h="264">
                  <a:moveTo>
                    <a:pt x="0" y="264"/>
                  </a:moveTo>
                  <a:cubicBezTo>
                    <a:pt x="5" y="247"/>
                    <a:pt x="15" y="195"/>
                    <a:pt x="30" y="162"/>
                  </a:cubicBezTo>
                  <a:cubicBezTo>
                    <a:pt x="45" y="129"/>
                    <a:pt x="68" y="93"/>
                    <a:pt x="90" y="66"/>
                  </a:cubicBezTo>
                  <a:cubicBezTo>
                    <a:pt x="112" y="39"/>
                    <a:pt x="147" y="14"/>
                    <a:pt x="162" y="0"/>
                  </a:cubicBezTo>
                </a:path>
              </a:pathLst>
            </a:custGeom>
            <a:noFill/>
            <a:ln w="15875" cap="flat" cmpd="sng">
              <a:solidFill>
                <a:srgbClr val="FF9999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64" name="Freeform 48"/>
            <p:cNvSpPr>
              <a:spLocks/>
            </p:cNvSpPr>
            <p:nvPr/>
          </p:nvSpPr>
          <p:spPr bwMode="auto">
            <a:xfrm>
              <a:off x="2544" y="2652"/>
              <a:ext cx="144" cy="240"/>
            </a:xfrm>
            <a:custGeom>
              <a:avLst/>
              <a:gdLst>
                <a:gd name="T0" fmla="*/ 144 w 144"/>
                <a:gd name="T1" fmla="*/ 0 h 240"/>
                <a:gd name="T2" fmla="*/ 114 w 144"/>
                <a:gd name="T3" fmla="*/ 126 h 240"/>
                <a:gd name="T4" fmla="*/ 0 w 144"/>
                <a:gd name="T5" fmla="*/ 24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240">
                  <a:moveTo>
                    <a:pt x="144" y="0"/>
                  </a:moveTo>
                  <a:cubicBezTo>
                    <a:pt x="139" y="21"/>
                    <a:pt x="138" y="86"/>
                    <a:pt x="114" y="126"/>
                  </a:cubicBezTo>
                  <a:cubicBezTo>
                    <a:pt x="90" y="166"/>
                    <a:pt x="24" y="216"/>
                    <a:pt x="0" y="240"/>
                  </a:cubicBezTo>
                </a:path>
              </a:pathLst>
            </a:custGeom>
            <a:noFill/>
            <a:ln w="15875" cap="flat" cmpd="sng">
              <a:solidFill>
                <a:srgbClr val="FF9999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49201" name="AutoShape 49"/>
          <p:cNvSpPr>
            <a:spLocks noChangeArrowheads="1"/>
          </p:cNvSpPr>
          <p:nvPr/>
        </p:nvSpPr>
        <p:spPr bwMode="auto">
          <a:xfrm>
            <a:off x="2819400" y="4191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  <p:sp>
        <p:nvSpPr>
          <p:cNvPr id="49202" name="AutoShape 50"/>
          <p:cNvSpPr>
            <a:spLocks noChangeArrowheads="1"/>
          </p:cNvSpPr>
          <p:nvPr/>
        </p:nvSpPr>
        <p:spPr bwMode="auto">
          <a:xfrm>
            <a:off x="5334000" y="4191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  <p:sp>
        <p:nvSpPr>
          <p:cNvPr id="10259" name="Text Box 51"/>
          <p:cNvSpPr txBox="1">
            <a:spLocks noChangeArrowheads="1"/>
          </p:cNvSpPr>
          <p:nvPr/>
        </p:nvSpPr>
        <p:spPr bwMode="auto">
          <a:xfrm>
            <a:off x="2286000" y="3048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rgbClr val="66CCFF"/>
                </a:solidFill>
              </a:rPr>
              <a:t>1</a:t>
            </a:r>
          </a:p>
        </p:txBody>
      </p:sp>
      <p:sp>
        <p:nvSpPr>
          <p:cNvPr id="10260" name="Text Box 52"/>
          <p:cNvSpPr txBox="1">
            <a:spLocks noChangeArrowheads="1"/>
          </p:cNvSpPr>
          <p:nvPr/>
        </p:nvSpPr>
        <p:spPr bwMode="auto">
          <a:xfrm>
            <a:off x="5638800" y="3048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rgbClr val="66CCFF"/>
                </a:solidFill>
              </a:rPr>
              <a:t>2</a:t>
            </a:r>
          </a:p>
        </p:txBody>
      </p:sp>
      <p:sp>
        <p:nvSpPr>
          <p:cNvPr id="10261" name="Text Box 53"/>
          <p:cNvSpPr txBox="1">
            <a:spLocks noChangeArrowheads="1"/>
          </p:cNvSpPr>
          <p:nvPr/>
        </p:nvSpPr>
        <p:spPr bwMode="auto">
          <a:xfrm>
            <a:off x="8077200" y="3048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rgbClr val="66CCFF"/>
                </a:solidFill>
              </a:rPr>
              <a:t>3</a:t>
            </a:r>
          </a:p>
        </p:txBody>
      </p:sp>
      <p:sp>
        <p:nvSpPr>
          <p:cNvPr id="10262" name="Text Box 54"/>
          <p:cNvSpPr txBox="1">
            <a:spLocks noChangeArrowheads="1"/>
          </p:cNvSpPr>
          <p:nvPr/>
        </p:nvSpPr>
        <p:spPr bwMode="auto">
          <a:xfrm>
            <a:off x="8077200" y="55006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rgbClr val="66CCFF"/>
                </a:solidFill>
              </a:rPr>
              <a:t>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>
                <a:solidFill>
                  <a:prstClr val="white"/>
                </a:solidFill>
              </a:rPr>
              <a:pPr/>
              <a:t>22</a:t>
            </a:fld>
            <a:endParaRPr lang="en-CA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19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9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nimBg="1" autoUpdateAnimBg="0"/>
      <p:bldP spid="49162" grpId="0" animBg="1"/>
      <p:bldP spid="49201" grpId="0" animBg="1"/>
      <p:bldP spid="4920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Other children are not affected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4416425"/>
            <a:ext cx="7467600" cy="741363"/>
          </a:xfrm>
        </p:spPr>
        <p:txBody>
          <a:bodyPr/>
          <a:lstStyle/>
          <a:p>
            <a:r>
              <a:rPr lang="en-US" altLang="en-US" sz="2000" smtClean="0"/>
              <a:t>The node containing 8 is not affected because its parent gets larger, not smaller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5105400"/>
            <a:ext cx="7620000" cy="1295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000" smtClean="0"/>
              <a:t>The node containing 5 is not affected because its parent gets larger, not smaller</a:t>
            </a:r>
          </a:p>
          <a:p>
            <a:pPr>
              <a:lnSpc>
                <a:spcPct val="90000"/>
              </a:lnSpc>
            </a:pPr>
            <a:r>
              <a:rPr lang="en-US" altLang="en-US" sz="2000" smtClean="0"/>
              <a:t>The node containing 8 is still not affected because, although its parent got smaller, its parent is still greater than it was originally</a:t>
            </a:r>
          </a:p>
        </p:txBody>
      </p:sp>
      <p:grpSp>
        <p:nvGrpSpPr>
          <p:cNvPr id="51205" name="Group 5"/>
          <p:cNvGrpSpPr>
            <a:grpSpLocks/>
          </p:cNvGrpSpPr>
          <p:nvPr/>
        </p:nvGrpSpPr>
        <p:grpSpPr bwMode="auto">
          <a:xfrm>
            <a:off x="990600" y="1752600"/>
            <a:ext cx="2057400" cy="1905000"/>
            <a:chOff x="768" y="1104"/>
            <a:chExt cx="1296" cy="1200"/>
          </a:xfrm>
        </p:grpSpPr>
        <p:grpSp>
          <p:nvGrpSpPr>
            <p:cNvPr id="11300" name="Group 6"/>
            <p:cNvGrpSpPr>
              <a:grpSpLocks/>
            </p:cNvGrpSpPr>
            <p:nvPr/>
          </p:nvGrpSpPr>
          <p:grpSpPr bwMode="auto">
            <a:xfrm>
              <a:off x="768" y="1104"/>
              <a:ext cx="1296" cy="1200"/>
              <a:chOff x="3408" y="2352"/>
              <a:chExt cx="1296" cy="1200"/>
            </a:xfrm>
          </p:grpSpPr>
          <p:sp>
            <p:nvSpPr>
              <p:cNvPr id="11303" name="Oval 7"/>
              <p:cNvSpPr>
                <a:spLocks noChangeArrowheads="1"/>
              </p:cNvSpPr>
              <p:nvPr/>
            </p:nvSpPr>
            <p:spPr bwMode="auto">
              <a:xfrm>
                <a:off x="4032" y="235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Verdana" pitchFamily="34" charset="0"/>
                  </a:rPr>
                  <a:t>12</a:t>
                </a:r>
              </a:p>
            </p:txBody>
          </p:sp>
          <p:sp>
            <p:nvSpPr>
              <p:cNvPr id="11304" name="Oval 8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Verdana" pitchFamily="34" charset="0"/>
                  </a:rPr>
                  <a:t>10</a:t>
                </a:r>
              </a:p>
            </p:txBody>
          </p:sp>
          <p:sp>
            <p:nvSpPr>
              <p:cNvPr id="11305" name="Line 9"/>
              <p:cNvSpPr>
                <a:spLocks noChangeShapeType="1"/>
              </p:cNvSpPr>
              <p:nvPr/>
            </p:nvSpPr>
            <p:spPr bwMode="auto">
              <a:xfrm flipH="1">
                <a:off x="3936" y="259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306" name="Oval 10"/>
              <p:cNvSpPr>
                <a:spLocks noChangeArrowheads="1"/>
              </p:cNvSpPr>
              <p:nvPr/>
            </p:nvSpPr>
            <p:spPr bwMode="auto">
              <a:xfrm>
                <a:off x="4368" y="283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11307" name="Line 11"/>
              <p:cNvSpPr>
                <a:spLocks noChangeShapeType="1"/>
              </p:cNvSpPr>
              <p:nvPr/>
            </p:nvSpPr>
            <p:spPr bwMode="auto">
              <a:xfrm>
                <a:off x="4224" y="259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308" name="Oval 12"/>
              <p:cNvSpPr>
                <a:spLocks noChangeArrowheads="1"/>
              </p:cNvSpPr>
              <p:nvPr/>
            </p:nvSpPr>
            <p:spPr bwMode="auto">
              <a:xfrm>
                <a:off x="3408" y="331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Verdana" pitchFamily="34" charset="0"/>
                  </a:rPr>
                  <a:t>8</a:t>
                </a:r>
              </a:p>
            </p:txBody>
          </p:sp>
          <p:sp>
            <p:nvSpPr>
              <p:cNvPr id="11309" name="Line 13"/>
              <p:cNvSpPr>
                <a:spLocks noChangeShapeType="1"/>
              </p:cNvSpPr>
              <p:nvPr/>
            </p:nvSpPr>
            <p:spPr bwMode="auto">
              <a:xfrm flipH="1">
                <a:off x="3600" y="307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11301" name="Oval 14"/>
            <p:cNvSpPr>
              <a:spLocks noChangeArrowheads="1"/>
            </p:cNvSpPr>
            <p:nvPr/>
          </p:nvSpPr>
          <p:spPr bwMode="auto">
            <a:xfrm>
              <a:off x="1488" y="206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11302" name="Line 15"/>
            <p:cNvSpPr>
              <a:spLocks noChangeShapeType="1"/>
            </p:cNvSpPr>
            <p:nvPr/>
          </p:nvSpPr>
          <p:spPr bwMode="auto">
            <a:xfrm>
              <a:off x="1344" y="182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1828800" y="2771775"/>
            <a:ext cx="539750" cy="595313"/>
            <a:chOff x="1280" y="1746"/>
            <a:chExt cx="340" cy="375"/>
          </a:xfrm>
        </p:grpSpPr>
        <p:sp>
          <p:nvSpPr>
            <p:cNvPr id="11298" name="Freeform 17"/>
            <p:cNvSpPr>
              <a:spLocks/>
            </p:cNvSpPr>
            <p:nvPr/>
          </p:nvSpPr>
          <p:spPr bwMode="auto">
            <a:xfrm>
              <a:off x="1280" y="1861"/>
              <a:ext cx="197" cy="260"/>
            </a:xfrm>
            <a:custGeom>
              <a:avLst/>
              <a:gdLst>
                <a:gd name="T0" fmla="*/ 197 w 197"/>
                <a:gd name="T1" fmla="*/ 260 h 260"/>
                <a:gd name="T2" fmla="*/ 114 w 197"/>
                <a:gd name="T3" fmla="*/ 233 h 260"/>
                <a:gd name="T4" fmla="*/ 41 w 197"/>
                <a:gd name="T5" fmla="*/ 164 h 260"/>
                <a:gd name="T6" fmla="*/ 0 w 197"/>
                <a:gd name="T7" fmla="*/ 0 h 2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" h="260">
                  <a:moveTo>
                    <a:pt x="197" y="260"/>
                  </a:moveTo>
                  <a:cubicBezTo>
                    <a:pt x="183" y="256"/>
                    <a:pt x="140" y="249"/>
                    <a:pt x="114" y="233"/>
                  </a:cubicBezTo>
                  <a:cubicBezTo>
                    <a:pt x="88" y="217"/>
                    <a:pt x="60" y="203"/>
                    <a:pt x="41" y="164"/>
                  </a:cubicBezTo>
                  <a:cubicBezTo>
                    <a:pt x="22" y="125"/>
                    <a:pt x="9" y="34"/>
                    <a:pt x="0" y="0"/>
                  </a:cubicBezTo>
                </a:path>
              </a:pathLst>
            </a:custGeom>
            <a:noFill/>
            <a:ln w="15875" cap="flat" cmpd="sng">
              <a:solidFill>
                <a:srgbClr val="FF9999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1299" name="Freeform 18"/>
            <p:cNvSpPr>
              <a:spLocks/>
            </p:cNvSpPr>
            <p:nvPr/>
          </p:nvSpPr>
          <p:spPr bwMode="auto">
            <a:xfrm>
              <a:off x="1463" y="1746"/>
              <a:ext cx="157" cy="283"/>
            </a:xfrm>
            <a:custGeom>
              <a:avLst/>
              <a:gdLst>
                <a:gd name="T0" fmla="*/ 0 w 157"/>
                <a:gd name="T1" fmla="*/ 0 h 283"/>
                <a:gd name="T2" fmla="*/ 91 w 157"/>
                <a:gd name="T3" fmla="*/ 41 h 283"/>
                <a:gd name="T4" fmla="*/ 147 w 157"/>
                <a:gd name="T5" fmla="*/ 151 h 283"/>
                <a:gd name="T6" fmla="*/ 152 w 157"/>
                <a:gd name="T7" fmla="*/ 283 h 28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7" h="283">
                  <a:moveTo>
                    <a:pt x="0" y="0"/>
                  </a:moveTo>
                  <a:cubicBezTo>
                    <a:pt x="15" y="7"/>
                    <a:pt x="67" y="16"/>
                    <a:pt x="91" y="41"/>
                  </a:cubicBezTo>
                  <a:cubicBezTo>
                    <a:pt x="115" y="66"/>
                    <a:pt x="137" y="111"/>
                    <a:pt x="147" y="151"/>
                  </a:cubicBezTo>
                  <a:cubicBezTo>
                    <a:pt x="157" y="191"/>
                    <a:pt x="151" y="256"/>
                    <a:pt x="152" y="283"/>
                  </a:cubicBezTo>
                </a:path>
              </a:pathLst>
            </a:custGeom>
            <a:noFill/>
            <a:ln w="15875" cap="flat" cmpd="sng">
              <a:solidFill>
                <a:srgbClr val="FF9999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51219" name="AutoShape 19"/>
          <p:cNvSpPr>
            <a:spLocks noChangeArrowheads="1"/>
          </p:cNvSpPr>
          <p:nvPr/>
        </p:nvSpPr>
        <p:spPr bwMode="auto">
          <a:xfrm>
            <a:off x="3352800" y="2286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  <p:grpSp>
        <p:nvGrpSpPr>
          <p:cNvPr id="51220" name="Group 20"/>
          <p:cNvGrpSpPr>
            <a:grpSpLocks/>
          </p:cNvGrpSpPr>
          <p:nvPr/>
        </p:nvGrpSpPr>
        <p:grpSpPr bwMode="auto">
          <a:xfrm>
            <a:off x="3505200" y="1752600"/>
            <a:ext cx="2057400" cy="1905000"/>
            <a:chOff x="768" y="1104"/>
            <a:chExt cx="1296" cy="1200"/>
          </a:xfrm>
        </p:grpSpPr>
        <p:grpSp>
          <p:nvGrpSpPr>
            <p:cNvPr id="11288" name="Group 21"/>
            <p:cNvGrpSpPr>
              <a:grpSpLocks/>
            </p:cNvGrpSpPr>
            <p:nvPr/>
          </p:nvGrpSpPr>
          <p:grpSpPr bwMode="auto">
            <a:xfrm>
              <a:off x="768" y="1104"/>
              <a:ext cx="1296" cy="1200"/>
              <a:chOff x="3408" y="2352"/>
              <a:chExt cx="1296" cy="1200"/>
            </a:xfrm>
          </p:grpSpPr>
          <p:sp>
            <p:nvSpPr>
              <p:cNvPr id="11291" name="Oval 22"/>
              <p:cNvSpPr>
                <a:spLocks noChangeArrowheads="1"/>
              </p:cNvSpPr>
              <p:nvPr/>
            </p:nvSpPr>
            <p:spPr bwMode="auto">
              <a:xfrm>
                <a:off x="4032" y="235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Verdana" pitchFamily="34" charset="0"/>
                  </a:rPr>
                  <a:t>12</a:t>
                </a:r>
              </a:p>
            </p:txBody>
          </p:sp>
          <p:sp>
            <p:nvSpPr>
              <p:cNvPr id="11292" name="Oval 23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Verdana" pitchFamily="34" charset="0"/>
                  </a:rPr>
                  <a:t>14</a:t>
                </a:r>
              </a:p>
            </p:txBody>
          </p:sp>
          <p:sp>
            <p:nvSpPr>
              <p:cNvPr id="11293" name="Line 24"/>
              <p:cNvSpPr>
                <a:spLocks noChangeShapeType="1"/>
              </p:cNvSpPr>
              <p:nvPr/>
            </p:nvSpPr>
            <p:spPr bwMode="auto">
              <a:xfrm flipH="1">
                <a:off x="3936" y="259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294" name="Oval 25"/>
              <p:cNvSpPr>
                <a:spLocks noChangeArrowheads="1"/>
              </p:cNvSpPr>
              <p:nvPr/>
            </p:nvSpPr>
            <p:spPr bwMode="auto">
              <a:xfrm>
                <a:off x="4368" y="283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11295" name="Line 26"/>
              <p:cNvSpPr>
                <a:spLocks noChangeShapeType="1"/>
              </p:cNvSpPr>
              <p:nvPr/>
            </p:nvSpPr>
            <p:spPr bwMode="auto">
              <a:xfrm>
                <a:off x="4224" y="259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296" name="Oval 27"/>
              <p:cNvSpPr>
                <a:spLocks noChangeArrowheads="1"/>
              </p:cNvSpPr>
              <p:nvPr/>
            </p:nvSpPr>
            <p:spPr bwMode="auto">
              <a:xfrm>
                <a:off x="3408" y="331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Verdana" pitchFamily="34" charset="0"/>
                  </a:rPr>
                  <a:t>8</a:t>
                </a:r>
              </a:p>
            </p:txBody>
          </p:sp>
          <p:sp>
            <p:nvSpPr>
              <p:cNvPr id="11297" name="Line 28"/>
              <p:cNvSpPr>
                <a:spLocks noChangeShapeType="1"/>
              </p:cNvSpPr>
              <p:nvPr/>
            </p:nvSpPr>
            <p:spPr bwMode="auto">
              <a:xfrm flipH="1">
                <a:off x="3600" y="307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11289" name="Oval 29"/>
            <p:cNvSpPr>
              <a:spLocks noChangeArrowheads="1"/>
            </p:cNvSpPr>
            <p:nvPr/>
          </p:nvSpPr>
          <p:spPr bwMode="auto">
            <a:xfrm>
              <a:off x="1488" y="206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10</a:t>
              </a:r>
            </a:p>
          </p:txBody>
        </p:sp>
        <p:sp>
          <p:nvSpPr>
            <p:cNvPr id="11290" name="Line 30"/>
            <p:cNvSpPr>
              <a:spLocks noChangeShapeType="1"/>
            </p:cNvSpPr>
            <p:nvPr/>
          </p:nvSpPr>
          <p:spPr bwMode="auto">
            <a:xfrm>
              <a:off x="1344" y="182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51231" name="AutoShape 31"/>
          <p:cNvSpPr>
            <a:spLocks noChangeArrowheads="1"/>
          </p:cNvSpPr>
          <p:nvPr/>
        </p:nvSpPr>
        <p:spPr bwMode="auto">
          <a:xfrm>
            <a:off x="5943600" y="2286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  <p:grpSp>
        <p:nvGrpSpPr>
          <p:cNvPr id="51232" name="Group 32"/>
          <p:cNvGrpSpPr>
            <a:grpSpLocks/>
          </p:cNvGrpSpPr>
          <p:nvPr/>
        </p:nvGrpSpPr>
        <p:grpSpPr bwMode="auto">
          <a:xfrm>
            <a:off x="6172200" y="1752600"/>
            <a:ext cx="2057400" cy="1905000"/>
            <a:chOff x="768" y="1104"/>
            <a:chExt cx="1296" cy="1200"/>
          </a:xfrm>
        </p:grpSpPr>
        <p:grpSp>
          <p:nvGrpSpPr>
            <p:cNvPr id="11278" name="Group 33"/>
            <p:cNvGrpSpPr>
              <a:grpSpLocks/>
            </p:cNvGrpSpPr>
            <p:nvPr/>
          </p:nvGrpSpPr>
          <p:grpSpPr bwMode="auto">
            <a:xfrm>
              <a:off x="768" y="1104"/>
              <a:ext cx="1296" cy="1200"/>
              <a:chOff x="3408" y="2352"/>
              <a:chExt cx="1296" cy="1200"/>
            </a:xfrm>
          </p:grpSpPr>
          <p:sp>
            <p:nvSpPr>
              <p:cNvPr id="11281" name="Oval 34"/>
              <p:cNvSpPr>
                <a:spLocks noChangeArrowheads="1"/>
              </p:cNvSpPr>
              <p:nvPr/>
            </p:nvSpPr>
            <p:spPr bwMode="auto">
              <a:xfrm>
                <a:off x="4032" y="235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Verdana" pitchFamily="34" charset="0"/>
                  </a:rPr>
                  <a:t>14</a:t>
                </a:r>
              </a:p>
            </p:txBody>
          </p:sp>
          <p:sp>
            <p:nvSpPr>
              <p:cNvPr id="11282" name="Oval 35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Verdana" pitchFamily="34" charset="0"/>
                  </a:rPr>
                  <a:t>12</a:t>
                </a:r>
              </a:p>
            </p:txBody>
          </p:sp>
          <p:sp>
            <p:nvSpPr>
              <p:cNvPr id="11283" name="Line 36"/>
              <p:cNvSpPr>
                <a:spLocks noChangeShapeType="1"/>
              </p:cNvSpPr>
              <p:nvPr/>
            </p:nvSpPr>
            <p:spPr bwMode="auto">
              <a:xfrm flipH="1">
                <a:off x="3936" y="259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284" name="Oval 37"/>
              <p:cNvSpPr>
                <a:spLocks noChangeArrowheads="1"/>
              </p:cNvSpPr>
              <p:nvPr/>
            </p:nvSpPr>
            <p:spPr bwMode="auto">
              <a:xfrm>
                <a:off x="4368" y="283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11285" name="Line 38"/>
              <p:cNvSpPr>
                <a:spLocks noChangeShapeType="1"/>
              </p:cNvSpPr>
              <p:nvPr/>
            </p:nvSpPr>
            <p:spPr bwMode="auto">
              <a:xfrm>
                <a:off x="4224" y="259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286" name="Oval 39"/>
              <p:cNvSpPr>
                <a:spLocks noChangeArrowheads="1"/>
              </p:cNvSpPr>
              <p:nvPr/>
            </p:nvSpPr>
            <p:spPr bwMode="auto">
              <a:xfrm>
                <a:off x="3408" y="331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Verdana" pitchFamily="34" charset="0"/>
                  </a:rPr>
                  <a:t>8</a:t>
                </a:r>
              </a:p>
            </p:txBody>
          </p:sp>
          <p:sp>
            <p:nvSpPr>
              <p:cNvPr id="11287" name="Line 40"/>
              <p:cNvSpPr>
                <a:spLocks noChangeShapeType="1"/>
              </p:cNvSpPr>
              <p:nvPr/>
            </p:nvSpPr>
            <p:spPr bwMode="auto">
              <a:xfrm flipH="1">
                <a:off x="3600" y="307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11279" name="Oval 41"/>
            <p:cNvSpPr>
              <a:spLocks noChangeArrowheads="1"/>
            </p:cNvSpPr>
            <p:nvPr/>
          </p:nvSpPr>
          <p:spPr bwMode="auto">
            <a:xfrm>
              <a:off x="1488" y="206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10</a:t>
              </a:r>
            </a:p>
          </p:txBody>
        </p:sp>
        <p:sp>
          <p:nvSpPr>
            <p:cNvPr id="11280" name="Line 42"/>
            <p:cNvSpPr>
              <a:spLocks noChangeShapeType="1"/>
            </p:cNvSpPr>
            <p:nvPr/>
          </p:nvSpPr>
          <p:spPr bwMode="auto">
            <a:xfrm>
              <a:off x="1344" y="182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51243" name="Group 43"/>
          <p:cNvGrpSpPr>
            <a:grpSpLocks/>
          </p:cNvGrpSpPr>
          <p:nvPr/>
        </p:nvGrpSpPr>
        <p:grpSpPr bwMode="auto">
          <a:xfrm>
            <a:off x="4181475" y="2038350"/>
            <a:ext cx="619125" cy="552450"/>
            <a:chOff x="2298" y="2544"/>
            <a:chExt cx="390" cy="348"/>
          </a:xfrm>
        </p:grpSpPr>
        <p:sp>
          <p:nvSpPr>
            <p:cNvPr id="11276" name="Freeform 44"/>
            <p:cNvSpPr>
              <a:spLocks/>
            </p:cNvSpPr>
            <p:nvPr/>
          </p:nvSpPr>
          <p:spPr bwMode="auto">
            <a:xfrm>
              <a:off x="2298" y="2544"/>
              <a:ext cx="162" cy="264"/>
            </a:xfrm>
            <a:custGeom>
              <a:avLst/>
              <a:gdLst>
                <a:gd name="T0" fmla="*/ 0 w 162"/>
                <a:gd name="T1" fmla="*/ 264 h 264"/>
                <a:gd name="T2" fmla="*/ 30 w 162"/>
                <a:gd name="T3" fmla="*/ 162 h 264"/>
                <a:gd name="T4" fmla="*/ 90 w 162"/>
                <a:gd name="T5" fmla="*/ 66 h 264"/>
                <a:gd name="T6" fmla="*/ 162 w 16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2" h="264">
                  <a:moveTo>
                    <a:pt x="0" y="264"/>
                  </a:moveTo>
                  <a:cubicBezTo>
                    <a:pt x="5" y="247"/>
                    <a:pt x="15" y="195"/>
                    <a:pt x="30" y="162"/>
                  </a:cubicBezTo>
                  <a:cubicBezTo>
                    <a:pt x="45" y="129"/>
                    <a:pt x="68" y="93"/>
                    <a:pt x="90" y="66"/>
                  </a:cubicBezTo>
                  <a:cubicBezTo>
                    <a:pt x="112" y="39"/>
                    <a:pt x="147" y="14"/>
                    <a:pt x="162" y="0"/>
                  </a:cubicBezTo>
                </a:path>
              </a:pathLst>
            </a:custGeom>
            <a:noFill/>
            <a:ln w="15875" cap="flat" cmpd="sng">
              <a:solidFill>
                <a:srgbClr val="FF9999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1277" name="Freeform 45"/>
            <p:cNvSpPr>
              <a:spLocks/>
            </p:cNvSpPr>
            <p:nvPr/>
          </p:nvSpPr>
          <p:spPr bwMode="auto">
            <a:xfrm>
              <a:off x="2544" y="2652"/>
              <a:ext cx="144" cy="240"/>
            </a:xfrm>
            <a:custGeom>
              <a:avLst/>
              <a:gdLst>
                <a:gd name="T0" fmla="*/ 144 w 144"/>
                <a:gd name="T1" fmla="*/ 0 h 240"/>
                <a:gd name="T2" fmla="*/ 114 w 144"/>
                <a:gd name="T3" fmla="*/ 126 h 240"/>
                <a:gd name="T4" fmla="*/ 0 w 144"/>
                <a:gd name="T5" fmla="*/ 24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240">
                  <a:moveTo>
                    <a:pt x="144" y="0"/>
                  </a:moveTo>
                  <a:cubicBezTo>
                    <a:pt x="139" y="21"/>
                    <a:pt x="138" y="86"/>
                    <a:pt x="114" y="126"/>
                  </a:cubicBezTo>
                  <a:cubicBezTo>
                    <a:pt x="90" y="166"/>
                    <a:pt x="24" y="216"/>
                    <a:pt x="0" y="240"/>
                  </a:cubicBezTo>
                </a:path>
              </a:pathLst>
            </a:custGeom>
            <a:noFill/>
            <a:ln w="15875" cap="flat" cmpd="sng">
              <a:solidFill>
                <a:srgbClr val="FF9999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382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bldLvl="4" autoUpdateAnimBg="0"/>
      <p:bldP spid="51204" grpId="0" build="p" bldLvl="4" autoUpdateAnimBg="0"/>
      <p:bldP spid="51219" grpId="0" animBg="1"/>
      <p:bldP spid="512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Heap Operations: Heapify()</a:t>
            </a:r>
          </a:p>
        </p:txBody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 err="1">
                <a:solidFill>
                  <a:schemeClr val="tx2"/>
                </a:solidFill>
                <a:latin typeface="Courier New" pitchFamily="49" charset="0"/>
              </a:rPr>
              <a:t>Heapify</a:t>
            </a:r>
            <a:r>
              <a:rPr lang="en-US" altLang="en-US" sz="2400" b="1" dirty="0">
                <a:solidFill>
                  <a:schemeClr val="tx2"/>
                </a:solidFill>
                <a:latin typeface="Courier New" pitchFamily="49" charset="0"/>
              </a:rPr>
              <a:t>()</a:t>
            </a:r>
            <a:r>
              <a:rPr lang="en-US" altLang="en-US" sz="2400" dirty="0"/>
              <a:t>: maintain the heap property</a:t>
            </a:r>
          </a:p>
          <a:p>
            <a:pPr lvl="1"/>
            <a:r>
              <a:rPr lang="en-US" altLang="en-US" sz="2400" dirty="0"/>
              <a:t>Given: a node </a:t>
            </a:r>
            <a:r>
              <a:rPr lang="en-US" altLang="en-US" sz="2400" i="1" dirty="0" err="1"/>
              <a:t>i</a:t>
            </a:r>
            <a:r>
              <a:rPr lang="en-US" altLang="en-US" sz="2400" dirty="0"/>
              <a:t> in the heap with children </a:t>
            </a:r>
            <a:r>
              <a:rPr lang="en-US" altLang="en-US" sz="2400" i="1" dirty="0"/>
              <a:t>l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r</a:t>
            </a:r>
            <a:endParaRPr lang="en-US" altLang="en-US" sz="2400" dirty="0"/>
          </a:p>
          <a:p>
            <a:pPr lvl="1"/>
            <a:r>
              <a:rPr lang="en-US" altLang="en-US" sz="2400" dirty="0"/>
              <a:t>Given: two </a:t>
            </a:r>
            <a:r>
              <a:rPr lang="en-US" altLang="en-US" sz="2400" dirty="0" err="1"/>
              <a:t>subtrees</a:t>
            </a:r>
            <a:r>
              <a:rPr lang="en-US" altLang="en-US" sz="2400" dirty="0"/>
              <a:t> rooted at </a:t>
            </a:r>
            <a:r>
              <a:rPr lang="en-US" altLang="en-US" sz="2400" i="1" dirty="0"/>
              <a:t>l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r</a:t>
            </a:r>
            <a:r>
              <a:rPr lang="en-US" altLang="en-US" sz="2400" dirty="0"/>
              <a:t>, assumed to be heaps</a:t>
            </a:r>
          </a:p>
          <a:p>
            <a:pPr lvl="1"/>
            <a:r>
              <a:rPr lang="en-US" altLang="en-US" sz="2400" dirty="0"/>
              <a:t>Problem: The </a:t>
            </a:r>
            <a:r>
              <a:rPr lang="en-US" altLang="en-US" sz="2400" dirty="0" err="1"/>
              <a:t>subtree</a:t>
            </a:r>
            <a:r>
              <a:rPr lang="en-US" altLang="en-US" sz="2400" dirty="0"/>
              <a:t> rooted at </a:t>
            </a:r>
            <a:r>
              <a:rPr lang="en-US" altLang="en-US" sz="2400" i="1" dirty="0" err="1"/>
              <a:t>i</a:t>
            </a:r>
            <a:r>
              <a:rPr lang="en-US" altLang="en-US" sz="2400" i="1" dirty="0"/>
              <a:t> </a:t>
            </a:r>
            <a:r>
              <a:rPr lang="en-US" altLang="en-US" sz="2400" dirty="0"/>
              <a:t>may violate the heap property (</a:t>
            </a:r>
            <a:r>
              <a:rPr lang="en-US" altLang="en-US" sz="2400" i="1" dirty="0">
                <a:solidFill>
                  <a:schemeClr val="accent1"/>
                </a:solidFill>
              </a:rPr>
              <a:t>How?</a:t>
            </a:r>
            <a:r>
              <a:rPr lang="en-US" altLang="en-US" sz="2400" dirty="0"/>
              <a:t>)</a:t>
            </a:r>
          </a:p>
          <a:p>
            <a:pPr lvl="1"/>
            <a:r>
              <a:rPr lang="en-US" altLang="en-US" sz="2400" dirty="0"/>
              <a:t>Action: let the value of the parent node “float down” so </a:t>
            </a:r>
            <a:r>
              <a:rPr lang="en-US" altLang="en-US" sz="2400" dirty="0" err="1"/>
              <a:t>subtree</a:t>
            </a:r>
            <a:r>
              <a:rPr lang="en-US" altLang="en-US" sz="2400" dirty="0"/>
              <a:t> at </a:t>
            </a:r>
            <a:r>
              <a:rPr lang="en-US" altLang="en-US" sz="2400" i="1" dirty="0" err="1"/>
              <a:t>i</a:t>
            </a:r>
            <a:r>
              <a:rPr lang="en-US" altLang="en-US" sz="2400" dirty="0"/>
              <a:t> satisfies the heap property </a:t>
            </a:r>
          </a:p>
          <a:p>
            <a:pPr lvl="2"/>
            <a:r>
              <a:rPr lang="en-US" altLang="en-US" sz="2400" i="1" dirty="0">
                <a:solidFill>
                  <a:schemeClr val="accent1"/>
                </a:solidFill>
              </a:rPr>
              <a:t>What do you suppose will be the basic operation between </a:t>
            </a:r>
            <a:r>
              <a:rPr lang="en-US" altLang="en-US" sz="2400" i="1" dirty="0" err="1">
                <a:solidFill>
                  <a:schemeClr val="accent1"/>
                </a:solidFill>
              </a:rPr>
              <a:t>i</a:t>
            </a:r>
            <a:r>
              <a:rPr lang="en-US" altLang="en-US" sz="2400" i="1" dirty="0">
                <a:solidFill>
                  <a:schemeClr val="accent1"/>
                </a:solidFill>
              </a:rPr>
              <a:t>, l, and r?</a:t>
            </a: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445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23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>HEAPIFY EXAMPLE 1</a:t>
            </a:r>
            <a:endParaRPr lang="en-CA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272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Heapify() Example</a:t>
            </a:r>
          </a:p>
        </p:txBody>
      </p:sp>
      <p:sp>
        <p:nvSpPr>
          <p:cNvPr id="800771" name="Oval 3"/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16</a:t>
            </a:r>
          </a:p>
        </p:txBody>
      </p:sp>
      <p:sp>
        <p:nvSpPr>
          <p:cNvPr id="800772" name="Oval 4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800773" name="Oval 5"/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800774" name="Oval 6"/>
          <p:cNvSpPr>
            <a:spLocks noChangeArrowheads="1"/>
          </p:cNvSpPr>
          <p:nvPr/>
        </p:nvSpPr>
        <p:spPr bwMode="auto">
          <a:xfrm>
            <a:off x="16002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14</a:t>
            </a:r>
          </a:p>
        </p:txBody>
      </p:sp>
      <p:sp>
        <p:nvSpPr>
          <p:cNvPr id="800775" name="Oval 7"/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800776" name="Oval 8"/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800777" name="Oval 9"/>
          <p:cNvSpPr>
            <a:spLocks noChangeArrowheads="1"/>
          </p:cNvSpPr>
          <p:nvPr/>
        </p:nvSpPr>
        <p:spPr bwMode="auto">
          <a:xfrm>
            <a:off x="70866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800778" name="Oval 10"/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800779" name="Oval 11"/>
          <p:cNvSpPr>
            <a:spLocks noChangeArrowheads="1"/>
          </p:cNvSpPr>
          <p:nvPr/>
        </p:nvSpPr>
        <p:spPr bwMode="auto">
          <a:xfrm>
            <a:off x="20574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800780" name="Oval 12"/>
          <p:cNvSpPr>
            <a:spLocks noChangeArrowheads="1"/>
          </p:cNvSpPr>
          <p:nvPr/>
        </p:nvSpPr>
        <p:spPr bwMode="auto">
          <a:xfrm>
            <a:off x="29718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cxnSp>
        <p:nvCxnSpPr>
          <p:cNvPr id="800781" name="AutoShape 13"/>
          <p:cNvCxnSpPr>
            <a:cxnSpLocks noChangeShapeType="1"/>
            <a:stCxn id="800771" idx="3"/>
            <a:endCxn id="800772" idx="7"/>
          </p:cNvCxnSpPr>
          <p:nvPr/>
        </p:nvCxnSpPr>
        <p:spPr bwMode="auto">
          <a:xfrm flipH="1">
            <a:off x="29051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2" name="AutoShape 14"/>
          <p:cNvCxnSpPr>
            <a:cxnSpLocks noChangeShapeType="1"/>
            <a:stCxn id="800772" idx="3"/>
            <a:endCxn id="800774" idx="7"/>
          </p:cNvCxnSpPr>
          <p:nvPr/>
        </p:nvCxnSpPr>
        <p:spPr bwMode="auto">
          <a:xfrm flipH="1">
            <a:off x="1990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3" name="AutoShape 15"/>
          <p:cNvCxnSpPr>
            <a:cxnSpLocks noChangeShapeType="1"/>
            <a:stCxn id="800774" idx="3"/>
            <a:endCxn id="800778" idx="7"/>
          </p:cNvCxnSpPr>
          <p:nvPr/>
        </p:nvCxnSpPr>
        <p:spPr bwMode="auto">
          <a:xfrm flipH="1">
            <a:off x="15335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4" name="AutoShape 16"/>
          <p:cNvCxnSpPr>
            <a:cxnSpLocks noChangeShapeType="1"/>
            <a:stCxn id="800774" idx="5"/>
            <a:endCxn id="800779" idx="1"/>
          </p:cNvCxnSpPr>
          <p:nvPr/>
        </p:nvCxnSpPr>
        <p:spPr bwMode="auto">
          <a:xfrm>
            <a:off x="19907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5" name="AutoShape 17"/>
          <p:cNvCxnSpPr>
            <a:cxnSpLocks noChangeShapeType="1"/>
            <a:stCxn id="800772" idx="5"/>
            <a:endCxn id="800775" idx="1"/>
          </p:cNvCxnSpPr>
          <p:nvPr/>
        </p:nvCxnSpPr>
        <p:spPr bwMode="auto">
          <a:xfrm>
            <a:off x="29051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6" name="AutoShape 18"/>
          <p:cNvCxnSpPr>
            <a:cxnSpLocks noChangeShapeType="1"/>
            <a:stCxn id="800775" idx="3"/>
            <a:endCxn id="800780" idx="7"/>
          </p:cNvCxnSpPr>
          <p:nvPr/>
        </p:nvCxnSpPr>
        <p:spPr bwMode="auto">
          <a:xfrm flipH="1">
            <a:off x="33623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7" name="AutoShape 19"/>
          <p:cNvCxnSpPr>
            <a:cxnSpLocks noChangeShapeType="1"/>
            <a:stCxn id="800771" idx="5"/>
            <a:endCxn id="800773" idx="1"/>
          </p:cNvCxnSpPr>
          <p:nvPr/>
        </p:nvCxnSpPr>
        <p:spPr bwMode="auto">
          <a:xfrm>
            <a:off x="47339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8" name="AutoShape 20"/>
          <p:cNvCxnSpPr>
            <a:cxnSpLocks noChangeShapeType="1"/>
            <a:stCxn id="800773" idx="5"/>
            <a:endCxn id="800777" idx="1"/>
          </p:cNvCxnSpPr>
          <p:nvPr/>
        </p:nvCxnSpPr>
        <p:spPr bwMode="auto">
          <a:xfrm>
            <a:off x="6562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9" name="AutoShape 21"/>
          <p:cNvCxnSpPr>
            <a:cxnSpLocks noChangeShapeType="1"/>
            <a:stCxn id="800776" idx="7"/>
            <a:endCxn id="800773" idx="3"/>
          </p:cNvCxnSpPr>
          <p:nvPr/>
        </p:nvCxnSpPr>
        <p:spPr bwMode="auto">
          <a:xfrm flipV="1">
            <a:off x="56483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0790" name="Rectangle 22"/>
          <p:cNvSpPr>
            <a:spLocks noChangeArrowheads="1"/>
          </p:cNvSpPr>
          <p:nvPr/>
        </p:nvSpPr>
        <p:spPr bwMode="auto">
          <a:xfrm>
            <a:off x="2590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16</a:t>
            </a:r>
          </a:p>
        </p:txBody>
      </p:sp>
      <p:sp>
        <p:nvSpPr>
          <p:cNvPr id="800791" name="Rectangle 23"/>
          <p:cNvSpPr>
            <a:spLocks noChangeArrowheads="1"/>
          </p:cNvSpPr>
          <p:nvPr/>
        </p:nvSpPr>
        <p:spPr bwMode="auto">
          <a:xfrm>
            <a:off x="3048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800792" name="Rectangle 24"/>
          <p:cNvSpPr>
            <a:spLocks noChangeArrowheads="1"/>
          </p:cNvSpPr>
          <p:nvPr/>
        </p:nvSpPr>
        <p:spPr bwMode="auto">
          <a:xfrm>
            <a:off x="3505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800793" name="Rectangle 25"/>
          <p:cNvSpPr>
            <a:spLocks noChangeArrowheads="1"/>
          </p:cNvSpPr>
          <p:nvPr/>
        </p:nvSpPr>
        <p:spPr bwMode="auto">
          <a:xfrm>
            <a:off x="3962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14</a:t>
            </a:r>
          </a:p>
        </p:txBody>
      </p:sp>
      <p:sp>
        <p:nvSpPr>
          <p:cNvPr id="800794" name="Rectangle 26"/>
          <p:cNvSpPr>
            <a:spLocks noChangeArrowheads="1"/>
          </p:cNvSpPr>
          <p:nvPr/>
        </p:nvSpPr>
        <p:spPr bwMode="auto">
          <a:xfrm>
            <a:off x="4419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800795" name="Rectangle 27"/>
          <p:cNvSpPr>
            <a:spLocks noChangeArrowheads="1"/>
          </p:cNvSpPr>
          <p:nvPr/>
        </p:nvSpPr>
        <p:spPr bwMode="auto">
          <a:xfrm>
            <a:off x="4876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800796" name="Rectangle 28"/>
          <p:cNvSpPr>
            <a:spLocks noChangeArrowheads="1"/>
          </p:cNvSpPr>
          <p:nvPr/>
        </p:nvSpPr>
        <p:spPr bwMode="auto">
          <a:xfrm>
            <a:off x="5334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800797" name="Rectangle 29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800798" name="Rectangle 30"/>
          <p:cNvSpPr>
            <a:spLocks noChangeArrowheads="1"/>
          </p:cNvSpPr>
          <p:nvPr/>
        </p:nvSpPr>
        <p:spPr bwMode="auto">
          <a:xfrm>
            <a:off x="6248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800799" name="Rectangle 31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800800" name="Rectangle 32"/>
          <p:cNvSpPr>
            <a:spLocks noChangeArrowheads="1"/>
          </p:cNvSpPr>
          <p:nvPr/>
        </p:nvSpPr>
        <p:spPr bwMode="auto">
          <a:xfrm>
            <a:off x="1905000" y="5486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 =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728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Heapify() Example</a:t>
            </a:r>
          </a:p>
        </p:txBody>
      </p:sp>
      <p:sp>
        <p:nvSpPr>
          <p:cNvPr id="801795" name="Oval 3"/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16</a:t>
            </a:r>
          </a:p>
        </p:txBody>
      </p:sp>
      <p:sp>
        <p:nvSpPr>
          <p:cNvPr id="801796" name="Oval 4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01797" name="Oval 5"/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801798" name="Oval 6"/>
          <p:cNvSpPr>
            <a:spLocks noChangeArrowheads="1"/>
          </p:cNvSpPr>
          <p:nvPr/>
        </p:nvSpPr>
        <p:spPr bwMode="auto">
          <a:xfrm>
            <a:off x="16002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14</a:t>
            </a:r>
          </a:p>
        </p:txBody>
      </p:sp>
      <p:sp>
        <p:nvSpPr>
          <p:cNvPr id="801799" name="Oval 7"/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801800" name="Oval 8"/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801801" name="Oval 9"/>
          <p:cNvSpPr>
            <a:spLocks noChangeArrowheads="1"/>
          </p:cNvSpPr>
          <p:nvPr/>
        </p:nvSpPr>
        <p:spPr bwMode="auto">
          <a:xfrm>
            <a:off x="70866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801802" name="Oval 10"/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801803" name="Oval 11"/>
          <p:cNvSpPr>
            <a:spLocks noChangeArrowheads="1"/>
          </p:cNvSpPr>
          <p:nvPr/>
        </p:nvSpPr>
        <p:spPr bwMode="auto">
          <a:xfrm>
            <a:off x="20574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801804" name="Oval 12"/>
          <p:cNvSpPr>
            <a:spLocks noChangeArrowheads="1"/>
          </p:cNvSpPr>
          <p:nvPr/>
        </p:nvSpPr>
        <p:spPr bwMode="auto">
          <a:xfrm>
            <a:off x="29718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cxnSp>
        <p:nvCxnSpPr>
          <p:cNvPr id="801805" name="AutoShape 13"/>
          <p:cNvCxnSpPr>
            <a:cxnSpLocks noChangeShapeType="1"/>
            <a:stCxn id="801795" idx="3"/>
            <a:endCxn id="801796" idx="7"/>
          </p:cNvCxnSpPr>
          <p:nvPr/>
        </p:nvCxnSpPr>
        <p:spPr bwMode="auto">
          <a:xfrm flipH="1">
            <a:off x="29051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1806" name="AutoShape 14"/>
          <p:cNvCxnSpPr>
            <a:cxnSpLocks noChangeShapeType="1"/>
            <a:stCxn id="801796" idx="3"/>
            <a:endCxn id="801798" idx="7"/>
          </p:cNvCxnSpPr>
          <p:nvPr/>
        </p:nvCxnSpPr>
        <p:spPr bwMode="auto">
          <a:xfrm flipH="1">
            <a:off x="1990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1807" name="AutoShape 15"/>
          <p:cNvCxnSpPr>
            <a:cxnSpLocks noChangeShapeType="1"/>
            <a:stCxn id="801798" idx="3"/>
            <a:endCxn id="801802" idx="7"/>
          </p:cNvCxnSpPr>
          <p:nvPr/>
        </p:nvCxnSpPr>
        <p:spPr bwMode="auto">
          <a:xfrm flipH="1">
            <a:off x="15335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1808" name="AutoShape 16"/>
          <p:cNvCxnSpPr>
            <a:cxnSpLocks noChangeShapeType="1"/>
            <a:stCxn id="801798" idx="5"/>
            <a:endCxn id="801803" idx="1"/>
          </p:cNvCxnSpPr>
          <p:nvPr/>
        </p:nvCxnSpPr>
        <p:spPr bwMode="auto">
          <a:xfrm>
            <a:off x="19907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1809" name="AutoShape 17"/>
          <p:cNvCxnSpPr>
            <a:cxnSpLocks noChangeShapeType="1"/>
            <a:stCxn id="801796" idx="5"/>
            <a:endCxn id="801799" idx="1"/>
          </p:cNvCxnSpPr>
          <p:nvPr/>
        </p:nvCxnSpPr>
        <p:spPr bwMode="auto">
          <a:xfrm>
            <a:off x="29051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1810" name="AutoShape 18"/>
          <p:cNvCxnSpPr>
            <a:cxnSpLocks noChangeShapeType="1"/>
            <a:stCxn id="801799" idx="3"/>
            <a:endCxn id="801804" idx="7"/>
          </p:cNvCxnSpPr>
          <p:nvPr/>
        </p:nvCxnSpPr>
        <p:spPr bwMode="auto">
          <a:xfrm flipH="1">
            <a:off x="33623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1811" name="AutoShape 19"/>
          <p:cNvCxnSpPr>
            <a:cxnSpLocks noChangeShapeType="1"/>
            <a:stCxn id="801795" idx="5"/>
            <a:endCxn id="801797" idx="1"/>
          </p:cNvCxnSpPr>
          <p:nvPr/>
        </p:nvCxnSpPr>
        <p:spPr bwMode="auto">
          <a:xfrm>
            <a:off x="47339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1812" name="AutoShape 20"/>
          <p:cNvCxnSpPr>
            <a:cxnSpLocks noChangeShapeType="1"/>
            <a:stCxn id="801797" idx="5"/>
            <a:endCxn id="801801" idx="1"/>
          </p:cNvCxnSpPr>
          <p:nvPr/>
        </p:nvCxnSpPr>
        <p:spPr bwMode="auto">
          <a:xfrm>
            <a:off x="6562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1813" name="AutoShape 21"/>
          <p:cNvCxnSpPr>
            <a:cxnSpLocks noChangeShapeType="1"/>
            <a:stCxn id="801800" idx="7"/>
            <a:endCxn id="801797" idx="3"/>
          </p:cNvCxnSpPr>
          <p:nvPr/>
        </p:nvCxnSpPr>
        <p:spPr bwMode="auto">
          <a:xfrm flipV="1">
            <a:off x="56483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1814" name="Rectangle 22"/>
          <p:cNvSpPr>
            <a:spLocks noChangeArrowheads="1"/>
          </p:cNvSpPr>
          <p:nvPr/>
        </p:nvSpPr>
        <p:spPr bwMode="auto">
          <a:xfrm>
            <a:off x="2590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16</a:t>
            </a:r>
          </a:p>
        </p:txBody>
      </p:sp>
      <p:sp>
        <p:nvSpPr>
          <p:cNvPr id="801815" name="Rectangle 23"/>
          <p:cNvSpPr>
            <a:spLocks noChangeArrowheads="1"/>
          </p:cNvSpPr>
          <p:nvPr/>
        </p:nvSpPr>
        <p:spPr bwMode="auto">
          <a:xfrm>
            <a:off x="3505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801816" name="Rectangle 24"/>
          <p:cNvSpPr>
            <a:spLocks noChangeArrowheads="1"/>
          </p:cNvSpPr>
          <p:nvPr/>
        </p:nvSpPr>
        <p:spPr bwMode="auto">
          <a:xfrm>
            <a:off x="3962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14</a:t>
            </a:r>
          </a:p>
        </p:txBody>
      </p:sp>
      <p:sp>
        <p:nvSpPr>
          <p:cNvPr id="801817" name="Rectangle 25"/>
          <p:cNvSpPr>
            <a:spLocks noChangeArrowheads="1"/>
          </p:cNvSpPr>
          <p:nvPr/>
        </p:nvSpPr>
        <p:spPr bwMode="auto">
          <a:xfrm>
            <a:off x="4419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801818" name="Rectangle 26"/>
          <p:cNvSpPr>
            <a:spLocks noChangeArrowheads="1"/>
          </p:cNvSpPr>
          <p:nvPr/>
        </p:nvSpPr>
        <p:spPr bwMode="auto">
          <a:xfrm>
            <a:off x="4876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801819" name="Rectangle 27"/>
          <p:cNvSpPr>
            <a:spLocks noChangeArrowheads="1"/>
          </p:cNvSpPr>
          <p:nvPr/>
        </p:nvSpPr>
        <p:spPr bwMode="auto">
          <a:xfrm>
            <a:off x="5334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801820" name="Rectangle 28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801821" name="Rectangle 29"/>
          <p:cNvSpPr>
            <a:spLocks noChangeArrowheads="1"/>
          </p:cNvSpPr>
          <p:nvPr/>
        </p:nvSpPr>
        <p:spPr bwMode="auto">
          <a:xfrm>
            <a:off x="6248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801822" name="Rectangle 30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801823" name="Rectangle 31"/>
          <p:cNvSpPr>
            <a:spLocks noChangeArrowheads="1"/>
          </p:cNvSpPr>
          <p:nvPr/>
        </p:nvSpPr>
        <p:spPr bwMode="auto">
          <a:xfrm>
            <a:off x="1905000" y="5486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 =</a:t>
            </a:r>
          </a:p>
        </p:txBody>
      </p:sp>
      <p:sp>
        <p:nvSpPr>
          <p:cNvPr id="801824" name="Rectangle 32"/>
          <p:cNvSpPr>
            <a:spLocks noChangeArrowheads="1"/>
          </p:cNvSpPr>
          <p:nvPr/>
        </p:nvSpPr>
        <p:spPr bwMode="auto">
          <a:xfrm>
            <a:off x="3048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046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Heapify() Example</a:t>
            </a:r>
          </a:p>
        </p:txBody>
      </p:sp>
      <p:sp>
        <p:nvSpPr>
          <p:cNvPr id="802819" name="Oval 3"/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16</a:t>
            </a:r>
          </a:p>
        </p:txBody>
      </p:sp>
      <p:sp>
        <p:nvSpPr>
          <p:cNvPr id="802820" name="Oval 4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02821" name="Oval 5"/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802822" name="Oval 6"/>
          <p:cNvSpPr>
            <a:spLocks noChangeArrowheads="1"/>
          </p:cNvSpPr>
          <p:nvPr/>
        </p:nvSpPr>
        <p:spPr bwMode="auto">
          <a:xfrm>
            <a:off x="16002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tx2"/>
                </a:solidFill>
              </a:rPr>
              <a:t>14</a:t>
            </a:r>
          </a:p>
        </p:txBody>
      </p:sp>
      <p:sp>
        <p:nvSpPr>
          <p:cNvPr id="802823" name="Oval 7"/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802824" name="Oval 8"/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802825" name="Oval 9"/>
          <p:cNvSpPr>
            <a:spLocks noChangeArrowheads="1"/>
          </p:cNvSpPr>
          <p:nvPr/>
        </p:nvSpPr>
        <p:spPr bwMode="auto">
          <a:xfrm>
            <a:off x="70866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802826" name="Oval 10"/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802827" name="Oval 11"/>
          <p:cNvSpPr>
            <a:spLocks noChangeArrowheads="1"/>
          </p:cNvSpPr>
          <p:nvPr/>
        </p:nvSpPr>
        <p:spPr bwMode="auto">
          <a:xfrm>
            <a:off x="20574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802828" name="Oval 12"/>
          <p:cNvSpPr>
            <a:spLocks noChangeArrowheads="1"/>
          </p:cNvSpPr>
          <p:nvPr/>
        </p:nvSpPr>
        <p:spPr bwMode="auto">
          <a:xfrm>
            <a:off x="29718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cxnSp>
        <p:nvCxnSpPr>
          <p:cNvPr id="802829" name="AutoShape 13"/>
          <p:cNvCxnSpPr>
            <a:cxnSpLocks noChangeShapeType="1"/>
            <a:stCxn id="802819" idx="3"/>
            <a:endCxn id="802820" idx="7"/>
          </p:cNvCxnSpPr>
          <p:nvPr/>
        </p:nvCxnSpPr>
        <p:spPr bwMode="auto">
          <a:xfrm flipH="1">
            <a:off x="29051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2830" name="AutoShape 14"/>
          <p:cNvCxnSpPr>
            <a:cxnSpLocks noChangeShapeType="1"/>
            <a:stCxn id="802820" idx="3"/>
            <a:endCxn id="802822" idx="7"/>
          </p:cNvCxnSpPr>
          <p:nvPr/>
        </p:nvCxnSpPr>
        <p:spPr bwMode="auto">
          <a:xfrm flipH="1">
            <a:off x="1990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2831" name="AutoShape 15"/>
          <p:cNvCxnSpPr>
            <a:cxnSpLocks noChangeShapeType="1"/>
            <a:stCxn id="802822" idx="3"/>
            <a:endCxn id="802826" idx="7"/>
          </p:cNvCxnSpPr>
          <p:nvPr/>
        </p:nvCxnSpPr>
        <p:spPr bwMode="auto">
          <a:xfrm flipH="1">
            <a:off x="15335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2832" name="AutoShape 16"/>
          <p:cNvCxnSpPr>
            <a:cxnSpLocks noChangeShapeType="1"/>
            <a:stCxn id="802822" idx="5"/>
            <a:endCxn id="802827" idx="1"/>
          </p:cNvCxnSpPr>
          <p:nvPr/>
        </p:nvCxnSpPr>
        <p:spPr bwMode="auto">
          <a:xfrm>
            <a:off x="19907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2833" name="AutoShape 17"/>
          <p:cNvCxnSpPr>
            <a:cxnSpLocks noChangeShapeType="1"/>
            <a:stCxn id="802820" idx="5"/>
            <a:endCxn id="802823" idx="1"/>
          </p:cNvCxnSpPr>
          <p:nvPr/>
        </p:nvCxnSpPr>
        <p:spPr bwMode="auto">
          <a:xfrm>
            <a:off x="29051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2834" name="AutoShape 18"/>
          <p:cNvCxnSpPr>
            <a:cxnSpLocks noChangeShapeType="1"/>
            <a:stCxn id="802823" idx="3"/>
            <a:endCxn id="802828" idx="7"/>
          </p:cNvCxnSpPr>
          <p:nvPr/>
        </p:nvCxnSpPr>
        <p:spPr bwMode="auto">
          <a:xfrm flipH="1">
            <a:off x="33623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2835" name="AutoShape 19"/>
          <p:cNvCxnSpPr>
            <a:cxnSpLocks noChangeShapeType="1"/>
            <a:stCxn id="802819" idx="5"/>
            <a:endCxn id="802821" idx="1"/>
          </p:cNvCxnSpPr>
          <p:nvPr/>
        </p:nvCxnSpPr>
        <p:spPr bwMode="auto">
          <a:xfrm>
            <a:off x="47339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2836" name="AutoShape 20"/>
          <p:cNvCxnSpPr>
            <a:cxnSpLocks noChangeShapeType="1"/>
            <a:stCxn id="802821" idx="5"/>
            <a:endCxn id="802825" idx="1"/>
          </p:cNvCxnSpPr>
          <p:nvPr/>
        </p:nvCxnSpPr>
        <p:spPr bwMode="auto">
          <a:xfrm>
            <a:off x="6562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2837" name="AutoShape 21"/>
          <p:cNvCxnSpPr>
            <a:cxnSpLocks noChangeShapeType="1"/>
            <a:stCxn id="802824" idx="7"/>
            <a:endCxn id="802821" idx="3"/>
          </p:cNvCxnSpPr>
          <p:nvPr/>
        </p:nvCxnSpPr>
        <p:spPr bwMode="auto">
          <a:xfrm flipV="1">
            <a:off x="56483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2838" name="AutoShape 22"/>
          <p:cNvCxnSpPr>
            <a:cxnSpLocks noChangeShapeType="1"/>
            <a:stCxn id="802820" idx="1"/>
            <a:endCxn id="802822" idx="1"/>
          </p:cNvCxnSpPr>
          <p:nvPr/>
        </p:nvCxnSpPr>
        <p:spPr bwMode="auto">
          <a:xfrm rot="16200000" flipH="1" flipV="1">
            <a:off x="1819275" y="2867025"/>
            <a:ext cx="609600" cy="914400"/>
          </a:xfrm>
          <a:prstGeom prst="curvedConnector3">
            <a:avLst>
              <a:gd name="adj1" fmla="val -45315"/>
            </a:avLst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2839" name="Rectangle 23"/>
          <p:cNvSpPr>
            <a:spLocks noChangeArrowheads="1"/>
          </p:cNvSpPr>
          <p:nvPr/>
        </p:nvSpPr>
        <p:spPr bwMode="auto">
          <a:xfrm>
            <a:off x="2590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16</a:t>
            </a:r>
          </a:p>
        </p:txBody>
      </p:sp>
      <p:sp>
        <p:nvSpPr>
          <p:cNvPr id="802840" name="Rectangle 24"/>
          <p:cNvSpPr>
            <a:spLocks noChangeArrowheads="1"/>
          </p:cNvSpPr>
          <p:nvPr/>
        </p:nvSpPr>
        <p:spPr bwMode="auto">
          <a:xfrm>
            <a:off x="3505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802841" name="Rectangle 25"/>
          <p:cNvSpPr>
            <a:spLocks noChangeArrowheads="1"/>
          </p:cNvSpPr>
          <p:nvPr/>
        </p:nvSpPr>
        <p:spPr bwMode="auto">
          <a:xfrm>
            <a:off x="4419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802842" name="Rectangle 26"/>
          <p:cNvSpPr>
            <a:spLocks noChangeArrowheads="1"/>
          </p:cNvSpPr>
          <p:nvPr/>
        </p:nvSpPr>
        <p:spPr bwMode="auto">
          <a:xfrm>
            <a:off x="4876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802843" name="Rectangle 27"/>
          <p:cNvSpPr>
            <a:spLocks noChangeArrowheads="1"/>
          </p:cNvSpPr>
          <p:nvPr/>
        </p:nvSpPr>
        <p:spPr bwMode="auto">
          <a:xfrm>
            <a:off x="5334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802844" name="Rectangle 28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802845" name="Rectangle 29"/>
          <p:cNvSpPr>
            <a:spLocks noChangeArrowheads="1"/>
          </p:cNvSpPr>
          <p:nvPr/>
        </p:nvSpPr>
        <p:spPr bwMode="auto">
          <a:xfrm>
            <a:off x="6248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802846" name="Rectangle 30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802847" name="Rectangle 31"/>
          <p:cNvSpPr>
            <a:spLocks noChangeArrowheads="1"/>
          </p:cNvSpPr>
          <p:nvPr/>
        </p:nvSpPr>
        <p:spPr bwMode="auto">
          <a:xfrm>
            <a:off x="1905000" y="5486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 =</a:t>
            </a:r>
          </a:p>
        </p:txBody>
      </p:sp>
      <p:sp>
        <p:nvSpPr>
          <p:cNvPr id="802848" name="Rectangle 32"/>
          <p:cNvSpPr>
            <a:spLocks noChangeArrowheads="1"/>
          </p:cNvSpPr>
          <p:nvPr/>
        </p:nvSpPr>
        <p:spPr bwMode="auto">
          <a:xfrm>
            <a:off x="3048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02849" name="Rectangle 33"/>
          <p:cNvSpPr>
            <a:spLocks noChangeArrowheads="1"/>
          </p:cNvSpPr>
          <p:nvPr/>
        </p:nvSpPr>
        <p:spPr bwMode="auto">
          <a:xfrm>
            <a:off x="3962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tx2"/>
                </a:solidFill>
              </a:rPr>
              <a:t>14</a:t>
            </a:r>
          </a:p>
        </p:txBody>
      </p:sp>
      <p:cxnSp>
        <p:nvCxnSpPr>
          <p:cNvPr id="802850" name="AutoShape 34"/>
          <p:cNvCxnSpPr>
            <a:cxnSpLocks noChangeShapeType="1"/>
            <a:stCxn id="802848" idx="0"/>
            <a:endCxn id="802849" idx="0"/>
          </p:cNvCxnSpPr>
          <p:nvPr/>
        </p:nvCxnSpPr>
        <p:spPr bwMode="auto">
          <a:xfrm rot="5400000" flipV="1">
            <a:off x="3733006" y="5010944"/>
            <a:ext cx="1588" cy="914400"/>
          </a:xfrm>
          <a:prstGeom prst="curvedConnector3">
            <a:avLst>
              <a:gd name="adj1" fmla="val -13200000"/>
            </a:avLst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368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Heapify() Example</a:t>
            </a:r>
          </a:p>
        </p:txBody>
      </p:sp>
      <p:sp>
        <p:nvSpPr>
          <p:cNvPr id="803843" name="Oval 3"/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16</a:t>
            </a:r>
          </a:p>
        </p:txBody>
      </p:sp>
      <p:sp>
        <p:nvSpPr>
          <p:cNvPr id="803844" name="Oval 4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14</a:t>
            </a:r>
          </a:p>
        </p:txBody>
      </p:sp>
      <p:sp>
        <p:nvSpPr>
          <p:cNvPr id="803845" name="Oval 5"/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803846" name="Oval 6"/>
          <p:cNvSpPr>
            <a:spLocks noChangeArrowheads="1"/>
          </p:cNvSpPr>
          <p:nvPr/>
        </p:nvSpPr>
        <p:spPr bwMode="auto">
          <a:xfrm>
            <a:off x="1600200" y="35814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803847" name="Oval 7"/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803848" name="Oval 8"/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803849" name="Oval 9"/>
          <p:cNvSpPr>
            <a:spLocks noChangeArrowheads="1"/>
          </p:cNvSpPr>
          <p:nvPr/>
        </p:nvSpPr>
        <p:spPr bwMode="auto">
          <a:xfrm>
            <a:off x="70866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803850" name="Oval 10"/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803851" name="Oval 11"/>
          <p:cNvSpPr>
            <a:spLocks noChangeArrowheads="1"/>
          </p:cNvSpPr>
          <p:nvPr/>
        </p:nvSpPr>
        <p:spPr bwMode="auto">
          <a:xfrm>
            <a:off x="20574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803852" name="Oval 12"/>
          <p:cNvSpPr>
            <a:spLocks noChangeArrowheads="1"/>
          </p:cNvSpPr>
          <p:nvPr/>
        </p:nvSpPr>
        <p:spPr bwMode="auto">
          <a:xfrm>
            <a:off x="29718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cxnSp>
        <p:nvCxnSpPr>
          <p:cNvPr id="803853" name="AutoShape 13"/>
          <p:cNvCxnSpPr>
            <a:cxnSpLocks noChangeShapeType="1"/>
            <a:stCxn id="803843" idx="3"/>
            <a:endCxn id="803844" idx="7"/>
          </p:cNvCxnSpPr>
          <p:nvPr/>
        </p:nvCxnSpPr>
        <p:spPr bwMode="auto">
          <a:xfrm flipH="1">
            <a:off x="29051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3854" name="AutoShape 14"/>
          <p:cNvCxnSpPr>
            <a:cxnSpLocks noChangeShapeType="1"/>
            <a:stCxn id="803844" idx="3"/>
            <a:endCxn id="803846" idx="7"/>
          </p:cNvCxnSpPr>
          <p:nvPr/>
        </p:nvCxnSpPr>
        <p:spPr bwMode="auto">
          <a:xfrm flipH="1">
            <a:off x="1990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3855" name="AutoShape 15"/>
          <p:cNvCxnSpPr>
            <a:cxnSpLocks noChangeShapeType="1"/>
            <a:stCxn id="803846" idx="3"/>
            <a:endCxn id="803850" idx="7"/>
          </p:cNvCxnSpPr>
          <p:nvPr/>
        </p:nvCxnSpPr>
        <p:spPr bwMode="auto">
          <a:xfrm flipH="1">
            <a:off x="15335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3856" name="AutoShape 16"/>
          <p:cNvCxnSpPr>
            <a:cxnSpLocks noChangeShapeType="1"/>
            <a:stCxn id="803846" idx="5"/>
            <a:endCxn id="803851" idx="1"/>
          </p:cNvCxnSpPr>
          <p:nvPr/>
        </p:nvCxnSpPr>
        <p:spPr bwMode="auto">
          <a:xfrm>
            <a:off x="19907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3857" name="AutoShape 17"/>
          <p:cNvCxnSpPr>
            <a:cxnSpLocks noChangeShapeType="1"/>
            <a:stCxn id="803844" idx="5"/>
            <a:endCxn id="803847" idx="1"/>
          </p:cNvCxnSpPr>
          <p:nvPr/>
        </p:nvCxnSpPr>
        <p:spPr bwMode="auto">
          <a:xfrm>
            <a:off x="29051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3858" name="AutoShape 18"/>
          <p:cNvCxnSpPr>
            <a:cxnSpLocks noChangeShapeType="1"/>
            <a:stCxn id="803847" idx="3"/>
            <a:endCxn id="803852" idx="7"/>
          </p:cNvCxnSpPr>
          <p:nvPr/>
        </p:nvCxnSpPr>
        <p:spPr bwMode="auto">
          <a:xfrm flipH="1">
            <a:off x="33623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3859" name="AutoShape 19"/>
          <p:cNvCxnSpPr>
            <a:cxnSpLocks noChangeShapeType="1"/>
            <a:stCxn id="803843" idx="5"/>
            <a:endCxn id="803845" idx="1"/>
          </p:cNvCxnSpPr>
          <p:nvPr/>
        </p:nvCxnSpPr>
        <p:spPr bwMode="auto">
          <a:xfrm>
            <a:off x="47339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3860" name="AutoShape 20"/>
          <p:cNvCxnSpPr>
            <a:cxnSpLocks noChangeShapeType="1"/>
            <a:stCxn id="803845" idx="5"/>
            <a:endCxn id="803849" idx="1"/>
          </p:cNvCxnSpPr>
          <p:nvPr/>
        </p:nvCxnSpPr>
        <p:spPr bwMode="auto">
          <a:xfrm>
            <a:off x="6562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3861" name="AutoShape 21"/>
          <p:cNvCxnSpPr>
            <a:cxnSpLocks noChangeShapeType="1"/>
            <a:stCxn id="803848" idx="7"/>
            <a:endCxn id="803845" idx="3"/>
          </p:cNvCxnSpPr>
          <p:nvPr/>
        </p:nvCxnSpPr>
        <p:spPr bwMode="auto">
          <a:xfrm flipV="1">
            <a:off x="56483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3862" name="Rectangle 22"/>
          <p:cNvSpPr>
            <a:spLocks noChangeArrowheads="1"/>
          </p:cNvSpPr>
          <p:nvPr/>
        </p:nvSpPr>
        <p:spPr bwMode="auto">
          <a:xfrm>
            <a:off x="2590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16</a:t>
            </a:r>
          </a:p>
        </p:txBody>
      </p:sp>
      <p:sp>
        <p:nvSpPr>
          <p:cNvPr id="803863" name="Rectangle 23"/>
          <p:cNvSpPr>
            <a:spLocks noChangeArrowheads="1"/>
          </p:cNvSpPr>
          <p:nvPr/>
        </p:nvSpPr>
        <p:spPr bwMode="auto">
          <a:xfrm>
            <a:off x="3048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14</a:t>
            </a:r>
          </a:p>
        </p:txBody>
      </p:sp>
      <p:sp>
        <p:nvSpPr>
          <p:cNvPr id="803864" name="Rectangle 24"/>
          <p:cNvSpPr>
            <a:spLocks noChangeArrowheads="1"/>
          </p:cNvSpPr>
          <p:nvPr/>
        </p:nvSpPr>
        <p:spPr bwMode="auto">
          <a:xfrm>
            <a:off x="3505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803865" name="Rectangle 25"/>
          <p:cNvSpPr>
            <a:spLocks noChangeArrowheads="1"/>
          </p:cNvSpPr>
          <p:nvPr/>
        </p:nvSpPr>
        <p:spPr bwMode="auto">
          <a:xfrm>
            <a:off x="3962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803866" name="Rectangle 26"/>
          <p:cNvSpPr>
            <a:spLocks noChangeArrowheads="1"/>
          </p:cNvSpPr>
          <p:nvPr/>
        </p:nvSpPr>
        <p:spPr bwMode="auto">
          <a:xfrm>
            <a:off x="4419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803867" name="Rectangle 27"/>
          <p:cNvSpPr>
            <a:spLocks noChangeArrowheads="1"/>
          </p:cNvSpPr>
          <p:nvPr/>
        </p:nvSpPr>
        <p:spPr bwMode="auto">
          <a:xfrm>
            <a:off x="4876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803868" name="Rectangle 28"/>
          <p:cNvSpPr>
            <a:spLocks noChangeArrowheads="1"/>
          </p:cNvSpPr>
          <p:nvPr/>
        </p:nvSpPr>
        <p:spPr bwMode="auto">
          <a:xfrm>
            <a:off x="5334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803869" name="Rectangle 29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803870" name="Rectangle 30"/>
          <p:cNvSpPr>
            <a:spLocks noChangeArrowheads="1"/>
          </p:cNvSpPr>
          <p:nvPr/>
        </p:nvSpPr>
        <p:spPr bwMode="auto">
          <a:xfrm>
            <a:off x="6248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803871" name="Rectangle 31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803872" name="Rectangle 32"/>
          <p:cNvSpPr>
            <a:spLocks noChangeArrowheads="1"/>
          </p:cNvSpPr>
          <p:nvPr/>
        </p:nvSpPr>
        <p:spPr bwMode="auto">
          <a:xfrm>
            <a:off x="1905000" y="5486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 =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991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 with Stacks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many stacks would you need to simulate queue operations?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2313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Heapify() Example</a:t>
            </a:r>
          </a:p>
        </p:txBody>
      </p:sp>
      <p:sp>
        <p:nvSpPr>
          <p:cNvPr id="804867" name="Oval 3"/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16</a:t>
            </a:r>
          </a:p>
        </p:txBody>
      </p:sp>
      <p:sp>
        <p:nvSpPr>
          <p:cNvPr id="804868" name="Oval 4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14</a:t>
            </a:r>
          </a:p>
        </p:txBody>
      </p:sp>
      <p:sp>
        <p:nvSpPr>
          <p:cNvPr id="804869" name="Oval 5"/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804870" name="Oval 6"/>
          <p:cNvSpPr>
            <a:spLocks noChangeArrowheads="1"/>
          </p:cNvSpPr>
          <p:nvPr/>
        </p:nvSpPr>
        <p:spPr bwMode="auto">
          <a:xfrm>
            <a:off x="1600200" y="35814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04871" name="Oval 7"/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804872" name="Oval 8"/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804873" name="Oval 9"/>
          <p:cNvSpPr>
            <a:spLocks noChangeArrowheads="1"/>
          </p:cNvSpPr>
          <p:nvPr/>
        </p:nvSpPr>
        <p:spPr bwMode="auto">
          <a:xfrm>
            <a:off x="70866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804874" name="Oval 10"/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804875" name="Oval 11"/>
          <p:cNvSpPr>
            <a:spLocks noChangeArrowheads="1"/>
          </p:cNvSpPr>
          <p:nvPr/>
        </p:nvSpPr>
        <p:spPr bwMode="auto">
          <a:xfrm>
            <a:off x="20574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804876" name="Oval 12"/>
          <p:cNvSpPr>
            <a:spLocks noChangeArrowheads="1"/>
          </p:cNvSpPr>
          <p:nvPr/>
        </p:nvSpPr>
        <p:spPr bwMode="auto">
          <a:xfrm>
            <a:off x="29718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cxnSp>
        <p:nvCxnSpPr>
          <p:cNvPr id="804877" name="AutoShape 13"/>
          <p:cNvCxnSpPr>
            <a:cxnSpLocks noChangeShapeType="1"/>
            <a:stCxn id="804867" idx="3"/>
            <a:endCxn id="804868" idx="7"/>
          </p:cNvCxnSpPr>
          <p:nvPr/>
        </p:nvCxnSpPr>
        <p:spPr bwMode="auto">
          <a:xfrm flipH="1">
            <a:off x="29051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4878" name="AutoShape 14"/>
          <p:cNvCxnSpPr>
            <a:cxnSpLocks noChangeShapeType="1"/>
            <a:stCxn id="804868" idx="3"/>
            <a:endCxn id="804870" idx="7"/>
          </p:cNvCxnSpPr>
          <p:nvPr/>
        </p:nvCxnSpPr>
        <p:spPr bwMode="auto">
          <a:xfrm flipH="1">
            <a:off x="1990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4879" name="AutoShape 15"/>
          <p:cNvCxnSpPr>
            <a:cxnSpLocks noChangeShapeType="1"/>
            <a:stCxn id="804870" idx="3"/>
            <a:endCxn id="804874" idx="7"/>
          </p:cNvCxnSpPr>
          <p:nvPr/>
        </p:nvCxnSpPr>
        <p:spPr bwMode="auto">
          <a:xfrm flipH="1">
            <a:off x="15335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4880" name="AutoShape 16"/>
          <p:cNvCxnSpPr>
            <a:cxnSpLocks noChangeShapeType="1"/>
            <a:stCxn id="804870" idx="5"/>
            <a:endCxn id="804875" idx="1"/>
          </p:cNvCxnSpPr>
          <p:nvPr/>
        </p:nvCxnSpPr>
        <p:spPr bwMode="auto">
          <a:xfrm>
            <a:off x="19907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4881" name="AutoShape 17"/>
          <p:cNvCxnSpPr>
            <a:cxnSpLocks noChangeShapeType="1"/>
            <a:stCxn id="804868" idx="5"/>
            <a:endCxn id="804871" idx="1"/>
          </p:cNvCxnSpPr>
          <p:nvPr/>
        </p:nvCxnSpPr>
        <p:spPr bwMode="auto">
          <a:xfrm>
            <a:off x="29051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4882" name="AutoShape 18"/>
          <p:cNvCxnSpPr>
            <a:cxnSpLocks noChangeShapeType="1"/>
            <a:stCxn id="804871" idx="3"/>
            <a:endCxn id="804876" idx="7"/>
          </p:cNvCxnSpPr>
          <p:nvPr/>
        </p:nvCxnSpPr>
        <p:spPr bwMode="auto">
          <a:xfrm flipH="1">
            <a:off x="33623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4883" name="AutoShape 19"/>
          <p:cNvCxnSpPr>
            <a:cxnSpLocks noChangeShapeType="1"/>
            <a:stCxn id="804867" idx="5"/>
            <a:endCxn id="804869" idx="1"/>
          </p:cNvCxnSpPr>
          <p:nvPr/>
        </p:nvCxnSpPr>
        <p:spPr bwMode="auto">
          <a:xfrm>
            <a:off x="47339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4884" name="AutoShape 20"/>
          <p:cNvCxnSpPr>
            <a:cxnSpLocks noChangeShapeType="1"/>
            <a:stCxn id="804869" idx="5"/>
            <a:endCxn id="804873" idx="1"/>
          </p:cNvCxnSpPr>
          <p:nvPr/>
        </p:nvCxnSpPr>
        <p:spPr bwMode="auto">
          <a:xfrm>
            <a:off x="6562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4885" name="AutoShape 21"/>
          <p:cNvCxnSpPr>
            <a:cxnSpLocks noChangeShapeType="1"/>
            <a:stCxn id="804872" idx="7"/>
            <a:endCxn id="804869" idx="3"/>
          </p:cNvCxnSpPr>
          <p:nvPr/>
        </p:nvCxnSpPr>
        <p:spPr bwMode="auto">
          <a:xfrm flipV="1">
            <a:off x="56483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4886" name="Rectangle 22"/>
          <p:cNvSpPr>
            <a:spLocks noChangeArrowheads="1"/>
          </p:cNvSpPr>
          <p:nvPr/>
        </p:nvSpPr>
        <p:spPr bwMode="auto">
          <a:xfrm>
            <a:off x="2590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16</a:t>
            </a:r>
          </a:p>
        </p:txBody>
      </p:sp>
      <p:sp>
        <p:nvSpPr>
          <p:cNvPr id="804887" name="Rectangle 23"/>
          <p:cNvSpPr>
            <a:spLocks noChangeArrowheads="1"/>
          </p:cNvSpPr>
          <p:nvPr/>
        </p:nvSpPr>
        <p:spPr bwMode="auto">
          <a:xfrm>
            <a:off x="3048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14</a:t>
            </a:r>
          </a:p>
        </p:txBody>
      </p:sp>
      <p:sp>
        <p:nvSpPr>
          <p:cNvPr id="804888" name="Rectangle 24"/>
          <p:cNvSpPr>
            <a:spLocks noChangeArrowheads="1"/>
          </p:cNvSpPr>
          <p:nvPr/>
        </p:nvSpPr>
        <p:spPr bwMode="auto">
          <a:xfrm>
            <a:off x="3505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804889" name="Rectangle 25"/>
          <p:cNvSpPr>
            <a:spLocks noChangeArrowheads="1"/>
          </p:cNvSpPr>
          <p:nvPr/>
        </p:nvSpPr>
        <p:spPr bwMode="auto">
          <a:xfrm>
            <a:off x="4419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804890" name="Rectangle 26"/>
          <p:cNvSpPr>
            <a:spLocks noChangeArrowheads="1"/>
          </p:cNvSpPr>
          <p:nvPr/>
        </p:nvSpPr>
        <p:spPr bwMode="auto">
          <a:xfrm>
            <a:off x="4876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804891" name="Rectangle 27"/>
          <p:cNvSpPr>
            <a:spLocks noChangeArrowheads="1"/>
          </p:cNvSpPr>
          <p:nvPr/>
        </p:nvSpPr>
        <p:spPr bwMode="auto">
          <a:xfrm>
            <a:off x="5334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804892" name="Rectangle 28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804893" name="Rectangle 29"/>
          <p:cNvSpPr>
            <a:spLocks noChangeArrowheads="1"/>
          </p:cNvSpPr>
          <p:nvPr/>
        </p:nvSpPr>
        <p:spPr bwMode="auto">
          <a:xfrm>
            <a:off x="6248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804894" name="Rectangle 30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804895" name="Rectangle 31"/>
          <p:cNvSpPr>
            <a:spLocks noChangeArrowheads="1"/>
          </p:cNvSpPr>
          <p:nvPr/>
        </p:nvSpPr>
        <p:spPr bwMode="auto">
          <a:xfrm>
            <a:off x="1905000" y="5486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 =</a:t>
            </a:r>
          </a:p>
        </p:txBody>
      </p:sp>
      <p:sp>
        <p:nvSpPr>
          <p:cNvPr id="804896" name="Rectangle 32"/>
          <p:cNvSpPr>
            <a:spLocks noChangeArrowheads="1"/>
          </p:cNvSpPr>
          <p:nvPr/>
        </p:nvSpPr>
        <p:spPr bwMode="auto">
          <a:xfrm>
            <a:off x="3962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461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Heapify() Example</a:t>
            </a:r>
          </a:p>
        </p:txBody>
      </p:sp>
      <p:sp>
        <p:nvSpPr>
          <p:cNvPr id="805891" name="Oval 3"/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16</a:t>
            </a:r>
          </a:p>
        </p:txBody>
      </p:sp>
      <p:sp>
        <p:nvSpPr>
          <p:cNvPr id="805892" name="Oval 4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14</a:t>
            </a:r>
          </a:p>
        </p:txBody>
      </p:sp>
      <p:sp>
        <p:nvSpPr>
          <p:cNvPr id="805893" name="Oval 5"/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805894" name="Oval 6"/>
          <p:cNvSpPr>
            <a:spLocks noChangeArrowheads="1"/>
          </p:cNvSpPr>
          <p:nvPr/>
        </p:nvSpPr>
        <p:spPr bwMode="auto">
          <a:xfrm>
            <a:off x="1600200" y="35814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05895" name="Oval 7"/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805896" name="Oval 8"/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805897" name="Oval 9"/>
          <p:cNvSpPr>
            <a:spLocks noChangeArrowheads="1"/>
          </p:cNvSpPr>
          <p:nvPr/>
        </p:nvSpPr>
        <p:spPr bwMode="auto">
          <a:xfrm>
            <a:off x="70866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805898" name="Oval 10"/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805899" name="Oval 11"/>
          <p:cNvSpPr>
            <a:spLocks noChangeArrowheads="1"/>
          </p:cNvSpPr>
          <p:nvPr/>
        </p:nvSpPr>
        <p:spPr bwMode="auto">
          <a:xfrm>
            <a:off x="20574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805900" name="Oval 12"/>
          <p:cNvSpPr>
            <a:spLocks noChangeArrowheads="1"/>
          </p:cNvSpPr>
          <p:nvPr/>
        </p:nvSpPr>
        <p:spPr bwMode="auto">
          <a:xfrm>
            <a:off x="29718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cxnSp>
        <p:nvCxnSpPr>
          <p:cNvPr id="805901" name="AutoShape 13"/>
          <p:cNvCxnSpPr>
            <a:cxnSpLocks noChangeShapeType="1"/>
            <a:stCxn id="805891" idx="3"/>
            <a:endCxn id="805892" idx="7"/>
          </p:cNvCxnSpPr>
          <p:nvPr/>
        </p:nvCxnSpPr>
        <p:spPr bwMode="auto">
          <a:xfrm flipH="1">
            <a:off x="29051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5902" name="AutoShape 14"/>
          <p:cNvCxnSpPr>
            <a:cxnSpLocks noChangeShapeType="1"/>
            <a:stCxn id="805892" idx="3"/>
            <a:endCxn id="805894" idx="7"/>
          </p:cNvCxnSpPr>
          <p:nvPr/>
        </p:nvCxnSpPr>
        <p:spPr bwMode="auto">
          <a:xfrm flipH="1">
            <a:off x="1990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5903" name="AutoShape 15"/>
          <p:cNvCxnSpPr>
            <a:cxnSpLocks noChangeShapeType="1"/>
            <a:stCxn id="805894" idx="3"/>
            <a:endCxn id="805898" idx="7"/>
          </p:cNvCxnSpPr>
          <p:nvPr/>
        </p:nvCxnSpPr>
        <p:spPr bwMode="auto">
          <a:xfrm flipH="1">
            <a:off x="15335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5904" name="AutoShape 16"/>
          <p:cNvCxnSpPr>
            <a:cxnSpLocks noChangeShapeType="1"/>
            <a:stCxn id="805894" idx="5"/>
            <a:endCxn id="805899" idx="1"/>
          </p:cNvCxnSpPr>
          <p:nvPr/>
        </p:nvCxnSpPr>
        <p:spPr bwMode="auto">
          <a:xfrm>
            <a:off x="19907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5905" name="AutoShape 17"/>
          <p:cNvCxnSpPr>
            <a:cxnSpLocks noChangeShapeType="1"/>
            <a:stCxn id="805892" idx="5"/>
            <a:endCxn id="805895" idx="1"/>
          </p:cNvCxnSpPr>
          <p:nvPr/>
        </p:nvCxnSpPr>
        <p:spPr bwMode="auto">
          <a:xfrm>
            <a:off x="29051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5906" name="AutoShape 18"/>
          <p:cNvCxnSpPr>
            <a:cxnSpLocks noChangeShapeType="1"/>
            <a:stCxn id="805895" idx="3"/>
            <a:endCxn id="805900" idx="7"/>
          </p:cNvCxnSpPr>
          <p:nvPr/>
        </p:nvCxnSpPr>
        <p:spPr bwMode="auto">
          <a:xfrm flipH="1">
            <a:off x="33623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5907" name="AutoShape 19"/>
          <p:cNvCxnSpPr>
            <a:cxnSpLocks noChangeShapeType="1"/>
            <a:stCxn id="805891" idx="5"/>
            <a:endCxn id="805893" idx="1"/>
          </p:cNvCxnSpPr>
          <p:nvPr/>
        </p:nvCxnSpPr>
        <p:spPr bwMode="auto">
          <a:xfrm>
            <a:off x="47339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5908" name="AutoShape 20"/>
          <p:cNvCxnSpPr>
            <a:cxnSpLocks noChangeShapeType="1"/>
            <a:stCxn id="805893" idx="5"/>
            <a:endCxn id="805897" idx="1"/>
          </p:cNvCxnSpPr>
          <p:nvPr/>
        </p:nvCxnSpPr>
        <p:spPr bwMode="auto">
          <a:xfrm>
            <a:off x="6562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5909" name="AutoShape 21"/>
          <p:cNvCxnSpPr>
            <a:cxnSpLocks noChangeShapeType="1"/>
            <a:stCxn id="805896" idx="7"/>
            <a:endCxn id="805893" idx="3"/>
          </p:cNvCxnSpPr>
          <p:nvPr/>
        </p:nvCxnSpPr>
        <p:spPr bwMode="auto">
          <a:xfrm flipV="1">
            <a:off x="56483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5910" name="AutoShape 22"/>
          <p:cNvCxnSpPr>
            <a:cxnSpLocks noChangeShapeType="1"/>
            <a:stCxn id="805894" idx="6"/>
            <a:endCxn id="805899" idx="7"/>
          </p:cNvCxnSpPr>
          <p:nvPr/>
        </p:nvCxnSpPr>
        <p:spPr bwMode="auto">
          <a:xfrm>
            <a:off x="2076450" y="3810000"/>
            <a:ext cx="371475" cy="428625"/>
          </a:xfrm>
          <a:prstGeom prst="curvedConnector2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5911" name="Rectangle 23"/>
          <p:cNvSpPr>
            <a:spLocks noChangeArrowheads="1"/>
          </p:cNvSpPr>
          <p:nvPr/>
        </p:nvSpPr>
        <p:spPr bwMode="auto">
          <a:xfrm>
            <a:off x="2590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16</a:t>
            </a:r>
          </a:p>
        </p:txBody>
      </p:sp>
      <p:sp>
        <p:nvSpPr>
          <p:cNvPr id="805912" name="Rectangle 24"/>
          <p:cNvSpPr>
            <a:spLocks noChangeArrowheads="1"/>
          </p:cNvSpPr>
          <p:nvPr/>
        </p:nvSpPr>
        <p:spPr bwMode="auto">
          <a:xfrm>
            <a:off x="3048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14</a:t>
            </a:r>
          </a:p>
        </p:txBody>
      </p:sp>
      <p:sp>
        <p:nvSpPr>
          <p:cNvPr id="805913" name="Rectangle 25"/>
          <p:cNvSpPr>
            <a:spLocks noChangeArrowheads="1"/>
          </p:cNvSpPr>
          <p:nvPr/>
        </p:nvSpPr>
        <p:spPr bwMode="auto">
          <a:xfrm>
            <a:off x="3505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805914" name="Rectangle 26"/>
          <p:cNvSpPr>
            <a:spLocks noChangeArrowheads="1"/>
          </p:cNvSpPr>
          <p:nvPr/>
        </p:nvSpPr>
        <p:spPr bwMode="auto">
          <a:xfrm>
            <a:off x="4419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805915" name="Rectangle 27"/>
          <p:cNvSpPr>
            <a:spLocks noChangeArrowheads="1"/>
          </p:cNvSpPr>
          <p:nvPr/>
        </p:nvSpPr>
        <p:spPr bwMode="auto">
          <a:xfrm>
            <a:off x="4876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805916" name="Rectangle 28"/>
          <p:cNvSpPr>
            <a:spLocks noChangeArrowheads="1"/>
          </p:cNvSpPr>
          <p:nvPr/>
        </p:nvSpPr>
        <p:spPr bwMode="auto">
          <a:xfrm>
            <a:off x="5334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805917" name="Rectangle 29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805918" name="Rectangle 30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805919" name="Rectangle 31"/>
          <p:cNvSpPr>
            <a:spLocks noChangeArrowheads="1"/>
          </p:cNvSpPr>
          <p:nvPr/>
        </p:nvSpPr>
        <p:spPr bwMode="auto">
          <a:xfrm>
            <a:off x="1905000" y="5486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 =</a:t>
            </a:r>
          </a:p>
        </p:txBody>
      </p:sp>
      <p:sp>
        <p:nvSpPr>
          <p:cNvPr id="805920" name="Rectangle 32"/>
          <p:cNvSpPr>
            <a:spLocks noChangeArrowheads="1"/>
          </p:cNvSpPr>
          <p:nvPr/>
        </p:nvSpPr>
        <p:spPr bwMode="auto">
          <a:xfrm>
            <a:off x="3962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05921" name="Rectangle 33"/>
          <p:cNvSpPr>
            <a:spLocks noChangeArrowheads="1"/>
          </p:cNvSpPr>
          <p:nvPr/>
        </p:nvSpPr>
        <p:spPr bwMode="auto">
          <a:xfrm>
            <a:off x="6248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tx2"/>
                </a:solidFill>
              </a:rPr>
              <a:t>8</a:t>
            </a:r>
          </a:p>
        </p:txBody>
      </p:sp>
      <p:cxnSp>
        <p:nvCxnSpPr>
          <p:cNvPr id="805922" name="AutoShape 34"/>
          <p:cNvCxnSpPr>
            <a:cxnSpLocks noChangeShapeType="1"/>
            <a:stCxn id="805920" idx="0"/>
            <a:endCxn id="805921" idx="0"/>
          </p:cNvCxnSpPr>
          <p:nvPr/>
        </p:nvCxnSpPr>
        <p:spPr bwMode="auto">
          <a:xfrm rot="5400000" flipV="1">
            <a:off x="5333206" y="4325144"/>
            <a:ext cx="1588" cy="2286000"/>
          </a:xfrm>
          <a:prstGeom prst="curvedConnector3">
            <a:avLst>
              <a:gd name="adj1" fmla="val -13200000"/>
            </a:avLst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74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Heapify() Example</a:t>
            </a:r>
          </a:p>
        </p:txBody>
      </p:sp>
      <p:sp>
        <p:nvSpPr>
          <p:cNvPr id="806915" name="Oval 3"/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16</a:t>
            </a:r>
          </a:p>
        </p:txBody>
      </p:sp>
      <p:sp>
        <p:nvSpPr>
          <p:cNvPr id="806916" name="Oval 4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14</a:t>
            </a:r>
          </a:p>
        </p:txBody>
      </p:sp>
      <p:sp>
        <p:nvSpPr>
          <p:cNvPr id="806917" name="Oval 5"/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806918" name="Oval 6"/>
          <p:cNvSpPr>
            <a:spLocks noChangeArrowheads="1"/>
          </p:cNvSpPr>
          <p:nvPr/>
        </p:nvSpPr>
        <p:spPr bwMode="auto">
          <a:xfrm>
            <a:off x="16002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806919" name="Oval 7"/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806920" name="Oval 8"/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806921" name="Oval 9"/>
          <p:cNvSpPr>
            <a:spLocks noChangeArrowheads="1"/>
          </p:cNvSpPr>
          <p:nvPr/>
        </p:nvSpPr>
        <p:spPr bwMode="auto">
          <a:xfrm>
            <a:off x="70866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806922" name="Oval 10"/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806923" name="Oval 11"/>
          <p:cNvSpPr>
            <a:spLocks noChangeArrowheads="1"/>
          </p:cNvSpPr>
          <p:nvPr/>
        </p:nvSpPr>
        <p:spPr bwMode="auto">
          <a:xfrm>
            <a:off x="2057400" y="41910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806924" name="Oval 12"/>
          <p:cNvSpPr>
            <a:spLocks noChangeArrowheads="1"/>
          </p:cNvSpPr>
          <p:nvPr/>
        </p:nvSpPr>
        <p:spPr bwMode="auto">
          <a:xfrm>
            <a:off x="29718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cxnSp>
        <p:nvCxnSpPr>
          <p:cNvPr id="806925" name="AutoShape 13"/>
          <p:cNvCxnSpPr>
            <a:cxnSpLocks noChangeShapeType="1"/>
            <a:stCxn id="806915" idx="3"/>
            <a:endCxn id="806916" idx="7"/>
          </p:cNvCxnSpPr>
          <p:nvPr/>
        </p:nvCxnSpPr>
        <p:spPr bwMode="auto">
          <a:xfrm flipH="1">
            <a:off x="29051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6926" name="AutoShape 14"/>
          <p:cNvCxnSpPr>
            <a:cxnSpLocks noChangeShapeType="1"/>
            <a:stCxn id="806916" idx="3"/>
            <a:endCxn id="806918" idx="7"/>
          </p:cNvCxnSpPr>
          <p:nvPr/>
        </p:nvCxnSpPr>
        <p:spPr bwMode="auto">
          <a:xfrm flipH="1">
            <a:off x="1990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6927" name="AutoShape 15"/>
          <p:cNvCxnSpPr>
            <a:cxnSpLocks noChangeShapeType="1"/>
            <a:stCxn id="806918" idx="3"/>
            <a:endCxn id="806922" idx="7"/>
          </p:cNvCxnSpPr>
          <p:nvPr/>
        </p:nvCxnSpPr>
        <p:spPr bwMode="auto">
          <a:xfrm flipH="1">
            <a:off x="15335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6928" name="AutoShape 16"/>
          <p:cNvCxnSpPr>
            <a:cxnSpLocks noChangeShapeType="1"/>
            <a:stCxn id="806918" idx="5"/>
            <a:endCxn id="806923" idx="1"/>
          </p:cNvCxnSpPr>
          <p:nvPr/>
        </p:nvCxnSpPr>
        <p:spPr bwMode="auto">
          <a:xfrm>
            <a:off x="19907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6929" name="AutoShape 17"/>
          <p:cNvCxnSpPr>
            <a:cxnSpLocks noChangeShapeType="1"/>
            <a:stCxn id="806916" idx="5"/>
            <a:endCxn id="806919" idx="1"/>
          </p:cNvCxnSpPr>
          <p:nvPr/>
        </p:nvCxnSpPr>
        <p:spPr bwMode="auto">
          <a:xfrm>
            <a:off x="29051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6930" name="AutoShape 18"/>
          <p:cNvCxnSpPr>
            <a:cxnSpLocks noChangeShapeType="1"/>
            <a:stCxn id="806919" idx="3"/>
            <a:endCxn id="806924" idx="7"/>
          </p:cNvCxnSpPr>
          <p:nvPr/>
        </p:nvCxnSpPr>
        <p:spPr bwMode="auto">
          <a:xfrm flipH="1">
            <a:off x="33623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6931" name="AutoShape 19"/>
          <p:cNvCxnSpPr>
            <a:cxnSpLocks noChangeShapeType="1"/>
            <a:stCxn id="806915" idx="5"/>
            <a:endCxn id="806917" idx="1"/>
          </p:cNvCxnSpPr>
          <p:nvPr/>
        </p:nvCxnSpPr>
        <p:spPr bwMode="auto">
          <a:xfrm>
            <a:off x="47339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6932" name="AutoShape 20"/>
          <p:cNvCxnSpPr>
            <a:cxnSpLocks noChangeShapeType="1"/>
            <a:stCxn id="806917" idx="5"/>
            <a:endCxn id="806921" idx="1"/>
          </p:cNvCxnSpPr>
          <p:nvPr/>
        </p:nvCxnSpPr>
        <p:spPr bwMode="auto">
          <a:xfrm>
            <a:off x="6562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6933" name="AutoShape 21"/>
          <p:cNvCxnSpPr>
            <a:cxnSpLocks noChangeShapeType="1"/>
            <a:stCxn id="806920" idx="7"/>
            <a:endCxn id="806917" idx="3"/>
          </p:cNvCxnSpPr>
          <p:nvPr/>
        </p:nvCxnSpPr>
        <p:spPr bwMode="auto">
          <a:xfrm flipV="1">
            <a:off x="56483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6934" name="Rectangle 22"/>
          <p:cNvSpPr>
            <a:spLocks noChangeArrowheads="1"/>
          </p:cNvSpPr>
          <p:nvPr/>
        </p:nvSpPr>
        <p:spPr bwMode="auto">
          <a:xfrm>
            <a:off x="2590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16</a:t>
            </a:r>
          </a:p>
        </p:txBody>
      </p:sp>
      <p:sp>
        <p:nvSpPr>
          <p:cNvPr id="806935" name="Rectangle 23"/>
          <p:cNvSpPr>
            <a:spLocks noChangeArrowheads="1"/>
          </p:cNvSpPr>
          <p:nvPr/>
        </p:nvSpPr>
        <p:spPr bwMode="auto">
          <a:xfrm>
            <a:off x="3048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14</a:t>
            </a:r>
          </a:p>
        </p:txBody>
      </p:sp>
      <p:sp>
        <p:nvSpPr>
          <p:cNvPr id="806936" name="Rectangle 24"/>
          <p:cNvSpPr>
            <a:spLocks noChangeArrowheads="1"/>
          </p:cNvSpPr>
          <p:nvPr/>
        </p:nvSpPr>
        <p:spPr bwMode="auto">
          <a:xfrm>
            <a:off x="3505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806937" name="Rectangle 25"/>
          <p:cNvSpPr>
            <a:spLocks noChangeArrowheads="1"/>
          </p:cNvSpPr>
          <p:nvPr/>
        </p:nvSpPr>
        <p:spPr bwMode="auto">
          <a:xfrm>
            <a:off x="3962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806938" name="Rectangle 26"/>
          <p:cNvSpPr>
            <a:spLocks noChangeArrowheads="1"/>
          </p:cNvSpPr>
          <p:nvPr/>
        </p:nvSpPr>
        <p:spPr bwMode="auto">
          <a:xfrm>
            <a:off x="4419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806939" name="Rectangle 27"/>
          <p:cNvSpPr>
            <a:spLocks noChangeArrowheads="1"/>
          </p:cNvSpPr>
          <p:nvPr/>
        </p:nvSpPr>
        <p:spPr bwMode="auto">
          <a:xfrm>
            <a:off x="4876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806940" name="Rectangle 28"/>
          <p:cNvSpPr>
            <a:spLocks noChangeArrowheads="1"/>
          </p:cNvSpPr>
          <p:nvPr/>
        </p:nvSpPr>
        <p:spPr bwMode="auto">
          <a:xfrm>
            <a:off x="5334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806941" name="Rectangle 29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806942" name="Rectangle 30"/>
          <p:cNvSpPr>
            <a:spLocks noChangeArrowheads="1"/>
          </p:cNvSpPr>
          <p:nvPr/>
        </p:nvSpPr>
        <p:spPr bwMode="auto">
          <a:xfrm>
            <a:off x="6248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806943" name="Rectangle 31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806944" name="Rectangle 32"/>
          <p:cNvSpPr>
            <a:spLocks noChangeArrowheads="1"/>
          </p:cNvSpPr>
          <p:nvPr/>
        </p:nvSpPr>
        <p:spPr bwMode="auto">
          <a:xfrm>
            <a:off x="1905000" y="5486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 =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68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Heapify() Example</a:t>
            </a:r>
          </a:p>
        </p:txBody>
      </p:sp>
      <p:sp>
        <p:nvSpPr>
          <p:cNvPr id="808963" name="Oval 3"/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16</a:t>
            </a:r>
          </a:p>
        </p:txBody>
      </p:sp>
      <p:sp>
        <p:nvSpPr>
          <p:cNvPr id="808964" name="Oval 4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14</a:t>
            </a:r>
          </a:p>
        </p:txBody>
      </p:sp>
      <p:sp>
        <p:nvSpPr>
          <p:cNvPr id="808965" name="Oval 5"/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808966" name="Oval 6"/>
          <p:cNvSpPr>
            <a:spLocks noChangeArrowheads="1"/>
          </p:cNvSpPr>
          <p:nvPr/>
        </p:nvSpPr>
        <p:spPr bwMode="auto">
          <a:xfrm>
            <a:off x="16002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808967" name="Oval 7"/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808968" name="Oval 8"/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808969" name="Oval 9"/>
          <p:cNvSpPr>
            <a:spLocks noChangeArrowheads="1"/>
          </p:cNvSpPr>
          <p:nvPr/>
        </p:nvSpPr>
        <p:spPr bwMode="auto">
          <a:xfrm>
            <a:off x="70866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808970" name="Oval 10"/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808971" name="Oval 11"/>
          <p:cNvSpPr>
            <a:spLocks noChangeArrowheads="1"/>
          </p:cNvSpPr>
          <p:nvPr/>
        </p:nvSpPr>
        <p:spPr bwMode="auto">
          <a:xfrm>
            <a:off x="20574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808972" name="Oval 12"/>
          <p:cNvSpPr>
            <a:spLocks noChangeArrowheads="1"/>
          </p:cNvSpPr>
          <p:nvPr/>
        </p:nvSpPr>
        <p:spPr bwMode="auto">
          <a:xfrm>
            <a:off x="29718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cxnSp>
        <p:nvCxnSpPr>
          <p:cNvPr id="808973" name="AutoShape 13"/>
          <p:cNvCxnSpPr>
            <a:cxnSpLocks noChangeShapeType="1"/>
            <a:stCxn id="808963" idx="3"/>
            <a:endCxn id="808964" idx="7"/>
          </p:cNvCxnSpPr>
          <p:nvPr/>
        </p:nvCxnSpPr>
        <p:spPr bwMode="auto">
          <a:xfrm flipH="1">
            <a:off x="29051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8974" name="AutoShape 14"/>
          <p:cNvCxnSpPr>
            <a:cxnSpLocks noChangeShapeType="1"/>
            <a:stCxn id="808964" idx="3"/>
            <a:endCxn id="808966" idx="7"/>
          </p:cNvCxnSpPr>
          <p:nvPr/>
        </p:nvCxnSpPr>
        <p:spPr bwMode="auto">
          <a:xfrm flipH="1">
            <a:off x="1990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8975" name="AutoShape 15"/>
          <p:cNvCxnSpPr>
            <a:cxnSpLocks noChangeShapeType="1"/>
            <a:stCxn id="808966" idx="3"/>
            <a:endCxn id="808970" idx="7"/>
          </p:cNvCxnSpPr>
          <p:nvPr/>
        </p:nvCxnSpPr>
        <p:spPr bwMode="auto">
          <a:xfrm flipH="1">
            <a:off x="15335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8976" name="AutoShape 16"/>
          <p:cNvCxnSpPr>
            <a:cxnSpLocks noChangeShapeType="1"/>
            <a:stCxn id="808966" idx="5"/>
            <a:endCxn id="808971" idx="1"/>
          </p:cNvCxnSpPr>
          <p:nvPr/>
        </p:nvCxnSpPr>
        <p:spPr bwMode="auto">
          <a:xfrm>
            <a:off x="19907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8977" name="AutoShape 17"/>
          <p:cNvCxnSpPr>
            <a:cxnSpLocks noChangeShapeType="1"/>
            <a:stCxn id="808964" idx="5"/>
            <a:endCxn id="808967" idx="1"/>
          </p:cNvCxnSpPr>
          <p:nvPr/>
        </p:nvCxnSpPr>
        <p:spPr bwMode="auto">
          <a:xfrm>
            <a:off x="29051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8978" name="AutoShape 18"/>
          <p:cNvCxnSpPr>
            <a:cxnSpLocks noChangeShapeType="1"/>
            <a:stCxn id="808967" idx="3"/>
            <a:endCxn id="808972" idx="7"/>
          </p:cNvCxnSpPr>
          <p:nvPr/>
        </p:nvCxnSpPr>
        <p:spPr bwMode="auto">
          <a:xfrm flipH="1">
            <a:off x="33623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8979" name="AutoShape 19"/>
          <p:cNvCxnSpPr>
            <a:cxnSpLocks noChangeShapeType="1"/>
            <a:stCxn id="808963" idx="5"/>
            <a:endCxn id="808965" idx="1"/>
          </p:cNvCxnSpPr>
          <p:nvPr/>
        </p:nvCxnSpPr>
        <p:spPr bwMode="auto">
          <a:xfrm>
            <a:off x="47339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8980" name="AutoShape 20"/>
          <p:cNvCxnSpPr>
            <a:cxnSpLocks noChangeShapeType="1"/>
            <a:stCxn id="808965" idx="5"/>
            <a:endCxn id="808969" idx="1"/>
          </p:cNvCxnSpPr>
          <p:nvPr/>
        </p:nvCxnSpPr>
        <p:spPr bwMode="auto">
          <a:xfrm>
            <a:off x="6562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8981" name="AutoShape 21"/>
          <p:cNvCxnSpPr>
            <a:cxnSpLocks noChangeShapeType="1"/>
            <a:stCxn id="808968" idx="7"/>
            <a:endCxn id="808965" idx="3"/>
          </p:cNvCxnSpPr>
          <p:nvPr/>
        </p:nvCxnSpPr>
        <p:spPr bwMode="auto">
          <a:xfrm flipV="1">
            <a:off x="56483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8982" name="Rectangle 22"/>
          <p:cNvSpPr>
            <a:spLocks noChangeArrowheads="1"/>
          </p:cNvSpPr>
          <p:nvPr/>
        </p:nvSpPr>
        <p:spPr bwMode="auto">
          <a:xfrm>
            <a:off x="2590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16</a:t>
            </a:r>
          </a:p>
        </p:txBody>
      </p:sp>
      <p:sp>
        <p:nvSpPr>
          <p:cNvPr id="808983" name="Rectangle 23"/>
          <p:cNvSpPr>
            <a:spLocks noChangeArrowheads="1"/>
          </p:cNvSpPr>
          <p:nvPr/>
        </p:nvSpPr>
        <p:spPr bwMode="auto">
          <a:xfrm>
            <a:off x="3048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14</a:t>
            </a:r>
          </a:p>
        </p:txBody>
      </p:sp>
      <p:sp>
        <p:nvSpPr>
          <p:cNvPr id="808984" name="Rectangle 24"/>
          <p:cNvSpPr>
            <a:spLocks noChangeArrowheads="1"/>
          </p:cNvSpPr>
          <p:nvPr/>
        </p:nvSpPr>
        <p:spPr bwMode="auto">
          <a:xfrm>
            <a:off x="3505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808985" name="Rectangle 25"/>
          <p:cNvSpPr>
            <a:spLocks noChangeArrowheads="1"/>
          </p:cNvSpPr>
          <p:nvPr/>
        </p:nvSpPr>
        <p:spPr bwMode="auto">
          <a:xfrm>
            <a:off x="3962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808986" name="Rectangle 26"/>
          <p:cNvSpPr>
            <a:spLocks noChangeArrowheads="1"/>
          </p:cNvSpPr>
          <p:nvPr/>
        </p:nvSpPr>
        <p:spPr bwMode="auto">
          <a:xfrm>
            <a:off x="4419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808987" name="Rectangle 27"/>
          <p:cNvSpPr>
            <a:spLocks noChangeArrowheads="1"/>
          </p:cNvSpPr>
          <p:nvPr/>
        </p:nvSpPr>
        <p:spPr bwMode="auto">
          <a:xfrm>
            <a:off x="4876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808988" name="Rectangle 28"/>
          <p:cNvSpPr>
            <a:spLocks noChangeArrowheads="1"/>
          </p:cNvSpPr>
          <p:nvPr/>
        </p:nvSpPr>
        <p:spPr bwMode="auto">
          <a:xfrm>
            <a:off x="5334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808989" name="Rectangle 29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808990" name="Rectangle 30"/>
          <p:cNvSpPr>
            <a:spLocks noChangeArrowheads="1"/>
          </p:cNvSpPr>
          <p:nvPr/>
        </p:nvSpPr>
        <p:spPr bwMode="auto">
          <a:xfrm>
            <a:off x="6248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808991" name="Rectangle 31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808992" name="Rectangle 32"/>
          <p:cNvSpPr>
            <a:spLocks noChangeArrowheads="1"/>
          </p:cNvSpPr>
          <p:nvPr/>
        </p:nvSpPr>
        <p:spPr bwMode="auto">
          <a:xfrm>
            <a:off x="1905000" y="5486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 =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823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>HEAPIFY EXAMPLE 2</a:t>
            </a:r>
            <a:endParaRPr lang="en-CA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501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Heapify() Example</a:t>
            </a:r>
          </a:p>
        </p:txBody>
      </p:sp>
      <p:sp>
        <p:nvSpPr>
          <p:cNvPr id="800771" name="Oval 3"/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16</a:t>
            </a:r>
          </a:p>
        </p:txBody>
      </p:sp>
      <p:sp>
        <p:nvSpPr>
          <p:cNvPr id="800772" name="Oval 4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14</a:t>
            </a:r>
            <a:endParaRPr lang="en-US" altLang="en-US" dirty="0"/>
          </a:p>
        </p:txBody>
      </p:sp>
      <p:sp>
        <p:nvSpPr>
          <p:cNvPr id="800773" name="Oval 5"/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800774" name="Oval 6"/>
          <p:cNvSpPr>
            <a:spLocks noChangeArrowheads="1"/>
          </p:cNvSpPr>
          <p:nvPr/>
        </p:nvSpPr>
        <p:spPr bwMode="auto">
          <a:xfrm>
            <a:off x="16002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14</a:t>
            </a:r>
          </a:p>
        </p:txBody>
      </p:sp>
      <p:sp>
        <p:nvSpPr>
          <p:cNvPr id="800775" name="Oval 7"/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800776" name="Oval 8"/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17</a:t>
            </a:r>
            <a:endParaRPr lang="en-US" altLang="en-US" dirty="0"/>
          </a:p>
        </p:txBody>
      </p:sp>
      <p:sp>
        <p:nvSpPr>
          <p:cNvPr id="800777" name="Oval 9"/>
          <p:cNvSpPr>
            <a:spLocks noChangeArrowheads="1"/>
          </p:cNvSpPr>
          <p:nvPr/>
        </p:nvSpPr>
        <p:spPr bwMode="auto">
          <a:xfrm>
            <a:off x="70866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800778" name="Oval 10"/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800779" name="Oval 11"/>
          <p:cNvSpPr>
            <a:spLocks noChangeArrowheads="1"/>
          </p:cNvSpPr>
          <p:nvPr/>
        </p:nvSpPr>
        <p:spPr bwMode="auto">
          <a:xfrm>
            <a:off x="20574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800780" name="Oval 12"/>
          <p:cNvSpPr>
            <a:spLocks noChangeArrowheads="1"/>
          </p:cNvSpPr>
          <p:nvPr/>
        </p:nvSpPr>
        <p:spPr bwMode="auto">
          <a:xfrm>
            <a:off x="29718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cxnSp>
        <p:nvCxnSpPr>
          <p:cNvPr id="800781" name="AutoShape 13"/>
          <p:cNvCxnSpPr>
            <a:cxnSpLocks noChangeShapeType="1"/>
            <a:stCxn id="800771" idx="3"/>
            <a:endCxn id="800772" idx="7"/>
          </p:cNvCxnSpPr>
          <p:nvPr/>
        </p:nvCxnSpPr>
        <p:spPr bwMode="auto">
          <a:xfrm flipH="1">
            <a:off x="29051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2" name="AutoShape 14"/>
          <p:cNvCxnSpPr>
            <a:cxnSpLocks noChangeShapeType="1"/>
            <a:stCxn id="800772" idx="3"/>
            <a:endCxn id="800774" idx="7"/>
          </p:cNvCxnSpPr>
          <p:nvPr/>
        </p:nvCxnSpPr>
        <p:spPr bwMode="auto">
          <a:xfrm flipH="1">
            <a:off x="1990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3" name="AutoShape 15"/>
          <p:cNvCxnSpPr>
            <a:cxnSpLocks noChangeShapeType="1"/>
            <a:stCxn id="800774" idx="3"/>
            <a:endCxn id="800778" idx="7"/>
          </p:cNvCxnSpPr>
          <p:nvPr/>
        </p:nvCxnSpPr>
        <p:spPr bwMode="auto">
          <a:xfrm flipH="1">
            <a:off x="15335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4" name="AutoShape 16"/>
          <p:cNvCxnSpPr>
            <a:cxnSpLocks noChangeShapeType="1"/>
            <a:stCxn id="800774" idx="5"/>
            <a:endCxn id="800779" idx="1"/>
          </p:cNvCxnSpPr>
          <p:nvPr/>
        </p:nvCxnSpPr>
        <p:spPr bwMode="auto">
          <a:xfrm>
            <a:off x="19907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5" name="AutoShape 17"/>
          <p:cNvCxnSpPr>
            <a:cxnSpLocks noChangeShapeType="1"/>
            <a:stCxn id="800772" idx="5"/>
            <a:endCxn id="800775" idx="1"/>
          </p:cNvCxnSpPr>
          <p:nvPr/>
        </p:nvCxnSpPr>
        <p:spPr bwMode="auto">
          <a:xfrm>
            <a:off x="29051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6" name="AutoShape 18"/>
          <p:cNvCxnSpPr>
            <a:cxnSpLocks noChangeShapeType="1"/>
            <a:stCxn id="800775" idx="3"/>
            <a:endCxn id="800780" idx="7"/>
          </p:cNvCxnSpPr>
          <p:nvPr/>
        </p:nvCxnSpPr>
        <p:spPr bwMode="auto">
          <a:xfrm flipH="1">
            <a:off x="33623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7" name="AutoShape 19"/>
          <p:cNvCxnSpPr>
            <a:cxnSpLocks noChangeShapeType="1"/>
            <a:stCxn id="800771" idx="5"/>
            <a:endCxn id="800773" idx="1"/>
          </p:cNvCxnSpPr>
          <p:nvPr/>
        </p:nvCxnSpPr>
        <p:spPr bwMode="auto">
          <a:xfrm>
            <a:off x="47339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8" name="AutoShape 20"/>
          <p:cNvCxnSpPr>
            <a:cxnSpLocks noChangeShapeType="1"/>
            <a:stCxn id="800773" idx="5"/>
            <a:endCxn id="800777" idx="1"/>
          </p:cNvCxnSpPr>
          <p:nvPr/>
        </p:nvCxnSpPr>
        <p:spPr bwMode="auto">
          <a:xfrm>
            <a:off x="6562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9" name="AutoShape 21"/>
          <p:cNvCxnSpPr>
            <a:cxnSpLocks noChangeShapeType="1"/>
            <a:stCxn id="800776" idx="7"/>
            <a:endCxn id="800773" idx="3"/>
          </p:cNvCxnSpPr>
          <p:nvPr/>
        </p:nvCxnSpPr>
        <p:spPr bwMode="auto">
          <a:xfrm flipV="1">
            <a:off x="56483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0790" name="Rectangle 22"/>
          <p:cNvSpPr>
            <a:spLocks noChangeArrowheads="1"/>
          </p:cNvSpPr>
          <p:nvPr/>
        </p:nvSpPr>
        <p:spPr bwMode="auto">
          <a:xfrm>
            <a:off x="2590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16</a:t>
            </a:r>
          </a:p>
        </p:txBody>
      </p:sp>
      <p:sp>
        <p:nvSpPr>
          <p:cNvPr id="800791" name="Rectangle 23"/>
          <p:cNvSpPr>
            <a:spLocks noChangeArrowheads="1"/>
          </p:cNvSpPr>
          <p:nvPr/>
        </p:nvSpPr>
        <p:spPr bwMode="auto">
          <a:xfrm>
            <a:off x="3048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14</a:t>
            </a:r>
            <a:endParaRPr lang="en-US" altLang="en-US" dirty="0"/>
          </a:p>
        </p:txBody>
      </p:sp>
      <p:sp>
        <p:nvSpPr>
          <p:cNvPr id="800792" name="Rectangle 24"/>
          <p:cNvSpPr>
            <a:spLocks noChangeArrowheads="1"/>
          </p:cNvSpPr>
          <p:nvPr/>
        </p:nvSpPr>
        <p:spPr bwMode="auto">
          <a:xfrm>
            <a:off x="3505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800793" name="Rectangle 25"/>
          <p:cNvSpPr>
            <a:spLocks noChangeArrowheads="1"/>
          </p:cNvSpPr>
          <p:nvPr/>
        </p:nvSpPr>
        <p:spPr bwMode="auto">
          <a:xfrm>
            <a:off x="3962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14</a:t>
            </a:r>
          </a:p>
        </p:txBody>
      </p:sp>
      <p:sp>
        <p:nvSpPr>
          <p:cNvPr id="800794" name="Rectangle 26"/>
          <p:cNvSpPr>
            <a:spLocks noChangeArrowheads="1"/>
          </p:cNvSpPr>
          <p:nvPr/>
        </p:nvSpPr>
        <p:spPr bwMode="auto">
          <a:xfrm>
            <a:off x="4419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800795" name="Rectangle 27"/>
          <p:cNvSpPr>
            <a:spLocks noChangeArrowheads="1"/>
          </p:cNvSpPr>
          <p:nvPr/>
        </p:nvSpPr>
        <p:spPr bwMode="auto">
          <a:xfrm>
            <a:off x="4876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17</a:t>
            </a:r>
            <a:endParaRPr lang="en-US" altLang="en-US" dirty="0"/>
          </a:p>
        </p:txBody>
      </p:sp>
      <p:sp>
        <p:nvSpPr>
          <p:cNvPr id="800796" name="Rectangle 28"/>
          <p:cNvSpPr>
            <a:spLocks noChangeArrowheads="1"/>
          </p:cNvSpPr>
          <p:nvPr/>
        </p:nvSpPr>
        <p:spPr bwMode="auto">
          <a:xfrm>
            <a:off x="5334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800797" name="Rectangle 29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800798" name="Rectangle 30"/>
          <p:cNvSpPr>
            <a:spLocks noChangeArrowheads="1"/>
          </p:cNvSpPr>
          <p:nvPr/>
        </p:nvSpPr>
        <p:spPr bwMode="auto">
          <a:xfrm>
            <a:off x="6248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800799" name="Rectangle 31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800800" name="Rectangle 32"/>
          <p:cNvSpPr>
            <a:spLocks noChangeArrowheads="1"/>
          </p:cNvSpPr>
          <p:nvPr/>
        </p:nvSpPr>
        <p:spPr bwMode="auto">
          <a:xfrm>
            <a:off x="1905000" y="5486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 =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039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Heapify() Example</a:t>
            </a:r>
          </a:p>
        </p:txBody>
      </p:sp>
      <p:sp>
        <p:nvSpPr>
          <p:cNvPr id="800771" name="Oval 3"/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16</a:t>
            </a:r>
          </a:p>
        </p:txBody>
      </p:sp>
      <p:sp>
        <p:nvSpPr>
          <p:cNvPr id="800772" name="Oval 4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14</a:t>
            </a:r>
            <a:endParaRPr lang="en-US" altLang="en-US" dirty="0"/>
          </a:p>
        </p:txBody>
      </p:sp>
      <p:sp>
        <p:nvSpPr>
          <p:cNvPr id="800773" name="Oval 5"/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800774" name="Oval 6"/>
          <p:cNvSpPr>
            <a:spLocks noChangeArrowheads="1"/>
          </p:cNvSpPr>
          <p:nvPr/>
        </p:nvSpPr>
        <p:spPr bwMode="auto">
          <a:xfrm>
            <a:off x="16002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14</a:t>
            </a:r>
          </a:p>
        </p:txBody>
      </p:sp>
      <p:sp>
        <p:nvSpPr>
          <p:cNvPr id="800775" name="Oval 7"/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800776" name="Oval 8"/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17</a:t>
            </a:r>
            <a:endParaRPr lang="en-US" altLang="en-US" dirty="0"/>
          </a:p>
        </p:txBody>
      </p:sp>
      <p:sp>
        <p:nvSpPr>
          <p:cNvPr id="800777" name="Oval 9"/>
          <p:cNvSpPr>
            <a:spLocks noChangeArrowheads="1"/>
          </p:cNvSpPr>
          <p:nvPr/>
        </p:nvSpPr>
        <p:spPr bwMode="auto">
          <a:xfrm>
            <a:off x="70866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800778" name="Oval 10"/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800779" name="Oval 11"/>
          <p:cNvSpPr>
            <a:spLocks noChangeArrowheads="1"/>
          </p:cNvSpPr>
          <p:nvPr/>
        </p:nvSpPr>
        <p:spPr bwMode="auto">
          <a:xfrm>
            <a:off x="20574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800780" name="Oval 12"/>
          <p:cNvSpPr>
            <a:spLocks noChangeArrowheads="1"/>
          </p:cNvSpPr>
          <p:nvPr/>
        </p:nvSpPr>
        <p:spPr bwMode="auto">
          <a:xfrm>
            <a:off x="29718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cxnSp>
        <p:nvCxnSpPr>
          <p:cNvPr id="800781" name="AutoShape 13"/>
          <p:cNvCxnSpPr>
            <a:cxnSpLocks noChangeShapeType="1"/>
            <a:stCxn id="800771" idx="3"/>
            <a:endCxn id="800772" idx="7"/>
          </p:cNvCxnSpPr>
          <p:nvPr/>
        </p:nvCxnSpPr>
        <p:spPr bwMode="auto">
          <a:xfrm flipH="1">
            <a:off x="29051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2" name="AutoShape 14"/>
          <p:cNvCxnSpPr>
            <a:cxnSpLocks noChangeShapeType="1"/>
            <a:stCxn id="800772" idx="3"/>
            <a:endCxn id="800774" idx="7"/>
          </p:cNvCxnSpPr>
          <p:nvPr/>
        </p:nvCxnSpPr>
        <p:spPr bwMode="auto">
          <a:xfrm flipH="1">
            <a:off x="1990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3" name="AutoShape 15"/>
          <p:cNvCxnSpPr>
            <a:cxnSpLocks noChangeShapeType="1"/>
            <a:stCxn id="800774" idx="3"/>
            <a:endCxn id="800778" idx="7"/>
          </p:cNvCxnSpPr>
          <p:nvPr/>
        </p:nvCxnSpPr>
        <p:spPr bwMode="auto">
          <a:xfrm flipH="1">
            <a:off x="15335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4" name="AutoShape 16"/>
          <p:cNvCxnSpPr>
            <a:cxnSpLocks noChangeShapeType="1"/>
            <a:stCxn id="800774" idx="5"/>
            <a:endCxn id="800779" idx="1"/>
          </p:cNvCxnSpPr>
          <p:nvPr/>
        </p:nvCxnSpPr>
        <p:spPr bwMode="auto">
          <a:xfrm>
            <a:off x="19907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5" name="AutoShape 17"/>
          <p:cNvCxnSpPr>
            <a:cxnSpLocks noChangeShapeType="1"/>
            <a:stCxn id="800772" idx="5"/>
            <a:endCxn id="800775" idx="1"/>
          </p:cNvCxnSpPr>
          <p:nvPr/>
        </p:nvCxnSpPr>
        <p:spPr bwMode="auto">
          <a:xfrm>
            <a:off x="29051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6" name="AutoShape 18"/>
          <p:cNvCxnSpPr>
            <a:cxnSpLocks noChangeShapeType="1"/>
            <a:stCxn id="800775" idx="3"/>
            <a:endCxn id="800780" idx="7"/>
          </p:cNvCxnSpPr>
          <p:nvPr/>
        </p:nvCxnSpPr>
        <p:spPr bwMode="auto">
          <a:xfrm flipH="1">
            <a:off x="33623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7" name="AutoShape 19"/>
          <p:cNvCxnSpPr>
            <a:cxnSpLocks noChangeShapeType="1"/>
            <a:stCxn id="800771" idx="5"/>
            <a:endCxn id="800773" idx="1"/>
          </p:cNvCxnSpPr>
          <p:nvPr/>
        </p:nvCxnSpPr>
        <p:spPr bwMode="auto">
          <a:xfrm>
            <a:off x="47339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8" name="AutoShape 20"/>
          <p:cNvCxnSpPr>
            <a:cxnSpLocks noChangeShapeType="1"/>
            <a:stCxn id="800773" idx="5"/>
            <a:endCxn id="800777" idx="1"/>
          </p:cNvCxnSpPr>
          <p:nvPr/>
        </p:nvCxnSpPr>
        <p:spPr bwMode="auto">
          <a:xfrm>
            <a:off x="6562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9" name="AutoShape 21"/>
          <p:cNvCxnSpPr>
            <a:cxnSpLocks noChangeShapeType="1"/>
            <a:stCxn id="800776" idx="7"/>
            <a:endCxn id="800773" idx="3"/>
          </p:cNvCxnSpPr>
          <p:nvPr/>
        </p:nvCxnSpPr>
        <p:spPr bwMode="auto">
          <a:xfrm flipV="1">
            <a:off x="56483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0790" name="Rectangle 22"/>
          <p:cNvSpPr>
            <a:spLocks noChangeArrowheads="1"/>
          </p:cNvSpPr>
          <p:nvPr/>
        </p:nvSpPr>
        <p:spPr bwMode="auto">
          <a:xfrm>
            <a:off x="2590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16</a:t>
            </a:r>
          </a:p>
        </p:txBody>
      </p:sp>
      <p:sp>
        <p:nvSpPr>
          <p:cNvPr id="800791" name="Rectangle 23"/>
          <p:cNvSpPr>
            <a:spLocks noChangeArrowheads="1"/>
          </p:cNvSpPr>
          <p:nvPr/>
        </p:nvSpPr>
        <p:spPr bwMode="auto">
          <a:xfrm>
            <a:off x="3048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14</a:t>
            </a:r>
            <a:endParaRPr lang="en-US" altLang="en-US" dirty="0"/>
          </a:p>
        </p:txBody>
      </p:sp>
      <p:sp>
        <p:nvSpPr>
          <p:cNvPr id="800792" name="Rectangle 24"/>
          <p:cNvSpPr>
            <a:spLocks noChangeArrowheads="1"/>
          </p:cNvSpPr>
          <p:nvPr/>
        </p:nvSpPr>
        <p:spPr bwMode="auto">
          <a:xfrm>
            <a:off x="3505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800793" name="Rectangle 25"/>
          <p:cNvSpPr>
            <a:spLocks noChangeArrowheads="1"/>
          </p:cNvSpPr>
          <p:nvPr/>
        </p:nvSpPr>
        <p:spPr bwMode="auto">
          <a:xfrm>
            <a:off x="3962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14</a:t>
            </a:r>
          </a:p>
        </p:txBody>
      </p:sp>
      <p:sp>
        <p:nvSpPr>
          <p:cNvPr id="800794" name="Rectangle 26"/>
          <p:cNvSpPr>
            <a:spLocks noChangeArrowheads="1"/>
          </p:cNvSpPr>
          <p:nvPr/>
        </p:nvSpPr>
        <p:spPr bwMode="auto">
          <a:xfrm>
            <a:off x="4419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800795" name="Rectangle 27"/>
          <p:cNvSpPr>
            <a:spLocks noChangeArrowheads="1"/>
          </p:cNvSpPr>
          <p:nvPr/>
        </p:nvSpPr>
        <p:spPr bwMode="auto">
          <a:xfrm>
            <a:off x="4876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17</a:t>
            </a:r>
            <a:endParaRPr lang="en-US" altLang="en-US" dirty="0"/>
          </a:p>
        </p:txBody>
      </p:sp>
      <p:sp>
        <p:nvSpPr>
          <p:cNvPr id="800796" name="Rectangle 28"/>
          <p:cNvSpPr>
            <a:spLocks noChangeArrowheads="1"/>
          </p:cNvSpPr>
          <p:nvPr/>
        </p:nvSpPr>
        <p:spPr bwMode="auto">
          <a:xfrm>
            <a:off x="5334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800797" name="Rectangle 29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800798" name="Rectangle 30"/>
          <p:cNvSpPr>
            <a:spLocks noChangeArrowheads="1"/>
          </p:cNvSpPr>
          <p:nvPr/>
        </p:nvSpPr>
        <p:spPr bwMode="auto">
          <a:xfrm>
            <a:off x="6248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800799" name="Rectangle 31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800800" name="Rectangle 32"/>
          <p:cNvSpPr>
            <a:spLocks noChangeArrowheads="1"/>
          </p:cNvSpPr>
          <p:nvPr/>
        </p:nvSpPr>
        <p:spPr bwMode="auto">
          <a:xfrm>
            <a:off x="1905000" y="5486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 =</a:t>
            </a:r>
          </a:p>
        </p:txBody>
      </p:sp>
      <p:cxnSp>
        <p:nvCxnSpPr>
          <p:cNvPr id="33" name="AutoShape 22"/>
          <p:cNvCxnSpPr>
            <a:cxnSpLocks noChangeShapeType="1"/>
          </p:cNvCxnSpPr>
          <p:nvPr/>
        </p:nvCxnSpPr>
        <p:spPr bwMode="auto">
          <a:xfrm rot="10800000" flipV="1">
            <a:off x="5486400" y="3124201"/>
            <a:ext cx="681770" cy="368544"/>
          </a:xfrm>
          <a:prstGeom prst="curvedConnector3">
            <a:avLst>
              <a:gd name="adj1" fmla="val 137695"/>
            </a:avLst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34"/>
          <p:cNvCxnSpPr>
            <a:cxnSpLocks noChangeShapeType="1"/>
            <a:stCxn id="800792" idx="0"/>
            <a:endCxn id="800795" idx="0"/>
          </p:cNvCxnSpPr>
          <p:nvPr/>
        </p:nvCxnSpPr>
        <p:spPr bwMode="auto">
          <a:xfrm rot="5400000" flipH="1" flipV="1">
            <a:off x="4419600" y="4800600"/>
            <a:ext cx="12700" cy="1371600"/>
          </a:xfrm>
          <a:prstGeom prst="curvedConnector3">
            <a:avLst>
              <a:gd name="adj1" fmla="val 1800000"/>
            </a:avLst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698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Heapify() Example</a:t>
            </a:r>
          </a:p>
        </p:txBody>
      </p:sp>
      <p:sp>
        <p:nvSpPr>
          <p:cNvPr id="800771" name="Oval 3"/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16</a:t>
            </a:r>
          </a:p>
        </p:txBody>
      </p:sp>
      <p:sp>
        <p:nvSpPr>
          <p:cNvPr id="800772" name="Oval 4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14</a:t>
            </a:r>
            <a:endParaRPr lang="en-US" altLang="en-US" dirty="0"/>
          </a:p>
        </p:txBody>
      </p:sp>
      <p:sp>
        <p:nvSpPr>
          <p:cNvPr id="800773" name="Oval 5"/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17</a:t>
            </a:r>
            <a:endParaRPr lang="en-US" altLang="en-US" dirty="0"/>
          </a:p>
        </p:txBody>
      </p:sp>
      <p:sp>
        <p:nvSpPr>
          <p:cNvPr id="800774" name="Oval 6"/>
          <p:cNvSpPr>
            <a:spLocks noChangeArrowheads="1"/>
          </p:cNvSpPr>
          <p:nvPr/>
        </p:nvSpPr>
        <p:spPr bwMode="auto">
          <a:xfrm>
            <a:off x="16002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14</a:t>
            </a:r>
          </a:p>
        </p:txBody>
      </p:sp>
      <p:sp>
        <p:nvSpPr>
          <p:cNvPr id="800775" name="Oval 7"/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800776" name="Oval 8"/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10</a:t>
            </a:r>
            <a:endParaRPr lang="en-US" altLang="en-US" dirty="0"/>
          </a:p>
        </p:txBody>
      </p:sp>
      <p:sp>
        <p:nvSpPr>
          <p:cNvPr id="800777" name="Oval 9"/>
          <p:cNvSpPr>
            <a:spLocks noChangeArrowheads="1"/>
          </p:cNvSpPr>
          <p:nvPr/>
        </p:nvSpPr>
        <p:spPr bwMode="auto">
          <a:xfrm>
            <a:off x="70866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800778" name="Oval 10"/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800779" name="Oval 11"/>
          <p:cNvSpPr>
            <a:spLocks noChangeArrowheads="1"/>
          </p:cNvSpPr>
          <p:nvPr/>
        </p:nvSpPr>
        <p:spPr bwMode="auto">
          <a:xfrm>
            <a:off x="20574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800780" name="Oval 12"/>
          <p:cNvSpPr>
            <a:spLocks noChangeArrowheads="1"/>
          </p:cNvSpPr>
          <p:nvPr/>
        </p:nvSpPr>
        <p:spPr bwMode="auto">
          <a:xfrm>
            <a:off x="29718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cxnSp>
        <p:nvCxnSpPr>
          <p:cNvPr id="800781" name="AutoShape 13"/>
          <p:cNvCxnSpPr>
            <a:cxnSpLocks noChangeShapeType="1"/>
            <a:stCxn id="800771" idx="3"/>
            <a:endCxn id="800772" idx="7"/>
          </p:cNvCxnSpPr>
          <p:nvPr/>
        </p:nvCxnSpPr>
        <p:spPr bwMode="auto">
          <a:xfrm flipH="1">
            <a:off x="29051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2" name="AutoShape 14"/>
          <p:cNvCxnSpPr>
            <a:cxnSpLocks noChangeShapeType="1"/>
            <a:stCxn id="800772" idx="3"/>
            <a:endCxn id="800774" idx="7"/>
          </p:cNvCxnSpPr>
          <p:nvPr/>
        </p:nvCxnSpPr>
        <p:spPr bwMode="auto">
          <a:xfrm flipH="1">
            <a:off x="1990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3" name="AutoShape 15"/>
          <p:cNvCxnSpPr>
            <a:cxnSpLocks noChangeShapeType="1"/>
            <a:stCxn id="800774" idx="3"/>
            <a:endCxn id="800778" idx="7"/>
          </p:cNvCxnSpPr>
          <p:nvPr/>
        </p:nvCxnSpPr>
        <p:spPr bwMode="auto">
          <a:xfrm flipH="1">
            <a:off x="15335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4" name="AutoShape 16"/>
          <p:cNvCxnSpPr>
            <a:cxnSpLocks noChangeShapeType="1"/>
            <a:stCxn id="800774" idx="5"/>
            <a:endCxn id="800779" idx="1"/>
          </p:cNvCxnSpPr>
          <p:nvPr/>
        </p:nvCxnSpPr>
        <p:spPr bwMode="auto">
          <a:xfrm>
            <a:off x="19907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5" name="AutoShape 17"/>
          <p:cNvCxnSpPr>
            <a:cxnSpLocks noChangeShapeType="1"/>
            <a:stCxn id="800772" idx="5"/>
            <a:endCxn id="800775" idx="1"/>
          </p:cNvCxnSpPr>
          <p:nvPr/>
        </p:nvCxnSpPr>
        <p:spPr bwMode="auto">
          <a:xfrm>
            <a:off x="29051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6" name="AutoShape 18"/>
          <p:cNvCxnSpPr>
            <a:cxnSpLocks noChangeShapeType="1"/>
            <a:stCxn id="800775" idx="3"/>
            <a:endCxn id="800780" idx="7"/>
          </p:cNvCxnSpPr>
          <p:nvPr/>
        </p:nvCxnSpPr>
        <p:spPr bwMode="auto">
          <a:xfrm flipH="1">
            <a:off x="33623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7" name="AutoShape 19"/>
          <p:cNvCxnSpPr>
            <a:cxnSpLocks noChangeShapeType="1"/>
            <a:stCxn id="800771" idx="5"/>
            <a:endCxn id="800773" idx="1"/>
          </p:cNvCxnSpPr>
          <p:nvPr/>
        </p:nvCxnSpPr>
        <p:spPr bwMode="auto">
          <a:xfrm>
            <a:off x="47339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8" name="AutoShape 20"/>
          <p:cNvCxnSpPr>
            <a:cxnSpLocks noChangeShapeType="1"/>
            <a:stCxn id="800773" idx="5"/>
            <a:endCxn id="800777" idx="1"/>
          </p:cNvCxnSpPr>
          <p:nvPr/>
        </p:nvCxnSpPr>
        <p:spPr bwMode="auto">
          <a:xfrm>
            <a:off x="6562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9" name="AutoShape 21"/>
          <p:cNvCxnSpPr>
            <a:cxnSpLocks noChangeShapeType="1"/>
            <a:stCxn id="800776" idx="7"/>
            <a:endCxn id="800773" idx="3"/>
          </p:cNvCxnSpPr>
          <p:nvPr/>
        </p:nvCxnSpPr>
        <p:spPr bwMode="auto">
          <a:xfrm flipV="1">
            <a:off x="56483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0790" name="Rectangle 22"/>
          <p:cNvSpPr>
            <a:spLocks noChangeArrowheads="1"/>
          </p:cNvSpPr>
          <p:nvPr/>
        </p:nvSpPr>
        <p:spPr bwMode="auto">
          <a:xfrm>
            <a:off x="2590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16</a:t>
            </a:r>
          </a:p>
        </p:txBody>
      </p:sp>
      <p:sp>
        <p:nvSpPr>
          <p:cNvPr id="800791" name="Rectangle 23"/>
          <p:cNvSpPr>
            <a:spLocks noChangeArrowheads="1"/>
          </p:cNvSpPr>
          <p:nvPr/>
        </p:nvSpPr>
        <p:spPr bwMode="auto">
          <a:xfrm>
            <a:off x="3048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14</a:t>
            </a:r>
            <a:endParaRPr lang="en-US" altLang="en-US" dirty="0"/>
          </a:p>
        </p:txBody>
      </p:sp>
      <p:sp>
        <p:nvSpPr>
          <p:cNvPr id="800792" name="Rectangle 24"/>
          <p:cNvSpPr>
            <a:spLocks noChangeArrowheads="1"/>
          </p:cNvSpPr>
          <p:nvPr/>
        </p:nvSpPr>
        <p:spPr bwMode="auto">
          <a:xfrm>
            <a:off x="3505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17</a:t>
            </a:r>
            <a:endParaRPr lang="en-US" altLang="en-US" dirty="0"/>
          </a:p>
        </p:txBody>
      </p:sp>
      <p:sp>
        <p:nvSpPr>
          <p:cNvPr id="800793" name="Rectangle 25"/>
          <p:cNvSpPr>
            <a:spLocks noChangeArrowheads="1"/>
          </p:cNvSpPr>
          <p:nvPr/>
        </p:nvSpPr>
        <p:spPr bwMode="auto">
          <a:xfrm>
            <a:off x="3962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14</a:t>
            </a:r>
          </a:p>
        </p:txBody>
      </p:sp>
      <p:sp>
        <p:nvSpPr>
          <p:cNvPr id="800794" name="Rectangle 26"/>
          <p:cNvSpPr>
            <a:spLocks noChangeArrowheads="1"/>
          </p:cNvSpPr>
          <p:nvPr/>
        </p:nvSpPr>
        <p:spPr bwMode="auto">
          <a:xfrm>
            <a:off x="4419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800795" name="Rectangle 27"/>
          <p:cNvSpPr>
            <a:spLocks noChangeArrowheads="1"/>
          </p:cNvSpPr>
          <p:nvPr/>
        </p:nvSpPr>
        <p:spPr bwMode="auto">
          <a:xfrm>
            <a:off x="4876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10</a:t>
            </a:r>
            <a:endParaRPr lang="en-US" altLang="en-US" dirty="0"/>
          </a:p>
        </p:txBody>
      </p:sp>
      <p:sp>
        <p:nvSpPr>
          <p:cNvPr id="800796" name="Rectangle 28"/>
          <p:cNvSpPr>
            <a:spLocks noChangeArrowheads="1"/>
          </p:cNvSpPr>
          <p:nvPr/>
        </p:nvSpPr>
        <p:spPr bwMode="auto">
          <a:xfrm>
            <a:off x="5334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800797" name="Rectangle 29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800798" name="Rectangle 30"/>
          <p:cNvSpPr>
            <a:spLocks noChangeArrowheads="1"/>
          </p:cNvSpPr>
          <p:nvPr/>
        </p:nvSpPr>
        <p:spPr bwMode="auto">
          <a:xfrm>
            <a:off x="6248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800799" name="Rectangle 31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800800" name="Rectangle 32"/>
          <p:cNvSpPr>
            <a:spLocks noChangeArrowheads="1"/>
          </p:cNvSpPr>
          <p:nvPr/>
        </p:nvSpPr>
        <p:spPr bwMode="auto">
          <a:xfrm>
            <a:off x="1905000" y="5486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 =</a:t>
            </a:r>
          </a:p>
        </p:txBody>
      </p:sp>
      <p:cxnSp>
        <p:nvCxnSpPr>
          <p:cNvPr id="33" name="AutoShape 22"/>
          <p:cNvCxnSpPr>
            <a:cxnSpLocks noChangeShapeType="1"/>
          </p:cNvCxnSpPr>
          <p:nvPr/>
        </p:nvCxnSpPr>
        <p:spPr bwMode="auto">
          <a:xfrm rot="10800000" flipV="1">
            <a:off x="5486400" y="3124201"/>
            <a:ext cx="681770" cy="368544"/>
          </a:xfrm>
          <a:prstGeom prst="curvedConnector3">
            <a:avLst>
              <a:gd name="adj1" fmla="val 137695"/>
            </a:avLst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34"/>
          <p:cNvCxnSpPr>
            <a:cxnSpLocks noChangeShapeType="1"/>
            <a:stCxn id="800792" idx="0"/>
            <a:endCxn id="800795" idx="0"/>
          </p:cNvCxnSpPr>
          <p:nvPr/>
        </p:nvCxnSpPr>
        <p:spPr bwMode="auto">
          <a:xfrm rot="5400000" flipH="1" flipV="1">
            <a:off x="4419600" y="4800600"/>
            <a:ext cx="12700" cy="1371600"/>
          </a:xfrm>
          <a:prstGeom prst="curvedConnector3">
            <a:avLst>
              <a:gd name="adj1" fmla="val 1800000"/>
            </a:avLst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184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Heapify() Example</a:t>
            </a:r>
          </a:p>
        </p:txBody>
      </p:sp>
      <p:sp>
        <p:nvSpPr>
          <p:cNvPr id="800771" name="Oval 3"/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16</a:t>
            </a:r>
          </a:p>
        </p:txBody>
      </p:sp>
      <p:sp>
        <p:nvSpPr>
          <p:cNvPr id="800772" name="Oval 4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14</a:t>
            </a:r>
            <a:endParaRPr lang="en-US" altLang="en-US" dirty="0"/>
          </a:p>
        </p:txBody>
      </p:sp>
      <p:sp>
        <p:nvSpPr>
          <p:cNvPr id="800773" name="Oval 5"/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17</a:t>
            </a:r>
            <a:endParaRPr lang="en-US" altLang="en-US" dirty="0"/>
          </a:p>
        </p:txBody>
      </p:sp>
      <p:sp>
        <p:nvSpPr>
          <p:cNvPr id="800774" name="Oval 6"/>
          <p:cNvSpPr>
            <a:spLocks noChangeArrowheads="1"/>
          </p:cNvSpPr>
          <p:nvPr/>
        </p:nvSpPr>
        <p:spPr bwMode="auto">
          <a:xfrm>
            <a:off x="16002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14</a:t>
            </a:r>
          </a:p>
        </p:txBody>
      </p:sp>
      <p:sp>
        <p:nvSpPr>
          <p:cNvPr id="800775" name="Oval 7"/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800776" name="Oval 8"/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10</a:t>
            </a:r>
            <a:endParaRPr lang="en-US" altLang="en-US" dirty="0"/>
          </a:p>
        </p:txBody>
      </p:sp>
      <p:sp>
        <p:nvSpPr>
          <p:cNvPr id="800777" name="Oval 9"/>
          <p:cNvSpPr>
            <a:spLocks noChangeArrowheads="1"/>
          </p:cNvSpPr>
          <p:nvPr/>
        </p:nvSpPr>
        <p:spPr bwMode="auto">
          <a:xfrm>
            <a:off x="70866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800778" name="Oval 10"/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800779" name="Oval 11"/>
          <p:cNvSpPr>
            <a:spLocks noChangeArrowheads="1"/>
          </p:cNvSpPr>
          <p:nvPr/>
        </p:nvSpPr>
        <p:spPr bwMode="auto">
          <a:xfrm>
            <a:off x="20574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800780" name="Oval 12"/>
          <p:cNvSpPr>
            <a:spLocks noChangeArrowheads="1"/>
          </p:cNvSpPr>
          <p:nvPr/>
        </p:nvSpPr>
        <p:spPr bwMode="auto">
          <a:xfrm>
            <a:off x="29718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cxnSp>
        <p:nvCxnSpPr>
          <p:cNvPr id="800781" name="AutoShape 13"/>
          <p:cNvCxnSpPr>
            <a:cxnSpLocks noChangeShapeType="1"/>
            <a:stCxn id="800771" idx="3"/>
            <a:endCxn id="800772" idx="7"/>
          </p:cNvCxnSpPr>
          <p:nvPr/>
        </p:nvCxnSpPr>
        <p:spPr bwMode="auto">
          <a:xfrm flipH="1">
            <a:off x="29051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2" name="AutoShape 14"/>
          <p:cNvCxnSpPr>
            <a:cxnSpLocks noChangeShapeType="1"/>
            <a:stCxn id="800772" idx="3"/>
            <a:endCxn id="800774" idx="7"/>
          </p:cNvCxnSpPr>
          <p:nvPr/>
        </p:nvCxnSpPr>
        <p:spPr bwMode="auto">
          <a:xfrm flipH="1">
            <a:off x="1990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3" name="AutoShape 15"/>
          <p:cNvCxnSpPr>
            <a:cxnSpLocks noChangeShapeType="1"/>
            <a:stCxn id="800774" idx="3"/>
            <a:endCxn id="800778" idx="7"/>
          </p:cNvCxnSpPr>
          <p:nvPr/>
        </p:nvCxnSpPr>
        <p:spPr bwMode="auto">
          <a:xfrm flipH="1">
            <a:off x="15335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4" name="AutoShape 16"/>
          <p:cNvCxnSpPr>
            <a:cxnSpLocks noChangeShapeType="1"/>
            <a:stCxn id="800774" idx="5"/>
            <a:endCxn id="800779" idx="1"/>
          </p:cNvCxnSpPr>
          <p:nvPr/>
        </p:nvCxnSpPr>
        <p:spPr bwMode="auto">
          <a:xfrm>
            <a:off x="19907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5" name="AutoShape 17"/>
          <p:cNvCxnSpPr>
            <a:cxnSpLocks noChangeShapeType="1"/>
            <a:stCxn id="800772" idx="5"/>
            <a:endCxn id="800775" idx="1"/>
          </p:cNvCxnSpPr>
          <p:nvPr/>
        </p:nvCxnSpPr>
        <p:spPr bwMode="auto">
          <a:xfrm>
            <a:off x="29051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6" name="AutoShape 18"/>
          <p:cNvCxnSpPr>
            <a:cxnSpLocks noChangeShapeType="1"/>
            <a:stCxn id="800775" idx="3"/>
            <a:endCxn id="800780" idx="7"/>
          </p:cNvCxnSpPr>
          <p:nvPr/>
        </p:nvCxnSpPr>
        <p:spPr bwMode="auto">
          <a:xfrm flipH="1">
            <a:off x="33623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7" name="AutoShape 19"/>
          <p:cNvCxnSpPr>
            <a:cxnSpLocks noChangeShapeType="1"/>
            <a:stCxn id="800771" idx="5"/>
            <a:endCxn id="800773" idx="1"/>
          </p:cNvCxnSpPr>
          <p:nvPr/>
        </p:nvCxnSpPr>
        <p:spPr bwMode="auto">
          <a:xfrm>
            <a:off x="47339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8" name="AutoShape 20"/>
          <p:cNvCxnSpPr>
            <a:cxnSpLocks noChangeShapeType="1"/>
            <a:stCxn id="800773" idx="5"/>
            <a:endCxn id="800777" idx="1"/>
          </p:cNvCxnSpPr>
          <p:nvPr/>
        </p:nvCxnSpPr>
        <p:spPr bwMode="auto">
          <a:xfrm>
            <a:off x="6562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9" name="AutoShape 21"/>
          <p:cNvCxnSpPr>
            <a:cxnSpLocks noChangeShapeType="1"/>
            <a:stCxn id="800776" idx="7"/>
            <a:endCxn id="800773" idx="3"/>
          </p:cNvCxnSpPr>
          <p:nvPr/>
        </p:nvCxnSpPr>
        <p:spPr bwMode="auto">
          <a:xfrm flipV="1">
            <a:off x="56483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0790" name="Rectangle 22"/>
          <p:cNvSpPr>
            <a:spLocks noChangeArrowheads="1"/>
          </p:cNvSpPr>
          <p:nvPr/>
        </p:nvSpPr>
        <p:spPr bwMode="auto">
          <a:xfrm>
            <a:off x="2590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16</a:t>
            </a:r>
          </a:p>
        </p:txBody>
      </p:sp>
      <p:sp>
        <p:nvSpPr>
          <p:cNvPr id="800791" name="Rectangle 23"/>
          <p:cNvSpPr>
            <a:spLocks noChangeArrowheads="1"/>
          </p:cNvSpPr>
          <p:nvPr/>
        </p:nvSpPr>
        <p:spPr bwMode="auto">
          <a:xfrm>
            <a:off x="3048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14</a:t>
            </a:r>
            <a:endParaRPr lang="en-US" altLang="en-US" dirty="0"/>
          </a:p>
        </p:txBody>
      </p:sp>
      <p:sp>
        <p:nvSpPr>
          <p:cNvPr id="800792" name="Rectangle 24"/>
          <p:cNvSpPr>
            <a:spLocks noChangeArrowheads="1"/>
          </p:cNvSpPr>
          <p:nvPr/>
        </p:nvSpPr>
        <p:spPr bwMode="auto">
          <a:xfrm>
            <a:off x="3505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17</a:t>
            </a:r>
            <a:endParaRPr lang="en-US" altLang="en-US" dirty="0"/>
          </a:p>
        </p:txBody>
      </p:sp>
      <p:sp>
        <p:nvSpPr>
          <p:cNvPr id="800793" name="Rectangle 25"/>
          <p:cNvSpPr>
            <a:spLocks noChangeArrowheads="1"/>
          </p:cNvSpPr>
          <p:nvPr/>
        </p:nvSpPr>
        <p:spPr bwMode="auto">
          <a:xfrm>
            <a:off x="3962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14</a:t>
            </a:r>
          </a:p>
        </p:txBody>
      </p:sp>
      <p:sp>
        <p:nvSpPr>
          <p:cNvPr id="800794" name="Rectangle 26"/>
          <p:cNvSpPr>
            <a:spLocks noChangeArrowheads="1"/>
          </p:cNvSpPr>
          <p:nvPr/>
        </p:nvSpPr>
        <p:spPr bwMode="auto">
          <a:xfrm>
            <a:off x="4419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800795" name="Rectangle 27"/>
          <p:cNvSpPr>
            <a:spLocks noChangeArrowheads="1"/>
          </p:cNvSpPr>
          <p:nvPr/>
        </p:nvSpPr>
        <p:spPr bwMode="auto">
          <a:xfrm>
            <a:off x="4876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10</a:t>
            </a:r>
            <a:endParaRPr lang="en-US" altLang="en-US" dirty="0"/>
          </a:p>
        </p:txBody>
      </p:sp>
      <p:sp>
        <p:nvSpPr>
          <p:cNvPr id="800796" name="Rectangle 28"/>
          <p:cNvSpPr>
            <a:spLocks noChangeArrowheads="1"/>
          </p:cNvSpPr>
          <p:nvPr/>
        </p:nvSpPr>
        <p:spPr bwMode="auto">
          <a:xfrm>
            <a:off x="5334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800797" name="Rectangle 29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800798" name="Rectangle 30"/>
          <p:cNvSpPr>
            <a:spLocks noChangeArrowheads="1"/>
          </p:cNvSpPr>
          <p:nvPr/>
        </p:nvSpPr>
        <p:spPr bwMode="auto">
          <a:xfrm>
            <a:off x="6248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800799" name="Rectangle 31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800800" name="Rectangle 32"/>
          <p:cNvSpPr>
            <a:spLocks noChangeArrowheads="1"/>
          </p:cNvSpPr>
          <p:nvPr/>
        </p:nvSpPr>
        <p:spPr bwMode="auto">
          <a:xfrm>
            <a:off x="1905000" y="5486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 =</a:t>
            </a:r>
          </a:p>
        </p:txBody>
      </p:sp>
      <p:cxnSp>
        <p:nvCxnSpPr>
          <p:cNvPr id="33" name="AutoShape 22"/>
          <p:cNvCxnSpPr>
            <a:cxnSpLocks noChangeShapeType="1"/>
            <a:stCxn id="800773" idx="1"/>
            <a:endCxn id="800771" idx="7"/>
          </p:cNvCxnSpPr>
          <p:nvPr/>
        </p:nvCxnSpPr>
        <p:spPr bwMode="auto">
          <a:xfrm rot="16200000" flipV="1">
            <a:off x="5181600" y="1981200"/>
            <a:ext cx="609600" cy="1505510"/>
          </a:xfrm>
          <a:prstGeom prst="curvedConnector3">
            <a:avLst>
              <a:gd name="adj1" fmla="val 148483"/>
            </a:avLst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34"/>
          <p:cNvCxnSpPr>
            <a:cxnSpLocks noChangeShapeType="1"/>
            <a:stCxn id="800792" idx="0"/>
            <a:endCxn id="800790" idx="0"/>
          </p:cNvCxnSpPr>
          <p:nvPr/>
        </p:nvCxnSpPr>
        <p:spPr bwMode="auto">
          <a:xfrm rot="16200000" flipV="1">
            <a:off x="3276600" y="5029200"/>
            <a:ext cx="12700" cy="914400"/>
          </a:xfrm>
          <a:prstGeom prst="curvedConnector3">
            <a:avLst>
              <a:gd name="adj1" fmla="val 1800000"/>
            </a:avLst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109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Heapify() Example</a:t>
            </a:r>
          </a:p>
        </p:txBody>
      </p:sp>
      <p:sp>
        <p:nvSpPr>
          <p:cNvPr id="800771" name="Oval 3"/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17</a:t>
            </a:r>
            <a:endParaRPr lang="en-US" altLang="en-US" dirty="0"/>
          </a:p>
        </p:txBody>
      </p:sp>
      <p:sp>
        <p:nvSpPr>
          <p:cNvPr id="800772" name="Oval 4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14</a:t>
            </a:r>
            <a:endParaRPr lang="en-US" altLang="en-US" dirty="0"/>
          </a:p>
        </p:txBody>
      </p:sp>
      <p:sp>
        <p:nvSpPr>
          <p:cNvPr id="800773" name="Oval 5"/>
          <p:cNvSpPr>
            <a:spLocks noChangeArrowheads="1"/>
          </p:cNvSpPr>
          <p:nvPr/>
        </p:nvSpPr>
        <p:spPr bwMode="auto">
          <a:xfrm>
            <a:off x="6172200" y="297180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16</a:t>
            </a:r>
            <a:endParaRPr lang="en-US" altLang="en-US" dirty="0"/>
          </a:p>
        </p:txBody>
      </p:sp>
      <p:sp>
        <p:nvSpPr>
          <p:cNvPr id="800774" name="Oval 6"/>
          <p:cNvSpPr>
            <a:spLocks noChangeArrowheads="1"/>
          </p:cNvSpPr>
          <p:nvPr/>
        </p:nvSpPr>
        <p:spPr bwMode="auto">
          <a:xfrm>
            <a:off x="16002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14</a:t>
            </a:r>
          </a:p>
        </p:txBody>
      </p:sp>
      <p:sp>
        <p:nvSpPr>
          <p:cNvPr id="800775" name="Oval 7"/>
          <p:cNvSpPr>
            <a:spLocks noChangeArrowheads="1"/>
          </p:cNvSpPr>
          <p:nvPr/>
        </p:nvSpPr>
        <p:spPr bwMode="auto">
          <a:xfrm>
            <a:off x="34290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800776" name="Oval 8"/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/>
              <a:t>10</a:t>
            </a:r>
            <a:endParaRPr lang="en-US" altLang="en-US" dirty="0"/>
          </a:p>
        </p:txBody>
      </p:sp>
      <p:sp>
        <p:nvSpPr>
          <p:cNvPr id="800777" name="Oval 9"/>
          <p:cNvSpPr>
            <a:spLocks noChangeArrowheads="1"/>
          </p:cNvSpPr>
          <p:nvPr/>
        </p:nvSpPr>
        <p:spPr bwMode="auto">
          <a:xfrm>
            <a:off x="7086600" y="3581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800778" name="Oval 10"/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800779" name="Oval 11"/>
          <p:cNvSpPr>
            <a:spLocks noChangeArrowheads="1"/>
          </p:cNvSpPr>
          <p:nvPr/>
        </p:nvSpPr>
        <p:spPr bwMode="auto">
          <a:xfrm>
            <a:off x="20574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800780" name="Oval 12"/>
          <p:cNvSpPr>
            <a:spLocks noChangeArrowheads="1"/>
          </p:cNvSpPr>
          <p:nvPr/>
        </p:nvSpPr>
        <p:spPr bwMode="auto">
          <a:xfrm>
            <a:off x="2971800" y="41910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cxnSp>
        <p:nvCxnSpPr>
          <p:cNvPr id="800781" name="AutoShape 13"/>
          <p:cNvCxnSpPr>
            <a:cxnSpLocks noChangeShapeType="1"/>
            <a:stCxn id="800771" idx="3"/>
            <a:endCxn id="800772" idx="7"/>
          </p:cNvCxnSpPr>
          <p:nvPr/>
        </p:nvCxnSpPr>
        <p:spPr bwMode="auto">
          <a:xfrm flipH="1">
            <a:off x="29051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2" name="AutoShape 14"/>
          <p:cNvCxnSpPr>
            <a:cxnSpLocks noChangeShapeType="1"/>
            <a:stCxn id="800772" idx="3"/>
            <a:endCxn id="800774" idx="7"/>
          </p:cNvCxnSpPr>
          <p:nvPr/>
        </p:nvCxnSpPr>
        <p:spPr bwMode="auto">
          <a:xfrm flipH="1">
            <a:off x="1990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3" name="AutoShape 15"/>
          <p:cNvCxnSpPr>
            <a:cxnSpLocks noChangeShapeType="1"/>
            <a:stCxn id="800774" idx="3"/>
            <a:endCxn id="800778" idx="7"/>
          </p:cNvCxnSpPr>
          <p:nvPr/>
        </p:nvCxnSpPr>
        <p:spPr bwMode="auto">
          <a:xfrm flipH="1">
            <a:off x="15335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4" name="AutoShape 16"/>
          <p:cNvCxnSpPr>
            <a:cxnSpLocks noChangeShapeType="1"/>
            <a:stCxn id="800774" idx="5"/>
            <a:endCxn id="800779" idx="1"/>
          </p:cNvCxnSpPr>
          <p:nvPr/>
        </p:nvCxnSpPr>
        <p:spPr bwMode="auto">
          <a:xfrm>
            <a:off x="19907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5" name="AutoShape 17"/>
          <p:cNvCxnSpPr>
            <a:cxnSpLocks noChangeShapeType="1"/>
            <a:stCxn id="800772" idx="5"/>
            <a:endCxn id="800775" idx="1"/>
          </p:cNvCxnSpPr>
          <p:nvPr/>
        </p:nvCxnSpPr>
        <p:spPr bwMode="auto">
          <a:xfrm>
            <a:off x="29051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6" name="AutoShape 18"/>
          <p:cNvCxnSpPr>
            <a:cxnSpLocks noChangeShapeType="1"/>
            <a:stCxn id="800775" idx="3"/>
            <a:endCxn id="800780" idx="7"/>
          </p:cNvCxnSpPr>
          <p:nvPr/>
        </p:nvCxnSpPr>
        <p:spPr bwMode="auto">
          <a:xfrm flipH="1">
            <a:off x="3362325" y="39909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7" name="AutoShape 19"/>
          <p:cNvCxnSpPr>
            <a:cxnSpLocks noChangeShapeType="1"/>
            <a:stCxn id="800771" idx="5"/>
            <a:endCxn id="800773" idx="1"/>
          </p:cNvCxnSpPr>
          <p:nvPr/>
        </p:nvCxnSpPr>
        <p:spPr bwMode="auto">
          <a:xfrm>
            <a:off x="4733925" y="27717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8" name="AutoShape 20"/>
          <p:cNvCxnSpPr>
            <a:cxnSpLocks noChangeShapeType="1"/>
            <a:stCxn id="800773" idx="5"/>
            <a:endCxn id="800777" idx="1"/>
          </p:cNvCxnSpPr>
          <p:nvPr/>
        </p:nvCxnSpPr>
        <p:spPr bwMode="auto">
          <a:xfrm>
            <a:off x="65627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0789" name="AutoShape 21"/>
          <p:cNvCxnSpPr>
            <a:cxnSpLocks noChangeShapeType="1"/>
            <a:stCxn id="800776" idx="7"/>
            <a:endCxn id="800773" idx="3"/>
          </p:cNvCxnSpPr>
          <p:nvPr/>
        </p:nvCxnSpPr>
        <p:spPr bwMode="auto">
          <a:xfrm flipV="1">
            <a:off x="5648325" y="33813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0790" name="Rectangle 22"/>
          <p:cNvSpPr>
            <a:spLocks noChangeArrowheads="1"/>
          </p:cNvSpPr>
          <p:nvPr/>
        </p:nvSpPr>
        <p:spPr bwMode="auto">
          <a:xfrm>
            <a:off x="2590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17</a:t>
            </a:r>
            <a:endParaRPr lang="en-US" altLang="en-US" dirty="0"/>
          </a:p>
        </p:txBody>
      </p:sp>
      <p:sp>
        <p:nvSpPr>
          <p:cNvPr id="800791" name="Rectangle 23"/>
          <p:cNvSpPr>
            <a:spLocks noChangeArrowheads="1"/>
          </p:cNvSpPr>
          <p:nvPr/>
        </p:nvSpPr>
        <p:spPr bwMode="auto">
          <a:xfrm>
            <a:off x="3048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14</a:t>
            </a:r>
            <a:endParaRPr lang="en-US" altLang="en-US" dirty="0"/>
          </a:p>
        </p:txBody>
      </p:sp>
      <p:sp>
        <p:nvSpPr>
          <p:cNvPr id="800792" name="Rectangle 24"/>
          <p:cNvSpPr>
            <a:spLocks noChangeArrowheads="1"/>
          </p:cNvSpPr>
          <p:nvPr/>
        </p:nvSpPr>
        <p:spPr bwMode="auto">
          <a:xfrm>
            <a:off x="3505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16</a:t>
            </a:r>
            <a:endParaRPr lang="en-US" altLang="en-US" dirty="0"/>
          </a:p>
        </p:txBody>
      </p:sp>
      <p:sp>
        <p:nvSpPr>
          <p:cNvPr id="800793" name="Rectangle 25"/>
          <p:cNvSpPr>
            <a:spLocks noChangeArrowheads="1"/>
          </p:cNvSpPr>
          <p:nvPr/>
        </p:nvSpPr>
        <p:spPr bwMode="auto">
          <a:xfrm>
            <a:off x="3962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14</a:t>
            </a:r>
          </a:p>
        </p:txBody>
      </p:sp>
      <p:sp>
        <p:nvSpPr>
          <p:cNvPr id="800794" name="Rectangle 26"/>
          <p:cNvSpPr>
            <a:spLocks noChangeArrowheads="1"/>
          </p:cNvSpPr>
          <p:nvPr/>
        </p:nvSpPr>
        <p:spPr bwMode="auto">
          <a:xfrm>
            <a:off x="4419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800795" name="Rectangle 27"/>
          <p:cNvSpPr>
            <a:spLocks noChangeArrowheads="1"/>
          </p:cNvSpPr>
          <p:nvPr/>
        </p:nvSpPr>
        <p:spPr bwMode="auto">
          <a:xfrm>
            <a:off x="48768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10</a:t>
            </a:r>
            <a:endParaRPr lang="en-US" altLang="en-US" dirty="0"/>
          </a:p>
        </p:txBody>
      </p:sp>
      <p:sp>
        <p:nvSpPr>
          <p:cNvPr id="800796" name="Rectangle 28"/>
          <p:cNvSpPr>
            <a:spLocks noChangeArrowheads="1"/>
          </p:cNvSpPr>
          <p:nvPr/>
        </p:nvSpPr>
        <p:spPr bwMode="auto">
          <a:xfrm>
            <a:off x="53340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800797" name="Rectangle 29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800798" name="Rectangle 30"/>
          <p:cNvSpPr>
            <a:spLocks noChangeArrowheads="1"/>
          </p:cNvSpPr>
          <p:nvPr/>
        </p:nvSpPr>
        <p:spPr bwMode="auto">
          <a:xfrm>
            <a:off x="62484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800799" name="Rectangle 31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800800" name="Rectangle 32"/>
          <p:cNvSpPr>
            <a:spLocks noChangeArrowheads="1"/>
          </p:cNvSpPr>
          <p:nvPr/>
        </p:nvSpPr>
        <p:spPr bwMode="auto">
          <a:xfrm>
            <a:off x="1905000" y="5486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 =</a:t>
            </a:r>
          </a:p>
        </p:txBody>
      </p:sp>
      <p:cxnSp>
        <p:nvCxnSpPr>
          <p:cNvPr id="33" name="AutoShape 22"/>
          <p:cNvCxnSpPr>
            <a:cxnSpLocks noChangeShapeType="1"/>
            <a:stCxn id="800773" idx="1"/>
            <a:endCxn id="800771" idx="7"/>
          </p:cNvCxnSpPr>
          <p:nvPr/>
        </p:nvCxnSpPr>
        <p:spPr bwMode="auto">
          <a:xfrm rot="16200000" flipV="1">
            <a:off x="5181600" y="1981200"/>
            <a:ext cx="609600" cy="1505510"/>
          </a:xfrm>
          <a:prstGeom prst="curvedConnector3">
            <a:avLst>
              <a:gd name="adj1" fmla="val 148483"/>
            </a:avLst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34"/>
          <p:cNvCxnSpPr>
            <a:cxnSpLocks noChangeShapeType="1"/>
            <a:stCxn id="800792" idx="0"/>
            <a:endCxn id="800790" idx="0"/>
          </p:cNvCxnSpPr>
          <p:nvPr/>
        </p:nvCxnSpPr>
        <p:spPr bwMode="auto">
          <a:xfrm rot="16200000" flipV="1">
            <a:off x="3276600" y="5029200"/>
            <a:ext cx="12700" cy="914400"/>
          </a:xfrm>
          <a:prstGeom prst="curvedConnector3">
            <a:avLst>
              <a:gd name="adj1" fmla="val 1800000"/>
            </a:avLst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009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200" dirty="0" err="1" smtClean="0"/>
              <a:t>Heapsort</a:t>
            </a:r>
            <a:endParaRPr lang="en-CA" sz="9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96301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sample heap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772400" cy="762000"/>
          </a:xfrm>
        </p:spPr>
        <p:txBody>
          <a:bodyPr/>
          <a:lstStyle/>
          <a:p>
            <a:r>
              <a:rPr lang="en-US" altLang="en-US" sz="2400" smtClean="0"/>
              <a:t>Here’s a sample binary tree after it has been heapified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4953000"/>
            <a:ext cx="7772400" cy="1676400"/>
          </a:xfrm>
        </p:spPr>
        <p:txBody>
          <a:bodyPr/>
          <a:lstStyle/>
          <a:p>
            <a:endParaRPr lang="en-US" altLang="en-US" sz="2400" dirty="0" smtClean="0"/>
          </a:p>
          <a:p>
            <a:r>
              <a:rPr lang="en-US" altLang="en-US" sz="2400" dirty="0" smtClean="0"/>
              <a:t>Notice </a:t>
            </a:r>
            <a:r>
              <a:rPr lang="en-US" altLang="en-US" sz="2400" dirty="0"/>
              <a:t>that the largest number is now in the root</a:t>
            </a:r>
          </a:p>
          <a:p>
            <a:pPr marL="0" indent="0">
              <a:buNone/>
            </a:pPr>
            <a:endParaRPr lang="en-US" altLang="en-US" sz="2400" dirty="0" smtClean="0"/>
          </a:p>
        </p:txBody>
      </p:sp>
      <p:grpSp>
        <p:nvGrpSpPr>
          <p:cNvPr id="16418" name="Group 34"/>
          <p:cNvGrpSpPr>
            <a:grpSpLocks/>
          </p:cNvGrpSpPr>
          <p:nvPr/>
        </p:nvGrpSpPr>
        <p:grpSpPr bwMode="auto">
          <a:xfrm>
            <a:off x="990600" y="1981200"/>
            <a:ext cx="6781800" cy="2590800"/>
            <a:chOff x="624" y="1248"/>
            <a:chExt cx="4272" cy="1632"/>
          </a:xfrm>
        </p:grpSpPr>
        <p:sp>
          <p:nvSpPr>
            <p:cNvPr id="12294" name="Oval 5"/>
            <p:cNvSpPr>
              <a:spLocks noChangeArrowheads="1"/>
            </p:cNvSpPr>
            <p:nvPr/>
          </p:nvSpPr>
          <p:spPr bwMode="auto">
            <a:xfrm>
              <a:off x="960" y="225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19</a:t>
              </a:r>
            </a:p>
          </p:txBody>
        </p:sp>
        <p:sp>
          <p:nvSpPr>
            <p:cNvPr id="12295" name="Oval 6"/>
            <p:cNvSpPr>
              <a:spLocks noChangeArrowheads="1"/>
            </p:cNvSpPr>
            <p:nvPr/>
          </p:nvSpPr>
          <p:spPr bwMode="auto">
            <a:xfrm>
              <a:off x="1296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12296" name="Oval 7"/>
            <p:cNvSpPr>
              <a:spLocks noChangeArrowheads="1"/>
            </p:cNvSpPr>
            <p:nvPr/>
          </p:nvSpPr>
          <p:spPr bwMode="auto">
            <a:xfrm>
              <a:off x="624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18</a:t>
              </a:r>
            </a:p>
          </p:txBody>
        </p:sp>
        <p:sp>
          <p:nvSpPr>
            <p:cNvPr id="12297" name="Line 8"/>
            <p:cNvSpPr>
              <a:spLocks noChangeShapeType="1"/>
            </p:cNvSpPr>
            <p:nvPr/>
          </p:nvSpPr>
          <p:spPr bwMode="auto">
            <a:xfrm flipH="1">
              <a:off x="864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298" name="Line 9"/>
            <p:cNvSpPr>
              <a:spLocks noChangeShapeType="1"/>
            </p:cNvSpPr>
            <p:nvPr/>
          </p:nvSpPr>
          <p:spPr bwMode="auto">
            <a:xfrm>
              <a:off x="1248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299" name="Oval 10"/>
            <p:cNvSpPr>
              <a:spLocks noChangeArrowheads="1"/>
            </p:cNvSpPr>
            <p:nvPr/>
          </p:nvSpPr>
          <p:spPr bwMode="auto">
            <a:xfrm>
              <a:off x="2160" y="225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22</a:t>
              </a:r>
            </a:p>
          </p:txBody>
        </p:sp>
        <p:sp>
          <p:nvSpPr>
            <p:cNvPr id="12300" name="Oval 11"/>
            <p:cNvSpPr>
              <a:spLocks noChangeArrowheads="1"/>
            </p:cNvSpPr>
            <p:nvPr/>
          </p:nvSpPr>
          <p:spPr bwMode="auto">
            <a:xfrm>
              <a:off x="2496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3</a:t>
              </a:r>
            </a:p>
          </p:txBody>
        </p:sp>
        <p:sp>
          <p:nvSpPr>
            <p:cNvPr id="12301" name="Oval 12"/>
            <p:cNvSpPr>
              <a:spLocks noChangeArrowheads="1"/>
            </p:cNvSpPr>
            <p:nvPr/>
          </p:nvSpPr>
          <p:spPr bwMode="auto">
            <a:xfrm>
              <a:off x="1824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21</a:t>
              </a:r>
            </a:p>
          </p:txBody>
        </p:sp>
        <p:sp>
          <p:nvSpPr>
            <p:cNvPr id="12302" name="Line 13"/>
            <p:cNvSpPr>
              <a:spLocks noChangeShapeType="1"/>
            </p:cNvSpPr>
            <p:nvPr/>
          </p:nvSpPr>
          <p:spPr bwMode="auto">
            <a:xfrm flipH="1">
              <a:off x="2064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303" name="Line 14"/>
            <p:cNvSpPr>
              <a:spLocks noChangeShapeType="1"/>
            </p:cNvSpPr>
            <p:nvPr/>
          </p:nvSpPr>
          <p:spPr bwMode="auto">
            <a:xfrm>
              <a:off x="2448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304" name="Oval 15"/>
            <p:cNvSpPr>
              <a:spLocks noChangeArrowheads="1"/>
            </p:cNvSpPr>
            <p:nvPr/>
          </p:nvSpPr>
          <p:spPr bwMode="auto">
            <a:xfrm>
              <a:off x="3360" y="225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12305" name="Oval 16"/>
            <p:cNvSpPr>
              <a:spLocks noChangeArrowheads="1"/>
            </p:cNvSpPr>
            <p:nvPr/>
          </p:nvSpPr>
          <p:spPr bwMode="auto">
            <a:xfrm>
              <a:off x="3696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11</a:t>
              </a:r>
            </a:p>
          </p:txBody>
        </p:sp>
        <p:sp>
          <p:nvSpPr>
            <p:cNvPr id="12306" name="Oval 17"/>
            <p:cNvSpPr>
              <a:spLocks noChangeArrowheads="1"/>
            </p:cNvSpPr>
            <p:nvPr/>
          </p:nvSpPr>
          <p:spPr bwMode="auto">
            <a:xfrm>
              <a:off x="3024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9</a:t>
              </a:r>
            </a:p>
          </p:txBody>
        </p:sp>
        <p:sp>
          <p:nvSpPr>
            <p:cNvPr id="12307" name="Line 18"/>
            <p:cNvSpPr>
              <a:spLocks noChangeShapeType="1"/>
            </p:cNvSpPr>
            <p:nvPr/>
          </p:nvSpPr>
          <p:spPr bwMode="auto">
            <a:xfrm flipH="1">
              <a:off x="3264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308" name="Line 19"/>
            <p:cNvSpPr>
              <a:spLocks noChangeShapeType="1"/>
            </p:cNvSpPr>
            <p:nvPr/>
          </p:nvSpPr>
          <p:spPr bwMode="auto">
            <a:xfrm>
              <a:off x="3648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309" name="Oval 20"/>
            <p:cNvSpPr>
              <a:spLocks noChangeArrowheads="1"/>
            </p:cNvSpPr>
            <p:nvPr/>
          </p:nvSpPr>
          <p:spPr bwMode="auto">
            <a:xfrm>
              <a:off x="4560" y="225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15</a:t>
              </a:r>
            </a:p>
          </p:txBody>
        </p:sp>
        <p:sp>
          <p:nvSpPr>
            <p:cNvPr id="12310" name="Oval 25"/>
            <p:cNvSpPr>
              <a:spLocks noChangeArrowheads="1"/>
            </p:cNvSpPr>
            <p:nvPr/>
          </p:nvSpPr>
          <p:spPr bwMode="auto">
            <a:xfrm>
              <a:off x="2784" y="1248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25</a:t>
              </a:r>
            </a:p>
          </p:txBody>
        </p:sp>
        <p:sp>
          <p:nvSpPr>
            <p:cNvPr id="12311" name="Oval 26"/>
            <p:cNvSpPr>
              <a:spLocks noChangeArrowheads="1"/>
            </p:cNvSpPr>
            <p:nvPr/>
          </p:nvSpPr>
          <p:spPr bwMode="auto">
            <a:xfrm>
              <a:off x="3984" y="16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17</a:t>
              </a:r>
            </a:p>
          </p:txBody>
        </p:sp>
        <p:sp>
          <p:nvSpPr>
            <p:cNvPr id="12312" name="Oval 27"/>
            <p:cNvSpPr>
              <a:spLocks noChangeArrowheads="1"/>
            </p:cNvSpPr>
            <p:nvPr/>
          </p:nvSpPr>
          <p:spPr bwMode="auto">
            <a:xfrm>
              <a:off x="1632" y="16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22</a:t>
              </a:r>
            </a:p>
          </p:txBody>
        </p:sp>
        <p:sp>
          <p:nvSpPr>
            <p:cNvPr id="12313" name="Line 28"/>
            <p:cNvSpPr>
              <a:spLocks noChangeShapeType="1"/>
            </p:cNvSpPr>
            <p:nvPr/>
          </p:nvSpPr>
          <p:spPr bwMode="auto">
            <a:xfrm flipH="1">
              <a:off x="1920" y="1440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314" name="Line 29"/>
            <p:cNvSpPr>
              <a:spLocks noChangeShapeType="1"/>
            </p:cNvSpPr>
            <p:nvPr/>
          </p:nvSpPr>
          <p:spPr bwMode="auto">
            <a:xfrm>
              <a:off x="3120" y="1440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315" name="Line 30"/>
            <p:cNvSpPr>
              <a:spLocks noChangeShapeType="1"/>
            </p:cNvSpPr>
            <p:nvPr/>
          </p:nvSpPr>
          <p:spPr bwMode="auto">
            <a:xfrm flipH="1">
              <a:off x="1248" y="1824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316" name="Line 31"/>
            <p:cNvSpPr>
              <a:spLocks noChangeShapeType="1"/>
            </p:cNvSpPr>
            <p:nvPr/>
          </p:nvSpPr>
          <p:spPr bwMode="auto">
            <a:xfrm>
              <a:off x="1920" y="1824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317" name="Line 32"/>
            <p:cNvSpPr>
              <a:spLocks noChangeShapeType="1"/>
            </p:cNvSpPr>
            <p:nvPr/>
          </p:nvSpPr>
          <p:spPr bwMode="auto">
            <a:xfrm flipH="1">
              <a:off x="3600" y="1824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318" name="Line 33"/>
            <p:cNvSpPr>
              <a:spLocks noChangeShapeType="1"/>
            </p:cNvSpPr>
            <p:nvPr/>
          </p:nvSpPr>
          <p:spPr bwMode="auto">
            <a:xfrm>
              <a:off x="4272" y="1824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03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bldLvl="4" autoUpdateAnimBg="0"/>
      <p:bldP spid="16388" grpId="0" build="p" bldLvl="4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Lets remove the root</a:t>
            </a:r>
          </a:p>
        </p:txBody>
      </p:sp>
      <p:grpSp>
        <p:nvGrpSpPr>
          <p:cNvPr id="16418" name="Group 34"/>
          <p:cNvGrpSpPr>
            <a:grpSpLocks/>
          </p:cNvGrpSpPr>
          <p:nvPr/>
        </p:nvGrpSpPr>
        <p:grpSpPr bwMode="auto">
          <a:xfrm>
            <a:off x="990600" y="1981200"/>
            <a:ext cx="6781800" cy="2590800"/>
            <a:chOff x="624" y="1248"/>
            <a:chExt cx="4272" cy="1632"/>
          </a:xfrm>
        </p:grpSpPr>
        <p:sp>
          <p:nvSpPr>
            <p:cNvPr id="12294" name="Oval 5"/>
            <p:cNvSpPr>
              <a:spLocks noChangeArrowheads="1"/>
            </p:cNvSpPr>
            <p:nvPr/>
          </p:nvSpPr>
          <p:spPr bwMode="auto">
            <a:xfrm>
              <a:off x="960" y="225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19</a:t>
              </a:r>
            </a:p>
          </p:txBody>
        </p:sp>
        <p:sp>
          <p:nvSpPr>
            <p:cNvPr id="12295" name="Oval 6"/>
            <p:cNvSpPr>
              <a:spLocks noChangeArrowheads="1"/>
            </p:cNvSpPr>
            <p:nvPr/>
          </p:nvSpPr>
          <p:spPr bwMode="auto">
            <a:xfrm>
              <a:off x="1296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12296" name="Oval 7"/>
            <p:cNvSpPr>
              <a:spLocks noChangeArrowheads="1"/>
            </p:cNvSpPr>
            <p:nvPr/>
          </p:nvSpPr>
          <p:spPr bwMode="auto">
            <a:xfrm>
              <a:off x="624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18</a:t>
              </a:r>
            </a:p>
          </p:txBody>
        </p:sp>
        <p:sp>
          <p:nvSpPr>
            <p:cNvPr id="12297" name="Line 8"/>
            <p:cNvSpPr>
              <a:spLocks noChangeShapeType="1"/>
            </p:cNvSpPr>
            <p:nvPr/>
          </p:nvSpPr>
          <p:spPr bwMode="auto">
            <a:xfrm flipH="1">
              <a:off x="864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298" name="Line 9"/>
            <p:cNvSpPr>
              <a:spLocks noChangeShapeType="1"/>
            </p:cNvSpPr>
            <p:nvPr/>
          </p:nvSpPr>
          <p:spPr bwMode="auto">
            <a:xfrm>
              <a:off x="1248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299" name="Oval 10"/>
            <p:cNvSpPr>
              <a:spLocks noChangeArrowheads="1"/>
            </p:cNvSpPr>
            <p:nvPr/>
          </p:nvSpPr>
          <p:spPr bwMode="auto">
            <a:xfrm>
              <a:off x="2160" y="225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22</a:t>
              </a:r>
            </a:p>
          </p:txBody>
        </p:sp>
        <p:sp>
          <p:nvSpPr>
            <p:cNvPr id="12300" name="Oval 11"/>
            <p:cNvSpPr>
              <a:spLocks noChangeArrowheads="1"/>
            </p:cNvSpPr>
            <p:nvPr/>
          </p:nvSpPr>
          <p:spPr bwMode="auto">
            <a:xfrm>
              <a:off x="2496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3</a:t>
              </a:r>
            </a:p>
          </p:txBody>
        </p:sp>
        <p:sp>
          <p:nvSpPr>
            <p:cNvPr id="12301" name="Oval 12"/>
            <p:cNvSpPr>
              <a:spLocks noChangeArrowheads="1"/>
            </p:cNvSpPr>
            <p:nvPr/>
          </p:nvSpPr>
          <p:spPr bwMode="auto">
            <a:xfrm>
              <a:off x="1824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21</a:t>
              </a:r>
            </a:p>
          </p:txBody>
        </p:sp>
        <p:sp>
          <p:nvSpPr>
            <p:cNvPr id="12302" name="Line 13"/>
            <p:cNvSpPr>
              <a:spLocks noChangeShapeType="1"/>
            </p:cNvSpPr>
            <p:nvPr/>
          </p:nvSpPr>
          <p:spPr bwMode="auto">
            <a:xfrm flipH="1">
              <a:off x="2064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303" name="Line 14"/>
            <p:cNvSpPr>
              <a:spLocks noChangeShapeType="1"/>
            </p:cNvSpPr>
            <p:nvPr/>
          </p:nvSpPr>
          <p:spPr bwMode="auto">
            <a:xfrm>
              <a:off x="2448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304" name="Oval 15"/>
            <p:cNvSpPr>
              <a:spLocks noChangeArrowheads="1"/>
            </p:cNvSpPr>
            <p:nvPr/>
          </p:nvSpPr>
          <p:spPr bwMode="auto">
            <a:xfrm>
              <a:off x="3360" y="225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12305" name="Oval 16"/>
            <p:cNvSpPr>
              <a:spLocks noChangeArrowheads="1"/>
            </p:cNvSpPr>
            <p:nvPr/>
          </p:nvSpPr>
          <p:spPr bwMode="auto">
            <a:xfrm>
              <a:off x="3696" y="2640"/>
              <a:ext cx="336" cy="240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 dirty="0">
                  <a:latin typeface="Verdana" pitchFamily="34" charset="0"/>
                </a:rPr>
                <a:t>11</a:t>
              </a:r>
            </a:p>
          </p:txBody>
        </p:sp>
        <p:sp>
          <p:nvSpPr>
            <p:cNvPr id="12306" name="Oval 17"/>
            <p:cNvSpPr>
              <a:spLocks noChangeArrowheads="1"/>
            </p:cNvSpPr>
            <p:nvPr/>
          </p:nvSpPr>
          <p:spPr bwMode="auto">
            <a:xfrm>
              <a:off x="3024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9</a:t>
              </a:r>
            </a:p>
          </p:txBody>
        </p:sp>
        <p:sp>
          <p:nvSpPr>
            <p:cNvPr id="12307" name="Line 18"/>
            <p:cNvSpPr>
              <a:spLocks noChangeShapeType="1"/>
            </p:cNvSpPr>
            <p:nvPr/>
          </p:nvSpPr>
          <p:spPr bwMode="auto">
            <a:xfrm flipH="1">
              <a:off x="3264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308" name="Line 19"/>
            <p:cNvSpPr>
              <a:spLocks noChangeShapeType="1"/>
            </p:cNvSpPr>
            <p:nvPr/>
          </p:nvSpPr>
          <p:spPr bwMode="auto">
            <a:xfrm>
              <a:off x="3648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309" name="Oval 20"/>
            <p:cNvSpPr>
              <a:spLocks noChangeArrowheads="1"/>
            </p:cNvSpPr>
            <p:nvPr/>
          </p:nvSpPr>
          <p:spPr bwMode="auto">
            <a:xfrm>
              <a:off x="4560" y="225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15</a:t>
              </a:r>
            </a:p>
          </p:txBody>
        </p:sp>
        <p:sp>
          <p:nvSpPr>
            <p:cNvPr id="12310" name="Oval 25"/>
            <p:cNvSpPr>
              <a:spLocks noChangeArrowheads="1"/>
            </p:cNvSpPr>
            <p:nvPr/>
          </p:nvSpPr>
          <p:spPr bwMode="auto">
            <a:xfrm>
              <a:off x="2784" y="1248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25</a:t>
              </a:r>
            </a:p>
          </p:txBody>
        </p:sp>
        <p:sp>
          <p:nvSpPr>
            <p:cNvPr id="12311" name="Oval 26"/>
            <p:cNvSpPr>
              <a:spLocks noChangeArrowheads="1"/>
            </p:cNvSpPr>
            <p:nvPr/>
          </p:nvSpPr>
          <p:spPr bwMode="auto">
            <a:xfrm>
              <a:off x="3984" y="16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17</a:t>
              </a:r>
            </a:p>
          </p:txBody>
        </p:sp>
        <p:sp>
          <p:nvSpPr>
            <p:cNvPr id="12312" name="Oval 27"/>
            <p:cNvSpPr>
              <a:spLocks noChangeArrowheads="1"/>
            </p:cNvSpPr>
            <p:nvPr/>
          </p:nvSpPr>
          <p:spPr bwMode="auto">
            <a:xfrm>
              <a:off x="1632" y="16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22</a:t>
              </a:r>
            </a:p>
          </p:txBody>
        </p:sp>
        <p:sp>
          <p:nvSpPr>
            <p:cNvPr id="12313" name="Line 28"/>
            <p:cNvSpPr>
              <a:spLocks noChangeShapeType="1"/>
            </p:cNvSpPr>
            <p:nvPr/>
          </p:nvSpPr>
          <p:spPr bwMode="auto">
            <a:xfrm flipH="1">
              <a:off x="1920" y="1440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314" name="Line 29"/>
            <p:cNvSpPr>
              <a:spLocks noChangeShapeType="1"/>
            </p:cNvSpPr>
            <p:nvPr/>
          </p:nvSpPr>
          <p:spPr bwMode="auto">
            <a:xfrm>
              <a:off x="3120" y="1440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315" name="Line 30"/>
            <p:cNvSpPr>
              <a:spLocks noChangeShapeType="1"/>
            </p:cNvSpPr>
            <p:nvPr/>
          </p:nvSpPr>
          <p:spPr bwMode="auto">
            <a:xfrm flipH="1">
              <a:off x="1248" y="1824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316" name="Line 31"/>
            <p:cNvSpPr>
              <a:spLocks noChangeShapeType="1"/>
            </p:cNvSpPr>
            <p:nvPr/>
          </p:nvSpPr>
          <p:spPr bwMode="auto">
            <a:xfrm>
              <a:off x="1920" y="1824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317" name="Line 32"/>
            <p:cNvSpPr>
              <a:spLocks noChangeShapeType="1"/>
            </p:cNvSpPr>
            <p:nvPr/>
          </p:nvSpPr>
          <p:spPr bwMode="auto">
            <a:xfrm flipH="1">
              <a:off x="3600" y="1824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318" name="Line 33"/>
            <p:cNvSpPr>
              <a:spLocks noChangeShapeType="1"/>
            </p:cNvSpPr>
            <p:nvPr/>
          </p:nvSpPr>
          <p:spPr bwMode="auto">
            <a:xfrm>
              <a:off x="4272" y="1824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" name="Multiply 1"/>
          <p:cNvSpPr/>
          <p:nvPr/>
        </p:nvSpPr>
        <p:spPr>
          <a:xfrm>
            <a:off x="4343400" y="1714500"/>
            <a:ext cx="685800" cy="876300"/>
          </a:xfrm>
          <a:prstGeom prst="mathMultiply">
            <a:avLst>
              <a:gd name="adj1" fmla="val 13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" name="Curved Connector 3"/>
          <p:cNvCxnSpPr>
            <a:stCxn id="12305" idx="7"/>
          </p:cNvCxnSpPr>
          <p:nvPr/>
        </p:nvCxnSpPr>
        <p:spPr>
          <a:xfrm rot="16200000" flipV="1">
            <a:off x="4676496" y="2600606"/>
            <a:ext cx="1770296" cy="1522083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23900" y="5522893"/>
            <a:ext cx="70485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/>
              <a:t>Remove the rightmost leaf at the deepest level and use it for the new root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" y="1219200"/>
            <a:ext cx="53567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/>
              <a:t>Suppose we </a:t>
            </a:r>
            <a:r>
              <a:rPr lang="en-US" altLang="en-US" sz="2400" i="1" dirty="0"/>
              <a:t>discard</a:t>
            </a:r>
            <a:r>
              <a:rPr lang="en-US" altLang="en-US" sz="2400" dirty="0"/>
              <a:t> the root: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383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Removing the root (Step I)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772400" cy="990600"/>
          </a:xfrm>
        </p:spPr>
        <p:txBody>
          <a:bodyPr/>
          <a:lstStyle/>
          <a:p>
            <a:r>
              <a:rPr lang="en-US" altLang="en-US" sz="2400" dirty="0" smtClean="0"/>
              <a:t>The new tree is not a heap any longer.</a:t>
            </a:r>
          </a:p>
        </p:txBody>
      </p:sp>
      <p:grpSp>
        <p:nvGrpSpPr>
          <p:cNvPr id="18464" name="Group 32"/>
          <p:cNvGrpSpPr>
            <a:grpSpLocks/>
          </p:cNvGrpSpPr>
          <p:nvPr/>
        </p:nvGrpSpPr>
        <p:grpSpPr bwMode="auto">
          <a:xfrm>
            <a:off x="990600" y="2514600"/>
            <a:ext cx="6781800" cy="2286000"/>
            <a:chOff x="624" y="1584"/>
            <a:chExt cx="4272" cy="1440"/>
          </a:xfrm>
        </p:grpSpPr>
        <p:sp>
          <p:nvSpPr>
            <p:cNvPr id="13322" name="Oval 5"/>
            <p:cNvSpPr>
              <a:spLocks noChangeArrowheads="1"/>
            </p:cNvSpPr>
            <p:nvPr/>
          </p:nvSpPr>
          <p:spPr bwMode="auto">
            <a:xfrm>
              <a:off x="9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19</a:t>
              </a:r>
            </a:p>
          </p:txBody>
        </p:sp>
        <p:sp>
          <p:nvSpPr>
            <p:cNvPr id="13323" name="Oval 6"/>
            <p:cNvSpPr>
              <a:spLocks noChangeArrowheads="1"/>
            </p:cNvSpPr>
            <p:nvPr/>
          </p:nvSpPr>
          <p:spPr bwMode="auto">
            <a:xfrm>
              <a:off x="12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13324" name="Oval 7"/>
            <p:cNvSpPr>
              <a:spLocks noChangeArrowheads="1"/>
            </p:cNvSpPr>
            <p:nvPr/>
          </p:nvSpPr>
          <p:spPr bwMode="auto">
            <a:xfrm>
              <a:off x="6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18</a:t>
              </a:r>
            </a:p>
          </p:txBody>
        </p:sp>
        <p:sp>
          <p:nvSpPr>
            <p:cNvPr id="13325" name="Line 8"/>
            <p:cNvSpPr>
              <a:spLocks noChangeShapeType="1"/>
            </p:cNvSpPr>
            <p:nvPr/>
          </p:nvSpPr>
          <p:spPr bwMode="auto">
            <a:xfrm flipH="1">
              <a:off x="8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3326" name="Line 9"/>
            <p:cNvSpPr>
              <a:spLocks noChangeShapeType="1"/>
            </p:cNvSpPr>
            <p:nvPr/>
          </p:nvSpPr>
          <p:spPr bwMode="auto">
            <a:xfrm>
              <a:off x="12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3327" name="Oval 10"/>
            <p:cNvSpPr>
              <a:spLocks noChangeArrowheads="1"/>
            </p:cNvSpPr>
            <p:nvPr/>
          </p:nvSpPr>
          <p:spPr bwMode="auto">
            <a:xfrm>
              <a:off x="21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22</a:t>
              </a:r>
            </a:p>
          </p:txBody>
        </p:sp>
        <p:sp>
          <p:nvSpPr>
            <p:cNvPr id="13328" name="Oval 11"/>
            <p:cNvSpPr>
              <a:spLocks noChangeArrowheads="1"/>
            </p:cNvSpPr>
            <p:nvPr/>
          </p:nvSpPr>
          <p:spPr bwMode="auto">
            <a:xfrm>
              <a:off x="24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3</a:t>
              </a:r>
            </a:p>
          </p:txBody>
        </p:sp>
        <p:sp>
          <p:nvSpPr>
            <p:cNvPr id="13329" name="Oval 12"/>
            <p:cNvSpPr>
              <a:spLocks noChangeArrowheads="1"/>
            </p:cNvSpPr>
            <p:nvPr/>
          </p:nvSpPr>
          <p:spPr bwMode="auto">
            <a:xfrm>
              <a:off x="18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21</a:t>
              </a:r>
            </a:p>
          </p:txBody>
        </p:sp>
        <p:sp>
          <p:nvSpPr>
            <p:cNvPr id="13330" name="Line 13"/>
            <p:cNvSpPr>
              <a:spLocks noChangeShapeType="1"/>
            </p:cNvSpPr>
            <p:nvPr/>
          </p:nvSpPr>
          <p:spPr bwMode="auto">
            <a:xfrm flipH="1">
              <a:off x="20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3331" name="Line 14"/>
            <p:cNvSpPr>
              <a:spLocks noChangeShapeType="1"/>
            </p:cNvSpPr>
            <p:nvPr/>
          </p:nvSpPr>
          <p:spPr bwMode="auto">
            <a:xfrm>
              <a:off x="24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3332" name="Oval 15"/>
            <p:cNvSpPr>
              <a:spLocks noChangeArrowheads="1"/>
            </p:cNvSpPr>
            <p:nvPr/>
          </p:nvSpPr>
          <p:spPr bwMode="auto">
            <a:xfrm>
              <a:off x="33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13333" name="Oval 16"/>
            <p:cNvSpPr>
              <a:spLocks noChangeArrowheads="1"/>
            </p:cNvSpPr>
            <p:nvPr/>
          </p:nvSpPr>
          <p:spPr bwMode="auto">
            <a:xfrm>
              <a:off x="36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11</a:t>
              </a:r>
            </a:p>
          </p:txBody>
        </p:sp>
        <p:sp>
          <p:nvSpPr>
            <p:cNvPr id="13334" name="Oval 17"/>
            <p:cNvSpPr>
              <a:spLocks noChangeArrowheads="1"/>
            </p:cNvSpPr>
            <p:nvPr/>
          </p:nvSpPr>
          <p:spPr bwMode="auto">
            <a:xfrm>
              <a:off x="30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9</a:t>
              </a:r>
            </a:p>
          </p:txBody>
        </p:sp>
        <p:sp>
          <p:nvSpPr>
            <p:cNvPr id="13335" name="Line 18"/>
            <p:cNvSpPr>
              <a:spLocks noChangeShapeType="1"/>
            </p:cNvSpPr>
            <p:nvPr/>
          </p:nvSpPr>
          <p:spPr bwMode="auto">
            <a:xfrm flipH="1">
              <a:off x="32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3336" name="Line 19"/>
            <p:cNvSpPr>
              <a:spLocks noChangeShapeType="1"/>
            </p:cNvSpPr>
            <p:nvPr/>
          </p:nvSpPr>
          <p:spPr bwMode="auto">
            <a:xfrm>
              <a:off x="36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3337" name="Oval 20"/>
            <p:cNvSpPr>
              <a:spLocks noChangeArrowheads="1"/>
            </p:cNvSpPr>
            <p:nvPr/>
          </p:nvSpPr>
          <p:spPr bwMode="auto">
            <a:xfrm>
              <a:off x="45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15</a:t>
              </a:r>
            </a:p>
          </p:txBody>
        </p:sp>
        <p:sp>
          <p:nvSpPr>
            <p:cNvPr id="13338" name="Oval 22"/>
            <p:cNvSpPr>
              <a:spLocks noChangeArrowheads="1"/>
            </p:cNvSpPr>
            <p:nvPr/>
          </p:nvSpPr>
          <p:spPr bwMode="auto">
            <a:xfrm>
              <a:off x="3984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17</a:t>
              </a:r>
            </a:p>
          </p:txBody>
        </p:sp>
        <p:sp>
          <p:nvSpPr>
            <p:cNvPr id="13339" name="Oval 23"/>
            <p:cNvSpPr>
              <a:spLocks noChangeArrowheads="1"/>
            </p:cNvSpPr>
            <p:nvPr/>
          </p:nvSpPr>
          <p:spPr bwMode="auto">
            <a:xfrm>
              <a:off x="1632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22</a:t>
              </a:r>
            </a:p>
          </p:txBody>
        </p:sp>
        <p:sp>
          <p:nvSpPr>
            <p:cNvPr id="13340" name="Line 24"/>
            <p:cNvSpPr>
              <a:spLocks noChangeShapeType="1"/>
            </p:cNvSpPr>
            <p:nvPr/>
          </p:nvSpPr>
          <p:spPr bwMode="auto">
            <a:xfrm flipH="1">
              <a:off x="19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3341" name="Line 25"/>
            <p:cNvSpPr>
              <a:spLocks noChangeShapeType="1"/>
            </p:cNvSpPr>
            <p:nvPr/>
          </p:nvSpPr>
          <p:spPr bwMode="auto">
            <a:xfrm>
              <a:off x="31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3342" name="Line 26"/>
            <p:cNvSpPr>
              <a:spLocks noChangeShapeType="1"/>
            </p:cNvSpPr>
            <p:nvPr/>
          </p:nvSpPr>
          <p:spPr bwMode="auto">
            <a:xfrm flipH="1">
              <a:off x="1248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3343" name="Line 27"/>
            <p:cNvSpPr>
              <a:spLocks noChangeShapeType="1"/>
            </p:cNvSpPr>
            <p:nvPr/>
          </p:nvSpPr>
          <p:spPr bwMode="auto">
            <a:xfrm>
              <a:off x="1920" y="1968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3344" name="Line 28"/>
            <p:cNvSpPr>
              <a:spLocks noChangeShapeType="1"/>
            </p:cNvSpPr>
            <p:nvPr/>
          </p:nvSpPr>
          <p:spPr bwMode="auto">
            <a:xfrm flipH="1">
              <a:off x="3600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3345" name="Line 29"/>
            <p:cNvSpPr>
              <a:spLocks noChangeShapeType="1"/>
            </p:cNvSpPr>
            <p:nvPr/>
          </p:nvSpPr>
          <p:spPr bwMode="auto">
            <a:xfrm>
              <a:off x="4272" y="1968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8465" name="Freeform 33"/>
          <p:cNvSpPr>
            <a:spLocks/>
          </p:cNvSpPr>
          <p:nvPr/>
        </p:nvSpPr>
        <p:spPr bwMode="auto">
          <a:xfrm>
            <a:off x="4705350" y="2638425"/>
            <a:ext cx="1517650" cy="1781175"/>
          </a:xfrm>
          <a:custGeom>
            <a:avLst/>
            <a:gdLst>
              <a:gd name="T0" fmla="*/ 2147483647 w 956"/>
              <a:gd name="T1" fmla="*/ 2147483647 h 1122"/>
              <a:gd name="T2" fmla="*/ 2147483647 w 956"/>
              <a:gd name="T3" fmla="*/ 2147483647 h 1122"/>
              <a:gd name="T4" fmla="*/ 2147483647 w 956"/>
              <a:gd name="T5" fmla="*/ 2147483647 h 1122"/>
              <a:gd name="T6" fmla="*/ 2147483647 w 956"/>
              <a:gd name="T7" fmla="*/ 2147483647 h 1122"/>
              <a:gd name="T8" fmla="*/ 2147483647 w 956"/>
              <a:gd name="T9" fmla="*/ 2147483647 h 1122"/>
              <a:gd name="T10" fmla="*/ 0 w 956"/>
              <a:gd name="T11" fmla="*/ 0 h 11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56" h="1122">
                <a:moveTo>
                  <a:pt x="924" y="1122"/>
                </a:moveTo>
                <a:cubicBezTo>
                  <a:pt x="940" y="1002"/>
                  <a:pt x="956" y="882"/>
                  <a:pt x="924" y="786"/>
                </a:cubicBezTo>
                <a:cubicBezTo>
                  <a:pt x="892" y="690"/>
                  <a:pt x="829" y="598"/>
                  <a:pt x="732" y="546"/>
                </a:cubicBezTo>
                <a:cubicBezTo>
                  <a:pt x="635" y="494"/>
                  <a:pt x="448" y="504"/>
                  <a:pt x="342" y="474"/>
                </a:cubicBezTo>
                <a:cubicBezTo>
                  <a:pt x="236" y="444"/>
                  <a:pt x="153" y="445"/>
                  <a:pt x="96" y="366"/>
                </a:cubicBezTo>
                <a:cubicBezTo>
                  <a:pt x="39" y="287"/>
                  <a:pt x="20" y="76"/>
                  <a:pt x="0" y="0"/>
                </a:cubicBezTo>
              </a:path>
            </a:pathLst>
          </a:custGeom>
          <a:noFill/>
          <a:ln w="15875" cap="flat" cmpd="sng">
            <a:solidFill>
              <a:srgbClr val="FF9999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18467" name="Group 35"/>
          <p:cNvGrpSpPr>
            <a:grpSpLocks/>
          </p:cNvGrpSpPr>
          <p:nvPr/>
        </p:nvGrpSpPr>
        <p:grpSpPr bwMode="auto">
          <a:xfrm>
            <a:off x="4419600" y="2209800"/>
            <a:ext cx="2133600" cy="2667000"/>
            <a:chOff x="2784" y="1392"/>
            <a:chExt cx="1344" cy="1680"/>
          </a:xfrm>
        </p:grpSpPr>
        <p:sp>
          <p:nvSpPr>
            <p:cNvPr id="13320" name="Oval 31"/>
            <p:cNvSpPr>
              <a:spLocks noChangeArrowheads="1"/>
            </p:cNvSpPr>
            <p:nvPr/>
          </p:nvSpPr>
          <p:spPr bwMode="auto">
            <a:xfrm>
              <a:off x="2784" y="139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11</a:t>
              </a:r>
            </a:p>
          </p:txBody>
        </p:sp>
        <p:sp>
          <p:nvSpPr>
            <p:cNvPr id="13321" name="Rectangle 34"/>
            <p:cNvSpPr>
              <a:spLocks noChangeArrowheads="1"/>
            </p:cNvSpPr>
            <p:nvPr/>
          </p:nvSpPr>
          <p:spPr bwMode="auto">
            <a:xfrm>
              <a:off x="3648" y="2592"/>
              <a:ext cx="480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843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bldLvl="4" autoUpdateAnimBg="0"/>
      <p:bldP spid="1846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REHEAP method (Step II)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772400" cy="990600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However, </a:t>
            </a:r>
            <a:r>
              <a:rPr lang="en-US" altLang="en-US" sz="2400" i="1" dirty="0" smtClean="0"/>
              <a:t>only the root</a:t>
            </a:r>
            <a:r>
              <a:rPr lang="en-US" altLang="en-US" sz="2400" dirty="0" smtClean="0"/>
              <a:t> lacks the heap property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5181600"/>
            <a:ext cx="7772400" cy="1447800"/>
          </a:xfrm>
        </p:spPr>
        <p:txBody>
          <a:bodyPr/>
          <a:lstStyle/>
          <a:p>
            <a:r>
              <a:rPr lang="en-US" altLang="en-US" sz="2400" dirty="0" smtClean="0"/>
              <a:t>We can </a:t>
            </a:r>
            <a:r>
              <a:rPr lang="en-US" altLang="en-US" sz="2000" dirty="0" err="1" smtClean="0">
                <a:latin typeface="Verdana" pitchFamily="34" charset="0"/>
              </a:rPr>
              <a:t>siftUp</a:t>
            </a:r>
            <a:r>
              <a:rPr lang="en-US" altLang="en-US" sz="2000" dirty="0" smtClean="0">
                <a:latin typeface="Verdana" pitchFamily="34" charset="0"/>
              </a:rPr>
              <a:t>()</a:t>
            </a:r>
            <a:r>
              <a:rPr lang="en-US" altLang="en-US" sz="2400" dirty="0" smtClean="0"/>
              <a:t> the root</a:t>
            </a:r>
            <a:endParaRPr lang="en-US" altLang="en-US" sz="2400" i="1" dirty="0" smtClean="0"/>
          </a:p>
          <a:p>
            <a:r>
              <a:rPr lang="en-US" altLang="en-US" sz="2400" dirty="0" smtClean="0"/>
              <a:t>After doing this, one and only one of its children may have lost the heap property</a:t>
            </a:r>
          </a:p>
        </p:txBody>
      </p:sp>
      <p:grpSp>
        <p:nvGrpSpPr>
          <p:cNvPr id="14341" name="Group 36"/>
          <p:cNvGrpSpPr>
            <a:grpSpLocks/>
          </p:cNvGrpSpPr>
          <p:nvPr/>
        </p:nvGrpSpPr>
        <p:grpSpPr bwMode="auto">
          <a:xfrm>
            <a:off x="990600" y="2209800"/>
            <a:ext cx="6781800" cy="2590800"/>
            <a:chOff x="624" y="1392"/>
            <a:chExt cx="4272" cy="1632"/>
          </a:xfrm>
        </p:grpSpPr>
        <p:sp>
          <p:nvSpPr>
            <p:cNvPr id="14344" name="Oval 6"/>
            <p:cNvSpPr>
              <a:spLocks noChangeArrowheads="1"/>
            </p:cNvSpPr>
            <p:nvPr/>
          </p:nvSpPr>
          <p:spPr bwMode="auto">
            <a:xfrm>
              <a:off x="9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19</a:t>
              </a:r>
            </a:p>
          </p:txBody>
        </p:sp>
        <p:sp>
          <p:nvSpPr>
            <p:cNvPr id="14345" name="Oval 7"/>
            <p:cNvSpPr>
              <a:spLocks noChangeArrowheads="1"/>
            </p:cNvSpPr>
            <p:nvPr/>
          </p:nvSpPr>
          <p:spPr bwMode="auto">
            <a:xfrm>
              <a:off x="12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14346" name="Oval 8"/>
            <p:cNvSpPr>
              <a:spLocks noChangeArrowheads="1"/>
            </p:cNvSpPr>
            <p:nvPr/>
          </p:nvSpPr>
          <p:spPr bwMode="auto">
            <a:xfrm>
              <a:off x="6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18</a:t>
              </a:r>
            </a:p>
          </p:txBody>
        </p:sp>
        <p:sp>
          <p:nvSpPr>
            <p:cNvPr id="14347" name="Line 9"/>
            <p:cNvSpPr>
              <a:spLocks noChangeShapeType="1"/>
            </p:cNvSpPr>
            <p:nvPr/>
          </p:nvSpPr>
          <p:spPr bwMode="auto">
            <a:xfrm flipH="1">
              <a:off x="8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348" name="Line 10"/>
            <p:cNvSpPr>
              <a:spLocks noChangeShapeType="1"/>
            </p:cNvSpPr>
            <p:nvPr/>
          </p:nvSpPr>
          <p:spPr bwMode="auto">
            <a:xfrm>
              <a:off x="12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349" name="Oval 11"/>
            <p:cNvSpPr>
              <a:spLocks noChangeArrowheads="1"/>
            </p:cNvSpPr>
            <p:nvPr/>
          </p:nvSpPr>
          <p:spPr bwMode="auto">
            <a:xfrm>
              <a:off x="21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22</a:t>
              </a:r>
            </a:p>
          </p:txBody>
        </p:sp>
        <p:sp>
          <p:nvSpPr>
            <p:cNvPr id="14350" name="Oval 12"/>
            <p:cNvSpPr>
              <a:spLocks noChangeArrowheads="1"/>
            </p:cNvSpPr>
            <p:nvPr/>
          </p:nvSpPr>
          <p:spPr bwMode="auto">
            <a:xfrm>
              <a:off x="24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3</a:t>
              </a:r>
            </a:p>
          </p:txBody>
        </p:sp>
        <p:sp>
          <p:nvSpPr>
            <p:cNvPr id="14351" name="Oval 13"/>
            <p:cNvSpPr>
              <a:spLocks noChangeArrowheads="1"/>
            </p:cNvSpPr>
            <p:nvPr/>
          </p:nvSpPr>
          <p:spPr bwMode="auto">
            <a:xfrm>
              <a:off x="18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21</a:t>
              </a:r>
            </a:p>
          </p:txBody>
        </p:sp>
        <p:sp>
          <p:nvSpPr>
            <p:cNvPr id="14352" name="Line 14"/>
            <p:cNvSpPr>
              <a:spLocks noChangeShapeType="1"/>
            </p:cNvSpPr>
            <p:nvPr/>
          </p:nvSpPr>
          <p:spPr bwMode="auto">
            <a:xfrm flipH="1">
              <a:off x="20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353" name="Line 15"/>
            <p:cNvSpPr>
              <a:spLocks noChangeShapeType="1"/>
            </p:cNvSpPr>
            <p:nvPr/>
          </p:nvSpPr>
          <p:spPr bwMode="auto">
            <a:xfrm>
              <a:off x="24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354" name="Oval 16"/>
            <p:cNvSpPr>
              <a:spLocks noChangeArrowheads="1"/>
            </p:cNvSpPr>
            <p:nvPr/>
          </p:nvSpPr>
          <p:spPr bwMode="auto">
            <a:xfrm>
              <a:off x="33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14355" name="Oval 18"/>
            <p:cNvSpPr>
              <a:spLocks noChangeArrowheads="1"/>
            </p:cNvSpPr>
            <p:nvPr/>
          </p:nvSpPr>
          <p:spPr bwMode="auto">
            <a:xfrm>
              <a:off x="30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9</a:t>
              </a:r>
            </a:p>
          </p:txBody>
        </p:sp>
        <p:sp>
          <p:nvSpPr>
            <p:cNvPr id="14356" name="Line 19"/>
            <p:cNvSpPr>
              <a:spLocks noChangeShapeType="1"/>
            </p:cNvSpPr>
            <p:nvPr/>
          </p:nvSpPr>
          <p:spPr bwMode="auto">
            <a:xfrm flipH="1">
              <a:off x="32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357" name="Oval 21"/>
            <p:cNvSpPr>
              <a:spLocks noChangeArrowheads="1"/>
            </p:cNvSpPr>
            <p:nvPr/>
          </p:nvSpPr>
          <p:spPr bwMode="auto">
            <a:xfrm>
              <a:off x="45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15</a:t>
              </a:r>
            </a:p>
          </p:txBody>
        </p:sp>
        <p:sp>
          <p:nvSpPr>
            <p:cNvPr id="14358" name="Oval 22"/>
            <p:cNvSpPr>
              <a:spLocks noChangeArrowheads="1"/>
            </p:cNvSpPr>
            <p:nvPr/>
          </p:nvSpPr>
          <p:spPr bwMode="auto">
            <a:xfrm>
              <a:off x="3984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17</a:t>
              </a:r>
            </a:p>
          </p:txBody>
        </p:sp>
        <p:sp>
          <p:nvSpPr>
            <p:cNvPr id="14359" name="Oval 23"/>
            <p:cNvSpPr>
              <a:spLocks noChangeArrowheads="1"/>
            </p:cNvSpPr>
            <p:nvPr/>
          </p:nvSpPr>
          <p:spPr bwMode="auto">
            <a:xfrm>
              <a:off x="1632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22</a:t>
              </a:r>
            </a:p>
          </p:txBody>
        </p:sp>
        <p:sp>
          <p:nvSpPr>
            <p:cNvPr id="14360" name="Line 24"/>
            <p:cNvSpPr>
              <a:spLocks noChangeShapeType="1"/>
            </p:cNvSpPr>
            <p:nvPr/>
          </p:nvSpPr>
          <p:spPr bwMode="auto">
            <a:xfrm flipH="1">
              <a:off x="19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361" name="Line 25"/>
            <p:cNvSpPr>
              <a:spLocks noChangeShapeType="1"/>
            </p:cNvSpPr>
            <p:nvPr/>
          </p:nvSpPr>
          <p:spPr bwMode="auto">
            <a:xfrm>
              <a:off x="31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362" name="Line 26"/>
            <p:cNvSpPr>
              <a:spLocks noChangeShapeType="1"/>
            </p:cNvSpPr>
            <p:nvPr/>
          </p:nvSpPr>
          <p:spPr bwMode="auto">
            <a:xfrm flipH="1">
              <a:off x="1248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363" name="Line 27"/>
            <p:cNvSpPr>
              <a:spLocks noChangeShapeType="1"/>
            </p:cNvSpPr>
            <p:nvPr/>
          </p:nvSpPr>
          <p:spPr bwMode="auto">
            <a:xfrm>
              <a:off x="1920" y="1968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364" name="Line 28"/>
            <p:cNvSpPr>
              <a:spLocks noChangeShapeType="1"/>
            </p:cNvSpPr>
            <p:nvPr/>
          </p:nvSpPr>
          <p:spPr bwMode="auto">
            <a:xfrm flipH="1">
              <a:off x="3600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365" name="Line 29"/>
            <p:cNvSpPr>
              <a:spLocks noChangeShapeType="1"/>
            </p:cNvSpPr>
            <p:nvPr/>
          </p:nvSpPr>
          <p:spPr bwMode="auto">
            <a:xfrm>
              <a:off x="4272" y="1968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366" name="Oval 32"/>
            <p:cNvSpPr>
              <a:spLocks noChangeArrowheads="1"/>
            </p:cNvSpPr>
            <p:nvPr/>
          </p:nvSpPr>
          <p:spPr bwMode="auto">
            <a:xfrm>
              <a:off x="2784" y="139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FF9999"/>
                  </a:solidFill>
                  <a:latin typeface="Verdana" pitchFamily="34" charset="0"/>
                </a:rPr>
                <a:t>11</a:t>
              </a:r>
            </a:p>
          </p:txBody>
        </p:sp>
      </p:grpSp>
      <p:sp>
        <p:nvSpPr>
          <p:cNvPr id="21538" name="Freeform 34"/>
          <p:cNvSpPr>
            <a:spLocks/>
          </p:cNvSpPr>
          <p:nvPr/>
        </p:nvSpPr>
        <p:spPr bwMode="auto">
          <a:xfrm>
            <a:off x="3043238" y="2274888"/>
            <a:ext cx="1298575" cy="466725"/>
          </a:xfrm>
          <a:custGeom>
            <a:avLst/>
            <a:gdLst>
              <a:gd name="T0" fmla="*/ 0 w 816"/>
              <a:gd name="T1" fmla="*/ 2147483647 h 296"/>
              <a:gd name="T2" fmla="*/ 2147483647 w 816"/>
              <a:gd name="T3" fmla="*/ 2147483647 h 296"/>
              <a:gd name="T4" fmla="*/ 2147483647 w 816"/>
              <a:gd name="T5" fmla="*/ 2147483647 h 296"/>
              <a:gd name="T6" fmla="*/ 2147483647 w 816"/>
              <a:gd name="T7" fmla="*/ 2147483647 h 29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16" h="296">
                <a:moveTo>
                  <a:pt x="0" y="296"/>
                </a:moveTo>
                <a:cubicBezTo>
                  <a:pt x="60" y="224"/>
                  <a:pt x="120" y="152"/>
                  <a:pt x="192" y="104"/>
                </a:cubicBezTo>
                <a:cubicBezTo>
                  <a:pt x="264" y="56"/>
                  <a:pt x="328" y="16"/>
                  <a:pt x="432" y="8"/>
                </a:cubicBezTo>
                <a:cubicBezTo>
                  <a:pt x="536" y="0"/>
                  <a:pt x="676" y="28"/>
                  <a:pt x="816" y="56"/>
                </a:cubicBezTo>
              </a:path>
            </a:pathLst>
          </a:custGeom>
          <a:noFill/>
          <a:ln w="15875" cap="flat" cmpd="sng">
            <a:solidFill>
              <a:srgbClr val="FF9999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39" name="Freeform 35"/>
          <p:cNvSpPr>
            <a:spLocks/>
          </p:cNvSpPr>
          <p:nvPr/>
        </p:nvSpPr>
        <p:spPr bwMode="auto">
          <a:xfrm>
            <a:off x="3200400" y="2667000"/>
            <a:ext cx="1371600" cy="469900"/>
          </a:xfrm>
          <a:custGeom>
            <a:avLst/>
            <a:gdLst>
              <a:gd name="T0" fmla="*/ 2147483647 w 864"/>
              <a:gd name="T1" fmla="*/ 0 h 296"/>
              <a:gd name="T2" fmla="*/ 2147483647 w 864"/>
              <a:gd name="T3" fmla="*/ 2147483647 h 296"/>
              <a:gd name="T4" fmla="*/ 2147483647 w 864"/>
              <a:gd name="T5" fmla="*/ 2147483647 h 296"/>
              <a:gd name="T6" fmla="*/ 0 w 864"/>
              <a:gd name="T7" fmla="*/ 2147483647 h 29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296">
                <a:moveTo>
                  <a:pt x="864" y="0"/>
                </a:moveTo>
                <a:cubicBezTo>
                  <a:pt x="812" y="72"/>
                  <a:pt x="760" y="144"/>
                  <a:pt x="672" y="192"/>
                </a:cubicBezTo>
                <a:cubicBezTo>
                  <a:pt x="584" y="240"/>
                  <a:pt x="448" y="280"/>
                  <a:pt x="336" y="288"/>
                </a:cubicBezTo>
                <a:cubicBezTo>
                  <a:pt x="224" y="296"/>
                  <a:pt x="48" y="248"/>
                  <a:pt x="0" y="240"/>
                </a:cubicBezTo>
              </a:path>
            </a:pathLst>
          </a:custGeom>
          <a:noFill/>
          <a:ln w="15875" cap="flat" cmpd="sng">
            <a:solidFill>
              <a:srgbClr val="FF9999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689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bldLvl="4" autoUpdateAnimBg="0"/>
      <p:bldP spid="21508" grpId="0" build="p" bldLvl="4" autoUpdateAnimBg="0"/>
      <p:bldP spid="21538" grpId="0" animBg="1"/>
      <p:bldP spid="2153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REHEAP method (Step II)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772400" cy="990600"/>
          </a:xfrm>
        </p:spPr>
        <p:txBody>
          <a:bodyPr/>
          <a:lstStyle/>
          <a:p>
            <a:r>
              <a:rPr lang="en-US" altLang="en-US" sz="2400" dirty="0" smtClean="0"/>
              <a:t>Now the left child of the root (still the number </a:t>
            </a:r>
            <a:r>
              <a:rPr lang="en-US" altLang="en-US" sz="2000" dirty="0" smtClean="0">
                <a:latin typeface="Verdana" pitchFamily="34" charset="0"/>
              </a:rPr>
              <a:t>11</a:t>
            </a:r>
            <a:r>
              <a:rPr lang="en-US" altLang="en-US" sz="2400" dirty="0" smtClean="0"/>
              <a:t>) lacks the heap property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5181600"/>
            <a:ext cx="7772400" cy="1447800"/>
          </a:xfrm>
        </p:spPr>
        <p:txBody>
          <a:bodyPr/>
          <a:lstStyle/>
          <a:p>
            <a:r>
              <a:rPr lang="en-US" altLang="en-US" sz="2400" dirty="0" smtClean="0"/>
              <a:t>We can </a:t>
            </a:r>
            <a:r>
              <a:rPr lang="en-US" altLang="en-US" sz="2000" dirty="0" err="1" smtClean="0">
                <a:latin typeface="Verdana" pitchFamily="34" charset="0"/>
              </a:rPr>
              <a:t>siftUp</a:t>
            </a:r>
            <a:r>
              <a:rPr lang="en-US" altLang="en-US" sz="2000" dirty="0" smtClean="0">
                <a:latin typeface="Verdana" pitchFamily="34" charset="0"/>
              </a:rPr>
              <a:t>()</a:t>
            </a:r>
            <a:r>
              <a:rPr lang="en-US" altLang="en-US" sz="2400" dirty="0" smtClean="0"/>
              <a:t> this node</a:t>
            </a:r>
            <a:endParaRPr lang="en-US" altLang="en-US" sz="2400" i="1" dirty="0" smtClean="0"/>
          </a:p>
          <a:p>
            <a:r>
              <a:rPr lang="en-US" altLang="en-US" sz="2400" dirty="0" smtClean="0"/>
              <a:t>After doing this, one and only one of its children may have lost the heap property</a:t>
            </a:r>
          </a:p>
        </p:txBody>
      </p:sp>
      <p:grpSp>
        <p:nvGrpSpPr>
          <p:cNvPr id="15365" name="Group 5"/>
          <p:cNvGrpSpPr>
            <a:grpSpLocks/>
          </p:cNvGrpSpPr>
          <p:nvPr/>
        </p:nvGrpSpPr>
        <p:grpSpPr bwMode="auto">
          <a:xfrm>
            <a:off x="990600" y="2209800"/>
            <a:ext cx="6781800" cy="2590800"/>
            <a:chOff x="624" y="1392"/>
            <a:chExt cx="4272" cy="1632"/>
          </a:xfrm>
        </p:grpSpPr>
        <p:sp>
          <p:nvSpPr>
            <p:cNvPr id="15368" name="Oval 6"/>
            <p:cNvSpPr>
              <a:spLocks noChangeArrowheads="1"/>
            </p:cNvSpPr>
            <p:nvPr/>
          </p:nvSpPr>
          <p:spPr bwMode="auto">
            <a:xfrm>
              <a:off x="9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19</a:t>
              </a:r>
            </a:p>
          </p:txBody>
        </p:sp>
        <p:sp>
          <p:nvSpPr>
            <p:cNvPr id="15369" name="Oval 7"/>
            <p:cNvSpPr>
              <a:spLocks noChangeArrowheads="1"/>
            </p:cNvSpPr>
            <p:nvPr/>
          </p:nvSpPr>
          <p:spPr bwMode="auto">
            <a:xfrm>
              <a:off x="12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15370" name="Oval 8"/>
            <p:cNvSpPr>
              <a:spLocks noChangeArrowheads="1"/>
            </p:cNvSpPr>
            <p:nvPr/>
          </p:nvSpPr>
          <p:spPr bwMode="auto">
            <a:xfrm>
              <a:off x="6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18</a:t>
              </a:r>
            </a:p>
          </p:txBody>
        </p:sp>
        <p:sp>
          <p:nvSpPr>
            <p:cNvPr id="15371" name="Line 9"/>
            <p:cNvSpPr>
              <a:spLocks noChangeShapeType="1"/>
            </p:cNvSpPr>
            <p:nvPr/>
          </p:nvSpPr>
          <p:spPr bwMode="auto">
            <a:xfrm flipH="1">
              <a:off x="8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372" name="Line 10"/>
            <p:cNvSpPr>
              <a:spLocks noChangeShapeType="1"/>
            </p:cNvSpPr>
            <p:nvPr/>
          </p:nvSpPr>
          <p:spPr bwMode="auto">
            <a:xfrm>
              <a:off x="12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373" name="Oval 11"/>
            <p:cNvSpPr>
              <a:spLocks noChangeArrowheads="1"/>
            </p:cNvSpPr>
            <p:nvPr/>
          </p:nvSpPr>
          <p:spPr bwMode="auto">
            <a:xfrm>
              <a:off x="21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22</a:t>
              </a:r>
            </a:p>
          </p:txBody>
        </p:sp>
        <p:sp>
          <p:nvSpPr>
            <p:cNvPr id="15374" name="Oval 12"/>
            <p:cNvSpPr>
              <a:spLocks noChangeArrowheads="1"/>
            </p:cNvSpPr>
            <p:nvPr/>
          </p:nvSpPr>
          <p:spPr bwMode="auto">
            <a:xfrm>
              <a:off x="24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3</a:t>
              </a:r>
            </a:p>
          </p:txBody>
        </p:sp>
        <p:sp>
          <p:nvSpPr>
            <p:cNvPr id="15375" name="Oval 13"/>
            <p:cNvSpPr>
              <a:spLocks noChangeArrowheads="1"/>
            </p:cNvSpPr>
            <p:nvPr/>
          </p:nvSpPr>
          <p:spPr bwMode="auto">
            <a:xfrm>
              <a:off x="18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21</a:t>
              </a:r>
            </a:p>
          </p:txBody>
        </p:sp>
        <p:sp>
          <p:nvSpPr>
            <p:cNvPr id="15376" name="Line 14"/>
            <p:cNvSpPr>
              <a:spLocks noChangeShapeType="1"/>
            </p:cNvSpPr>
            <p:nvPr/>
          </p:nvSpPr>
          <p:spPr bwMode="auto">
            <a:xfrm flipH="1">
              <a:off x="20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377" name="Line 15"/>
            <p:cNvSpPr>
              <a:spLocks noChangeShapeType="1"/>
            </p:cNvSpPr>
            <p:nvPr/>
          </p:nvSpPr>
          <p:spPr bwMode="auto">
            <a:xfrm>
              <a:off x="24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378" name="Oval 16"/>
            <p:cNvSpPr>
              <a:spLocks noChangeArrowheads="1"/>
            </p:cNvSpPr>
            <p:nvPr/>
          </p:nvSpPr>
          <p:spPr bwMode="auto">
            <a:xfrm>
              <a:off x="33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15379" name="Oval 17"/>
            <p:cNvSpPr>
              <a:spLocks noChangeArrowheads="1"/>
            </p:cNvSpPr>
            <p:nvPr/>
          </p:nvSpPr>
          <p:spPr bwMode="auto">
            <a:xfrm>
              <a:off x="30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9</a:t>
              </a:r>
            </a:p>
          </p:txBody>
        </p:sp>
        <p:sp>
          <p:nvSpPr>
            <p:cNvPr id="15380" name="Line 18"/>
            <p:cNvSpPr>
              <a:spLocks noChangeShapeType="1"/>
            </p:cNvSpPr>
            <p:nvPr/>
          </p:nvSpPr>
          <p:spPr bwMode="auto">
            <a:xfrm flipH="1">
              <a:off x="32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381" name="Oval 19"/>
            <p:cNvSpPr>
              <a:spLocks noChangeArrowheads="1"/>
            </p:cNvSpPr>
            <p:nvPr/>
          </p:nvSpPr>
          <p:spPr bwMode="auto">
            <a:xfrm>
              <a:off x="45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15</a:t>
              </a:r>
            </a:p>
          </p:txBody>
        </p:sp>
        <p:sp>
          <p:nvSpPr>
            <p:cNvPr id="15382" name="Oval 20"/>
            <p:cNvSpPr>
              <a:spLocks noChangeArrowheads="1"/>
            </p:cNvSpPr>
            <p:nvPr/>
          </p:nvSpPr>
          <p:spPr bwMode="auto">
            <a:xfrm>
              <a:off x="3984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17</a:t>
              </a:r>
            </a:p>
          </p:txBody>
        </p:sp>
        <p:sp>
          <p:nvSpPr>
            <p:cNvPr id="15383" name="Oval 21"/>
            <p:cNvSpPr>
              <a:spLocks noChangeArrowheads="1"/>
            </p:cNvSpPr>
            <p:nvPr/>
          </p:nvSpPr>
          <p:spPr bwMode="auto">
            <a:xfrm>
              <a:off x="1632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FF9999"/>
                  </a:solidFill>
                  <a:latin typeface="Verdana" pitchFamily="34" charset="0"/>
                </a:rPr>
                <a:t>11</a:t>
              </a:r>
            </a:p>
          </p:txBody>
        </p:sp>
        <p:sp>
          <p:nvSpPr>
            <p:cNvPr id="15384" name="Line 22"/>
            <p:cNvSpPr>
              <a:spLocks noChangeShapeType="1"/>
            </p:cNvSpPr>
            <p:nvPr/>
          </p:nvSpPr>
          <p:spPr bwMode="auto">
            <a:xfrm flipH="1">
              <a:off x="19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385" name="Line 23"/>
            <p:cNvSpPr>
              <a:spLocks noChangeShapeType="1"/>
            </p:cNvSpPr>
            <p:nvPr/>
          </p:nvSpPr>
          <p:spPr bwMode="auto">
            <a:xfrm>
              <a:off x="31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386" name="Line 24"/>
            <p:cNvSpPr>
              <a:spLocks noChangeShapeType="1"/>
            </p:cNvSpPr>
            <p:nvPr/>
          </p:nvSpPr>
          <p:spPr bwMode="auto">
            <a:xfrm flipH="1">
              <a:off x="1248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387" name="Line 25"/>
            <p:cNvSpPr>
              <a:spLocks noChangeShapeType="1"/>
            </p:cNvSpPr>
            <p:nvPr/>
          </p:nvSpPr>
          <p:spPr bwMode="auto">
            <a:xfrm>
              <a:off x="1920" y="1968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388" name="Line 26"/>
            <p:cNvSpPr>
              <a:spLocks noChangeShapeType="1"/>
            </p:cNvSpPr>
            <p:nvPr/>
          </p:nvSpPr>
          <p:spPr bwMode="auto">
            <a:xfrm flipH="1">
              <a:off x="3600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389" name="Line 27"/>
            <p:cNvSpPr>
              <a:spLocks noChangeShapeType="1"/>
            </p:cNvSpPr>
            <p:nvPr/>
          </p:nvSpPr>
          <p:spPr bwMode="auto">
            <a:xfrm>
              <a:off x="4272" y="1968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390" name="Oval 28"/>
            <p:cNvSpPr>
              <a:spLocks noChangeArrowheads="1"/>
            </p:cNvSpPr>
            <p:nvPr/>
          </p:nvSpPr>
          <p:spPr bwMode="auto">
            <a:xfrm>
              <a:off x="2784" y="139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22</a:t>
              </a:r>
            </a:p>
          </p:txBody>
        </p:sp>
      </p:grpSp>
      <p:sp>
        <p:nvSpPr>
          <p:cNvPr id="26653" name="Freeform 29"/>
          <p:cNvSpPr>
            <a:spLocks/>
          </p:cNvSpPr>
          <p:nvPr/>
        </p:nvSpPr>
        <p:spPr bwMode="auto">
          <a:xfrm>
            <a:off x="3190875" y="3071813"/>
            <a:ext cx="523875" cy="652462"/>
          </a:xfrm>
          <a:custGeom>
            <a:avLst/>
            <a:gdLst>
              <a:gd name="T0" fmla="*/ 0 w 330"/>
              <a:gd name="T1" fmla="*/ 2147483647 h 411"/>
              <a:gd name="T2" fmla="*/ 2147483647 w 330"/>
              <a:gd name="T3" fmla="*/ 2147483647 h 411"/>
              <a:gd name="T4" fmla="*/ 2147483647 w 330"/>
              <a:gd name="T5" fmla="*/ 2147483647 h 411"/>
              <a:gd name="T6" fmla="*/ 2147483647 w 330"/>
              <a:gd name="T7" fmla="*/ 2147483647 h 4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30" h="411">
                <a:moveTo>
                  <a:pt x="0" y="3"/>
                </a:moveTo>
                <a:cubicBezTo>
                  <a:pt x="30" y="7"/>
                  <a:pt x="131" y="0"/>
                  <a:pt x="180" y="27"/>
                </a:cubicBezTo>
                <a:cubicBezTo>
                  <a:pt x="229" y="54"/>
                  <a:pt x="269" y="101"/>
                  <a:pt x="294" y="165"/>
                </a:cubicBezTo>
                <a:cubicBezTo>
                  <a:pt x="319" y="229"/>
                  <a:pt x="323" y="360"/>
                  <a:pt x="330" y="411"/>
                </a:cubicBezTo>
              </a:path>
            </a:pathLst>
          </a:custGeom>
          <a:noFill/>
          <a:ln w="15875" cap="flat" cmpd="sng">
            <a:solidFill>
              <a:srgbClr val="FF9999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54" name="Freeform 30"/>
          <p:cNvSpPr>
            <a:spLocks/>
          </p:cNvSpPr>
          <p:nvPr/>
        </p:nvSpPr>
        <p:spPr bwMode="auto">
          <a:xfrm>
            <a:off x="2857500" y="3286125"/>
            <a:ext cx="514350" cy="628650"/>
          </a:xfrm>
          <a:custGeom>
            <a:avLst/>
            <a:gdLst>
              <a:gd name="T0" fmla="*/ 2147483647 w 324"/>
              <a:gd name="T1" fmla="*/ 2147483647 h 396"/>
              <a:gd name="T2" fmla="*/ 2147483647 w 324"/>
              <a:gd name="T3" fmla="*/ 2147483647 h 396"/>
              <a:gd name="T4" fmla="*/ 2147483647 w 324"/>
              <a:gd name="T5" fmla="*/ 2147483647 h 396"/>
              <a:gd name="T6" fmla="*/ 2147483647 w 324"/>
              <a:gd name="T7" fmla="*/ 0 h 39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4" h="396">
                <a:moveTo>
                  <a:pt x="324" y="396"/>
                </a:moveTo>
                <a:cubicBezTo>
                  <a:pt x="296" y="389"/>
                  <a:pt x="206" y="381"/>
                  <a:pt x="156" y="348"/>
                </a:cubicBezTo>
                <a:cubicBezTo>
                  <a:pt x="106" y="315"/>
                  <a:pt x="48" y="256"/>
                  <a:pt x="24" y="198"/>
                </a:cubicBezTo>
                <a:cubicBezTo>
                  <a:pt x="0" y="140"/>
                  <a:pt x="14" y="41"/>
                  <a:pt x="12" y="0"/>
                </a:cubicBezTo>
              </a:path>
            </a:pathLst>
          </a:custGeom>
          <a:noFill/>
          <a:ln w="15875" cap="flat" cmpd="sng">
            <a:solidFill>
              <a:srgbClr val="FF9999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424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bldLvl="4" autoUpdateAnimBg="0"/>
      <p:bldP spid="26628" grpId="0" build="p" bldLvl="4" autoUpdateAnimBg="0"/>
      <p:bldP spid="26653" grpId="0" animBg="1"/>
      <p:bldP spid="2665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REHEAP method (Step II)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772400" cy="990600"/>
          </a:xfrm>
        </p:spPr>
        <p:txBody>
          <a:bodyPr/>
          <a:lstStyle/>
          <a:p>
            <a:r>
              <a:rPr lang="en-US" altLang="en-US" sz="2400" dirty="0" smtClean="0"/>
              <a:t>Now the right child of the left child of the root (still the number </a:t>
            </a:r>
            <a:r>
              <a:rPr lang="en-US" altLang="en-US" sz="2000" dirty="0" smtClean="0">
                <a:latin typeface="Verdana" pitchFamily="34" charset="0"/>
              </a:rPr>
              <a:t>11</a:t>
            </a:r>
            <a:r>
              <a:rPr lang="en-US" altLang="en-US" sz="2400" dirty="0" smtClean="0"/>
              <a:t>) lacks the heap property: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5181600"/>
            <a:ext cx="7772400" cy="1447800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 smtClean="0"/>
              <a:t>We can </a:t>
            </a:r>
            <a:r>
              <a:rPr lang="en-US" altLang="en-US" sz="2000" dirty="0" err="1" smtClean="0">
                <a:latin typeface="Verdana" pitchFamily="34" charset="0"/>
              </a:rPr>
              <a:t>siftUp</a:t>
            </a:r>
            <a:r>
              <a:rPr lang="en-US" altLang="en-US" sz="2000" dirty="0" smtClean="0">
                <a:latin typeface="Verdana" pitchFamily="34" charset="0"/>
              </a:rPr>
              <a:t>()</a:t>
            </a:r>
            <a:r>
              <a:rPr lang="en-US" altLang="en-US" sz="2400" dirty="0" smtClean="0"/>
              <a:t> this node</a:t>
            </a:r>
            <a:endParaRPr lang="en-US" altLang="en-US" sz="2400" i="1" dirty="0" smtClean="0"/>
          </a:p>
          <a:p>
            <a:r>
              <a:rPr lang="en-US" altLang="en-US" sz="2400" dirty="0" smtClean="0"/>
              <a:t>After doing this, one and only one of its children may have lost the heap property —but it doesn’t, because it’s a leaf</a:t>
            </a:r>
          </a:p>
        </p:txBody>
      </p:sp>
      <p:grpSp>
        <p:nvGrpSpPr>
          <p:cNvPr id="16389" name="Group 5"/>
          <p:cNvGrpSpPr>
            <a:grpSpLocks/>
          </p:cNvGrpSpPr>
          <p:nvPr/>
        </p:nvGrpSpPr>
        <p:grpSpPr bwMode="auto">
          <a:xfrm>
            <a:off x="990600" y="2209800"/>
            <a:ext cx="6781800" cy="2590800"/>
            <a:chOff x="624" y="1392"/>
            <a:chExt cx="4272" cy="1632"/>
          </a:xfrm>
        </p:grpSpPr>
        <p:sp>
          <p:nvSpPr>
            <p:cNvPr id="16392" name="Oval 6"/>
            <p:cNvSpPr>
              <a:spLocks noChangeArrowheads="1"/>
            </p:cNvSpPr>
            <p:nvPr/>
          </p:nvSpPr>
          <p:spPr bwMode="auto">
            <a:xfrm>
              <a:off x="9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19</a:t>
              </a:r>
            </a:p>
          </p:txBody>
        </p:sp>
        <p:sp>
          <p:nvSpPr>
            <p:cNvPr id="16393" name="Oval 7"/>
            <p:cNvSpPr>
              <a:spLocks noChangeArrowheads="1"/>
            </p:cNvSpPr>
            <p:nvPr/>
          </p:nvSpPr>
          <p:spPr bwMode="auto">
            <a:xfrm>
              <a:off x="12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16394" name="Oval 8"/>
            <p:cNvSpPr>
              <a:spLocks noChangeArrowheads="1"/>
            </p:cNvSpPr>
            <p:nvPr/>
          </p:nvSpPr>
          <p:spPr bwMode="auto">
            <a:xfrm>
              <a:off x="6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18</a:t>
              </a:r>
            </a:p>
          </p:txBody>
        </p:sp>
        <p:sp>
          <p:nvSpPr>
            <p:cNvPr id="16395" name="Line 9"/>
            <p:cNvSpPr>
              <a:spLocks noChangeShapeType="1"/>
            </p:cNvSpPr>
            <p:nvPr/>
          </p:nvSpPr>
          <p:spPr bwMode="auto">
            <a:xfrm flipH="1">
              <a:off x="8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396" name="Line 10"/>
            <p:cNvSpPr>
              <a:spLocks noChangeShapeType="1"/>
            </p:cNvSpPr>
            <p:nvPr/>
          </p:nvSpPr>
          <p:spPr bwMode="auto">
            <a:xfrm>
              <a:off x="12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397" name="Oval 11"/>
            <p:cNvSpPr>
              <a:spLocks noChangeArrowheads="1"/>
            </p:cNvSpPr>
            <p:nvPr/>
          </p:nvSpPr>
          <p:spPr bwMode="auto">
            <a:xfrm>
              <a:off x="21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FF9999"/>
                  </a:solidFill>
                  <a:latin typeface="Verdana" pitchFamily="34" charset="0"/>
                </a:rPr>
                <a:t>11</a:t>
              </a:r>
            </a:p>
          </p:txBody>
        </p:sp>
        <p:sp>
          <p:nvSpPr>
            <p:cNvPr id="16398" name="Oval 12"/>
            <p:cNvSpPr>
              <a:spLocks noChangeArrowheads="1"/>
            </p:cNvSpPr>
            <p:nvPr/>
          </p:nvSpPr>
          <p:spPr bwMode="auto">
            <a:xfrm>
              <a:off x="24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3</a:t>
              </a:r>
            </a:p>
          </p:txBody>
        </p:sp>
        <p:sp>
          <p:nvSpPr>
            <p:cNvPr id="16399" name="Oval 13"/>
            <p:cNvSpPr>
              <a:spLocks noChangeArrowheads="1"/>
            </p:cNvSpPr>
            <p:nvPr/>
          </p:nvSpPr>
          <p:spPr bwMode="auto">
            <a:xfrm>
              <a:off x="18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21</a:t>
              </a:r>
            </a:p>
          </p:txBody>
        </p:sp>
        <p:sp>
          <p:nvSpPr>
            <p:cNvPr id="16400" name="Line 14"/>
            <p:cNvSpPr>
              <a:spLocks noChangeShapeType="1"/>
            </p:cNvSpPr>
            <p:nvPr/>
          </p:nvSpPr>
          <p:spPr bwMode="auto">
            <a:xfrm flipH="1">
              <a:off x="20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401" name="Line 15"/>
            <p:cNvSpPr>
              <a:spLocks noChangeShapeType="1"/>
            </p:cNvSpPr>
            <p:nvPr/>
          </p:nvSpPr>
          <p:spPr bwMode="auto">
            <a:xfrm>
              <a:off x="24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402" name="Oval 16"/>
            <p:cNvSpPr>
              <a:spLocks noChangeArrowheads="1"/>
            </p:cNvSpPr>
            <p:nvPr/>
          </p:nvSpPr>
          <p:spPr bwMode="auto">
            <a:xfrm>
              <a:off x="33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16403" name="Oval 17"/>
            <p:cNvSpPr>
              <a:spLocks noChangeArrowheads="1"/>
            </p:cNvSpPr>
            <p:nvPr/>
          </p:nvSpPr>
          <p:spPr bwMode="auto">
            <a:xfrm>
              <a:off x="30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9</a:t>
              </a:r>
            </a:p>
          </p:txBody>
        </p:sp>
        <p:sp>
          <p:nvSpPr>
            <p:cNvPr id="16404" name="Line 18"/>
            <p:cNvSpPr>
              <a:spLocks noChangeShapeType="1"/>
            </p:cNvSpPr>
            <p:nvPr/>
          </p:nvSpPr>
          <p:spPr bwMode="auto">
            <a:xfrm flipH="1">
              <a:off x="32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405" name="Oval 19"/>
            <p:cNvSpPr>
              <a:spLocks noChangeArrowheads="1"/>
            </p:cNvSpPr>
            <p:nvPr/>
          </p:nvSpPr>
          <p:spPr bwMode="auto">
            <a:xfrm>
              <a:off x="45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15</a:t>
              </a:r>
            </a:p>
          </p:txBody>
        </p:sp>
        <p:sp>
          <p:nvSpPr>
            <p:cNvPr id="16406" name="Oval 20"/>
            <p:cNvSpPr>
              <a:spLocks noChangeArrowheads="1"/>
            </p:cNvSpPr>
            <p:nvPr/>
          </p:nvSpPr>
          <p:spPr bwMode="auto">
            <a:xfrm>
              <a:off x="3984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17</a:t>
              </a:r>
            </a:p>
          </p:txBody>
        </p:sp>
        <p:sp>
          <p:nvSpPr>
            <p:cNvPr id="16407" name="Oval 21"/>
            <p:cNvSpPr>
              <a:spLocks noChangeArrowheads="1"/>
            </p:cNvSpPr>
            <p:nvPr/>
          </p:nvSpPr>
          <p:spPr bwMode="auto">
            <a:xfrm>
              <a:off x="1632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22</a:t>
              </a:r>
            </a:p>
          </p:txBody>
        </p:sp>
        <p:sp>
          <p:nvSpPr>
            <p:cNvPr id="16408" name="Line 22"/>
            <p:cNvSpPr>
              <a:spLocks noChangeShapeType="1"/>
            </p:cNvSpPr>
            <p:nvPr/>
          </p:nvSpPr>
          <p:spPr bwMode="auto">
            <a:xfrm flipH="1">
              <a:off x="19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409" name="Line 23"/>
            <p:cNvSpPr>
              <a:spLocks noChangeShapeType="1"/>
            </p:cNvSpPr>
            <p:nvPr/>
          </p:nvSpPr>
          <p:spPr bwMode="auto">
            <a:xfrm>
              <a:off x="31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410" name="Line 24"/>
            <p:cNvSpPr>
              <a:spLocks noChangeShapeType="1"/>
            </p:cNvSpPr>
            <p:nvPr/>
          </p:nvSpPr>
          <p:spPr bwMode="auto">
            <a:xfrm flipH="1">
              <a:off x="1248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411" name="Line 25"/>
            <p:cNvSpPr>
              <a:spLocks noChangeShapeType="1"/>
            </p:cNvSpPr>
            <p:nvPr/>
          </p:nvSpPr>
          <p:spPr bwMode="auto">
            <a:xfrm>
              <a:off x="1920" y="1968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412" name="Line 26"/>
            <p:cNvSpPr>
              <a:spLocks noChangeShapeType="1"/>
            </p:cNvSpPr>
            <p:nvPr/>
          </p:nvSpPr>
          <p:spPr bwMode="auto">
            <a:xfrm flipH="1">
              <a:off x="3600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413" name="Line 27"/>
            <p:cNvSpPr>
              <a:spLocks noChangeShapeType="1"/>
            </p:cNvSpPr>
            <p:nvPr/>
          </p:nvSpPr>
          <p:spPr bwMode="auto">
            <a:xfrm>
              <a:off x="4272" y="1968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414" name="Oval 28"/>
            <p:cNvSpPr>
              <a:spLocks noChangeArrowheads="1"/>
            </p:cNvSpPr>
            <p:nvPr/>
          </p:nvSpPr>
          <p:spPr bwMode="auto">
            <a:xfrm>
              <a:off x="2784" y="139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22</a:t>
              </a:r>
            </a:p>
          </p:txBody>
        </p:sp>
      </p:grpSp>
      <p:sp>
        <p:nvSpPr>
          <p:cNvPr id="27677" name="Freeform 29"/>
          <p:cNvSpPr>
            <a:spLocks/>
          </p:cNvSpPr>
          <p:nvPr/>
        </p:nvSpPr>
        <p:spPr bwMode="auto">
          <a:xfrm>
            <a:off x="3019425" y="3975100"/>
            <a:ext cx="412750" cy="415925"/>
          </a:xfrm>
          <a:custGeom>
            <a:avLst/>
            <a:gdLst>
              <a:gd name="T0" fmla="*/ 0 w 260"/>
              <a:gd name="T1" fmla="*/ 2147483647 h 262"/>
              <a:gd name="T2" fmla="*/ 2147483647 w 260"/>
              <a:gd name="T3" fmla="*/ 2147483647 h 262"/>
              <a:gd name="T4" fmla="*/ 2147483647 w 260"/>
              <a:gd name="T5" fmla="*/ 2147483647 h 262"/>
              <a:gd name="T6" fmla="*/ 2147483647 w 260"/>
              <a:gd name="T7" fmla="*/ 0 h 26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0" h="262">
                <a:moveTo>
                  <a:pt x="0" y="262"/>
                </a:moveTo>
                <a:cubicBezTo>
                  <a:pt x="5" y="243"/>
                  <a:pt x="15" y="180"/>
                  <a:pt x="30" y="148"/>
                </a:cubicBezTo>
                <a:cubicBezTo>
                  <a:pt x="45" y="116"/>
                  <a:pt x="52" y="95"/>
                  <a:pt x="90" y="70"/>
                </a:cubicBezTo>
                <a:cubicBezTo>
                  <a:pt x="128" y="45"/>
                  <a:pt x="225" y="15"/>
                  <a:pt x="260" y="0"/>
                </a:cubicBezTo>
              </a:path>
            </a:pathLst>
          </a:custGeom>
          <a:noFill/>
          <a:ln w="15875" cap="flat" cmpd="sng">
            <a:solidFill>
              <a:srgbClr val="FF9999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78" name="Freeform 30"/>
          <p:cNvSpPr>
            <a:spLocks/>
          </p:cNvSpPr>
          <p:nvPr/>
        </p:nvSpPr>
        <p:spPr bwMode="auto">
          <a:xfrm>
            <a:off x="3448050" y="4219575"/>
            <a:ext cx="263525" cy="390525"/>
          </a:xfrm>
          <a:custGeom>
            <a:avLst/>
            <a:gdLst>
              <a:gd name="T0" fmla="*/ 2147483647 w 166"/>
              <a:gd name="T1" fmla="*/ 0 h 246"/>
              <a:gd name="T2" fmla="*/ 2147483647 w 166"/>
              <a:gd name="T3" fmla="*/ 2147483647 h 246"/>
              <a:gd name="T4" fmla="*/ 2147483647 w 166"/>
              <a:gd name="T5" fmla="*/ 2147483647 h 246"/>
              <a:gd name="T6" fmla="*/ 0 w 166"/>
              <a:gd name="T7" fmla="*/ 2147483647 h 2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6" h="246">
                <a:moveTo>
                  <a:pt x="150" y="0"/>
                </a:moveTo>
                <a:cubicBezTo>
                  <a:pt x="152" y="16"/>
                  <a:pt x="166" y="69"/>
                  <a:pt x="162" y="96"/>
                </a:cubicBezTo>
                <a:cubicBezTo>
                  <a:pt x="158" y="123"/>
                  <a:pt x="153" y="137"/>
                  <a:pt x="126" y="162"/>
                </a:cubicBezTo>
                <a:cubicBezTo>
                  <a:pt x="99" y="187"/>
                  <a:pt x="26" y="229"/>
                  <a:pt x="0" y="246"/>
                </a:cubicBezTo>
              </a:path>
            </a:pathLst>
          </a:custGeom>
          <a:noFill/>
          <a:ln w="15875" cap="flat" cmpd="sng">
            <a:solidFill>
              <a:srgbClr val="FF9999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839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bldLvl="4" autoUpdateAnimBg="0"/>
      <p:bldP spid="27652" grpId="0" build="p" bldLvl="4" autoUpdateAnimBg="0"/>
      <p:bldP spid="27677" grpId="0" animBg="1"/>
      <p:bldP spid="2767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REHEAP method (Step II)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772400" cy="990600"/>
          </a:xfrm>
        </p:spPr>
        <p:txBody>
          <a:bodyPr/>
          <a:lstStyle/>
          <a:p>
            <a:r>
              <a:rPr lang="en-US" altLang="en-US" sz="2400" smtClean="0"/>
              <a:t>Our tree is once again a heap, because every node in it has the heap property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5181600"/>
            <a:ext cx="8305800" cy="1447800"/>
          </a:xfrm>
        </p:spPr>
        <p:txBody>
          <a:bodyPr>
            <a:normAutofit fontScale="92500"/>
          </a:bodyPr>
          <a:lstStyle/>
          <a:p>
            <a:r>
              <a:rPr lang="en-US" altLang="en-US" sz="2400" smtClean="0"/>
              <a:t>Once again, the largest (or</a:t>
            </a:r>
            <a:r>
              <a:rPr lang="en-US" altLang="en-US" sz="2400" i="1" smtClean="0"/>
              <a:t> a</a:t>
            </a:r>
            <a:r>
              <a:rPr lang="en-US" altLang="en-US" sz="2400" smtClean="0"/>
              <a:t> largest) value is in the root</a:t>
            </a:r>
          </a:p>
          <a:p>
            <a:r>
              <a:rPr lang="en-US" altLang="en-US" sz="2400" smtClean="0"/>
              <a:t>We can repeat this process until the tree becomes empty</a:t>
            </a:r>
          </a:p>
          <a:p>
            <a:r>
              <a:rPr lang="en-US" altLang="en-US" sz="2400" smtClean="0"/>
              <a:t>This produces a sequence of values in order largest to smallest</a:t>
            </a:r>
          </a:p>
        </p:txBody>
      </p:sp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990600" y="2209800"/>
            <a:ext cx="6781800" cy="2590800"/>
            <a:chOff x="624" y="1392"/>
            <a:chExt cx="4272" cy="1632"/>
          </a:xfrm>
        </p:grpSpPr>
        <p:sp>
          <p:nvSpPr>
            <p:cNvPr id="17414" name="Oval 6"/>
            <p:cNvSpPr>
              <a:spLocks noChangeArrowheads="1"/>
            </p:cNvSpPr>
            <p:nvPr/>
          </p:nvSpPr>
          <p:spPr bwMode="auto">
            <a:xfrm>
              <a:off x="9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19</a:t>
              </a:r>
            </a:p>
          </p:txBody>
        </p:sp>
        <p:sp>
          <p:nvSpPr>
            <p:cNvPr id="17415" name="Oval 7"/>
            <p:cNvSpPr>
              <a:spLocks noChangeArrowheads="1"/>
            </p:cNvSpPr>
            <p:nvPr/>
          </p:nvSpPr>
          <p:spPr bwMode="auto">
            <a:xfrm>
              <a:off x="12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17416" name="Oval 8"/>
            <p:cNvSpPr>
              <a:spLocks noChangeArrowheads="1"/>
            </p:cNvSpPr>
            <p:nvPr/>
          </p:nvSpPr>
          <p:spPr bwMode="auto">
            <a:xfrm>
              <a:off x="6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18</a:t>
              </a:r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 flipH="1">
              <a:off x="8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12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21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21</a:t>
              </a:r>
            </a:p>
          </p:txBody>
        </p:sp>
        <p:sp>
          <p:nvSpPr>
            <p:cNvPr id="17420" name="Oval 12"/>
            <p:cNvSpPr>
              <a:spLocks noChangeArrowheads="1"/>
            </p:cNvSpPr>
            <p:nvPr/>
          </p:nvSpPr>
          <p:spPr bwMode="auto">
            <a:xfrm>
              <a:off x="24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3</a:t>
              </a:r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1824" y="2784"/>
              <a:ext cx="336" cy="240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 dirty="0">
                  <a:latin typeface="Verdana" pitchFamily="34" charset="0"/>
                </a:rPr>
                <a:t>11</a:t>
              </a:r>
            </a:p>
          </p:txBody>
        </p:sp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 flipH="1">
              <a:off x="20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23" name="Line 15"/>
            <p:cNvSpPr>
              <a:spLocks noChangeShapeType="1"/>
            </p:cNvSpPr>
            <p:nvPr/>
          </p:nvSpPr>
          <p:spPr bwMode="auto">
            <a:xfrm>
              <a:off x="24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24" name="Oval 16"/>
            <p:cNvSpPr>
              <a:spLocks noChangeArrowheads="1"/>
            </p:cNvSpPr>
            <p:nvPr/>
          </p:nvSpPr>
          <p:spPr bwMode="auto">
            <a:xfrm>
              <a:off x="33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17425" name="Oval 17"/>
            <p:cNvSpPr>
              <a:spLocks noChangeArrowheads="1"/>
            </p:cNvSpPr>
            <p:nvPr/>
          </p:nvSpPr>
          <p:spPr bwMode="auto">
            <a:xfrm>
              <a:off x="30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9</a:t>
              </a:r>
            </a:p>
          </p:txBody>
        </p:sp>
        <p:sp>
          <p:nvSpPr>
            <p:cNvPr id="17426" name="Line 18"/>
            <p:cNvSpPr>
              <a:spLocks noChangeShapeType="1"/>
            </p:cNvSpPr>
            <p:nvPr/>
          </p:nvSpPr>
          <p:spPr bwMode="auto">
            <a:xfrm flipH="1">
              <a:off x="32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27" name="Oval 19"/>
            <p:cNvSpPr>
              <a:spLocks noChangeArrowheads="1"/>
            </p:cNvSpPr>
            <p:nvPr/>
          </p:nvSpPr>
          <p:spPr bwMode="auto">
            <a:xfrm>
              <a:off x="45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15</a:t>
              </a:r>
            </a:p>
          </p:txBody>
        </p:sp>
        <p:sp>
          <p:nvSpPr>
            <p:cNvPr id="17428" name="Oval 20"/>
            <p:cNvSpPr>
              <a:spLocks noChangeArrowheads="1"/>
            </p:cNvSpPr>
            <p:nvPr/>
          </p:nvSpPr>
          <p:spPr bwMode="auto">
            <a:xfrm>
              <a:off x="3984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17</a:t>
              </a:r>
            </a:p>
          </p:txBody>
        </p:sp>
        <p:sp>
          <p:nvSpPr>
            <p:cNvPr id="17429" name="Oval 21"/>
            <p:cNvSpPr>
              <a:spLocks noChangeArrowheads="1"/>
            </p:cNvSpPr>
            <p:nvPr/>
          </p:nvSpPr>
          <p:spPr bwMode="auto">
            <a:xfrm>
              <a:off x="1632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22</a:t>
              </a:r>
            </a:p>
          </p:txBody>
        </p:sp>
        <p:sp>
          <p:nvSpPr>
            <p:cNvPr id="17430" name="Line 22"/>
            <p:cNvSpPr>
              <a:spLocks noChangeShapeType="1"/>
            </p:cNvSpPr>
            <p:nvPr/>
          </p:nvSpPr>
          <p:spPr bwMode="auto">
            <a:xfrm flipH="1">
              <a:off x="19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1" name="Line 23"/>
            <p:cNvSpPr>
              <a:spLocks noChangeShapeType="1"/>
            </p:cNvSpPr>
            <p:nvPr/>
          </p:nvSpPr>
          <p:spPr bwMode="auto">
            <a:xfrm>
              <a:off x="31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2" name="Line 24"/>
            <p:cNvSpPr>
              <a:spLocks noChangeShapeType="1"/>
            </p:cNvSpPr>
            <p:nvPr/>
          </p:nvSpPr>
          <p:spPr bwMode="auto">
            <a:xfrm flipH="1">
              <a:off x="1248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3" name="Line 25"/>
            <p:cNvSpPr>
              <a:spLocks noChangeShapeType="1"/>
            </p:cNvSpPr>
            <p:nvPr/>
          </p:nvSpPr>
          <p:spPr bwMode="auto">
            <a:xfrm>
              <a:off x="1920" y="1968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4" name="Line 26"/>
            <p:cNvSpPr>
              <a:spLocks noChangeShapeType="1"/>
            </p:cNvSpPr>
            <p:nvPr/>
          </p:nvSpPr>
          <p:spPr bwMode="auto">
            <a:xfrm flipH="1">
              <a:off x="3600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5" name="Line 27"/>
            <p:cNvSpPr>
              <a:spLocks noChangeShapeType="1"/>
            </p:cNvSpPr>
            <p:nvPr/>
          </p:nvSpPr>
          <p:spPr bwMode="auto">
            <a:xfrm>
              <a:off x="4272" y="1968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6" name="Oval 28"/>
            <p:cNvSpPr>
              <a:spLocks noChangeArrowheads="1"/>
            </p:cNvSpPr>
            <p:nvPr/>
          </p:nvSpPr>
          <p:spPr bwMode="auto">
            <a:xfrm>
              <a:off x="2784" y="139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22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169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bldLvl="4" autoUpdateAnimBg="0"/>
      <p:bldP spid="28676" grpId="0" build="p" bldLvl="4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514600"/>
            <a:ext cx="7543800" cy="1609344"/>
          </a:xfrm>
        </p:spPr>
        <p:txBody>
          <a:bodyPr/>
          <a:lstStyle/>
          <a:p>
            <a:pPr algn="ctr"/>
            <a:r>
              <a:rPr lang="en-US" dirty="0" smtClean="0"/>
              <a:t>LETS delete the root again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467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REHEAP method</a:t>
            </a:r>
          </a:p>
        </p:txBody>
      </p:sp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990600" y="2209800"/>
            <a:ext cx="6781800" cy="2590800"/>
            <a:chOff x="624" y="1392"/>
            <a:chExt cx="4272" cy="1632"/>
          </a:xfrm>
        </p:grpSpPr>
        <p:sp>
          <p:nvSpPr>
            <p:cNvPr id="17414" name="Oval 6"/>
            <p:cNvSpPr>
              <a:spLocks noChangeArrowheads="1"/>
            </p:cNvSpPr>
            <p:nvPr/>
          </p:nvSpPr>
          <p:spPr bwMode="auto">
            <a:xfrm>
              <a:off x="9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19</a:t>
              </a:r>
            </a:p>
          </p:txBody>
        </p:sp>
        <p:sp>
          <p:nvSpPr>
            <p:cNvPr id="17415" name="Oval 7"/>
            <p:cNvSpPr>
              <a:spLocks noChangeArrowheads="1"/>
            </p:cNvSpPr>
            <p:nvPr/>
          </p:nvSpPr>
          <p:spPr bwMode="auto">
            <a:xfrm>
              <a:off x="12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17416" name="Oval 8"/>
            <p:cNvSpPr>
              <a:spLocks noChangeArrowheads="1"/>
            </p:cNvSpPr>
            <p:nvPr/>
          </p:nvSpPr>
          <p:spPr bwMode="auto">
            <a:xfrm>
              <a:off x="6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18</a:t>
              </a:r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 flipH="1">
              <a:off x="8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12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21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21</a:t>
              </a:r>
            </a:p>
          </p:txBody>
        </p:sp>
        <p:sp>
          <p:nvSpPr>
            <p:cNvPr id="17420" name="Oval 12"/>
            <p:cNvSpPr>
              <a:spLocks noChangeArrowheads="1"/>
            </p:cNvSpPr>
            <p:nvPr/>
          </p:nvSpPr>
          <p:spPr bwMode="auto">
            <a:xfrm>
              <a:off x="24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3</a:t>
              </a:r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1824" y="2784"/>
              <a:ext cx="336" cy="24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 dirty="0">
                  <a:latin typeface="Verdana" pitchFamily="34" charset="0"/>
                </a:rPr>
                <a:t>11</a:t>
              </a:r>
            </a:p>
          </p:txBody>
        </p:sp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 flipH="1">
              <a:off x="20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23" name="Line 15"/>
            <p:cNvSpPr>
              <a:spLocks noChangeShapeType="1"/>
            </p:cNvSpPr>
            <p:nvPr/>
          </p:nvSpPr>
          <p:spPr bwMode="auto">
            <a:xfrm>
              <a:off x="24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24" name="Oval 16"/>
            <p:cNvSpPr>
              <a:spLocks noChangeArrowheads="1"/>
            </p:cNvSpPr>
            <p:nvPr/>
          </p:nvSpPr>
          <p:spPr bwMode="auto">
            <a:xfrm>
              <a:off x="33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17425" name="Oval 17"/>
            <p:cNvSpPr>
              <a:spLocks noChangeArrowheads="1"/>
            </p:cNvSpPr>
            <p:nvPr/>
          </p:nvSpPr>
          <p:spPr bwMode="auto">
            <a:xfrm>
              <a:off x="30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9</a:t>
              </a:r>
            </a:p>
          </p:txBody>
        </p:sp>
        <p:sp>
          <p:nvSpPr>
            <p:cNvPr id="17426" name="Line 18"/>
            <p:cNvSpPr>
              <a:spLocks noChangeShapeType="1"/>
            </p:cNvSpPr>
            <p:nvPr/>
          </p:nvSpPr>
          <p:spPr bwMode="auto">
            <a:xfrm flipH="1">
              <a:off x="32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27" name="Oval 19"/>
            <p:cNvSpPr>
              <a:spLocks noChangeArrowheads="1"/>
            </p:cNvSpPr>
            <p:nvPr/>
          </p:nvSpPr>
          <p:spPr bwMode="auto">
            <a:xfrm>
              <a:off x="45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15</a:t>
              </a:r>
            </a:p>
          </p:txBody>
        </p:sp>
        <p:sp>
          <p:nvSpPr>
            <p:cNvPr id="17428" name="Oval 20"/>
            <p:cNvSpPr>
              <a:spLocks noChangeArrowheads="1"/>
            </p:cNvSpPr>
            <p:nvPr/>
          </p:nvSpPr>
          <p:spPr bwMode="auto">
            <a:xfrm>
              <a:off x="3984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17</a:t>
              </a:r>
            </a:p>
          </p:txBody>
        </p:sp>
        <p:sp>
          <p:nvSpPr>
            <p:cNvPr id="17429" name="Oval 21"/>
            <p:cNvSpPr>
              <a:spLocks noChangeArrowheads="1"/>
            </p:cNvSpPr>
            <p:nvPr/>
          </p:nvSpPr>
          <p:spPr bwMode="auto">
            <a:xfrm>
              <a:off x="1632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22</a:t>
              </a:r>
            </a:p>
          </p:txBody>
        </p:sp>
        <p:sp>
          <p:nvSpPr>
            <p:cNvPr id="17430" name="Line 22"/>
            <p:cNvSpPr>
              <a:spLocks noChangeShapeType="1"/>
            </p:cNvSpPr>
            <p:nvPr/>
          </p:nvSpPr>
          <p:spPr bwMode="auto">
            <a:xfrm flipH="1">
              <a:off x="19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1" name="Line 23"/>
            <p:cNvSpPr>
              <a:spLocks noChangeShapeType="1"/>
            </p:cNvSpPr>
            <p:nvPr/>
          </p:nvSpPr>
          <p:spPr bwMode="auto">
            <a:xfrm>
              <a:off x="31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2" name="Line 24"/>
            <p:cNvSpPr>
              <a:spLocks noChangeShapeType="1"/>
            </p:cNvSpPr>
            <p:nvPr/>
          </p:nvSpPr>
          <p:spPr bwMode="auto">
            <a:xfrm flipH="1">
              <a:off x="1248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3" name="Line 25"/>
            <p:cNvSpPr>
              <a:spLocks noChangeShapeType="1"/>
            </p:cNvSpPr>
            <p:nvPr/>
          </p:nvSpPr>
          <p:spPr bwMode="auto">
            <a:xfrm>
              <a:off x="1920" y="1968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4" name="Line 26"/>
            <p:cNvSpPr>
              <a:spLocks noChangeShapeType="1"/>
            </p:cNvSpPr>
            <p:nvPr/>
          </p:nvSpPr>
          <p:spPr bwMode="auto">
            <a:xfrm flipH="1">
              <a:off x="3600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5" name="Line 27"/>
            <p:cNvSpPr>
              <a:spLocks noChangeShapeType="1"/>
            </p:cNvSpPr>
            <p:nvPr/>
          </p:nvSpPr>
          <p:spPr bwMode="auto">
            <a:xfrm>
              <a:off x="4272" y="1968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6" name="Oval 28"/>
            <p:cNvSpPr>
              <a:spLocks noChangeArrowheads="1"/>
            </p:cNvSpPr>
            <p:nvPr/>
          </p:nvSpPr>
          <p:spPr bwMode="auto">
            <a:xfrm>
              <a:off x="2784" y="139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22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776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REHEAP method</a:t>
            </a:r>
          </a:p>
        </p:txBody>
      </p:sp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990600" y="2209800"/>
            <a:ext cx="6781800" cy="2590800"/>
            <a:chOff x="624" y="1392"/>
            <a:chExt cx="4272" cy="1632"/>
          </a:xfrm>
        </p:grpSpPr>
        <p:sp>
          <p:nvSpPr>
            <p:cNvPr id="17414" name="Oval 6"/>
            <p:cNvSpPr>
              <a:spLocks noChangeArrowheads="1"/>
            </p:cNvSpPr>
            <p:nvPr/>
          </p:nvSpPr>
          <p:spPr bwMode="auto">
            <a:xfrm>
              <a:off x="9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19</a:t>
              </a:r>
            </a:p>
          </p:txBody>
        </p:sp>
        <p:sp>
          <p:nvSpPr>
            <p:cNvPr id="17415" name="Oval 7"/>
            <p:cNvSpPr>
              <a:spLocks noChangeArrowheads="1"/>
            </p:cNvSpPr>
            <p:nvPr/>
          </p:nvSpPr>
          <p:spPr bwMode="auto">
            <a:xfrm>
              <a:off x="12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17416" name="Oval 8"/>
            <p:cNvSpPr>
              <a:spLocks noChangeArrowheads="1"/>
            </p:cNvSpPr>
            <p:nvPr/>
          </p:nvSpPr>
          <p:spPr bwMode="auto">
            <a:xfrm>
              <a:off x="6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18</a:t>
              </a:r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 flipH="1">
              <a:off x="8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12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21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21</a:t>
              </a:r>
            </a:p>
          </p:txBody>
        </p:sp>
        <p:sp>
          <p:nvSpPr>
            <p:cNvPr id="17420" name="Oval 12"/>
            <p:cNvSpPr>
              <a:spLocks noChangeArrowheads="1"/>
            </p:cNvSpPr>
            <p:nvPr/>
          </p:nvSpPr>
          <p:spPr bwMode="auto">
            <a:xfrm>
              <a:off x="24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3</a:t>
              </a:r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1824" y="2784"/>
              <a:ext cx="336" cy="24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 dirty="0">
                  <a:latin typeface="Verdana" pitchFamily="34" charset="0"/>
                </a:rPr>
                <a:t>11</a:t>
              </a:r>
            </a:p>
          </p:txBody>
        </p:sp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 flipH="1">
              <a:off x="20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23" name="Line 15"/>
            <p:cNvSpPr>
              <a:spLocks noChangeShapeType="1"/>
            </p:cNvSpPr>
            <p:nvPr/>
          </p:nvSpPr>
          <p:spPr bwMode="auto">
            <a:xfrm>
              <a:off x="24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24" name="Oval 16"/>
            <p:cNvSpPr>
              <a:spLocks noChangeArrowheads="1"/>
            </p:cNvSpPr>
            <p:nvPr/>
          </p:nvSpPr>
          <p:spPr bwMode="auto">
            <a:xfrm>
              <a:off x="33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17425" name="Oval 17"/>
            <p:cNvSpPr>
              <a:spLocks noChangeArrowheads="1"/>
            </p:cNvSpPr>
            <p:nvPr/>
          </p:nvSpPr>
          <p:spPr bwMode="auto">
            <a:xfrm>
              <a:off x="30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9</a:t>
              </a:r>
            </a:p>
          </p:txBody>
        </p:sp>
        <p:sp>
          <p:nvSpPr>
            <p:cNvPr id="17426" name="Line 18"/>
            <p:cNvSpPr>
              <a:spLocks noChangeShapeType="1"/>
            </p:cNvSpPr>
            <p:nvPr/>
          </p:nvSpPr>
          <p:spPr bwMode="auto">
            <a:xfrm flipH="1">
              <a:off x="32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27" name="Oval 19"/>
            <p:cNvSpPr>
              <a:spLocks noChangeArrowheads="1"/>
            </p:cNvSpPr>
            <p:nvPr/>
          </p:nvSpPr>
          <p:spPr bwMode="auto">
            <a:xfrm>
              <a:off x="45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15</a:t>
              </a:r>
            </a:p>
          </p:txBody>
        </p:sp>
        <p:sp>
          <p:nvSpPr>
            <p:cNvPr id="17428" name="Oval 20"/>
            <p:cNvSpPr>
              <a:spLocks noChangeArrowheads="1"/>
            </p:cNvSpPr>
            <p:nvPr/>
          </p:nvSpPr>
          <p:spPr bwMode="auto">
            <a:xfrm>
              <a:off x="3984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17</a:t>
              </a:r>
            </a:p>
          </p:txBody>
        </p:sp>
        <p:sp>
          <p:nvSpPr>
            <p:cNvPr id="17429" name="Oval 21"/>
            <p:cNvSpPr>
              <a:spLocks noChangeArrowheads="1"/>
            </p:cNvSpPr>
            <p:nvPr/>
          </p:nvSpPr>
          <p:spPr bwMode="auto">
            <a:xfrm>
              <a:off x="1632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22</a:t>
              </a:r>
            </a:p>
          </p:txBody>
        </p:sp>
        <p:sp>
          <p:nvSpPr>
            <p:cNvPr id="17430" name="Line 22"/>
            <p:cNvSpPr>
              <a:spLocks noChangeShapeType="1"/>
            </p:cNvSpPr>
            <p:nvPr/>
          </p:nvSpPr>
          <p:spPr bwMode="auto">
            <a:xfrm flipH="1">
              <a:off x="19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1" name="Line 23"/>
            <p:cNvSpPr>
              <a:spLocks noChangeShapeType="1"/>
            </p:cNvSpPr>
            <p:nvPr/>
          </p:nvSpPr>
          <p:spPr bwMode="auto">
            <a:xfrm>
              <a:off x="31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2" name="Line 24"/>
            <p:cNvSpPr>
              <a:spLocks noChangeShapeType="1"/>
            </p:cNvSpPr>
            <p:nvPr/>
          </p:nvSpPr>
          <p:spPr bwMode="auto">
            <a:xfrm flipH="1">
              <a:off x="1248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3" name="Line 25"/>
            <p:cNvSpPr>
              <a:spLocks noChangeShapeType="1"/>
            </p:cNvSpPr>
            <p:nvPr/>
          </p:nvSpPr>
          <p:spPr bwMode="auto">
            <a:xfrm>
              <a:off x="1920" y="1968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4" name="Line 26"/>
            <p:cNvSpPr>
              <a:spLocks noChangeShapeType="1"/>
            </p:cNvSpPr>
            <p:nvPr/>
          </p:nvSpPr>
          <p:spPr bwMode="auto">
            <a:xfrm flipH="1">
              <a:off x="3600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5" name="Line 27"/>
            <p:cNvSpPr>
              <a:spLocks noChangeShapeType="1"/>
            </p:cNvSpPr>
            <p:nvPr/>
          </p:nvSpPr>
          <p:spPr bwMode="auto">
            <a:xfrm>
              <a:off x="4272" y="1968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6" name="Oval 28"/>
            <p:cNvSpPr>
              <a:spLocks noChangeArrowheads="1"/>
            </p:cNvSpPr>
            <p:nvPr/>
          </p:nvSpPr>
          <p:spPr bwMode="auto">
            <a:xfrm>
              <a:off x="2784" y="139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22</a:t>
              </a:r>
            </a:p>
          </p:txBody>
        </p:sp>
      </p:grpSp>
      <p:sp>
        <p:nvSpPr>
          <p:cNvPr id="31" name="Multiply 30"/>
          <p:cNvSpPr/>
          <p:nvPr/>
        </p:nvSpPr>
        <p:spPr>
          <a:xfrm>
            <a:off x="4343400" y="1963504"/>
            <a:ext cx="685800" cy="876300"/>
          </a:xfrm>
          <a:prstGeom prst="mathMultiply">
            <a:avLst>
              <a:gd name="adj1" fmla="val 13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2" name="Curved Connector 31"/>
          <p:cNvCxnSpPr/>
          <p:nvPr/>
        </p:nvCxnSpPr>
        <p:spPr>
          <a:xfrm rot="16200000" flipV="1">
            <a:off x="4067854" y="3458253"/>
            <a:ext cx="1694096" cy="228597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777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Trees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5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524000"/>
            <a:ext cx="4025900" cy="45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3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REHEAP method</a:t>
            </a:r>
          </a:p>
        </p:txBody>
      </p:sp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990600" y="2286000"/>
            <a:ext cx="6781800" cy="2590800"/>
            <a:chOff x="624" y="1392"/>
            <a:chExt cx="4272" cy="1632"/>
          </a:xfrm>
        </p:grpSpPr>
        <p:sp>
          <p:nvSpPr>
            <p:cNvPr id="17414" name="Oval 6"/>
            <p:cNvSpPr>
              <a:spLocks noChangeArrowheads="1"/>
            </p:cNvSpPr>
            <p:nvPr/>
          </p:nvSpPr>
          <p:spPr bwMode="auto">
            <a:xfrm>
              <a:off x="9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19</a:t>
              </a:r>
            </a:p>
          </p:txBody>
        </p:sp>
        <p:sp>
          <p:nvSpPr>
            <p:cNvPr id="17415" name="Oval 7"/>
            <p:cNvSpPr>
              <a:spLocks noChangeArrowheads="1"/>
            </p:cNvSpPr>
            <p:nvPr/>
          </p:nvSpPr>
          <p:spPr bwMode="auto">
            <a:xfrm>
              <a:off x="12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17416" name="Oval 8"/>
            <p:cNvSpPr>
              <a:spLocks noChangeArrowheads="1"/>
            </p:cNvSpPr>
            <p:nvPr/>
          </p:nvSpPr>
          <p:spPr bwMode="auto">
            <a:xfrm>
              <a:off x="6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18</a:t>
              </a:r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 flipH="1">
              <a:off x="8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12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21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21</a:t>
              </a:r>
            </a:p>
          </p:txBody>
        </p:sp>
        <p:sp>
          <p:nvSpPr>
            <p:cNvPr id="17420" name="Oval 12"/>
            <p:cNvSpPr>
              <a:spLocks noChangeArrowheads="1"/>
            </p:cNvSpPr>
            <p:nvPr/>
          </p:nvSpPr>
          <p:spPr bwMode="auto">
            <a:xfrm>
              <a:off x="24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3</a:t>
              </a:r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1824" y="2784"/>
              <a:ext cx="336" cy="24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 dirty="0">
                  <a:latin typeface="Verdana" pitchFamily="34" charset="0"/>
                </a:rPr>
                <a:t>11</a:t>
              </a:r>
            </a:p>
          </p:txBody>
        </p:sp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 flipH="1">
              <a:off x="20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23" name="Line 15"/>
            <p:cNvSpPr>
              <a:spLocks noChangeShapeType="1"/>
            </p:cNvSpPr>
            <p:nvPr/>
          </p:nvSpPr>
          <p:spPr bwMode="auto">
            <a:xfrm>
              <a:off x="24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24" name="Oval 16"/>
            <p:cNvSpPr>
              <a:spLocks noChangeArrowheads="1"/>
            </p:cNvSpPr>
            <p:nvPr/>
          </p:nvSpPr>
          <p:spPr bwMode="auto">
            <a:xfrm>
              <a:off x="33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17427" name="Oval 19"/>
            <p:cNvSpPr>
              <a:spLocks noChangeArrowheads="1"/>
            </p:cNvSpPr>
            <p:nvPr/>
          </p:nvSpPr>
          <p:spPr bwMode="auto">
            <a:xfrm>
              <a:off x="45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15</a:t>
              </a:r>
            </a:p>
          </p:txBody>
        </p:sp>
        <p:sp>
          <p:nvSpPr>
            <p:cNvPr id="17428" name="Oval 20"/>
            <p:cNvSpPr>
              <a:spLocks noChangeArrowheads="1"/>
            </p:cNvSpPr>
            <p:nvPr/>
          </p:nvSpPr>
          <p:spPr bwMode="auto">
            <a:xfrm>
              <a:off x="3984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17</a:t>
              </a:r>
            </a:p>
          </p:txBody>
        </p:sp>
        <p:sp>
          <p:nvSpPr>
            <p:cNvPr id="17429" name="Oval 21"/>
            <p:cNvSpPr>
              <a:spLocks noChangeArrowheads="1"/>
            </p:cNvSpPr>
            <p:nvPr/>
          </p:nvSpPr>
          <p:spPr bwMode="auto">
            <a:xfrm>
              <a:off x="1632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22</a:t>
              </a:r>
            </a:p>
          </p:txBody>
        </p:sp>
        <p:sp>
          <p:nvSpPr>
            <p:cNvPr id="17430" name="Line 22"/>
            <p:cNvSpPr>
              <a:spLocks noChangeShapeType="1"/>
            </p:cNvSpPr>
            <p:nvPr/>
          </p:nvSpPr>
          <p:spPr bwMode="auto">
            <a:xfrm flipH="1">
              <a:off x="19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1" name="Line 23"/>
            <p:cNvSpPr>
              <a:spLocks noChangeShapeType="1"/>
            </p:cNvSpPr>
            <p:nvPr/>
          </p:nvSpPr>
          <p:spPr bwMode="auto">
            <a:xfrm>
              <a:off x="31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2" name="Line 24"/>
            <p:cNvSpPr>
              <a:spLocks noChangeShapeType="1"/>
            </p:cNvSpPr>
            <p:nvPr/>
          </p:nvSpPr>
          <p:spPr bwMode="auto">
            <a:xfrm flipH="1">
              <a:off x="1248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3" name="Line 25"/>
            <p:cNvSpPr>
              <a:spLocks noChangeShapeType="1"/>
            </p:cNvSpPr>
            <p:nvPr/>
          </p:nvSpPr>
          <p:spPr bwMode="auto">
            <a:xfrm>
              <a:off x="1920" y="1968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4" name="Line 26"/>
            <p:cNvSpPr>
              <a:spLocks noChangeShapeType="1"/>
            </p:cNvSpPr>
            <p:nvPr/>
          </p:nvSpPr>
          <p:spPr bwMode="auto">
            <a:xfrm flipH="1">
              <a:off x="3600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5" name="Line 27"/>
            <p:cNvSpPr>
              <a:spLocks noChangeShapeType="1"/>
            </p:cNvSpPr>
            <p:nvPr/>
          </p:nvSpPr>
          <p:spPr bwMode="auto">
            <a:xfrm>
              <a:off x="4272" y="1968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6" name="Oval 28"/>
            <p:cNvSpPr>
              <a:spLocks noChangeArrowheads="1"/>
            </p:cNvSpPr>
            <p:nvPr/>
          </p:nvSpPr>
          <p:spPr bwMode="auto">
            <a:xfrm>
              <a:off x="2784" y="1392"/>
              <a:ext cx="336" cy="240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 dirty="0" smtClean="0">
                  <a:latin typeface="Verdana" pitchFamily="34" charset="0"/>
                </a:rPr>
                <a:t>9</a:t>
              </a:r>
              <a:endParaRPr lang="en-US" altLang="en-US" sz="2000" dirty="0">
                <a:latin typeface="Verdana" pitchFamily="34" charset="0"/>
              </a:endParaRPr>
            </a:p>
          </p:txBody>
        </p:sp>
      </p:grpSp>
      <p:sp>
        <p:nvSpPr>
          <p:cNvPr id="29" name="Freeform 34"/>
          <p:cNvSpPr>
            <a:spLocks/>
          </p:cNvSpPr>
          <p:nvPr/>
        </p:nvSpPr>
        <p:spPr bwMode="auto">
          <a:xfrm>
            <a:off x="3043238" y="2351088"/>
            <a:ext cx="1298575" cy="466725"/>
          </a:xfrm>
          <a:custGeom>
            <a:avLst/>
            <a:gdLst>
              <a:gd name="T0" fmla="*/ 0 w 816"/>
              <a:gd name="T1" fmla="*/ 2147483647 h 296"/>
              <a:gd name="T2" fmla="*/ 2147483647 w 816"/>
              <a:gd name="T3" fmla="*/ 2147483647 h 296"/>
              <a:gd name="T4" fmla="*/ 2147483647 w 816"/>
              <a:gd name="T5" fmla="*/ 2147483647 h 296"/>
              <a:gd name="T6" fmla="*/ 2147483647 w 816"/>
              <a:gd name="T7" fmla="*/ 2147483647 h 29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16" h="296">
                <a:moveTo>
                  <a:pt x="0" y="296"/>
                </a:moveTo>
                <a:cubicBezTo>
                  <a:pt x="60" y="224"/>
                  <a:pt x="120" y="152"/>
                  <a:pt x="192" y="104"/>
                </a:cubicBezTo>
                <a:cubicBezTo>
                  <a:pt x="264" y="56"/>
                  <a:pt x="328" y="16"/>
                  <a:pt x="432" y="8"/>
                </a:cubicBezTo>
                <a:cubicBezTo>
                  <a:pt x="536" y="0"/>
                  <a:pt x="676" y="28"/>
                  <a:pt x="816" y="56"/>
                </a:cubicBezTo>
              </a:path>
            </a:pathLst>
          </a:custGeom>
          <a:noFill/>
          <a:ln w="15875" cap="flat" cmpd="sng">
            <a:solidFill>
              <a:srgbClr val="FF9999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" name="Freeform 35"/>
          <p:cNvSpPr>
            <a:spLocks/>
          </p:cNvSpPr>
          <p:nvPr/>
        </p:nvSpPr>
        <p:spPr bwMode="auto">
          <a:xfrm>
            <a:off x="3200400" y="2743200"/>
            <a:ext cx="1371600" cy="469900"/>
          </a:xfrm>
          <a:custGeom>
            <a:avLst/>
            <a:gdLst>
              <a:gd name="T0" fmla="*/ 2147483647 w 864"/>
              <a:gd name="T1" fmla="*/ 0 h 296"/>
              <a:gd name="T2" fmla="*/ 2147483647 w 864"/>
              <a:gd name="T3" fmla="*/ 2147483647 h 296"/>
              <a:gd name="T4" fmla="*/ 2147483647 w 864"/>
              <a:gd name="T5" fmla="*/ 2147483647 h 296"/>
              <a:gd name="T6" fmla="*/ 0 w 864"/>
              <a:gd name="T7" fmla="*/ 2147483647 h 29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296">
                <a:moveTo>
                  <a:pt x="864" y="0"/>
                </a:moveTo>
                <a:cubicBezTo>
                  <a:pt x="812" y="72"/>
                  <a:pt x="760" y="144"/>
                  <a:pt x="672" y="192"/>
                </a:cubicBezTo>
                <a:cubicBezTo>
                  <a:pt x="584" y="240"/>
                  <a:pt x="448" y="280"/>
                  <a:pt x="336" y="288"/>
                </a:cubicBezTo>
                <a:cubicBezTo>
                  <a:pt x="224" y="296"/>
                  <a:pt x="48" y="248"/>
                  <a:pt x="0" y="240"/>
                </a:cubicBezTo>
              </a:path>
            </a:pathLst>
          </a:custGeom>
          <a:noFill/>
          <a:ln w="15875" cap="flat" cmpd="sng">
            <a:solidFill>
              <a:srgbClr val="FF9999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31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REHEAP method</a:t>
            </a:r>
          </a:p>
        </p:txBody>
      </p:sp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990600" y="2209800"/>
            <a:ext cx="6781800" cy="2590800"/>
            <a:chOff x="624" y="1392"/>
            <a:chExt cx="4272" cy="1632"/>
          </a:xfrm>
        </p:grpSpPr>
        <p:sp>
          <p:nvSpPr>
            <p:cNvPr id="17414" name="Oval 6"/>
            <p:cNvSpPr>
              <a:spLocks noChangeArrowheads="1"/>
            </p:cNvSpPr>
            <p:nvPr/>
          </p:nvSpPr>
          <p:spPr bwMode="auto">
            <a:xfrm>
              <a:off x="9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19</a:t>
              </a:r>
            </a:p>
          </p:txBody>
        </p:sp>
        <p:sp>
          <p:nvSpPr>
            <p:cNvPr id="17415" name="Oval 7"/>
            <p:cNvSpPr>
              <a:spLocks noChangeArrowheads="1"/>
            </p:cNvSpPr>
            <p:nvPr/>
          </p:nvSpPr>
          <p:spPr bwMode="auto">
            <a:xfrm>
              <a:off x="12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17416" name="Oval 8"/>
            <p:cNvSpPr>
              <a:spLocks noChangeArrowheads="1"/>
            </p:cNvSpPr>
            <p:nvPr/>
          </p:nvSpPr>
          <p:spPr bwMode="auto">
            <a:xfrm>
              <a:off x="6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18</a:t>
              </a:r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 flipH="1">
              <a:off x="8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12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21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21</a:t>
              </a:r>
            </a:p>
          </p:txBody>
        </p:sp>
        <p:sp>
          <p:nvSpPr>
            <p:cNvPr id="17420" name="Oval 12"/>
            <p:cNvSpPr>
              <a:spLocks noChangeArrowheads="1"/>
            </p:cNvSpPr>
            <p:nvPr/>
          </p:nvSpPr>
          <p:spPr bwMode="auto">
            <a:xfrm>
              <a:off x="24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3</a:t>
              </a:r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1824" y="2784"/>
              <a:ext cx="336" cy="24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 dirty="0">
                  <a:latin typeface="Verdana" pitchFamily="34" charset="0"/>
                </a:rPr>
                <a:t>11</a:t>
              </a:r>
            </a:p>
          </p:txBody>
        </p:sp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 flipH="1">
              <a:off x="20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23" name="Line 15"/>
            <p:cNvSpPr>
              <a:spLocks noChangeShapeType="1"/>
            </p:cNvSpPr>
            <p:nvPr/>
          </p:nvSpPr>
          <p:spPr bwMode="auto">
            <a:xfrm>
              <a:off x="24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24" name="Oval 16"/>
            <p:cNvSpPr>
              <a:spLocks noChangeArrowheads="1"/>
            </p:cNvSpPr>
            <p:nvPr/>
          </p:nvSpPr>
          <p:spPr bwMode="auto">
            <a:xfrm>
              <a:off x="33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17427" name="Oval 19"/>
            <p:cNvSpPr>
              <a:spLocks noChangeArrowheads="1"/>
            </p:cNvSpPr>
            <p:nvPr/>
          </p:nvSpPr>
          <p:spPr bwMode="auto">
            <a:xfrm>
              <a:off x="45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15</a:t>
              </a:r>
            </a:p>
          </p:txBody>
        </p:sp>
        <p:sp>
          <p:nvSpPr>
            <p:cNvPr id="17428" name="Oval 20"/>
            <p:cNvSpPr>
              <a:spLocks noChangeArrowheads="1"/>
            </p:cNvSpPr>
            <p:nvPr/>
          </p:nvSpPr>
          <p:spPr bwMode="auto">
            <a:xfrm>
              <a:off x="3984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17</a:t>
              </a:r>
            </a:p>
          </p:txBody>
        </p:sp>
        <p:sp>
          <p:nvSpPr>
            <p:cNvPr id="17429" name="Oval 21"/>
            <p:cNvSpPr>
              <a:spLocks noChangeArrowheads="1"/>
            </p:cNvSpPr>
            <p:nvPr/>
          </p:nvSpPr>
          <p:spPr bwMode="auto">
            <a:xfrm>
              <a:off x="1632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 dirty="0" smtClean="0">
                  <a:latin typeface="Verdana" pitchFamily="34" charset="0"/>
                </a:rPr>
                <a:t>9</a:t>
              </a:r>
              <a:endParaRPr lang="en-US" altLang="en-US" sz="2000" dirty="0">
                <a:latin typeface="Verdana" pitchFamily="34" charset="0"/>
              </a:endParaRPr>
            </a:p>
          </p:txBody>
        </p:sp>
        <p:sp>
          <p:nvSpPr>
            <p:cNvPr id="17430" name="Line 22"/>
            <p:cNvSpPr>
              <a:spLocks noChangeShapeType="1"/>
            </p:cNvSpPr>
            <p:nvPr/>
          </p:nvSpPr>
          <p:spPr bwMode="auto">
            <a:xfrm flipH="1">
              <a:off x="19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1" name="Line 23"/>
            <p:cNvSpPr>
              <a:spLocks noChangeShapeType="1"/>
            </p:cNvSpPr>
            <p:nvPr/>
          </p:nvSpPr>
          <p:spPr bwMode="auto">
            <a:xfrm>
              <a:off x="31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2" name="Line 24"/>
            <p:cNvSpPr>
              <a:spLocks noChangeShapeType="1"/>
            </p:cNvSpPr>
            <p:nvPr/>
          </p:nvSpPr>
          <p:spPr bwMode="auto">
            <a:xfrm flipH="1">
              <a:off x="1248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3" name="Line 25"/>
            <p:cNvSpPr>
              <a:spLocks noChangeShapeType="1"/>
            </p:cNvSpPr>
            <p:nvPr/>
          </p:nvSpPr>
          <p:spPr bwMode="auto">
            <a:xfrm>
              <a:off x="1920" y="1968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4" name="Line 26"/>
            <p:cNvSpPr>
              <a:spLocks noChangeShapeType="1"/>
            </p:cNvSpPr>
            <p:nvPr/>
          </p:nvSpPr>
          <p:spPr bwMode="auto">
            <a:xfrm flipH="1">
              <a:off x="3600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5" name="Line 27"/>
            <p:cNvSpPr>
              <a:spLocks noChangeShapeType="1"/>
            </p:cNvSpPr>
            <p:nvPr/>
          </p:nvSpPr>
          <p:spPr bwMode="auto">
            <a:xfrm>
              <a:off x="4272" y="1968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6" name="Oval 28"/>
            <p:cNvSpPr>
              <a:spLocks noChangeArrowheads="1"/>
            </p:cNvSpPr>
            <p:nvPr/>
          </p:nvSpPr>
          <p:spPr bwMode="auto">
            <a:xfrm>
              <a:off x="2784" y="1392"/>
              <a:ext cx="336" cy="24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 dirty="0" smtClean="0">
                  <a:latin typeface="Verdana" pitchFamily="34" charset="0"/>
                </a:rPr>
                <a:t>22</a:t>
              </a:r>
              <a:endParaRPr lang="en-US" altLang="en-US" sz="2000" dirty="0">
                <a:latin typeface="Verdana" pitchFamily="34" charset="0"/>
              </a:endParaRPr>
            </a:p>
          </p:txBody>
        </p:sp>
      </p:grpSp>
      <p:sp>
        <p:nvSpPr>
          <p:cNvPr id="29" name="Freeform 34"/>
          <p:cNvSpPr>
            <a:spLocks/>
          </p:cNvSpPr>
          <p:nvPr/>
        </p:nvSpPr>
        <p:spPr bwMode="auto">
          <a:xfrm>
            <a:off x="3043238" y="2274888"/>
            <a:ext cx="1298575" cy="466725"/>
          </a:xfrm>
          <a:custGeom>
            <a:avLst/>
            <a:gdLst>
              <a:gd name="T0" fmla="*/ 0 w 816"/>
              <a:gd name="T1" fmla="*/ 2147483647 h 296"/>
              <a:gd name="T2" fmla="*/ 2147483647 w 816"/>
              <a:gd name="T3" fmla="*/ 2147483647 h 296"/>
              <a:gd name="T4" fmla="*/ 2147483647 w 816"/>
              <a:gd name="T5" fmla="*/ 2147483647 h 296"/>
              <a:gd name="T6" fmla="*/ 2147483647 w 816"/>
              <a:gd name="T7" fmla="*/ 2147483647 h 29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16" h="296">
                <a:moveTo>
                  <a:pt x="0" y="296"/>
                </a:moveTo>
                <a:cubicBezTo>
                  <a:pt x="60" y="224"/>
                  <a:pt x="120" y="152"/>
                  <a:pt x="192" y="104"/>
                </a:cubicBezTo>
                <a:cubicBezTo>
                  <a:pt x="264" y="56"/>
                  <a:pt x="328" y="16"/>
                  <a:pt x="432" y="8"/>
                </a:cubicBezTo>
                <a:cubicBezTo>
                  <a:pt x="536" y="0"/>
                  <a:pt x="676" y="28"/>
                  <a:pt x="816" y="56"/>
                </a:cubicBezTo>
              </a:path>
            </a:pathLst>
          </a:custGeom>
          <a:noFill/>
          <a:ln w="15875" cap="flat" cmpd="sng">
            <a:solidFill>
              <a:srgbClr val="FF9999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" name="Freeform 35"/>
          <p:cNvSpPr>
            <a:spLocks/>
          </p:cNvSpPr>
          <p:nvPr/>
        </p:nvSpPr>
        <p:spPr bwMode="auto">
          <a:xfrm>
            <a:off x="3200400" y="2667000"/>
            <a:ext cx="1371600" cy="469900"/>
          </a:xfrm>
          <a:custGeom>
            <a:avLst/>
            <a:gdLst>
              <a:gd name="T0" fmla="*/ 2147483647 w 864"/>
              <a:gd name="T1" fmla="*/ 0 h 296"/>
              <a:gd name="T2" fmla="*/ 2147483647 w 864"/>
              <a:gd name="T3" fmla="*/ 2147483647 h 296"/>
              <a:gd name="T4" fmla="*/ 2147483647 w 864"/>
              <a:gd name="T5" fmla="*/ 2147483647 h 296"/>
              <a:gd name="T6" fmla="*/ 0 w 864"/>
              <a:gd name="T7" fmla="*/ 2147483647 h 29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296">
                <a:moveTo>
                  <a:pt x="864" y="0"/>
                </a:moveTo>
                <a:cubicBezTo>
                  <a:pt x="812" y="72"/>
                  <a:pt x="760" y="144"/>
                  <a:pt x="672" y="192"/>
                </a:cubicBezTo>
                <a:cubicBezTo>
                  <a:pt x="584" y="240"/>
                  <a:pt x="448" y="280"/>
                  <a:pt x="336" y="288"/>
                </a:cubicBezTo>
                <a:cubicBezTo>
                  <a:pt x="224" y="296"/>
                  <a:pt x="48" y="248"/>
                  <a:pt x="0" y="240"/>
                </a:cubicBezTo>
              </a:path>
            </a:pathLst>
          </a:custGeom>
          <a:noFill/>
          <a:ln w="15875" cap="flat" cmpd="sng">
            <a:solidFill>
              <a:srgbClr val="FF9999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80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REHEAP method</a:t>
            </a:r>
          </a:p>
        </p:txBody>
      </p:sp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990600" y="2209800"/>
            <a:ext cx="6781800" cy="2590800"/>
            <a:chOff x="624" y="1392"/>
            <a:chExt cx="4272" cy="1632"/>
          </a:xfrm>
        </p:grpSpPr>
        <p:sp>
          <p:nvSpPr>
            <p:cNvPr id="17414" name="Oval 6"/>
            <p:cNvSpPr>
              <a:spLocks noChangeArrowheads="1"/>
            </p:cNvSpPr>
            <p:nvPr/>
          </p:nvSpPr>
          <p:spPr bwMode="auto">
            <a:xfrm>
              <a:off x="9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19</a:t>
              </a:r>
            </a:p>
          </p:txBody>
        </p:sp>
        <p:sp>
          <p:nvSpPr>
            <p:cNvPr id="17415" name="Oval 7"/>
            <p:cNvSpPr>
              <a:spLocks noChangeArrowheads="1"/>
            </p:cNvSpPr>
            <p:nvPr/>
          </p:nvSpPr>
          <p:spPr bwMode="auto">
            <a:xfrm>
              <a:off x="12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17416" name="Oval 8"/>
            <p:cNvSpPr>
              <a:spLocks noChangeArrowheads="1"/>
            </p:cNvSpPr>
            <p:nvPr/>
          </p:nvSpPr>
          <p:spPr bwMode="auto">
            <a:xfrm>
              <a:off x="6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18</a:t>
              </a:r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 flipH="1">
              <a:off x="8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12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21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21</a:t>
              </a:r>
            </a:p>
          </p:txBody>
        </p:sp>
        <p:sp>
          <p:nvSpPr>
            <p:cNvPr id="17420" name="Oval 12"/>
            <p:cNvSpPr>
              <a:spLocks noChangeArrowheads="1"/>
            </p:cNvSpPr>
            <p:nvPr/>
          </p:nvSpPr>
          <p:spPr bwMode="auto">
            <a:xfrm>
              <a:off x="24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3</a:t>
              </a:r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1824" y="2784"/>
              <a:ext cx="336" cy="24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 dirty="0">
                  <a:latin typeface="Verdana" pitchFamily="34" charset="0"/>
                </a:rPr>
                <a:t>11</a:t>
              </a:r>
            </a:p>
          </p:txBody>
        </p:sp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 flipH="1">
              <a:off x="20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23" name="Line 15"/>
            <p:cNvSpPr>
              <a:spLocks noChangeShapeType="1"/>
            </p:cNvSpPr>
            <p:nvPr/>
          </p:nvSpPr>
          <p:spPr bwMode="auto">
            <a:xfrm>
              <a:off x="24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24" name="Oval 16"/>
            <p:cNvSpPr>
              <a:spLocks noChangeArrowheads="1"/>
            </p:cNvSpPr>
            <p:nvPr/>
          </p:nvSpPr>
          <p:spPr bwMode="auto">
            <a:xfrm>
              <a:off x="33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17427" name="Oval 19"/>
            <p:cNvSpPr>
              <a:spLocks noChangeArrowheads="1"/>
            </p:cNvSpPr>
            <p:nvPr/>
          </p:nvSpPr>
          <p:spPr bwMode="auto">
            <a:xfrm>
              <a:off x="45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15</a:t>
              </a:r>
            </a:p>
          </p:txBody>
        </p:sp>
        <p:sp>
          <p:nvSpPr>
            <p:cNvPr id="17428" name="Oval 20"/>
            <p:cNvSpPr>
              <a:spLocks noChangeArrowheads="1"/>
            </p:cNvSpPr>
            <p:nvPr/>
          </p:nvSpPr>
          <p:spPr bwMode="auto">
            <a:xfrm>
              <a:off x="3984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17</a:t>
              </a:r>
            </a:p>
          </p:txBody>
        </p:sp>
        <p:sp>
          <p:nvSpPr>
            <p:cNvPr id="17429" name="Oval 21"/>
            <p:cNvSpPr>
              <a:spLocks noChangeArrowheads="1"/>
            </p:cNvSpPr>
            <p:nvPr/>
          </p:nvSpPr>
          <p:spPr bwMode="auto">
            <a:xfrm>
              <a:off x="1632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 dirty="0" smtClean="0">
                  <a:latin typeface="Verdana" pitchFamily="34" charset="0"/>
                </a:rPr>
                <a:t>9</a:t>
              </a:r>
              <a:endParaRPr lang="en-US" altLang="en-US" sz="2000" dirty="0">
                <a:latin typeface="Verdana" pitchFamily="34" charset="0"/>
              </a:endParaRPr>
            </a:p>
          </p:txBody>
        </p:sp>
        <p:sp>
          <p:nvSpPr>
            <p:cNvPr id="17430" name="Line 22"/>
            <p:cNvSpPr>
              <a:spLocks noChangeShapeType="1"/>
            </p:cNvSpPr>
            <p:nvPr/>
          </p:nvSpPr>
          <p:spPr bwMode="auto">
            <a:xfrm flipH="1">
              <a:off x="19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1" name="Line 23"/>
            <p:cNvSpPr>
              <a:spLocks noChangeShapeType="1"/>
            </p:cNvSpPr>
            <p:nvPr/>
          </p:nvSpPr>
          <p:spPr bwMode="auto">
            <a:xfrm>
              <a:off x="31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2" name="Line 24"/>
            <p:cNvSpPr>
              <a:spLocks noChangeShapeType="1"/>
            </p:cNvSpPr>
            <p:nvPr/>
          </p:nvSpPr>
          <p:spPr bwMode="auto">
            <a:xfrm flipH="1">
              <a:off x="1248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3" name="Line 25"/>
            <p:cNvSpPr>
              <a:spLocks noChangeShapeType="1"/>
            </p:cNvSpPr>
            <p:nvPr/>
          </p:nvSpPr>
          <p:spPr bwMode="auto">
            <a:xfrm>
              <a:off x="1920" y="1968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4" name="Line 26"/>
            <p:cNvSpPr>
              <a:spLocks noChangeShapeType="1"/>
            </p:cNvSpPr>
            <p:nvPr/>
          </p:nvSpPr>
          <p:spPr bwMode="auto">
            <a:xfrm flipH="1">
              <a:off x="3600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5" name="Line 27"/>
            <p:cNvSpPr>
              <a:spLocks noChangeShapeType="1"/>
            </p:cNvSpPr>
            <p:nvPr/>
          </p:nvSpPr>
          <p:spPr bwMode="auto">
            <a:xfrm>
              <a:off x="4272" y="1968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6" name="Oval 28"/>
            <p:cNvSpPr>
              <a:spLocks noChangeArrowheads="1"/>
            </p:cNvSpPr>
            <p:nvPr/>
          </p:nvSpPr>
          <p:spPr bwMode="auto">
            <a:xfrm>
              <a:off x="2784" y="1392"/>
              <a:ext cx="336" cy="24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 dirty="0" smtClean="0">
                  <a:latin typeface="Verdana" pitchFamily="34" charset="0"/>
                </a:rPr>
                <a:t>22</a:t>
              </a:r>
              <a:endParaRPr lang="en-US" altLang="en-US" sz="2000" dirty="0">
                <a:latin typeface="Verdana" pitchFamily="34" charset="0"/>
              </a:endParaRPr>
            </a:p>
          </p:txBody>
        </p:sp>
      </p:grpSp>
      <p:sp>
        <p:nvSpPr>
          <p:cNvPr id="27" name="Freeform 29"/>
          <p:cNvSpPr>
            <a:spLocks/>
          </p:cNvSpPr>
          <p:nvPr/>
        </p:nvSpPr>
        <p:spPr bwMode="auto">
          <a:xfrm>
            <a:off x="3190875" y="3071813"/>
            <a:ext cx="523875" cy="652462"/>
          </a:xfrm>
          <a:custGeom>
            <a:avLst/>
            <a:gdLst>
              <a:gd name="T0" fmla="*/ 0 w 330"/>
              <a:gd name="T1" fmla="*/ 2147483647 h 411"/>
              <a:gd name="T2" fmla="*/ 2147483647 w 330"/>
              <a:gd name="T3" fmla="*/ 2147483647 h 411"/>
              <a:gd name="T4" fmla="*/ 2147483647 w 330"/>
              <a:gd name="T5" fmla="*/ 2147483647 h 411"/>
              <a:gd name="T6" fmla="*/ 2147483647 w 330"/>
              <a:gd name="T7" fmla="*/ 2147483647 h 4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30" h="411">
                <a:moveTo>
                  <a:pt x="0" y="3"/>
                </a:moveTo>
                <a:cubicBezTo>
                  <a:pt x="30" y="7"/>
                  <a:pt x="131" y="0"/>
                  <a:pt x="180" y="27"/>
                </a:cubicBezTo>
                <a:cubicBezTo>
                  <a:pt x="229" y="54"/>
                  <a:pt x="269" y="101"/>
                  <a:pt x="294" y="165"/>
                </a:cubicBezTo>
                <a:cubicBezTo>
                  <a:pt x="319" y="229"/>
                  <a:pt x="323" y="360"/>
                  <a:pt x="330" y="411"/>
                </a:cubicBezTo>
              </a:path>
            </a:pathLst>
          </a:custGeom>
          <a:noFill/>
          <a:ln w="15875" cap="flat" cmpd="sng">
            <a:solidFill>
              <a:srgbClr val="FF9999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" name="Freeform 30"/>
          <p:cNvSpPr>
            <a:spLocks/>
          </p:cNvSpPr>
          <p:nvPr/>
        </p:nvSpPr>
        <p:spPr bwMode="auto">
          <a:xfrm>
            <a:off x="2857500" y="3286125"/>
            <a:ext cx="514350" cy="628650"/>
          </a:xfrm>
          <a:custGeom>
            <a:avLst/>
            <a:gdLst>
              <a:gd name="T0" fmla="*/ 2147483647 w 324"/>
              <a:gd name="T1" fmla="*/ 2147483647 h 396"/>
              <a:gd name="T2" fmla="*/ 2147483647 w 324"/>
              <a:gd name="T3" fmla="*/ 2147483647 h 396"/>
              <a:gd name="T4" fmla="*/ 2147483647 w 324"/>
              <a:gd name="T5" fmla="*/ 2147483647 h 396"/>
              <a:gd name="T6" fmla="*/ 2147483647 w 324"/>
              <a:gd name="T7" fmla="*/ 0 h 39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4" h="396">
                <a:moveTo>
                  <a:pt x="324" y="396"/>
                </a:moveTo>
                <a:cubicBezTo>
                  <a:pt x="296" y="389"/>
                  <a:pt x="206" y="381"/>
                  <a:pt x="156" y="348"/>
                </a:cubicBezTo>
                <a:cubicBezTo>
                  <a:pt x="106" y="315"/>
                  <a:pt x="48" y="256"/>
                  <a:pt x="24" y="198"/>
                </a:cubicBezTo>
                <a:cubicBezTo>
                  <a:pt x="0" y="140"/>
                  <a:pt x="14" y="41"/>
                  <a:pt x="12" y="0"/>
                </a:cubicBezTo>
              </a:path>
            </a:pathLst>
          </a:custGeom>
          <a:noFill/>
          <a:ln w="15875" cap="flat" cmpd="sng">
            <a:solidFill>
              <a:srgbClr val="FF9999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102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REHEAP method</a:t>
            </a:r>
          </a:p>
        </p:txBody>
      </p:sp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990600" y="2209800"/>
            <a:ext cx="6781800" cy="2590800"/>
            <a:chOff x="624" y="1392"/>
            <a:chExt cx="4272" cy="1632"/>
          </a:xfrm>
        </p:grpSpPr>
        <p:sp>
          <p:nvSpPr>
            <p:cNvPr id="17414" name="Oval 6"/>
            <p:cNvSpPr>
              <a:spLocks noChangeArrowheads="1"/>
            </p:cNvSpPr>
            <p:nvPr/>
          </p:nvSpPr>
          <p:spPr bwMode="auto">
            <a:xfrm>
              <a:off x="9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19</a:t>
              </a:r>
            </a:p>
          </p:txBody>
        </p:sp>
        <p:sp>
          <p:nvSpPr>
            <p:cNvPr id="17415" name="Oval 7"/>
            <p:cNvSpPr>
              <a:spLocks noChangeArrowheads="1"/>
            </p:cNvSpPr>
            <p:nvPr/>
          </p:nvSpPr>
          <p:spPr bwMode="auto">
            <a:xfrm>
              <a:off x="12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17416" name="Oval 8"/>
            <p:cNvSpPr>
              <a:spLocks noChangeArrowheads="1"/>
            </p:cNvSpPr>
            <p:nvPr/>
          </p:nvSpPr>
          <p:spPr bwMode="auto">
            <a:xfrm>
              <a:off x="6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18</a:t>
              </a:r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 flipH="1">
              <a:off x="8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12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2160" y="2400"/>
              <a:ext cx="336" cy="240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 dirty="0" smtClean="0">
                  <a:latin typeface="Verdana" pitchFamily="34" charset="0"/>
                </a:rPr>
                <a:t>9</a:t>
              </a:r>
              <a:endParaRPr lang="en-US" altLang="en-US" sz="2000" dirty="0">
                <a:latin typeface="Verdana" pitchFamily="34" charset="0"/>
              </a:endParaRPr>
            </a:p>
          </p:txBody>
        </p:sp>
        <p:sp>
          <p:nvSpPr>
            <p:cNvPr id="17420" name="Oval 12"/>
            <p:cNvSpPr>
              <a:spLocks noChangeArrowheads="1"/>
            </p:cNvSpPr>
            <p:nvPr/>
          </p:nvSpPr>
          <p:spPr bwMode="auto">
            <a:xfrm>
              <a:off x="24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3</a:t>
              </a:r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1824" y="2784"/>
              <a:ext cx="336" cy="24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 dirty="0">
                  <a:latin typeface="Verdana" pitchFamily="34" charset="0"/>
                </a:rPr>
                <a:t>11</a:t>
              </a:r>
            </a:p>
          </p:txBody>
        </p:sp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 flipH="1">
              <a:off x="20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23" name="Line 15"/>
            <p:cNvSpPr>
              <a:spLocks noChangeShapeType="1"/>
            </p:cNvSpPr>
            <p:nvPr/>
          </p:nvSpPr>
          <p:spPr bwMode="auto">
            <a:xfrm>
              <a:off x="24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24" name="Oval 16"/>
            <p:cNvSpPr>
              <a:spLocks noChangeArrowheads="1"/>
            </p:cNvSpPr>
            <p:nvPr/>
          </p:nvSpPr>
          <p:spPr bwMode="auto">
            <a:xfrm>
              <a:off x="33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17427" name="Oval 19"/>
            <p:cNvSpPr>
              <a:spLocks noChangeArrowheads="1"/>
            </p:cNvSpPr>
            <p:nvPr/>
          </p:nvSpPr>
          <p:spPr bwMode="auto">
            <a:xfrm>
              <a:off x="45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15</a:t>
              </a:r>
            </a:p>
          </p:txBody>
        </p:sp>
        <p:sp>
          <p:nvSpPr>
            <p:cNvPr id="17428" name="Oval 20"/>
            <p:cNvSpPr>
              <a:spLocks noChangeArrowheads="1"/>
            </p:cNvSpPr>
            <p:nvPr/>
          </p:nvSpPr>
          <p:spPr bwMode="auto">
            <a:xfrm>
              <a:off x="3984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17</a:t>
              </a:r>
            </a:p>
          </p:txBody>
        </p:sp>
        <p:sp>
          <p:nvSpPr>
            <p:cNvPr id="17429" name="Oval 21"/>
            <p:cNvSpPr>
              <a:spLocks noChangeArrowheads="1"/>
            </p:cNvSpPr>
            <p:nvPr/>
          </p:nvSpPr>
          <p:spPr bwMode="auto">
            <a:xfrm>
              <a:off x="1632" y="1776"/>
              <a:ext cx="336" cy="24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 dirty="0" smtClean="0">
                  <a:latin typeface="Verdana" pitchFamily="34" charset="0"/>
                </a:rPr>
                <a:t>21</a:t>
              </a:r>
              <a:endParaRPr lang="en-US" altLang="en-US" sz="2000" dirty="0">
                <a:latin typeface="Verdana" pitchFamily="34" charset="0"/>
              </a:endParaRPr>
            </a:p>
          </p:txBody>
        </p:sp>
        <p:sp>
          <p:nvSpPr>
            <p:cNvPr id="17430" name="Line 22"/>
            <p:cNvSpPr>
              <a:spLocks noChangeShapeType="1"/>
            </p:cNvSpPr>
            <p:nvPr/>
          </p:nvSpPr>
          <p:spPr bwMode="auto">
            <a:xfrm flipH="1">
              <a:off x="19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1" name="Line 23"/>
            <p:cNvSpPr>
              <a:spLocks noChangeShapeType="1"/>
            </p:cNvSpPr>
            <p:nvPr/>
          </p:nvSpPr>
          <p:spPr bwMode="auto">
            <a:xfrm>
              <a:off x="31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2" name="Line 24"/>
            <p:cNvSpPr>
              <a:spLocks noChangeShapeType="1"/>
            </p:cNvSpPr>
            <p:nvPr/>
          </p:nvSpPr>
          <p:spPr bwMode="auto">
            <a:xfrm flipH="1">
              <a:off x="1248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3" name="Line 25"/>
            <p:cNvSpPr>
              <a:spLocks noChangeShapeType="1"/>
            </p:cNvSpPr>
            <p:nvPr/>
          </p:nvSpPr>
          <p:spPr bwMode="auto">
            <a:xfrm>
              <a:off x="1920" y="1968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4" name="Line 26"/>
            <p:cNvSpPr>
              <a:spLocks noChangeShapeType="1"/>
            </p:cNvSpPr>
            <p:nvPr/>
          </p:nvSpPr>
          <p:spPr bwMode="auto">
            <a:xfrm flipH="1">
              <a:off x="3600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5" name="Line 27"/>
            <p:cNvSpPr>
              <a:spLocks noChangeShapeType="1"/>
            </p:cNvSpPr>
            <p:nvPr/>
          </p:nvSpPr>
          <p:spPr bwMode="auto">
            <a:xfrm>
              <a:off x="4272" y="1968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6" name="Oval 28"/>
            <p:cNvSpPr>
              <a:spLocks noChangeArrowheads="1"/>
            </p:cNvSpPr>
            <p:nvPr/>
          </p:nvSpPr>
          <p:spPr bwMode="auto">
            <a:xfrm>
              <a:off x="2784" y="1392"/>
              <a:ext cx="336" cy="24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 dirty="0" smtClean="0">
                  <a:latin typeface="Verdana" pitchFamily="34" charset="0"/>
                </a:rPr>
                <a:t>22</a:t>
              </a:r>
              <a:endParaRPr lang="en-US" altLang="en-US" sz="2000" dirty="0">
                <a:latin typeface="Verdana" pitchFamily="34" charset="0"/>
              </a:endParaRPr>
            </a:p>
          </p:txBody>
        </p:sp>
      </p:grpSp>
      <p:sp>
        <p:nvSpPr>
          <p:cNvPr id="27" name="Freeform 29"/>
          <p:cNvSpPr>
            <a:spLocks/>
          </p:cNvSpPr>
          <p:nvPr/>
        </p:nvSpPr>
        <p:spPr bwMode="auto">
          <a:xfrm>
            <a:off x="3190875" y="3071813"/>
            <a:ext cx="523875" cy="652462"/>
          </a:xfrm>
          <a:custGeom>
            <a:avLst/>
            <a:gdLst>
              <a:gd name="T0" fmla="*/ 0 w 330"/>
              <a:gd name="T1" fmla="*/ 2147483647 h 411"/>
              <a:gd name="T2" fmla="*/ 2147483647 w 330"/>
              <a:gd name="T3" fmla="*/ 2147483647 h 411"/>
              <a:gd name="T4" fmla="*/ 2147483647 w 330"/>
              <a:gd name="T5" fmla="*/ 2147483647 h 411"/>
              <a:gd name="T6" fmla="*/ 2147483647 w 330"/>
              <a:gd name="T7" fmla="*/ 2147483647 h 4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30" h="411">
                <a:moveTo>
                  <a:pt x="0" y="3"/>
                </a:moveTo>
                <a:cubicBezTo>
                  <a:pt x="30" y="7"/>
                  <a:pt x="131" y="0"/>
                  <a:pt x="180" y="27"/>
                </a:cubicBezTo>
                <a:cubicBezTo>
                  <a:pt x="229" y="54"/>
                  <a:pt x="269" y="101"/>
                  <a:pt x="294" y="165"/>
                </a:cubicBezTo>
                <a:cubicBezTo>
                  <a:pt x="319" y="229"/>
                  <a:pt x="323" y="360"/>
                  <a:pt x="330" y="411"/>
                </a:cubicBezTo>
              </a:path>
            </a:pathLst>
          </a:custGeom>
          <a:noFill/>
          <a:ln w="15875" cap="flat" cmpd="sng">
            <a:solidFill>
              <a:srgbClr val="FF9999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" name="Freeform 30"/>
          <p:cNvSpPr>
            <a:spLocks/>
          </p:cNvSpPr>
          <p:nvPr/>
        </p:nvSpPr>
        <p:spPr bwMode="auto">
          <a:xfrm>
            <a:off x="2857500" y="3286125"/>
            <a:ext cx="514350" cy="628650"/>
          </a:xfrm>
          <a:custGeom>
            <a:avLst/>
            <a:gdLst>
              <a:gd name="T0" fmla="*/ 2147483647 w 324"/>
              <a:gd name="T1" fmla="*/ 2147483647 h 396"/>
              <a:gd name="T2" fmla="*/ 2147483647 w 324"/>
              <a:gd name="T3" fmla="*/ 2147483647 h 396"/>
              <a:gd name="T4" fmla="*/ 2147483647 w 324"/>
              <a:gd name="T5" fmla="*/ 2147483647 h 396"/>
              <a:gd name="T6" fmla="*/ 2147483647 w 324"/>
              <a:gd name="T7" fmla="*/ 0 h 39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4" h="396">
                <a:moveTo>
                  <a:pt x="324" y="396"/>
                </a:moveTo>
                <a:cubicBezTo>
                  <a:pt x="296" y="389"/>
                  <a:pt x="206" y="381"/>
                  <a:pt x="156" y="348"/>
                </a:cubicBezTo>
                <a:cubicBezTo>
                  <a:pt x="106" y="315"/>
                  <a:pt x="48" y="256"/>
                  <a:pt x="24" y="198"/>
                </a:cubicBezTo>
                <a:cubicBezTo>
                  <a:pt x="0" y="140"/>
                  <a:pt x="14" y="41"/>
                  <a:pt x="12" y="0"/>
                </a:cubicBezTo>
              </a:path>
            </a:pathLst>
          </a:custGeom>
          <a:noFill/>
          <a:ln w="15875" cap="flat" cmpd="sng">
            <a:solidFill>
              <a:srgbClr val="FF9999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995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REHEAP method</a:t>
            </a:r>
          </a:p>
        </p:txBody>
      </p:sp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990600" y="2209800"/>
            <a:ext cx="6781800" cy="2590800"/>
            <a:chOff x="624" y="1392"/>
            <a:chExt cx="4272" cy="1632"/>
          </a:xfrm>
        </p:grpSpPr>
        <p:sp>
          <p:nvSpPr>
            <p:cNvPr id="17414" name="Oval 6"/>
            <p:cNvSpPr>
              <a:spLocks noChangeArrowheads="1"/>
            </p:cNvSpPr>
            <p:nvPr/>
          </p:nvSpPr>
          <p:spPr bwMode="auto">
            <a:xfrm>
              <a:off x="9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19</a:t>
              </a:r>
            </a:p>
          </p:txBody>
        </p:sp>
        <p:sp>
          <p:nvSpPr>
            <p:cNvPr id="17415" name="Oval 7"/>
            <p:cNvSpPr>
              <a:spLocks noChangeArrowheads="1"/>
            </p:cNvSpPr>
            <p:nvPr/>
          </p:nvSpPr>
          <p:spPr bwMode="auto">
            <a:xfrm>
              <a:off x="12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17416" name="Oval 8"/>
            <p:cNvSpPr>
              <a:spLocks noChangeArrowheads="1"/>
            </p:cNvSpPr>
            <p:nvPr/>
          </p:nvSpPr>
          <p:spPr bwMode="auto">
            <a:xfrm>
              <a:off x="6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18</a:t>
              </a:r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 flipH="1">
              <a:off x="8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12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2160" y="2400"/>
              <a:ext cx="336" cy="240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 dirty="0" smtClean="0">
                  <a:latin typeface="Verdana" pitchFamily="34" charset="0"/>
                </a:rPr>
                <a:t>9</a:t>
              </a:r>
              <a:endParaRPr lang="en-US" altLang="en-US" sz="2000" dirty="0">
                <a:latin typeface="Verdana" pitchFamily="34" charset="0"/>
              </a:endParaRPr>
            </a:p>
          </p:txBody>
        </p:sp>
        <p:sp>
          <p:nvSpPr>
            <p:cNvPr id="17420" name="Oval 12"/>
            <p:cNvSpPr>
              <a:spLocks noChangeArrowheads="1"/>
            </p:cNvSpPr>
            <p:nvPr/>
          </p:nvSpPr>
          <p:spPr bwMode="auto">
            <a:xfrm>
              <a:off x="24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3</a:t>
              </a:r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1824" y="2784"/>
              <a:ext cx="336" cy="24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 dirty="0">
                  <a:latin typeface="Verdana" pitchFamily="34" charset="0"/>
                </a:rPr>
                <a:t>11</a:t>
              </a:r>
            </a:p>
          </p:txBody>
        </p:sp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 flipH="1">
              <a:off x="20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23" name="Line 15"/>
            <p:cNvSpPr>
              <a:spLocks noChangeShapeType="1"/>
            </p:cNvSpPr>
            <p:nvPr/>
          </p:nvSpPr>
          <p:spPr bwMode="auto">
            <a:xfrm>
              <a:off x="24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24" name="Oval 16"/>
            <p:cNvSpPr>
              <a:spLocks noChangeArrowheads="1"/>
            </p:cNvSpPr>
            <p:nvPr/>
          </p:nvSpPr>
          <p:spPr bwMode="auto">
            <a:xfrm>
              <a:off x="33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17427" name="Oval 19"/>
            <p:cNvSpPr>
              <a:spLocks noChangeArrowheads="1"/>
            </p:cNvSpPr>
            <p:nvPr/>
          </p:nvSpPr>
          <p:spPr bwMode="auto">
            <a:xfrm>
              <a:off x="45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15</a:t>
              </a:r>
            </a:p>
          </p:txBody>
        </p:sp>
        <p:sp>
          <p:nvSpPr>
            <p:cNvPr id="17428" name="Oval 20"/>
            <p:cNvSpPr>
              <a:spLocks noChangeArrowheads="1"/>
            </p:cNvSpPr>
            <p:nvPr/>
          </p:nvSpPr>
          <p:spPr bwMode="auto">
            <a:xfrm>
              <a:off x="3984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17</a:t>
              </a:r>
            </a:p>
          </p:txBody>
        </p:sp>
        <p:sp>
          <p:nvSpPr>
            <p:cNvPr id="17429" name="Oval 21"/>
            <p:cNvSpPr>
              <a:spLocks noChangeArrowheads="1"/>
            </p:cNvSpPr>
            <p:nvPr/>
          </p:nvSpPr>
          <p:spPr bwMode="auto">
            <a:xfrm>
              <a:off x="1632" y="1776"/>
              <a:ext cx="336" cy="24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 dirty="0" smtClean="0">
                  <a:latin typeface="Verdana" pitchFamily="34" charset="0"/>
                </a:rPr>
                <a:t>21</a:t>
              </a:r>
              <a:endParaRPr lang="en-US" altLang="en-US" sz="2000" dirty="0">
                <a:latin typeface="Verdana" pitchFamily="34" charset="0"/>
              </a:endParaRPr>
            </a:p>
          </p:txBody>
        </p:sp>
        <p:sp>
          <p:nvSpPr>
            <p:cNvPr id="17430" name="Line 22"/>
            <p:cNvSpPr>
              <a:spLocks noChangeShapeType="1"/>
            </p:cNvSpPr>
            <p:nvPr/>
          </p:nvSpPr>
          <p:spPr bwMode="auto">
            <a:xfrm flipH="1">
              <a:off x="19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1" name="Line 23"/>
            <p:cNvSpPr>
              <a:spLocks noChangeShapeType="1"/>
            </p:cNvSpPr>
            <p:nvPr/>
          </p:nvSpPr>
          <p:spPr bwMode="auto">
            <a:xfrm>
              <a:off x="31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2" name="Line 24"/>
            <p:cNvSpPr>
              <a:spLocks noChangeShapeType="1"/>
            </p:cNvSpPr>
            <p:nvPr/>
          </p:nvSpPr>
          <p:spPr bwMode="auto">
            <a:xfrm flipH="1">
              <a:off x="1248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3" name="Line 25"/>
            <p:cNvSpPr>
              <a:spLocks noChangeShapeType="1"/>
            </p:cNvSpPr>
            <p:nvPr/>
          </p:nvSpPr>
          <p:spPr bwMode="auto">
            <a:xfrm>
              <a:off x="1920" y="1968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4" name="Line 26"/>
            <p:cNvSpPr>
              <a:spLocks noChangeShapeType="1"/>
            </p:cNvSpPr>
            <p:nvPr/>
          </p:nvSpPr>
          <p:spPr bwMode="auto">
            <a:xfrm flipH="1">
              <a:off x="3600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5" name="Line 27"/>
            <p:cNvSpPr>
              <a:spLocks noChangeShapeType="1"/>
            </p:cNvSpPr>
            <p:nvPr/>
          </p:nvSpPr>
          <p:spPr bwMode="auto">
            <a:xfrm>
              <a:off x="4272" y="1968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6" name="Oval 28"/>
            <p:cNvSpPr>
              <a:spLocks noChangeArrowheads="1"/>
            </p:cNvSpPr>
            <p:nvPr/>
          </p:nvSpPr>
          <p:spPr bwMode="auto">
            <a:xfrm>
              <a:off x="2784" y="1392"/>
              <a:ext cx="336" cy="24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 dirty="0" smtClean="0">
                  <a:latin typeface="Verdana" pitchFamily="34" charset="0"/>
                </a:rPr>
                <a:t>22</a:t>
              </a:r>
              <a:endParaRPr lang="en-US" altLang="en-US" sz="2000" dirty="0">
                <a:latin typeface="Verdana" pitchFamily="34" charset="0"/>
              </a:endParaRPr>
            </a:p>
          </p:txBody>
        </p:sp>
      </p:grpSp>
      <p:sp>
        <p:nvSpPr>
          <p:cNvPr id="29" name="Freeform 29"/>
          <p:cNvSpPr>
            <a:spLocks/>
          </p:cNvSpPr>
          <p:nvPr/>
        </p:nvSpPr>
        <p:spPr bwMode="auto">
          <a:xfrm>
            <a:off x="3019425" y="3975100"/>
            <a:ext cx="412750" cy="415925"/>
          </a:xfrm>
          <a:custGeom>
            <a:avLst/>
            <a:gdLst>
              <a:gd name="T0" fmla="*/ 0 w 260"/>
              <a:gd name="T1" fmla="*/ 2147483647 h 262"/>
              <a:gd name="T2" fmla="*/ 2147483647 w 260"/>
              <a:gd name="T3" fmla="*/ 2147483647 h 262"/>
              <a:gd name="T4" fmla="*/ 2147483647 w 260"/>
              <a:gd name="T5" fmla="*/ 2147483647 h 262"/>
              <a:gd name="T6" fmla="*/ 2147483647 w 260"/>
              <a:gd name="T7" fmla="*/ 0 h 26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0" h="262">
                <a:moveTo>
                  <a:pt x="0" y="262"/>
                </a:moveTo>
                <a:cubicBezTo>
                  <a:pt x="5" y="243"/>
                  <a:pt x="15" y="180"/>
                  <a:pt x="30" y="148"/>
                </a:cubicBezTo>
                <a:cubicBezTo>
                  <a:pt x="45" y="116"/>
                  <a:pt x="52" y="95"/>
                  <a:pt x="90" y="70"/>
                </a:cubicBezTo>
                <a:cubicBezTo>
                  <a:pt x="128" y="45"/>
                  <a:pt x="225" y="15"/>
                  <a:pt x="260" y="0"/>
                </a:cubicBezTo>
              </a:path>
            </a:pathLst>
          </a:custGeom>
          <a:noFill/>
          <a:ln w="15875" cap="flat" cmpd="sng">
            <a:solidFill>
              <a:srgbClr val="FF9999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3448050" y="4219575"/>
            <a:ext cx="263525" cy="390525"/>
          </a:xfrm>
          <a:custGeom>
            <a:avLst/>
            <a:gdLst>
              <a:gd name="T0" fmla="*/ 2147483647 w 166"/>
              <a:gd name="T1" fmla="*/ 0 h 246"/>
              <a:gd name="T2" fmla="*/ 2147483647 w 166"/>
              <a:gd name="T3" fmla="*/ 2147483647 h 246"/>
              <a:gd name="T4" fmla="*/ 2147483647 w 166"/>
              <a:gd name="T5" fmla="*/ 2147483647 h 246"/>
              <a:gd name="T6" fmla="*/ 0 w 166"/>
              <a:gd name="T7" fmla="*/ 2147483647 h 2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6" h="246">
                <a:moveTo>
                  <a:pt x="150" y="0"/>
                </a:moveTo>
                <a:cubicBezTo>
                  <a:pt x="152" y="16"/>
                  <a:pt x="166" y="69"/>
                  <a:pt x="162" y="96"/>
                </a:cubicBezTo>
                <a:cubicBezTo>
                  <a:pt x="158" y="123"/>
                  <a:pt x="153" y="137"/>
                  <a:pt x="126" y="162"/>
                </a:cubicBezTo>
                <a:cubicBezTo>
                  <a:pt x="99" y="187"/>
                  <a:pt x="26" y="229"/>
                  <a:pt x="0" y="246"/>
                </a:cubicBezTo>
              </a:path>
            </a:pathLst>
          </a:custGeom>
          <a:noFill/>
          <a:ln w="15875" cap="flat" cmpd="sng">
            <a:solidFill>
              <a:srgbClr val="FF9999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819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REHEAP method</a:t>
            </a:r>
          </a:p>
        </p:txBody>
      </p:sp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990600" y="2209800"/>
            <a:ext cx="6781800" cy="2590800"/>
            <a:chOff x="624" y="1392"/>
            <a:chExt cx="4272" cy="1632"/>
          </a:xfrm>
        </p:grpSpPr>
        <p:sp>
          <p:nvSpPr>
            <p:cNvPr id="17414" name="Oval 6"/>
            <p:cNvSpPr>
              <a:spLocks noChangeArrowheads="1"/>
            </p:cNvSpPr>
            <p:nvPr/>
          </p:nvSpPr>
          <p:spPr bwMode="auto">
            <a:xfrm>
              <a:off x="9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19</a:t>
              </a:r>
            </a:p>
          </p:txBody>
        </p:sp>
        <p:sp>
          <p:nvSpPr>
            <p:cNvPr id="17415" name="Oval 7"/>
            <p:cNvSpPr>
              <a:spLocks noChangeArrowheads="1"/>
            </p:cNvSpPr>
            <p:nvPr/>
          </p:nvSpPr>
          <p:spPr bwMode="auto">
            <a:xfrm>
              <a:off x="12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17416" name="Oval 8"/>
            <p:cNvSpPr>
              <a:spLocks noChangeArrowheads="1"/>
            </p:cNvSpPr>
            <p:nvPr/>
          </p:nvSpPr>
          <p:spPr bwMode="auto">
            <a:xfrm>
              <a:off x="6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18</a:t>
              </a:r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 flipH="1">
              <a:off x="8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12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2160" y="2400"/>
              <a:ext cx="336" cy="24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 dirty="0" smtClean="0">
                  <a:latin typeface="Verdana" pitchFamily="34" charset="0"/>
                </a:rPr>
                <a:t>11</a:t>
              </a:r>
              <a:endParaRPr lang="en-US" altLang="en-US" sz="2000" dirty="0">
                <a:latin typeface="Verdana" pitchFamily="34" charset="0"/>
              </a:endParaRPr>
            </a:p>
          </p:txBody>
        </p:sp>
        <p:sp>
          <p:nvSpPr>
            <p:cNvPr id="17420" name="Oval 12"/>
            <p:cNvSpPr>
              <a:spLocks noChangeArrowheads="1"/>
            </p:cNvSpPr>
            <p:nvPr/>
          </p:nvSpPr>
          <p:spPr bwMode="auto">
            <a:xfrm>
              <a:off x="24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 dirty="0" smtClean="0">
                  <a:latin typeface="Verdana" pitchFamily="34" charset="0"/>
                </a:rPr>
                <a:t>3</a:t>
              </a:r>
              <a:endParaRPr lang="en-US" altLang="en-US" sz="2000" dirty="0">
                <a:latin typeface="Verdana" pitchFamily="34" charset="0"/>
              </a:endParaRPr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1824" y="2784"/>
              <a:ext cx="336" cy="240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 dirty="0" smtClean="0">
                  <a:latin typeface="Verdana" pitchFamily="34" charset="0"/>
                </a:rPr>
                <a:t>9</a:t>
              </a:r>
              <a:endParaRPr lang="en-US" altLang="en-US" sz="2000" dirty="0">
                <a:latin typeface="Verdana" pitchFamily="34" charset="0"/>
              </a:endParaRPr>
            </a:p>
          </p:txBody>
        </p:sp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 flipH="1">
              <a:off x="20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23" name="Line 15"/>
            <p:cNvSpPr>
              <a:spLocks noChangeShapeType="1"/>
            </p:cNvSpPr>
            <p:nvPr/>
          </p:nvSpPr>
          <p:spPr bwMode="auto">
            <a:xfrm>
              <a:off x="24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24" name="Oval 16"/>
            <p:cNvSpPr>
              <a:spLocks noChangeArrowheads="1"/>
            </p:cNvSpPr>
            <p:nvPr/>
          </p:nvSpPr>
          <p:spPr bwMode="auto">
            <a:xfrm>
              <a:off x="33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17427" name="Oval 19"/>
            <p:cNvSpPr>
              <a:spLocks noChangeArrowheads="1"/>
            </p:cNvSpPr>
            <p:nvPr/>
          </p:nvSpPr>
          <p:spPr bwMode="auto">
            <a:xfrm>
              <a:off x="45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15</a:t>
              </a:r>
            </a:p>
          </p:txBody>
        </p:sp>
        <p:sp>
          <p:nvSpPr>
            <p:cNvPr id="17428" name="Oval 20"/>
            <p:cNvSpPr>
              <a:spLocks noChangeArrowheads="1"/>
            </p:cNvSpPr>
            <p:nvPr/>
          </p:nvSpPr>
          <p:spPr bwMode="auto">
            <a:xfrm>
              <a:off x="3984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17</a:t>
              </a:r>
            </a:p>
          </p:txBody>
        </p:sp>
        <p:sp>
          <p:nvSpPr>
            <p:cNvPr id="17429" name="Oval 21"/>
            <p:cNvSpPr>
              <a:spLocks noChangeArrowheads="1"/>
            </p:cNvSpPr>
            <p:nvPr/>
          </p:nvSpPr>
          <p:spPr bwMode="auto">
            <a:xfrm>
              <a:off x="1632" y="1776"/>
              <a:ext cx="336" cy="24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 dirty="0" smtClean="0">
                  <a:latin typeface="Verdana" pitchFamily="34" charset="0"/>
                </a:rPr>
                <a:t>21</a:t>
              </a:r>
              <a:endParaRPr lang="en-US" altLang="en-US" sz="2000" dirty="0">
                <a:latin typeface="Verdana" pitchFamily="34" charset="0"/>
              </a:endParaRPr>
            </a:p>
          </p:txBody>
        </p:sp>
        <p:sp>
          <p:nvSpPr>
            <p:cNvPr id="17430" name="Line 22"/>
            <p:cNvSpPr>
              <a:spLocks noChangeShapeType="1"/>
            </p:cNvSpPr>
            <p:nvPr/>
          </p:nvSpPr>
          <p:spPr bwMode="auto">
            <a:xfrm flipH="1">
              <a:off x="19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1" name="Line 23"/>
            <p:cNvSpPr>
              <a:spLocks noChangeShapeType="1"/>
            </p:cNvSpPr>
            <p:nvPr/>
          </p:nvSpPr>
          <p:spPr bwMode="auto">
            <a:xfrm>
              <a:off x="31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2" name="Line 24"/>
            <p:cNvSpPr>
              <a:spLocks noChangeShapeType="1"/>
            </p:cNvSpPr>
            <p:nvPr/>
          </p:nvSpPr>
          <p:spPr bwMode="auto">
            <a:xfrm flipH="1">
              <a:off x="1248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3" name="Line 25"/>
            <p:cNvSpPr>
              <a:spLocks noChangeShapeType="1"/>
            </p:cNvSpPr>
            <p:nvPr/>
          </p:nvSpPr>
          <p:spPr bwMode="auto">
            <a:xfrm>
              <a:off x="1920" y="1968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4" name="Line 26"/>
            <p:cNvSpPr>
              <a:spLocks noChangeShapeType="1"/>
            </p:cNvSpPr>
            <p:nvPr/>
          </p:nvSpPr>
          <p:spPr bwMode="auto">
            <a:xfrm flipH="1">
              <a:off x="3600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5" name="Line 27"/>
            <p:cNvSpPr>
              <a:spLocks noChangeShapeType="1"/>
            </p:cNvSpPr>
            <p:nvPr/>
          </p:nvSpPr>
          <p:spPr bwMode="auto">
            <a:xfrm>
              <a:off x="4272" y="1968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6" name="Oval 28"/>
            <p:cNvSpPr>
              <a:spLocks noChangeArrowheads="1"/>
            </p:cNvSpPr>
            <p:nvPr/>
          </p:nvSpPr>
          <p:spPr bwMode="auto">
            <a:xfrm>
              <a:off x="2784" y="1392"/>
              <a:ext cx="336" cy="24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 dirty="0" smtClean="0">
                  <a:latin typeface="Verdana" pitchFamily="34" charset="0"/>
                </a:rPr>
                <a:t>22</a:t>
              </a:r>
              <a:endParaRPr lang="en-US" altLang="en-US" sz="2000" dirty="0">
                <a:latin typeface="Verdana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082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of </a:t>
            </a:r>
            <a:r>
              <a:rPr lang="en-US" dirty="0" err="1" smtClean="0"/>
              <a:t>Reheap</a:t>
            </a:r>
            <a:r>
              <a:rPr lang="en-US" dirty="0" smtClean="0"/>
              <a:t>?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56</a:t>
            </a:fld>
            <a:endParaRPr lang="en-CA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990600" y="2209800"/>
            <a:ext cx="6781800" cy="2590800"/>
            <a:chOff x="624" y="1392"/>
            <a:chExt cx="4272" cy="1632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9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19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2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18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8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2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1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21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24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3</a:t>
              </a: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824" y="2784"/>
              <a:ext cx="336" cy="24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 dirty="0">
                  <a:latin typeface="Verdana" pitchFamily="34" charset="0"/>
                </a:rPr>
                <a:t>11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20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24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3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45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15</a:t>
              </a:r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3984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17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632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22</a:t>
              </a: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H="1">
              <a:off x="19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31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H="1">
              <a:off x="1248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1920" y="1968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flipH="1">
              <a:off x="3600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4272" y="1968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7" name="Oval 28"/>
            <p:cNvSpPr>
              <a:spLocks noChangeArrowheads="1"/>
            </p:cNvSpPr>
            <p:nvPr/>
          </p:nvSpPr>
          <p:spPr bwMode="auto">
            <a:xfrm>
              <a:off x="2784" y="1392"/>
              <a:ext cx="336" cy="240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 dirty="0" smtClean="0">
                  <a:latin typeface="Verdana" pitchFamily="34" charset="0"/>
                </a:rPr>
                <a:t>9</a:t>
              </a:r>
              <a:endParaRPr lang="en-US" altLang="en-US" sz="2000" dirty="0">
                <a:latin typeface="Verdana" pitchFamily="34" charset="0"/>
              </a:endParaRPr>
            </a:p>
          </p:txBody>
        </p:sp>
      </p:grpSp>
      <p:sp>
        <p:nvSpPr>
          <p:cNvPr id="28" name="Freeform 34"/>
          <p:cNvSpPr>
            <a:spLocks/>
          </p:cNvSpPr>
          <p:nvPr/>
        </p:nvSpPr>
        <p:spPr bwMode="auto">
          <a:xfrm>
            <a:off x="3043238" y="2274888"/>
            <a:ext cx="1298575" cy="466725"/>
          </a:xfrm>
          <a:custGeom>
            <a:avLst/>
            <a:gdLst>
              <a:gd name="T0" fmla="*/ 0 w 816"/>
              <a:gd name="T1" fmla="*/ 2147483647 h 296"/>
              <a:gd name="T2" fmla="*/ 2147483647 w 816"/>
              <a:gd name="T3" fmla="*/ 2147483647 h 296"/>
              <a:gd name="T4" fmla="*/ 2147483647 w 816"/>
              <a:gd name="T5" fmla="*/ 2147483647 h 296"/>
              <a:gd name="T6" fmla="*/ 2147483647 w 816"/>
              <a:gd name="T7" fmla="*/ 2147483647 h 29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16" h="296">
                <a:moveTo>
                  <a:pt x="0" y="296"/>
                </a:moveTo>
                <a:cubicBezTo>
                  <a:pt x="60" y="224"/>
                  <a:pt x="120" y="152"/>
                  <a:pt x="192" y="104"/>
                </a:cubicBezTo>
                <a:cubicBezTo>
                  <a:pt x="264" y="56"/>
                  <a:pt x="328" y="16"/>
                  <a:pt x="432" y="8"/>
                </a:cubicBezTo>
                <a:cubicBezTo>
                  <a:pt x="536" y="0"/>
                  <a:pt x="676" y="28"/>
                  <a:pt x="816" y="56"/>
                </a:cubicBezTo>
              </a:path>
            </a:pathLst>
          </a:custGeom>
          <a:noFill/>
          <a:ln w="15875" cap="flat" cmpd="sng">
            <a:solidFill>
              <a:srgbClr val="FF9999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" name="Freeform 35"/>
          <p:cNvSpPr>
            <a:spLocks/>
          </p:cNvSpPr>
          <p:nvPr/>
        </p:nvSpPr>
        <p:spPr bwMode="auto">
          <a:xfrm>
            <a:off x="3200400" y="2667000"/>
            <a:ext cx="1371600" cy="469900"/>
          </a:xfrm>
          <a:custGeom>
            <a:avLst/>
            <a:gdLst>
              <a:gd name="T0" fmla="*/ 2147483647 w 864"/>
              <a:gd name="T1" fmla="*/ 0 h 296"/>
              <a:gd name="T2" fmla="*/ 2147483647 w 864"/>
              <a:gd name="T3" fmla="*/ 2147483647 h 296"/>
              <a:gd name="T4" fmla="*/ 2147483647 w 864"/>
              <a:gd name="T5" fmla="*/ 2147483647 h 296"/>
              <a:gd name="T6" fmla="*/ 0 w 864"/>
              <a:gd name="T7" fmla="*/ 2147483647 h 29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296">
                <a:moveTo>
                  <a:pt x="864" y="0"/>
                </a:moveTo>
                <a:cubicBezTo>
                  <a:pt x="812" y="72"/>
                  <a:pt x="760" y="144"/>
                  <a:pt x="672" y="192"/>
                </a:cubicBezTo>
                <a:cubicBezTo>
                  <a:pt x="584" y="240"/>
                  <a:pt x="448" y="280"/>
                  <a:pt x="336" y="288"/>
                </a:cubicBezTo>
                <a:cubicBezTo>
                  <a:pt x="224" y="296"/>
                  <a:pt x="48" y="248"/>
                  <a:pt x="0" y="240"/>
                </a:cubicBezTo>
              </a:path>
            </a:pathLst>
          </a:custGeom>
          <a:noFill/>
          <a:ln w="15875" cap="flat" cmpd="sng">
            <a:solidFill>
              <a:srgbClr val="FF9999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" name="Freeform 29"/>
          <p:cNvSpPr>
            <a:spLocks/>
          </p:cNvSpPr>
          <p:nvPr/>
        </p:nvSpPr>
        <p:spPr bwMode="auto">
          <a:xfrm>
            <a:off x="3190875" y="3071813"/>
            <a:ext cx="523875" cy="652462"/>
          </a:xfrm>
          <a:custGeom>
            <a:avLst/>
            <a:gdLst>
              <a:gd name="T0" fmla="*/ 0 w 330"/>
              <a:gd name="T1" fmla="*/ 2147483647 h 411"/>
              <a:gd name="T2" fmla="*/ 2147483647 w 330"/>
              <a:gd name="T3" fmla="*/ 2147483647 h 411"/>
              <a:gd name="T4" fmla="*/ 2147483647 w 330"/>
              <a:gd name="T5" fmla="*/ 2147483647 h 411"/>
              <a:gd name="T6" fmla="*/ 2147483647 w 330"/>
              <a:gd name="T7" fmla="*/ 2147483647 h 4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30" h="411">
                <a:moveTo>
                  <a:pt x="0" y="3"/>
                </a:moveTo>
                <a:cubicBezTo>
                  <a:pt x="30" y="7"/>
                  <a:pt x="131" y="0"/>
                  <a:pt x="180" y="27"/>
                </a:cubicBezTo>
                <a:cubicBezTo>
                  <a:pt x="229" y="54"/>
                  <a:pt x="269" y="101"/>
                  <a:pt x="294" y="165"/>
                </a:cubicBezTo>
                <a:cubicBezTo>
                  <a:pt x="319" y="229"/>
                  <a:pt x="323" y="360"/>
                  <a:pt x="330" y="411"/>
                </a:cubicBezTo>
              </a:path>
            </a:pathLst>
          </a:custGeom>
          <a:noFill/>
          <a:ln w="15875" cap="flat" cmpd="sng">
            <a:solidFill>
              <a:srgbClr val="FF9999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1" name="Freeform 30"/>
          <p:cNvSpPr>
            <a:spLocks/>
          </p:cNvSpPr>
          <p:nvPr/>
        </p:nvSpPr>
        <p:spPr bwMode="auto">
          <a:xfrm>
            <a:off x="2857500" y="3286125"/>
            <a:ext cx="514350" cy="628650"/>
          </a:xfrm>
          <a:custGeom>
            <a:avLst/>
            <a:gdLst>
              <a:gd name="T0" fmla="*/ 2147483647 w 324"/>
              <a:gd name="T1" fmla="*/ 2147483647 h 396"/>
              <a:gd name="T2" fmla="*/ 2147483647 w 324"/>
              <a:gd name="T3" fmla="*/ 2147483647 h 396"/>
              <a:gd name="T4" fmla="*/ 2147483647 w 324"/>
              <a:gd name="T5" fmla="*/ 2147483647 h 396"/>
              <a:gd name="T6" fmla="*/ 2147483647 w 324"/>
              <a:gd name="T7" fmla="*/ 0 h 39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4" h="396">
                <a:moveTo>
                  <a:pt x="324" y="396"/>
                </a:moveTo>
                <a:cubicBezTo>
                  <a:pt x="296" y="389"/>
                  <a:pt x="206" y="381"/>
                  <a:pt x="156" y="348"/>
                </a:cubicBezTo>
                <a:cubicBezTo>
                  <a:pt x="106" y="315"/>
                  <a:pt x="48" y="256"/>
                  <a:pt x="24" y="198"/>
                </a:cubicBezTo>
                <a:cubicBezTo>
                  <a:pt x="0" y="140"/>
                  <a:pt x="14" y="41"/>
                  <a:pt x="12" y="0"/>
                </a:cubicBezTo>
              </a:path>
            </a:pathLst>
          </a:custGeom>
          <a:noFill/>
          <a:ln w="15875" cap="flat" cmpd="sng">
            <a:solidFill>
              <a:srgbClr val="FF9999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2" name="Freeform 29"/>
          <p:cNvSpPr>
            <a:spLocks/>
          </p:cNvSpPr>
          <p:nvPr/>
        </p:nvSpPr>
        <p:spPr bwMode="auto">
          <a:xfrm>
            <a:off x="3019425" y="3975100"/>
            <a:ext cx="412750" cy="415925"/>
          </a:xfrm>
          <a:custGeom>
            <a:avLst/>
            <a:gdLst>
              <a:gd name="T0" fmla="*/ 0 w 260"/>
              <a:gd name="T1" fmla="*/ 2147483647 h 262"/>
              <a:gd name="T2" fmla="*/ 2147483647 w 260"/>
              <a:gd name="T3" fmla="*/ 2147483647 h 262"/>
              <a:gd name="T4" fmla="*/ 2147483647 w 260"/>
              <a:gd name="T5" fmla="*/ 2147483647 h 262"/>
              <a:gd name="T6" fmla="*/ 2147483647 w 260"/>
              <a:gd name="T7" fmla="*/ 0 h 26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0" h="262">
                <a:moveTo>
                  <a:pt x="0" y="262"/>
                </a:moveTo>
                <a:cubicBezTo>
                  <a:pt x="5" y="243"/>
                  <a:pt x="15" y="180"/>
                  <a:pt x="30" y="148"/>
                </a:cubicBezTo>
                <a:cubicBezTo>
                  <a:pt x="45" y="116"/>
                  <a:pt x="52" y="95"/>
                  <a:pt x="90" y="70"/>
                </a:cubicBezTo>
                <a:cubicBezTo>
                  <a:pt x="128" y="45"/>
                  <a:pt x="225" y="15"/>
                  <a:pt x="260" y="0"/>
                </a:cubicBezTo>
              </a:path>
            </a:pathLst>
          </a:custGeom>
          <a:noFill/>
          <a:ln w="15875" cap="flat" cmpd="sng">
            <a:solidFill>
              <a:srgbClr val="FF9999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3" name="Freeform 30"/>
          <p:cNvSpPr>
            <a:spLocks/>
          </p:cNvSpPr>
          <p:nvPr/>
        </p:nvSpPr>
        <p:spPr bwMode="auto">
          <a:xfrm>
            <a:off x="3448050" y="4219575"/>
            <a:ext cx="263525" cy="390525"/>
          </a:xfrm>
          <a:custGeom>
            <a:avLst/>
            <a:gdLst>
              <a:gd name="T0" fmla="*/ 2147483647 w 166"/>
              <a:gd name="T1" fmla="*/ 0 h 246"/>
              <a:gd name="T2" fmla="*/ 2147483647 w 166"/>
              <a:gd name="T3" fmla="*/ 2147483647 h 246"/>
              <a:gd name="T4" fmla="*/ 2147483647 w 166"/>
              <a:gd name="T5" fmla="*/ 2147483647 h 246"/>
              <a:gd name="T6" fmla="*/ 0 w 166"/>
              <a:gd name="T7" fmla="*/ 2147483647 h 2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6" h="246">
                <a:moveTo>
                  <a:pt x="150" y="0"/>
                </a:moveTo>
                <a:cubicBezTo>
                  <a:pt x="152" y="16"/>
                  <a:pt x="166" y="69"/>
                  <a:pt x="162" y="96"/>
                </a:cubicBezTo>
                <a:cubicBezTo>
                  <a:pt x="158" y="123"/>
                  <a:pt x="153" y="137"/>
                  <a:pt x="126" y="162"/>
                </a:cubicBezTo>
                <a:cubicBezTo>
                  <a:pt x="99" y="187"/>
                  <a:pt x="26" y="229"/>
                  <a:pt x="0" y="246"/>
                </a:cubicBezTo>
              </a:path>
            </a:pathLst>
          </a:custGeom>
          <a:noFill/>
          <a:ln w="15875" cap="flat" cmpd="sng">
            <a:solidFill>
              <a:srgbClr val="FF9999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595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of </a:t>
            </a:r>
            <a:r>
              <a:rPr lang="en-US" dirty="0" err="1" smtClean="0"/>
              <a:t>Reheap</a:t>
            </a:r>
            <a:r>
              <a:rPr lang="en-US" dirty="0" smtClean="0"/>
              <a:t>?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57</a:t>
            </a:fld>
            <a:endParaRPr lang="en-CA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990600" y="2209800"/>
            <a:ext cx="6781800" cy="2590800"/>
            <a:chOff x="624" y="1392"/>
            <a:chExt cx="4272" cy="1632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9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19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2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18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8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2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1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21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24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3</a:t>
              </a: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824" y="2784"/>
              <a:ext cx="336" cy="24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 dirty="0">
                  <a:latin typeface="Verdana" pitchFamily="34" charset="0"/>
                </a:rPr>
                <a:t>11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20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24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3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45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15</a:t>
              </a:r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3984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17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632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>
                  <a:latin typeface="Verdana" pitchFamily="34" charset="0"/>
                </a:rPr>
                <a:t>22</a:t>
              </a: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H="1">
              <a:off x="19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31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H="1">
              <a:off x="1248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1920" y="1968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flipH="1">
              <a:off x="3600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4272" y="1968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7" name="Oval 28"/>
            <p:cNvSpPr>
              <a:spLocks noChangeArrowheads="1"/>
            </p:cNvSpPr>
            <p:nvPr/>
          </p:nvSpPr>
          <p:spPr bwMode="auto">
            <a:xfrm>
              <a:off x="2784" y="1392"/>
              <a:ext cx="336" cy="240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2000" dirty="0" smtClean="0">
                  <a:latin typeface="Verdana" pitchFamily="34" charset="0"/>
                </a:rPr>
                <a:t>9</a:t>
              </a:r>
              <a:endParaRPr lang="en-US" altLang="en-US" sz="2000" dirty="0">
                <a:latin typeface="Verdana" pitchFamily="34" charset="0"/>
              </a:endParaRPr>
            </a:p>
          </p:txBody>
        </p:sp>
      </p:grpSp>
      <p:sp>
        <p:nvSpPr>
          <p:cNvPr id="28" name="Freeform 34"/>
          <p:cNvSpPr>
            <a:spLocks/>
          </p:cNvSpPr>
          <p:nvPr/>
        </p:nvSpPr>
        <p:spPr bwMode="auto">
          <a:xfrm>
            <a:off x="3043238" y="2274888"/>
            <a:ext cx="1298575" cy="466725"/>
          </a:xfrm>
          <a:custGeom>
            <a:avLst/>
            <a:gdLst>
              <a:gd name="T0" fmla="*/ 0 w 816"/>
              <a:gd name="T1" fmla="*/ 2147483647 h 296"/>
              <a:gd name="T2" fmla="*/ 2147483647 w 816"/>
              <a:gd name="T3" fmla="*/ 2147483647 h 296"/>
              <a:gd name="T4" fmla="*/ 2147483647 w 816"/>
              <a:gd name="T5" fmla="*/ 2147483647 h 296"/>
              <a:gd name="T6" fmla="*/ 2147483647 w 816"/>
              <a:gd name="T7" fmla="*/ 2147483647 h 29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16" h="296">
                <a:moveTo>
                  <a:pt x="0" y="296"/>
                </a:moveTo>
                <a:cubicBezTo>
                  <a:pt x="60" y="224"/>
                  <a:pt x="120" y="152"/>
                  <a:pt x="192" y="104"/>
                </a:cubicBezTo>
                <a:cubicBezTo>
                  <a:pt x="264" y="56"/>
                  <a:pt x="328" y="16"/>
                  <a:pt x="432" y="8"/>
                </a:cubicBezTo>
                <a:cubicBezTo>
                  <a:pt x="536" y="0"/>
                  <a:pt x="676" y="28"/>
                  <a:pt x="816" y="56"/>
                </a:cubicBezTo>
              </a:path>
            </a:pathLst>
          </a:custGeom>
          <a:noFill/>
          <a:ln w="15875" cap="flat" cmpd="sng">
            <a:solidFill>
              <a:srgbClr val="FF9999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" name="Freeform 35"/>
          <p:cNvSpPr>
            <a:spLocks/>
          </p:cNvSpPr>
          <p:nvPr/>
        </p:nvSpPr>
        <p:spPr bwMode="auto">
          <a:xfrm>
            <a:off x="3200400" y="2667000"/>
            <a:ext cx="1371600" cy="469900"/>
          </a:xfrm>
          <a:custGeom>
            <a:avLst/>
            <a:gdLst>
              <a:gd name="T0" fmla="*/ 2147483647 w 864"/>
              <a:gd name="T1" fmla="*/ 0 h 296"/>
              <a:gd name="T2" fmla="*/ 2147483647 w 864"/>
              <a:gd name="T3" fmla="*/ 2147483647 h 296"/>
              <a:gd name="T4" fmla="*/ 2147483647 w 864"/>
              <a:gd name="T5" fmla="*/ 2147483647 h 296"/>
              <a:gd name="T6" fmla="*/ 0 w 864"/>
              <a:gd name="T7" fmla="*/ 2147483647 h 29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296">
                <a:moveTo>
                  <a:pt x="864" y="0"/>
                </a:moveTo>
                <a:cubicBezTo>
                  <a:pt x="812" y="72"/>
                  <a:pt x="760" y="144"/>
                  <a:pt x="672" y="192"/>
                </a:cubicBezTo>
                <a:cubicBezTo>
                  <a:pt x="584" y="240"/>
                  <a:pt x="448" y="280"/>
                  <a:pt x="336" y="288"/>
                </a:cubicBezTo>
                <a:cubicBezTo>
                  <a:pt x="224" y="296"/>
                  <a:pt x="48" y="248"/>
                  <a:pt x="0" y="240"/>
                </a:cubicBezTo>
              </a:path>
            </a:pathLst>
          </a:custGeom>
          <a:noFill/>
          <a:ln w="15875" cap="flat" cmpd="sng">
            <a:solidFill>
              <a:srgbClr val="FF9999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" name="Freeform 29"/>
          <p:cNvSpPr>
            <a:spLocks/>
          </p:cNvSpPr>
          <p:nvPr/>
        </p:nvSpPr>
        <p:spPr bwMode="auto">
          <a:xfrm>
            <a:off x="3190875" y="3071813"/>
            <a:ext cx="523875" cy="652462"/>
          </a:xfrm>
          <a:custGeom>
            <a:avLst/>
            <a:gdLst>
              <a:gd name="T0" fmla="*/ 0 w 330"/>
              <a:gd name="T1" fmla="*/ 2147483647 h 411"/>
              <a:gd name="T2" fmla="*/ 2147483647 w 330"/>
              <a:gd name="T3" fmla="*/ 2147483647 h 411"/>
              <a:gd name="T4" fmla="*/ 2147483647 w 330"/>
              <a:gd name="T5" fmla="*/ 2147483647 h 411"/>
              <a:gd name="T6" fmla="*/ 2147483647 w 330"/>
              <a:gd name="T7" fmla="*/ 2147483647 h 4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30" h="411">
                <a:moveTo>
                  <a:pt x="0" y="3"/>
                </a:moveTo>
                <a:cubicBezTo>
                  <a:pt x="30" y="7"/>
                  <a:pt x="131" y="0"/>
                  <a:pt x="180" y="27"/>
                </a:cubicBezTo>
                <a:cubicBezTo>
                  <a:pt x="229" y="54"/>
                  <a:pt x="269" y="101"/>
                  <a:pt x="294" y="165"/>
                </a:cubicBezTo>
                <a:cubicBezTo>
                  <a:pt x="319" y="229"/>
                  <a:pt x="323" y="360"/>
                  <a:pt x="330" y="411"/>
                </a:cubicBezTo>
              </a:path>
            </a:pathLst>
          </a:custGeom>
          <a:noFill/>
          <a:ln w="15875" cap="flat" cmpd="sng">
            <a:solidFill>
              <a:srgbClr val="FF9999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1" name="Freeform 30"/>
          <p:cNvSpPr>
            <a:spLocks/>
          </p:cNvSpPr>
          <p:nvPr/>
        </p:nvSpPr>
        <p:spPr bwMode="auto">
          <a:xfrm>
            <a:off x="2857500" y="3286125"/>
            <a:ext cx="514350" cy="628650"/>
          </a:xfrm>
          <a:custGeom>
            <a:avLst/>
            <a:gdLst>
              <a:gd name="T0" fmla="*/ 2147483647 w 324"/>
              <a:gd name="T1" fmla="*/ 2147483647 h 396"/>
              <a:gd name="T2" fmla="*/ 2147483647 w 324"/>
              <a:gd name="T3" fmla="*/ 2147483647 h 396"/>
              <a:gd name="T4" fmla="*/ 2147483647 w 324"/>
              <a:gd name="T5" fmla="*/ 2147483647 h 396"/>
              <a:gd name="T6" fmla="*/ 2147483647 w 324"/>
              <a:gd name="T7" fmla="*/ 0 h 39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4" h="396">
                <a:moveTo>
                  <a:pt x="324" y="396"/>
                </a:moveTo>
                <a:cubicBezTo>
                  <a:pt x="296" y="389"/>
                  <a:pt x="206" y="381"/>
                  <a:pt x="156" y="348"/>
                </a:cubicBezTo>
                <a:cubicBezTo>
                  <a:pt x="106" y="315"/>
                  <a:pt x="48" y="256"/>
                  <a:pt x="24" y="198"/>
                </a:cubicBezTo>
                <a:cubicBezTo>
                  <a:pt x="0" y="140"/>
                  <a:pt x="14" y="41"/>
                  <a:pt x="12" y="0"/>
                </a:cubicBezTo>
              </a:path>
            </a:pathLst>
          </a:custGeom>
          <a:noFill/>
          <a:ln w="15875" cap="flat" cmpd="sng">
            <a:solidFill>
              <a:srgbClr val="FF9999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2" name="Freeform 29"/>
          <p:cNvSpPr>
            <a:spLocks/>
          </p:cNvSpPr>
          <p:nvPr/>
        </p:nvSpPr>
        <p:spPr bwMode="auto">
          <a:xfrm>
            <a:off x="3019425" y="3975100"/>
            <a:ext cx="412750" cy="415925"/>
          </a:xfrm>
          <a:custGeom>
            <a:avLst/>
            <a:gdLst>
              <a:gd name="T0" fmla="*/ 0 w 260"/>
              <a:gd name="T1" fmla="*/ 2147483647 h 262"/>
              <a:gd name="T2" fmla="*/ 2147483647 w 260"/>
              <a:gd name="T3" fmla="*/ 2147483647 h 262"/>
              <a:gd name="T4" fmla="*/ 2147483647 w 260"/>
              <a:gd name="T5" fmla="*/ 2147483647 h 262"/>
              <a:gd name="T6" fmla="*/ 2147483647 w 260"/>
              <a:gd name="T7" fmla="*/ 0 h 26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0" h="262">
                <a:moveTo>
                  <a:pt x="0" y="262"/>
                </a:moveTo>
                <a:cubicBezTo>
                  <a:pt x="5" y="243"/>
                  <a:pt x="15" y="180"/>
                  <a:pt x="30" y="148"/>
                </a:cubicBezTo>
                <a:cubicBezTo>
                  <a:pt x="45" y="116"/>
                  <a:pt x="52" y="95"/>
                  <a:pt x="90" y="70"/>
                </a:cubicBezTo>
                <a:cubicBezTo>
                  <a:pt x="128" y="45"/>
                  <a:pt x="225" y="15"/>
                  <a:pt x="260" y="0"/>
                </a:cubicBezTo>
              </a:path>
            </a:pathLst>
          </a:custGeom>
          <a:noFill/>
          <a:ln w="15875" cap="flat" cmpd="sng">
            <a:solidFill>
              <a:srgbClr val="FF9999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3" name="Freeform 30"/>
          <p:cNvSpPr>
            <a:spLocks/>
          </p:cNvSpPr>
          <p:nvPr/>
        </p:nvSpPr>
        <p:spPr bwMode="auto">
          <a:xfrm>
            <a:off x="3448050" y="4219575"/>
            <a:ext cx="263525" cy="390525"/>
          </a:xfrm>
          <a:custGeom>
            <a:avLst/>
            <a:gdLst>
              <a:gd name="T0" fmla="*/ 2147483647 w 166"/>
              <a:gd name="T1" fmla="*/ 0 h 246"/>
              <a:gd name="T2" fmla="*/ 2147483647 w 166"/>
              <a:gd name="T3" fmla="*/ 2147483647 h 246"/>
              <a:gd name="T4" fmla="*/ 2147483647 w 166"/>
              <a:gd name="T5" fmla="*/ 2147483647 h 246"/>
              <a:gd name="T6" fmla="*/ 0 w 166"/>
              <a:gd name="T7" fmla="*/ 2147483647 h 2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6" h="246">
                <a:moveTo>
                  <a:pt x="150" y="0"/>
                </a:moveTo>
                <a:cubicBezTo>
                  <a:pt x="152" y="16"/>
                  <a:pt x="166" y="69"/>
                  <a:pt x="162" y="96"/>
                </a:cubicBezTo>
                <a:cubicBezTo>
                  <a:pt x="158" y="123"/>
                  <a:pt x="153" y="137"/>
                  <a:pt x="126" y="162"/>
                </a:cubicBezTo>
                <a:cubicBezTo>
                  <a:pt x="99" y="187"/>
                  <a:pt x="26" y="229"/>
                  <a:pt x="0" y="246"/>
                </a:cubicBezTo>
              </a:path>
            </a:pathLst>
          </a:custGeom>
          <a:noFill/>
          <a:ln w="15875" cap="flat" cmpd="sng">
            <a:solidFill>
              <a:srgbClr val="FF9999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4" name="Left Brace 33"/>
          <p:cNvSpPr/>
          <p:nvPr/>
        </p:nvSpPr>
        <p:spPr>
          <a:xfrm>
            <a:off x="381000" y="2057400"/>
            <a:ext cx="457200" cy="2743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/>
          <p:cNvSpPr txBox="1"/>
          <p:nvPr/>
        </p:nvSpPr>
        <p:spPr>
          <a:xfrm rot="16200000">
            <a:off x="-990656" y="3266093"/>
            <a:ext cx="243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Height of tree = log n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390900" y="5651212"/>
            <a:ext cx="1864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O(Log n)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00205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BuildHeap</a:t>
            </a:r>
            <a:endParaRPr lang="en-US" altLang="en-US" dirty="0"/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Lets suppose you are given a random set of numbers</a:t>
            </a:r>
          </a:p>
          <a:p>
            <a:r>
              <a:rPr lang="en-US" altLang="en-US" sz="2800" dirty="0" smtClean="0"/>
              <a:t>How do you build a Heap from these numbers?</a:t>
            </a:r>
          </a:p>
          <a:p>
            <a:r>
              <a:rPr lang="en-US" altLang="en-US" sz="2800" dirty="0" smtClean="0"/>
              <a:t>Work </a:t>
            </a:r>
            <a:r>
              <a:rPr lang="en-US" altLang="en-US" sz="2800" dirty="0"/>
              <a:t>through example</a:t>
            </a:r>
            <a:br>
              <a:rPr lang="en-US" altLang="en-US" sz="2800" dirty="0"/>
            </a:br>
            <a:r>
              <a:rPr lang="en-US" altLang="en-US" sz="2800" dirty="0"/>
              <a:t>A = {4, 1, 3, 2, 16, 9, 10, 14, 8, 7}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212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BuildHeap() Example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Work through example</a:t>
            </a:r>
            <a:br>
              <a:rPr lang="en-US" altLang="en-US" dirty="0"/>
            </a:br>
            <a:r>
              <a:rPr lang="en-US" altLang="en-US" dirty="0"/>
              <a:t>A = {4, 1, 3, 2, 16, 9, 10, 14, 8, 7</a:t>
            </a:r>
            <a:r>
              <a:rPr lang="en-US" altLang="en-US" dirty="0" smtClean="0"/>
              <a:t>}</a:t>
            </a:r>
          </a:p>
          <a:p>
            <a:endParaRPr lang="en-US" altLang="en-US" dirty="0"/>
          </a:p>
        </p:txBody>
      </p:sp>
      <p:sp>
        <p:nvSpPr>
          <p:cNvPr id="815108" name="Oval 4"/>
          <p:cNvSpPr>
            <a:spLocks noChangeArrowheads="1"/>
          </p:cNvSpPr>
          <p:nvPr/>
        </p:nvSpPr>
        <p:spPr bwMode="auto">
          <a:xfrm>
            <a:off x="4343400" y="32766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815109" name="Oval 5"/>
          <p:cNvSpPr>
            <a:spLocks noChangeArrowheads="1"/>
          </p:cNvSpPr>
          <p:nvPr/>
        </p:nvSpPr>
        <p:spPr bwMode="auto">
          <a:xfrm>
            <a:off x="2514600" y="3886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815110" name="Oval 6"/>
          <p:cNvSpPr>
            <a:spLocks noChangeArrowheads="1"/>
          </p:cNvSpPr>
          <p:nvPr/>
        </p:nvSpPr>
        <p:spPr bwMode="auto">
          <a:xfrm>
            <a:off x="6172200" y="3886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815111" name="Oval 7"/>
          <p:cNvSpPr>
            <a:spLocks noChangeArrowheads="1"/>
          </p:cNvSpPr>
          <p:nvPr/>
        </p:nvSpPr>
        <p:spPr bwMode="auto">
          <a:xfrm>
            <a:off x="16002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815112" name="Oval 8"/>
          <p:cNvSpPr>
            <a:spLocks noChangeArrowheads="1"/>
          </p:cNvSpPr>
          <p:nvPr/>
        </p:nvSpPr>
        <p:spPr bwMode="auto">
          <a:xfrm>
            <a:off x="34290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16</a:t>
            </a:r>
          </a:p>
        </p:txBody>
      </p:sp>
      <p:sp>
        <p:nvSpPr>
          <p:cNvPr id="815113" name="Oval 9"/>
          <p:cNvSpPr>
            <a:spLocks noChangeArrowheads="1"/>
          </p:cNvSpPr>
          <p:nvPr/>
        </p:nvSpPr>
        <p:spPr bwMode="auto">
          <a:xfrm>
            <a:off x="52578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815114" name="Oval 10"/>
          <p:cNvSpPr>
            <a:spLocks noChangeArrowheads="1"/>
          </p:cNvSpPr>
          <p:nvPr/>
        </p:nvSpPr>
        <p:spPr bwMode="auto">
          <a:xfrm>
            <a:off x="70866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815115" name="Oval 11"/>
          <p:cNvSpPr>
            <a:spLocks noChangeArrowheads="1"/>
          </p:cNvSpPr>
          <p:nvPr/>
        </p:nvSpPr>
        <p:spPr bwMode="auto">
          <a:xfrm>
            <a:off x="11430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14</a:t>
            </a:r>
          </a:p>
        </p:txBody>
      </p:sp>
      <p:sp>
        <p:nvSpPr>
          <p:cNvPr id="815116" name="Oval 12"/>
          <p:cNvSpPr>
            <a:spLocks noChangeArrowheads="1"/>
          </p:cNvSpPr>
          <p:nvPr/>
        </p:nvSpPr>
        <p:spPr bwMode="auto">
          <a:xfrm>
            <a:off x="20574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815117" name="Oval 13"/>
          <p:cNvSpPr>
            <a:spLocks noChangeArrowheads="1"/>
          </p:cNvSpPr>
          <p:nvPr/>
        </p:nvSpPr>
        <p:spPr bwMode="auto">
          <a:xfrm>
            <a:off x="29718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cxnSp>
        <p:nvCxnSpPr>
          <p:cNvPr id="815118" name="AutoShape 14"/>
          <p:cNvCxnSpPr>
            <a:cxnSpLocks noChangeShapeType="1"/>
            <a:stCxn id="815108" idx="3"/>
            <a:endCxn id="815109" idx="7"/>
          </p:cNvCxnSpPr>
          <p:nvPr/>
        </p:nvCxnSpPr>
        <p:spPr bwMode="auto">
          <a:xfrm flipH="1">
            <a:off x="2905125" y="36861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19" name="AutoShape 15"/>
          <p:cNvCxnSpPr>
            <a:cxnSpLocks noChangeShapeType="1"/>
            <a:stCxn id="815109" idx="3"/>
            <a:endCxn id="815111" idx="7"/>
          </p:cNvCxnSpPr>
          <p:nvPr/>
        </p:nvCxnSpPr>
        <p:spPr bwMode="auto">
          <a:xfrm flipH="1">
            <a:off x="19907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0" name="AutoShape 16"/>
          <p:cNvCxnSpPr>
            <a:cxnSpLocks noChangeShapeType="1"/>
            <a:stCxn id="815111" idx="3"/>
            <a:endCxn id="815115" idx="7"/>
          </p:cNvCxnSpPr>
          <p:nvPr/>
        </p:nvCxnSpPr>
        <p:spPr bwMode="auto">
          <a:xfrm flipH="1">
            <a:off x="15335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1" name="AutoShape 17"/>
          <p:cNvCxnSpPr>
            <a:cxnSpLocks noChangeShapeType="1"/>
            <a:stCxn id="815111" idx="5"/>
            <a:endCxn id="815116" idx="1"/>
          </p:cNvCxnSpPr>
          <p:nvPr/>
        </p:nvCxnSpPr>
        <p:spPr bwMode="auto">
          <a:xfrm>
            <a:off x="19907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2" name="AutoShape 18"/>
          <p:cNvCxnSpPr>
            <a:cxnSpLocks noChangeShapeType="1"/>
            <a:stCxn id="815109" idx="5"/>
            <a:endCxn id="815112" idx="1"/>
          </p:cNvCxnSpPr>
          <p:nvPr/>
        </p:nvCxnSpPr>
        <p:spPr bwMode="auto">
          <a:xfrm>
            <a:off x="29051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3" name="AutoShape 19"/>
          <p:cNvCxnSpPr>
            <a:cxnSpLocks noChangeShapeType="1"/>
            <a:stCxn id="815112" idx="3"/>
            <a:endCxn id="815117" idx="7"/>
          </p:cNvCxnSpPr>
          <p:nvPr/>
        </p:nvCxnSpPr>
        <p:spPr bwMode="auto">
          <a:xfrm flipH="1">
            <a:off x="33623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4" name="AutoShape 20"/>
          <p:cNvCxnSpPr>
            <a:cxnSpLocks noChangeShapeType="1"/>
            <a:stCxn id="815108" idx="5"/>
            <a:endCxn id="815110" idx="1"/>
          </p:cNvCxnSpPr>
          <p:nvPr/>
        </p:nvCxnSpPr>
        <p:spPr bwMode="auto">
          <a:xfrm>
            <a:off x="4733925" y="36861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5" name="AutoShape 21"/>
          <p:cNvCxnSpPr>
            <a:cxnSpLocks noChangeShapeType="1"/>
            <a:stCxn id="815110" idx="5"/>
            <a:endCxn id="815114" idx="1"/>
          </p:cNvCxnSpPr>
          <p:nvPr/>
        </p:nvCxnSpPr>
        <p:spPr bwMode="auto">
          <a:xfrm>
            <a:off x="65627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6" name="AutoShape 22"/>
          <p:cNvCxnSpPr>
            <a:cxnSpLocks noChangeShapeType="1"/>
            <a:stCxn id="815113" idx="7"/>
            <a:endCxn id="815110" idx="3"/>
          </p:cNvCxnSpPr>
          <p:nvPr/>
        </p:nvCxnSpPr>
        <p:spPr bwMode="auto">
          <a:xfrm flipV="1">
            <a:off x="56483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868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Binary Trees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6</a:t>
            </a:fld>
            <a:endParaRPr lang="en-CA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524000"/>
            <a:ext cx="4356100" cy="34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7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BuildHeap() Example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Work through example</a:t>
            </a:r>
            <a:br>
              <a:rPr lang="en-US" altLang="en-US"/>
            </a:br>
            <a:r>
              <a:rPr lang="en-US" altLang="en-US"/>
              <a:t>A = {4, 1, 3, 2, 16, 9, 10, 14, 8, 7}</a:t>
            </a:r>
          </a:p>
        </p:txBody>
      </p:sp>
      <p:sp>
        <p:nvSpPr>
          <p:cNvPr id="815108" name="Oval 4"/>
          <p:cNvSpPr>
            <a:spLocks noChangeArrowheads="1"/>
          </p:cNvSpPr>
          <p:nvPr/>
        </p:nvSpPr>
        <p:spPr bwMode="auto">
          <a:xfrm>
            <a:off x="4343400" y="32766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815109" name="Oval 5"/>
          <p:cNvSpPr>
            <a:spLocks noChangeArrowheads="1"/>
          </p:cNvSpPr>
          <p:nvPr/>
        </p:nvSpPr>
        <p:spPr bwMode="auto">
          <a:xfrm>
            <a:off x="2514600" y="3886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815110" name="Oval 6"/>
          <p:cNvSpPr>
            <a:spLocks noChangeArrowheads="1"/>
          </p:cNvSpPr>
          <p:nvPr/>
        </p:nvSpPr>
        <p:spPr bwMode="auto">
          <a:xfrm>
            <a:off x="6172200" y="3886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815111" name="Oval 7"/>
          <p:cNvSpPr>
            <a:spLocks noChangeArrowheads="1"/>
          </p:cNvSpPr>
          <p:nvPr/>
        </p:nvSpPr>
        <p:spPr bwMode="auto">
          <a:xfrm>
            <a:off x="16002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815112" name="Oval 8"/>
          <p:cNvSpPr>
            <a:spLocks noChangeArrowheads="1"/>
          </p:cNvSpPr>
          <p:nvPr/>
        </p:nvSpPr>
        <p:spPr bwMode="auto">
          <a:xfrm>
            <a:off x="34290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16</a:t>
            </a:r>
          </a:p>
        </p:txBody>
      </p:sp>
      <p:sp>
        <p:nvSpPr>
          <p:cNvPr id="815113" name="Oval 9"/>
          <p:cNvSpPr>
            <a:spLocks noChangeArrowheads="1"/>
          </p:cNvSpPr>
          <p:nvPr/>
        </p:nvSpPr>
        <p:spPr bwMode="auto">
          <a:xfrm>
            <a:off x="52578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815114" name="Oval 10"/>
          <p:cNvSpPr>
            <a:spLocks noChangeArrowheads="1"/>
          </p:cNvSpPr>
          <p:nvPr/>
        </p:nvSpPr>
        <p:spPr bwMode="auto">
          <a:xfrm>
            <a:off x="70866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815115" name="Oval 11"/>
          <p:cNvSpPr>
            <a:spLocks noChangeArrowheads="1"/>
          </p:cNvSpPr>
          <p:nvPr/>
        </p:nvSpPr>
        <p:spPr bwMode="auto">
          <a:xfrm>
            <a:off x="11430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14</a:t>
            </a:r>
          </a:p>
        </p:txBody>
      </p:sp>
      <p:sp>
        <p:nvSpPr>
          <p:cNvPr id="815116" name="Oval 12"/>
          <p:cNvSpPr>
            <a:spLocks noChangeArrowheads="1"/>
          </p:cNvSpPr>
          <p:nvPr/>
        </p:nvSpPr>
        <p:spPr bwMode="auto">
          <a:xfrm>
            <a:off x="20574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815117" name="Oval 13"/>
          <p:cNvSpPr>
            <a:spLocks noChangeArrowheads="1"/>
          </p:cNvSpPr>
          <p:nvPr/>
        </p:nvSpPr>
        <p:spPr bwMode="auto">
          <a:xfrm>
            <a:off x="29718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cxnSp>
        <p:nvCxnSpPr>
          <p:cNvPr id="815118" name="AutoShape 14"/>
          <p:cNvCxnSpPr>
            <a:cxnSpLocks noChangeShapeType="1"/>
            <a:stCxn id="815108" idx="3"/>
            <a:endCxn id="815109" idx="7"/>
          </p:cNvCxnSpPr>
          <p:nvPr/>
        </p:nvCxnSpPr>
        <p:spPr bwMode="auto">
          <a:xfrm flipH="1">
            <a:off x="2905125" y="36861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19" name="AutoShape 15"/>
          <p:cNvCxnSpPr>
            <a:cxnSpLocks noChangeShapeType="1"/>
            <a:stCxn id="815109" idx="3"/>
            <a:endCxn id="815111" idx="7"/>
          </p:cNvCxnSpPr>
          <p:nvPr/>
        </p:nvCxnSpPr>
        <p:spPr bwMode="auto">
          <a:xfrm flipH="1">
            <a:off x="19907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0" name="AutoShape 16"/>
          <p:cNvCxnSpPr>
            <a:cxnSpLocks noChangeShapeType="1"/>
            <a:stCxn id="815111" idx="3"/>
            <a:endCxn id="815115" idx="7"/>
          </p:cNvCxnSpPr>
          <p:nvPr/>
        </p:nvCxnSpPr>
        <p:spPr bwMode="auto">
          <a:xfrm flipH="1">
            <a:off x="15335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1" name="AutoShape 17"/>
          <p:cNvCxnSpPr>
            <a:cxnSpLocks noChangeShapeType="1"/>
            <a:stCxn id="815111" idx="5"/>
            <a:endCxn id="815116" idx="1"/>
          </p:cNvCxnSpPr>
          <p:nvPr/>
        </p:nvCxnSpPr>
        <p:spPr bwMode="auto">
          <a:xfrm>
            <a:off x="19907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2" name="AutoShape 18"/>
          <p:cNvCxnSpPr>
            <a:cxnSpLocks noChangeShapeType="1"/>
            <a:stCxn id="815109" idx="5"/>
            <a:endCxn id="815112" idx="1"/>
          </p:cNvCxnSpPr>
          <p:nvPr/>
        </p:nvCxnSpPr>
        <p:spPr bwMode="auto">
          <a:xfrm>
            <a:off x="29051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3" name="AutoShape 19"/>
          <p:cNvCxnSpPr>
            <a:cxnSpLocks noChangeShapeType="1"/>
            <a:stCxn id="815112" idx="3"/>
            <a:endCxn id="815117" idx="7"/>
          </p:cNvCxnSpPr>
          <p:nvPr/>
        </p:nvCxnSpPr>
        <p:spPr bwMode="auto">
          <a:xfrm flipH="1">
            <a:off x="33623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4" name="AutoShape 20"/>
          <p:cNvCxnSpPr>
            <a:cxnSpLocks noChangeShapeType="1"/>
            <a:stCxn id="815108" idx="5"/>
            <a:endCxn id="815110" idx="1"/>
          </p:cNvCxnSpPr>
          <p:nvPr/>
        </p:nvCxnSpPr>
        <p:spPr bwMode="auto">
          <a:xfrm>
            <a:off x="4733925" y="36861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5" name="AutoShape 21"/>
          <p:cNvCxnSpPr>
            <a:cxnSpLocks noChangeShapeType="1"/>
            <a:stCxn id="815110" idx="5"/>
            <a:endCxn id="815114" idx="1"/>
          </p:cNvCxnSpPr>
          <p:nvPr/>
        </p:nvCxnSpPr>
        <p:spPr bwMode="auto">
          <a:xfrm>
            <a:off x="65627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6" name="AutoShape 22"/>
          <p:cNvCxnSpPr>
            <a:cxnSpLocks noChangeShapeType="1"/>
            <a:stCxn id="815113" idx="7"/>
            <a:endCxn id="815110" idx="3"/>
          </p:cNvCxnSpPr>
          <p:nvPr/>
        </p:nvCxnSpPr>
        <p:spPr bwMode="auto">
          <a:xfrm flipV="1">
            <a:off x="56483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314" name="Picture 2" descr="h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190" y="4656600"/>
            <a:ext cx="400050" cy="46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082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BuildHeap() Example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Work through example</a:t>
            </a:r>
            <a:br>
              <a:rPr lang="en-US" altLang="en-US"/>
            </a:br>
            <a:r>
              <a:rPr lang="en-US" altLang="en-US"/>
              <a:t>A = {4, 1, 3, 2, 16, 9, 10, 14, 8, 7}</a:t>
            </a:r>
          </a:p>
        </p:txBody>
      </p:sp>
      <p:sp>
        <p:nvSpPr>
          <p:cNvPr id="815108" name="Oval 4"/>
          <p:cNvSpPr>
            <a:spLocks noChangeArrowheads="1"/>
          </p:cNvSpPr>
          <p:nvPr/>
        </p:nvSpPr>
        <p:spPr bwMode="auto">
          <a:xfrm>
            <a:off x="4343400" y="32766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815109" name="Oval 5"/>
          <p:cNvSpPr>
            <a:spLocks noChangeArrowheads="1"/>
          </p:cNvSpPr>
          <p:nvPr/>
        </p:nvSpPr>
        <p:spPr bwMode="auto">
          <a:xfrm>
            <a:off x="2514600" y="3886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815110" name="Oval 6"/>
          <p:cNvSpPr>
            <a:spLocks noChangeArrowheads="1"/>
          </p:cNvSpPr>
          <p:nvPr/>
        </p:nvSpPr>
        <p:spPr bwMode="auto">
          <a:xfrm>
            <a:off x="6172200" y="3886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815111" name="Oval 7"/>
          <p:cNvSpPr>
            <a:spLocks noChangeArrowheads="1"/>
          </p:cNvSpPr>
          <p:nvPr/>
        </p:nvSpPr>
        <p:spPr bwMode="auto">
          <a:xfrm>
            <a:off x="16002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815112" name="Oval 8"/>
          <p:cNvSpPr>
            <a:spLocks noChangeArrowheads="1"/>
          </p:cNvSpPr>
          <p:nvPr/>
        </p:nvSpPr>
        <p:spPr bwMode="auto">
          <a:xfrm>
            <a:off x="34290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16</a:t>
            </a:r>
          </a:p>
        </p:txBody>
      </p:sp>
      <p:sp>
        <p:nvSpPr>
          <p:cNvPr id="815113" name="Oval 9"/>
          <p:cNvSpPr>
            <a:spLocks noChangeArrowheads="1"/>
          </p:cNvSpPr>
          <p:nvPr/>
        </p:nvSpPr>
        <p:spPr bwMode="auto">
          <a:xfrm>
            <a:off x="52578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815114" name="Oval 10"/>
          <p:cNvSpPr>
            <a:spLocks noChangeArrowheads="1"/>
          </p:cNvSpPr>
          <p:nvPr/>
        </p:nvSpPr>
        <p:spPr bwMode="auto">
          <a:xfrm>
            <a:off x="70866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815115" name="Oval 11"/>
          <p:cNvSpPr>
            <a:spLocks noChangeArrowheads="1"/>
          </p:cNvSpPr>
          <p:nvPr/>
        </p:nvSpPr>
        <p:spPr bwMode="auto">
          <a:xfrm>
            <a:off x="11430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14</a:t>
            </a:r>
          </a:p>
        </p:txBody>
      </p:sp>
      <p:sp>
        <p:nvSpPr>
          <p:cNvPr id="815116" name="Oval 12"/>
          <p:cNvSpPr>
            <a:spLocks noChangeArrowheads="1"/>
          </p:cNvSpPr>
          <p:nvPr/>
        </p:nvSpPr>
        <p:spPr bwMode="auto">
          <a:xfrm>
            <a:off x="20574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815117" name="Oval 13"/>
          <p:cNvSpPr>
            <a:spLocks noChangeArrowheads="1"/>
          </p:cNvSpPr>
          <p:nvPr/>
        </p:nvSpPr>
        <p:spPr bwMode="auto">
          <a:xfrm>
            <a:off x="29718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cxnSp>
        <p:nvCxnSpPr>
          <p:cNvPr id="815118" name="AutoShape 14"/>
          <p:cNvCxnSpPr>
            <a:cxnSpLocks noChangeShapeType="1"/>
            <a:stCxn id="815108" idx="3"/>
            <a:endCxn id="815109" idx="7"/>
          </p:cNvCxnSpPr>
          <p:nvPr/>
        </p:nvCxnSpPr>
        <p:spPr bwMode="auto">
          <a:xfrm flipH="1">
            <a:off x="2905125" y="36861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19" name="AutoShape 15"/>
          <p:cNvCxnSpPr>
            <a:cxnSpLocks noChangeShapeType="1"/>
            <a:stCxn id="815109" idx="3"/>
            <a:endCxn id="815111" idx="7"/>
          </p:cNvCxnSpPr>
          <p:nvPr/>
        </p:nvCxnSpPr>
        <p:spPr bwMode="auto">
          <a:xfrm flipH="1">
            <a:off x="19907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0" name="AutoShape 16"/>
          <p:cNvCxnSpPr>
            <a:cxnSpLocks noChangeShapeType="1"/>
            <a:stCxn id="815111" idx="3"/>
            <a:endCxn id="815115" idx="7"/>
          </p:cNvCxnSpPr>
          <p:nvPr/>
        </p:nvCxnSpPr>
        <p:spPr bwMode="auto">
          <a:xfrm flipH="1">
            <a:off x="15335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1" name="AutoShape 17"/>
          <p:cNvCxnSpPr>
            <a:cxnSpLocks noChangeShapeType="1"/>
            <a:stCxn id="815111" idx="5"/>
            <a:endCxn id="815116" idx="1"/>
          </p:cNvCxnSpPr>
          <p:nvPr/>
        </p:nvCxnSpPr>
        <p:spPr bwMode="auto">
          <a:xfrm>
            <a:off x="19907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2" name="AutoShape 18"/>
          <p:cNvCxnSpPr>
            <a:cxnSpLocks noChangeShapeType="1"/>
            <a:stCxn id="815109" idx="5"/>
            <a:endCxn id="815112" idx="1"/>
          </p:cNvCxnSpPr>
          <p:nvPr/>
        </p:nvCxnSpPr>
        <p:spPr bwMode="auto">
          <a:xfrm>
            <a:off x="29051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3" name="AutoShape 19"/>
          <p:cNvCxnSpPr>
            <a:cxnSpLocks noChangeShapeType="1"/>
            <a:stCxn id="815112" idx="3"/>
            <a:endCxn id="815117" idx="7"/>
          </p:cNvCxnSpPr>
          <p:nvPr/>
        </p:nvCxnSpPr>
        <p:spPr bwMode="auto">
          <a:xfrm flipH="1">
            <a:off x="33623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4" name="AutoShape 20"/>
          <p:cNvCxnSpPr>
            <a:cxnSpLocks noChangeShapeType="1"/>
            <a:stCxn id="815108" idx="5"/>
            <a:endCxn id="815110" idx="1"/>
          </p:cNvCxnSpPr>
          <p:nvPr/>
        </p:nvCxnSpPr>
        <p:spPr bwMode="auto">
          <a:xfrm>
            <a:off x="4733925" y="36861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5" name="AutoShape 21"/>
          <p:cNvCxnSpPr>
            <a:cxnSpLocks noChangeShapeType="1"/>
            <a:stCxn id="815110" idx="5"/>
            <a:endCxn id="815114" idx="1"/>
          </p:cNvCxnSpPr>
          <p:nvPr/>
        </p:nvCxnSpPr>
        <p:spPr bwMode="auto">
          <a:xfrm>
            <a:off x="65627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6" name="AutoShape 22"/>
          <p:cNvCxnSpPr>
            <a:cxnSpLocks noChangeShapeType="1"/>
            <a:stCxn id="815113" idx="7"/>
            <a:endCxn id="815110" idx="3"/>
          </p:cNvCxnSpPr>
          <p:nvPr/>
        </p:nvCxnSpPr>
        <p:spPr bwMode="auto">
          <a:xfrm flipV="1">
            <a:off x="56483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4274" name="Picture 2" descr="http://3.bp.blogspot.com/-s5L0DnewciA/TowKvGVk_oI/AAAAAAAAAlg/gdyg7kcMqX4/s1600/525px-X_mark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995" y="4800836"/>
            <a:ext cx="396005" cy="45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://3.bp.blogspot.com/-s5L0DnewciA/TowKvGVk_oI/AAAAAAAAAlg/gdyg7kcMqX4/s1600/525px-X_mark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522" y="4798761"/>
            <a:ext cx="396005" cy="45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880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BuildHeap() Example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Work through example</a:t>
            </a:r>
            <a:br>
              <a:rPr lang="en-US" altLang="en-US"/>
            </a:br>
            <a:r>
              <a:rPr lang="en-US" altLang="en-US"/>
              <a:t>A = {4, 1, 3, 2, 16, 9, 10, 14, 8, 7}</a:t>
            </a:r>
          </a:p>
        </p:txBody>
      </p:sp>
      <p:sp>
        <p:nvSpPr>
          <p:cNvPr id="815108" name="Oval 4"/>
          <p:cNvSpPr>
            <a:spLocks noChangeArrowheads="1"/>
          </p:cNvSpPr>
          <p:nvPr/>
        </p:nvSpPr>
        <p:spPr bwMode="auto">
          <a:xfrm>
            <a:off x="4343400" y="32766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815109" name="Oval 5"/>
          <p:cNvSpPr>
            <a:spLocks noChangeArrowheads="1"/>
          </p:cNvSpPr>
          <p:nvPr/>
        </p:nvSpPr>
        <p:spPr bwMode="auto">
          <a:xfrm>
            <a:off x="2514600" y="3886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815110" name="Oval 6"/>
          <p:cNvSpPr>
            <a:spLocks noChangeArrowheads="1"/>
          </p:cNvSpPr>
          <p:nvPr/>
        </p:nvSpPr>
        <p:spPr bwMode="auto">
          <a:xfrm>
            <a:off x="6172200" y="3886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815111" name="Oval 7"/>
          <p:cNvSpPr>
            <a:spLocks noChangeArrowheads="1"/>
          </p:cNvSpPr>
          <p:nvPr/>
        </p:nvSpPr>
        <p:spPr bwMode="auto">
          <a:xfrm>
            <a:off x="16002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815112" name="Oval 8"/>
          <p:cNvSpPr>
            <a:spLocks noChangeArrowheads="1"/>
          </p:cNvSpPr>
          <p:nvPr/>
        </p:nvSpPr>
        <p:spPr bwMode="auto">
          <a:xfrm>
            <a:off x="34290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16</a:t>
            </a:r>
          </a:p>
        </p:txBody>
      </p:sp>
      <p:sp>
        <p:nvSpPr>
          <p:cNvPr id="815113" name="Oval 9"/>
          <p:cNvSpPr>
            <a:spLocks noChangeArrowheads="1"/>
          </p:cNvSpPr>
          <p:nvPr/>
        </p:nvSpPr>
        <p:spPr bwMode="auto">
          <a:xfrm>
            <a:off x="52578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815114" name="Oval 10"/>
          <p:cNvSpPr>
            <a:spLocks noChangeArrowheads="1"/>
          </p:cNvSpPr>
          <p:nvPr/>
        </p:nvSpPr>
        <p:spPr bwMode="auto">
          <a:xfrm>
            <a:off x="70866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815115" name="Oval 11"/>
          <p:cNvSpPr>
            <a:spLocks noChangeArrowheads="1"/>
          </p:cNvSpPr>
          <p:nvPr/>
        </p:nvSpPr>
        <p:spPr bwMode="auto">
          <a:xfrm>
            <a:off x="11430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14</a:t>
            </a:r>
          </a:p>
        </p:txBody>
      </p:sp>
      <p:sp>
        <p:nvSpPr>
          <p:cNvPr id="815116" name="Oval 12"/>
          <p:cNvSpPr>
            <a:spLocks noChangeArrowheads="1"/>
          </p:cNvSpPr>
          <p:nvPr/>
        </p:nvSpPr>
        <p:spPr bwMode="auto">
          <a:xfrm>
            <a:off x="20574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815117" name="Oval 13"/>
          <p:cNvSpPr>
            <a:spLocks noChangeArrowheads="1"/>
          </p:cNvSpPr>
          <p:nvPr/>
        </p:nvSpPr>
        <p:spPr bwMode="auto">
          <a:xfrm>
            <a:off x="29718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cxnSp>
        <p:nvCxnSpPr>
          <p:cNvPr id="815118" name="AutoShape 14"/>
          <p:cNvCxnSpPr>
            <a:cxnSpLocks noChangeShapeType="1"/>
            <a:stCxn id="815108" idx="3"/>
            <a:endCxn id="815109" idx="7"/>
          </p:cNvCxnSpPr>
          <p:nvPr/>
        </p:nvCxnSpPr>
        <p:spPr bwMode="auto">
          <a:xfrm flipH="1">
            <a:off x="2905125" y="36861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19" name="AutoShape 15"/>
          <p:cNvCxnSpPr>
            <a:cxnSpLocks noChangeShapeType="1"/>
            <a:stCxn id="815109" idx="3"/>
            <a:endCxn id="815111" idx="7"/>
          </p:cNvCxnSpPr>
          <p:nvPr/>
        </p:nvCxnSpPr>
        <p:spPr bwMode="auto">
          <a:xfrm flipH="1">
            <a:off x="19907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0" name="AutoShape 16"/>
          <p:cNvCxnSpPr>
            <a:cxnSpLocks noChangeShapeType="1"/>
            <a:stCxn id="815111" idx="3"/>
            <a:endCxn id="815115" idx="7"/>
          </p:cNvCxnSpPr>
          <p:nvPr/>
        </p:nvCxnSpPr>
        <p:spPr bwMode="auto">
          <a:xfrm flipH="1">
            <a:off x="15335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1" name="AutoShape 17"/>
          <p:cNvCxnSpPr>
            <a:cxnSpLocks noChangeShapeType="1"/>
            <a:stCxn id="815111" idx="5"/>
            <a:endCxn id="815116" idx="1"/>
          </p:cNvCxnSpPr>
          <p:nvPr/>
        </p:nvCxnSpPr>
        <p:spPr bwMode="auto">
          <a:xfrm>
            <a:off x="19907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2" name="AutoShape 18"/>
          <p:cNvCxnSpPr>
            <a:cxnSpLocks noChangeShapeType="1"/>
            <a:stCxn id="815109" idx="5"/>
            <a:endCxn id="815112" idx="1"/>
          </p:cNvCxnSpPr>
          <p:nvPr/>
        </p:nvCxnSpPr>
        <p:spPr bwMode="auto">
          <a:xfrm>
            <a:off x="29051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3" name="AutoShape 19"/>
          <p:cNvCxnSpPr>
            <a:cxnSpLocks noChangeShapeType="1"/>
            <a:stCxn id="815112" idx="3"/>
            <a:endCxn id="815117" idx="7"/>
          </p:cNvCxnSpPr>
          <p:nvPr/>
        </p:nvCxnSpPr>
        <p:spPr bwMode="auto">
          <a:xfrm flipH="1">
            <a:off x="33623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4" name="AutoShape 20"/>
          <p:cNvCxnSpPr>
            <a:cxnSpLocks noChangeShapeType="1"/>
            <a:stCxn id="815108" idx="5"/>
            <a:endCxn id="815110" idx="1"/>
          </p:cNvCxnSpPr>
          <p:nvPr/>
        </p:nvCxnSpPr>
        <p:spPr bwMode="auto">
          <a:xfrm>
            <a:off x="4733925" y="36861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5" name="AutoShape 21"/>
          <p:cNvCxnSpPr>
            <a:cxnSpLocks noChangeShapeType="1"/>
            <a:stCxn id="815110" idx="5"/>
            <a:endCxn id="815114" idx="1"/>
          </p:cNvCxnSpPr>
          <p:nvPr/>
        </p:nvCxnSpPr>
        <p:spPr bwMode="auto">
          <a:xfrm>
            <a:off x="65627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6" name="AutoShape 22"/>
          <p:cNvCxnSpPr>
            <a:cxnSpLocks noChangeShapeType="1"/>
            <a:stCxn id="815113" idx="7"/>
            <a:endCxn id="815110" idx="3"/>
          </p:cNvCxnSpPr>
          <p:nvPr/>
        </p:nvCxnSpPr>
        <p:spPr bwMode="auto">
          <a:xfrm flipV="1">
            <a:off x="56483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4274" name="Picture 2" descr="http://3.bp.blogspot.com/-s5L0DnewciA/TowKvGVk_oI/AAAAAAAAAlg/gdyg7kcMqX4/s1600/525px-X_mark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995" y="4800836"/>
            <a:ext cx="396005" cy="45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://3.bp.blogspot.com/-s5L0DnewciA/TowKvGVk_oI/AAAAAAAAAlg/gdyg7kcMqX4/s1600/525px-X_mark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522" y="4798761"/>
            <a:ext cx="396005" cy="45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urved Connector 2"/>
          <p:cNvCxnSpPr>
            <a:stCxn id="815115" idx="1"/>
            <a:endCxn id="815111" idx="1"/>
          </p:cNvCxnSpPr>
          <p:nvPr/>
        </p:nvCxnSpPr>
        <p:spPr>
          <a:xfrm rot="5400000" flipH="1" flipV="1">
            <a:off x="1133755" y="4638955"/>
            <a:ext cx="609600" cy="457200"/>
          </a:xfrm>
          <a:prstGeom prst="curvedConnector3">
            <a:avLst>
              <a:gd name="adj1" fmla="val 148483"/>
            </a:avLst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04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BuildHeap() Example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Work through example</a:t>
            </a:r>
            <a:br>
              <a:rPr lang="en-US" altLang="en-US" dirty="0"/>
            </a:br>
            <a:r>
              <a:rPr lang="en-US" altLang="en-US" dirty="0"/>
              <a:t>A = {4, 1, 3, 2, 16, 9, 10, 14, 8, 7}</a:t>
            </a:r>
          </a:p>
        </p:txBody>
      </p:sp>
      <p:sp>
        <p:nvSpPr>
          <p:cNvPr id="815108" name="Oval 4"/>
          <p:cNvSpPr>
            <a:spLocks noChangeArrowheads="1"/>
          </p:cNvSpPr>
          <p:nvPr/>
        </p:nvSpPr>
        <p:spPr bwMode="auto">
          <a:xfrm>
            <a:off x="4343400" y="32766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815109" name="Oval 5"/>
          <p:cNvSpPr>
            <a:spLocks noChangeArrowheads="1"/>
          </p:cNvSpPr>
          <p:nvPr/>
        </p:nvSpPr>
        <p:spPr bwMode="auto">
          <a:xfrm>
            <a:off x="2514600" y="3886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815110" name="Oval 6"/>
          <p:cNvSpPr>
            <a:spLocks noChangeArrowheads="1"/>
          </p:cNvSpPr>
          <p:nvPr/>
        </p:nvSpPr>
        <p:spPr bwMode="auto">
          <a:xfrm>
            <a:off x="6172200" y="3886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815111" name="Oval 7"/>
          <p:cNvSpPr>
            <a:spLocks noChangeArrowheads="1"/>
          </p:cNvSpPr>
          <p:nvPr/>
        </p:nvSpPr>
        <p:spPr bwMode="auto">
          <a:xfrm>
            <a:off x="16002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14</a:t>
            </a:r>
            <a:endParaRPr lang="en-US" altLang="en-US" dirty="0"/>
          </a:p>
        </p:txBody>
      </p:sp>
      <p:sp>
        <p:nvSpPr>
          <p:cNvPr id="815112" name="Oval 8"/>
          <p:cNvSpPr>
            <a:spLocks noChangeArrowheads="1"/>
          </p:cNvSpPr>
          <p:nvPr/>
        </p:nvSpPr>
        <p:spPr bwMode="auto">
          <a:xfrm>
            <a:off x="34290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16</a:t>
            </a:r>
          </a:p>
        </p:txBody>
      </p:sp>
      <p:sp>
        <p:nvSpPr>
          <p:cNvPr id="815113" name="Oval 9"/>
          <p:cNvSpPr>
            <a:spLocks noChangeArrowheads="1"/>
          </p:cNvSpPr>
          <p:nvPr/>
        </p:nvSpPr>
        <p:spPr bwMode="auto">
          <a:xfrm>
            <a:off x="52578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815114" name="Oval 10"/>
          <p:cNvSpPr>
            <a:spLocks noChangeArrowheads="1"/>
          </p:cNvSpPr>
          <p:nvPr/>
        </p:nvSpPr>
        <p:spPr bwMode="auto">
          <a:xfrm>
            <a:off x="70866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815115" name="Oval 11"/>
          <p:cNvSpPr>
            <a:spLocks noChangeArrowheads="1"/>
          </p:cNvSpPr>
          <p:nvPr/>
        </p:nvSpPr>
        <p:spPr bwMode="auto">
          <a:xfrm>
            <a:off x="11430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2</a:t>
            </a:r>
            <a:endParaRPr lang="en-US" altLang="en-US" dirty="0"/>
          </a:p>
        </p:txBody>
      </p:sp>
      <p:sp>
        <p:nvSpPr>
          <p:cNvPr id="815116" name="Oval 12"/>
          <p:cNvSpPr>
            <a:spLocks noChangeArrowheads="1"/>
          </p:cNvSpPr>
          <p:nvPr/>
        </p:nvSpPr>
        <p:spPr bwMode="auto">
          <a:xfrm>
            <a:off x="20574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815117" name="Oval 13"/>
          <p:cNvSpPr>
            <a:spLocks noChangeArrowheads="1"/>
          </p:cNvSpPr>
          <p:nvPr/>
        </p:nvSpPr>
        <p:spPr bwMode="auto">
          <a:xfrm>
            <a:off x="29718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cxnSp>
        <p:nvCxnSpPr>
          <p:cNvPr id="815118" name="AutoShape 14"/>
          <p:cNvCxnSpPr>
            <a:cxnSpLocks noChangeShapeType="1"/>
            <a:stCxn id="815108" idx="3"/>
            <a:endCxn id="815109" idx="7"/>
          </p:cNvCxnSpPr>
          <p:nvPr/>
        </p:nvCxnSpPr>
        <p:spPr bwMode="auto">
          <a:xfrm flipH="1">
            <a:off x="2905125" y="36861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19" name="AutoShape 15"/>
          <p:cNvCxnSpPr>
            <a:cxnSpLocks noChangeShapeType="1"/>
            <a:stCxn id="815109" idx="3"/>
            <a:endCxn id="815111" idx="7"/>
          </p:cNvCxnSpPr>
          <p:nvPr/>
        </p:nvCxnSpPr>
        <p:spPr bwMode="auto">
          <a:xfrm flipH="1">
            <a:off x="19907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0" name="AutoShape 16"/>
          <p:cNvCxnSpPr>
            <a:cxnSpLocks noChangeShapeType="1"/>
            <a:stCxn id="815111" idx="3"/>
            <a:endCxn id="815115" idx="7"/>
          </p:cNvCxnSpPr>
          <p:nvPr/>
        </p:nvCxnSpPr>
        <p:spPr bwMode="auto">
          <a:xfrm flipH="1">
            <a:off x="15335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1" name="AutoShape 17"/>
          <p:cNvCxnSpPr>
            <a:cxnSpLocks noChangeShapeType="1"/>
            <a:stCxn id="815111" idx="5"/>
            <a:endCxn id="815116" idx="1"/>
          </p:cNvCxnSpPr>
          <p:nvPr/>
        </p:nvCxnSpPr>
        <p:spPr bwMode="auto">
          <a:xfrm>
            <a:off x="19907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2" name="AutoShape 18"/>
          <p:cNvCxnSpPr>
            <a:cxnSpLocks noChangeShapeType="1"/>
            <a:stCxn id="815109" idx="5"/>
            <a:endCxn id="815112" idx="1"/>
          </p:cNvCxnSpPr>
          <p:nvPr/>
        </p:nvCxnSpPr>
        <p:spPr bwMode="auto">
          <a:xfrm>
            <a:off x="29051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3" name="AutoShape 19"/>
          <p:cNvCxnSpPr>
            <a:cxnSpLocks noChangeShapeType="1"/>
            <a:stCxn id="815112" idx="3"/>
            <a:endCxn id="815117" idx="7"/>
          </p:cNvCxnSpPr>
          <p:nvPr/>
        </p:nvCxnSpPr>
        <p:spPr bwMode="auto">
          <a:xfrm flipH="1">
            <a:off x="33623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4" name="AutoShape 20"/>
          <p:cNvCxnSpPr>
            <a:cxnSpLocks noChangeShapeType="1"/>
            <a:stCxn id="815108" idx="5"/>
            <a:endCxn id="815110" idx="1"/>
          </p:cNvCxnSpPr>
          <p:nvPr/>
        </p:nvCxnSpPr>
        <p:spPr bwMode="auto">
          <a:xfrm>
            <a:off x="4733925" y="36861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5" name="AutoShape 21"/>
          <p:cNvCxnSpPr>
            <a:cxnSpLocks noChangeShapeType="1"/>
            <a:stCxn id="815110" idx="5"/>
            <a:endCxn id="815114" idx="1"/>
          </p:cNvCxnSpPr>
          <p:nvPr/>
        </p:nvCxnSpPr>
        <p:spPr bwMode="auto">
          <a:xfrm>
            <a:off x="65627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6" name="AutoShape 22"/>
          <p:cNvCxnSpPr>
            <a:cxnSpLocks noChangeShapeType="1"/>
            <a:stCxn id="815113" idx="7"/>
            <a:endCxn id="815110" idx="3"/>
          </p:cNvCxnSpPr>
          <p:nvPr/>
        </p:nvCxnSpPr>
        <p:spPr bwMode="auto">
          <a:xfrm flipV="1">
            <a:off x="56483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Curved Connector 2"/>
          <p:cNvCxnSpPr>
            <a:stCxn id="815115" idx="1"/>
            <a:endCxn id="815111" idx="1"/>
          </p:cNvCxnSpPr>
          <p:nvPr/>
        </p:nvCxnSpPr>
        <p:spPr>
          <a:xfrm rot="5400000" flipH="1" flipV="1">
            <a:off x="1133755" y="4638955"/>
            <a:ext cx="609600" cy="457200"/>
          </a:xfrm>
          <a:prstGeom prst="curvedConnector3">
            <a:avLst>
              <a:gd name="adj1" fmla="val 148483"/>
            </a:avLst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h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675113"/>
            <a:ext cx="400050" cy="46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4741985"/>
            <a:ext cx="400050" cy="46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64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BuildHeap() Example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Work through example</a:t>
            </a:r>
            <a:br>
              <a:rPr lang="en-US" altLang="en-US" dirty="0"/>
            </a:br>
            <a:r>
              <a:rPr lang="en-US" altLang="en-US" dirty="0"/>
              <a:t>A = {4, 1, 3, 2, 16, 9, 10, 14, 8, 7}</a:t>
            </a:r>
          </a:p>
        </p:txBody>
      </p:sp>
      <p:sp>
        <p:nvSpPr>
          <p:cNvPr id="815108" name="Oval 4"/>
          <p:cNvSpPr>
            <a:spLocks noChangeArrowheads="1"/>
          </p:cNvSpPr>
          <p:nvPr/>
        </p:nvSpPr>
        <p:spPr bwMode="auto">
          <a:xfrm>
            <a:off x="4343400" y="32766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815109" name="Oval 5"/>
          <p:cNvSpPr>
            <a:spLocks noChangeArrowheads="1"/>
          </p:cNvSpPr>
          <p:nvPr/>
        </p:nvSpPr>
        <p:spPr bwMode="auto">
          <a:xfrm>
            <a:off x="2514600" y="3886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815110" name="Oval 6"/>
          <p:cNvSpPr>
            <a:spLocks noChangeArrowheads="1"/>
          </p:cNvSpPr>
          <p:nvPr/>
        </p:nvSpPr>
        <p:spPr bwMode="auto">
          <a:xfrm>
            <a:off x="6172200" y="3886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815111" name="Oval 7"/>
          <p:cNvSpPr>
            <a:spLocks noChangeArrowheads="1"/>
          </p:cNvSpPr>
          <p:nvPr/>
        </p:nvSpPr>
        <p:spPr bwMode="auto">
          <a:xfrm>
            <a:off x="16002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14</a:t>
            </a:r>
            <a:endParaRPr lang="en-US" altLang="en-US" dirty="0"/>
          </a:p>
        </p:txBody>
      </p:sp>
      <p:sp>
        <p:nvSpPr>
          <p:cNvPr id="815112" name="Oval 8"/>
          <p:cNvSpPr>
            <a:spLocks noChangeArrowheads="1"/>
          </p:cNvSpPr>
          <p:nvPr/>
        </p:nvSpPr>
        <p:spPr bwMode="auto">
          <a:xfrm>
            <a:off x="34290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16</a:t>
            </a:r>
          </a:p>
        </p:txBody>
      </p:sp>
      <p:sp>
        <p:nvSpPr>
          <p:cNvPr id="815113" name="Oval 9"/>
          <p:cNvSpPr>
            <a:spLocks noChangeArrowheads="1"/>
          </p:cNvSpPr>
          <p:nvPr/>
        </p:nvSpPr>
        <p:spPr bwMode="auto">
          <a:xfrm>
            <a:off x="52578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815114" name="Oval 10"/>
          <p:cNvSpPr>
            <a:spLocks noChangeArrowheads="1"/>
          </p:cNvSpPr>
          <p:nvPr/>
        </p:nvSpPr>
        <p:spPr bwMode="auto">
          <a:xfrm>
            <a:off x="70866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815115" name="Oval 11"/>
          <p:cNvSpPr>
            <a:spLocks noChangeArrowheads="1"/>
          </p:cNvSpPr>
          <p:nvPr/>
        </p:nvSpPr>
        <p:spPr bwMode="auto">
          <a:xfrm>
            <a:off x="11430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2</a:t>
            </a:r>
            <a:endParaRPr lang="en-US" altLang="en-US" dirty="0"/>
          </a:p>
        </p:txBody>
      </p:sp>
      <p:sp>
        <p:nvSpPr>
          <p:cNvPr id="815116" name="Oval 12"/>
          <p:cNvSpPr>
            <a:spLocks noChangeArrowheads="1"/>
          </p:cNvSpPr>
          <p:nvPr/>
        </p:nvSpPr>
        <p:spPr bwMode="auto">
          <a:xfrm>
            <a:off x="20574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815117" name="Oval 13"/>
          <p:cNvSpPr>
            <a:spLocks noChangeArrowheads="1"/>
          </p:cNvSpPr>
          <p:nvPr/>
        </p:nvSpPr>
        <p:spPr bwMode="auto">
          <a:xfrm>
            <a:off x="29718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cxnSp>
        <p:nvCxnSpPr>
          <p:cNvPr id="815118" name="AutoShape 14"/>
          <p:cNvCxnSpPr>
            <a:cxnSpLocks noChangeShapeType="1"/>
            <a:stCxn id="815108" idx="3"/>
            <a:endCxn id="815109" idx="7"/>
          </p:cNvCxnSpPr>
          <p:nvPr/>
        </p:nvCxnSpPr>
        <p:spPr bwMode="auto">
          <a:xfrm flipH="1">
            <a:off x="2905125" y="36861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19" name="AutoShape 15"/>
          <p:cNvCxnSpPr>
            <a:cxnSpLocks noChangeShapeType="1"/>
            <a:stCxn id="815109" idx="3"/>
            <a:endCxn id="815111" idx="7"/>
          </p:cNvCxnSpPr>
          <p:nvPr/>
        </p:nvCxnSpPr>
        <p:spPr bwMode="auto">
          <a:xfrm flipH="1">
            <a:off x="19907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0" name="AutoShape 16"/>
          <p:cNvCxnSpPr>
            <a:cxnSpLocks noChangeShapeType="1"/>
            <a:stCxn id="815111" idx="3"/>
            <a:endCxn id="815115" idx="7"/>
          </p:cNvCxnSpPr>
          <p:nvPr/>
        </p:nvCxnSpPr>
        <p:spPr bwMode="auto">
          <a:xfrm flipH="1">
            <a:off x="15335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1" name="AutoShape 17"/>
          <p:cNvCxnSpPr>
            <a:cxnSpLocks noChangeShapeType="1"/>
            <a:stCxn id="815111" idx="5"/>
            <a:endCxn id="815116" idx="1"/>
          </p:cNvCxnSpPr>
          <p:nvPr/>
        </p:nvCxnSpPr>
        <p:spPr bwMode="auto">
          <a:xfrm>
            <a:off x="19907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2" name="AutoShape 18"/>
          <p:cNvCxnSpPr>
            <a:cxnSpLocks noChangeShapeType="1"/>
            <a:stCxn id="815109" idx="5"/>
            <a:endCxn id="815112" idx="1"/>
          </p:cNvCxnSpPr>
          <p:nvPr/>
        </p:nvCxnSpPr>
        <p:spPr bwMode="auto">
          <a:xfrm>
            <a:off x="29051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3" name="AutoShape 19"/>
          <p:cNvCxnSpPr>
            <a:cxnSpLocks noChangeShapeType="1"/>
            <a:stCxn id="815112" idx="3"/>
            <a:endCxn id="815117" idx="7"/>
          </p:cNvCxnSpPr>
          <p:nvPr/>
        </p:nvCxnSpPr>
        <p:spPr bwMode="auto">
          <a:xfrm flipH="1">
            <a:off x="33623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4" name="AutoShape 20"/>
          <p:cNvCxnSpPr>
            <a:cxnSpLocks noChangeShapeType="1"/>
            <a:stCxn id="815108" idx="5"/>
            <a:endCxn id="815110" idx="1"/>
          </p:cNvCxnSpPr>
          <p:nvPr/>
        </p:nvCxnSpPr>
        <p:spPr bwMode="auto">
          <a:xfrm>
            <a:off x="4733925" y="36861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5" name="AutoShape 21"/>
          <p:cNvCxnSpPr>
            <a:cxnSpLocks noChangeShapeType="1"/>
            <a:stCxn id="815110" idx="5"/>
            <a:endCxn id="815114" idx="1"/>
          </p:cNvCxnSpPr>
          <p:nvPr/>
        </p:nvCxnSpPr>
        <p:spPr bwMode="auto">
          <a:xfrm>
            <a:off x="65627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6" name="AutoShape 22"/>
          <p:cNvCxnSpPr>
            <a:cxnSpLocks noChangeShapeType="1"/>
            <a:stCxn id="815113" idx="7"/>
            <a:endCxn id="815110" idx="3"/>
          </p:cNvCxnSpPr>
          <p:nvPr/>
        </p:nvCxnSpPr>
        <p:spPr bwMode="auto">
          <a:xfrm flipV="1">
            <a:off x="56483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8" name="Picture 2" descr="http://3.bp.blogspot.com/-s5L0DnewciA/TowKvGVk_oI/AAAAAAAAAlg/gdyg7kcMqX4/s1600/525px-X_mark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262" y="4195622"/>
            <a:ext cx="396005" cy="45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urved Connector 28"/>
          <p:cNvCxnSpPr>
            <a:stCxn id="815112" idx="0"/>
            <a:endCxn id="815109" idx="0"/>
          </p:cNvCxnSpPr>
          <p:nvPr/>
        </p:nvCxnSpPr>
        <p:spPr>
          <a:xfrm rot="16200000" flipV="1">
            <a:off x="2895600" y="3733800"/>
            <a:ext cx="609600" cy="914400"/>
          </a:xfrm>
          <a:prstGeom prst="curvedConnector3">
            <a:avLst>
              <a:gd name="adj1" fmla="val 137500"/>
            </a:avLst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http://3.bp.blogspot.com/-s5L0DnewciA/TowKvGVk_oI/AAAAAAAAAlg/gdyg7kcMqX4/s1600/525px-X_mark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397" y="4213939"/>
            <a:ext cx="396005" cy="45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16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BuildHeap() Example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Work through example</a:t>
            </a:r>
            <a:br>
              <a:rPr lang="en-US" altLang="en-US" dirty="0"/>
            </a:br>
            <a:r>
              <a:rPr lang="en-US" altLang="en-US" dirty="0"/>
              <a:t>A = {4, 1, 3, 2, 16, 9, 10, 14, 8, 7}</a:t>
            </a:r>
          </a:p>
        </p:txBody>
      </p:sp>
      <p:sp>
        <p:nvSpPr>
          <p:cNvPr id="815108" name="Oval 4"/>
          <p:cNvSpPr>
            <a:spLocks noChangeArrowheads="1"/>
          </p:cNvSpPr>
          <p:nvPr/>
        </p:nvSpPr>
        <p:spPr bwMode="auto">
          <a:xfrm>
            <a:off x="4343400" y="32766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815109" name="Oval 5"/>
          <p:cNvSpPr>
            <a:spLocks noChangeArrowheads="1"/>
          </p:cNvSpPr>
          <p:nvPr/>
        </p:nvSpPr>
        <p:spPr bwMode="auto">
          <a:xfrm>
            <a:off x="2514600" y="3886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16</a:t>
            </a:r>
            <a:endParaRPr lang="en-US" altLang="en-US" dirty="0"/>
          </a:p>
        </p:txBody>
      </p:sp>
      <p:sp>
        <p:nvSpPr>
          <p:cNvPr id="815110" name="Oval 6"/>
          <p:cNvSpPr>
            <a:spLocks noChangeArrowheads="1"/>
          </p:cNvSpPr>
          <p:nvPr/>
        </p:nvSpPr>
        <p:spPr bwMode="auto">
          <a:xfrm>
            <a:off x="6172200" y="3886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815111" name="Oval 7"/>
          <p:cNvSpPr>
            <a:spLocks noChangeArrowheads="1"/>
          </p:cNvSpPr>
          <p:nvPr/>
        </p:nvSpPr>
        <p:spPr bwMode="auto">
          <a:xfrm>
            <a:off x="16002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14</a:t>
            </a:r>
            <a:endParaRPr lang="en-US" altLang="en-US" dirty="0"/>
          </a:p>
        </p:txBody>
      </p:sp>
      <p:sp>
        <p:nvSpPr>
          <p:cNvPr id="815112" name="Oval 8"/>
          <p:cNvSpPr>
            <a:spLocks noChangeArrowheads="1"/>
          </p:cNvSpPr>
          <p:nvPr/>
        </p:nvSpPr>
        <p:spPr bwMode="auto">
          <a:xfrm>
            <a:off x="34290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</a:t>
            </a:r>
            <a:endParaRPr lang="en-US" altLang="en-US" dirty="0"/>
          </a:p>
        </p:txBody>
      </p:sp>
      <p:sp>
        <p:nvSpPr>
          <p:cNvPr id="815113" name="Oval 9"/>
          <p:cNvSpPr>
            <a:spLocks noChangeArrowheads="1"/>
          </p:cNvSpPr>
          <p:nvPr/>
        </p:nvSpPr>
        <p:spPr bwMode="auto">
          <a:xfrm>
            <a:off x="52578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815114" name="Oval 10"/>
          <p:cNvSpPr>
            <a:spLocks noChangeArrowheads="1"/>
          </p:cNvSpPr>
          <p:nvPr/>
        </p:nvSpPr>
        <p:spPr bwMode="auto">
          <a:xfrm>
            <a:off x="70866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815115" name="Oval 11"/>
          <p:cNvSpPr>
            <a:spLocks noChangeArrowheads="1"/>
          </p:cNvSpPr>
          <p:nvPr/>
        </p:nvSpPr>
        <p:spPr bwMode="auto">
          <a:xfrm>
            <a:off x="11430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2</a:t>
            </a:r>
            <a:endParaRPr lang="en-US" altLang="en-US" dirty="0"/>
          </a:p>
        </p:txBody>
      </p:sp>
      <p:sp>
        <p:nvSpPr>
          <p:cNvPr id="815116" name="Oval 12"/>
          <p:cNvSpPr>
            <a:spLocks noChangeArrowheads="1"/>
          </p:cNvSpPr>
          <p:nvPr/>
        </p:nvSpPr>
        <p:spPr bwMode="auto">
          <a:xfrm>
            <a:off x="20574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815117" name="Oval 13"/>
          <p:cNvSpPr>
            <a:spLocks noChangeArrowheads="1"/>
          </p:cNvSpPr>
          <p:nvPr/>
        </p:nvSpPr>
        <p:spPr bwMode="auto">
          <a:xfrm>
            <a:off x="29718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cxnSp>
        <p:nvCxnSpPr>
          <p:cNvPr id="815118" name="AutoShape 14"/>
          <p:cNvCxnSpPr>
            <a:cxnSpLocks noChangeShapeType="1"/>
            <a:stCxn id="815108" idx="3"/>
            <a:endCxn id="815109" idx="7"/>
          </p:cNvCxnSpPr>
          <p:nvPr/>
        </p:nvCxnSpPr>
        <p:spPr bwMode="auto">
          <a:xfrm flipH="1">
            <a:off x="2905125" y="36861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19" name="AutoShape 15"/>
          <p:cNvCxnSpPr>
            <a:cxnSpLocks noChangeShapeType="1"/>
            <a:stCxn id="815109" idx="3"/>
            <a:endCxn id="815111" idx="7"/>
          </p:cNvCxnSpPr>
          <p:nvPr/>
        </p:nvCxnSpPr>
        <p:spPr bwMode="auto">
          <a:xfrm flipH="1">
            <a:off x="19907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0" name="AutoShape 16"/>
          <p:cNvCxnSpPr>
            <a:cxnSpLocks noChangeShapeType="1"/>
            <a:stCxn id="815111" idx="3"/>
            <a:endCxn id="815115" idx="7"/>
          </p:cNvCxnSpPr>
          <p:nvPr/>
        </p:nvCxnSpPr>
        <p:spPr bwMode="auto">
          <a:xfrm flipH="1">
            <a:off x="15335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1" name="AutoShape 17"/>
          <p:cNvCxnSpPr>
            <a:cxnSpLocks noChangeShapeType="1"/>
            <a:stCxn id="815111" idx="5"/>
            <a:endCxn id="815116" idx="1"/>
          </p:cNvCxnSpPr>
          <p:nvPr/>
        </p:nvCxnSpPr>
        <p:spPr bwMode="auto">
          <a:xfrm>
            <a:off x="19907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2" name="AutoShape 18"/>
          <p:cNvCxnSpPr>
            <a:cxnSpLocks noChangeShapeType="1"/>
            <a:stCxn id="815109" idx="5"/>
            <a:endCxn id="815112" idx="1"/>
          </p:cNvCxnSpPr>
          <p:nvPr/>
        </p:nvCxnSpPr>
        <p:spPr bwMode="auto">
          <a:xfrm>
            <a:off x="29051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3" name="AutoShape 19"/>
          <p:cNvCxnSpPr>
            <a:cxnSpLocks noChangeShapeType="1"/>
            <a:stCxn id="815112" idx="3"/>
            <a:endCxn id="815117" idx="7"/>
          </p:cNvCxnSpPr>
          <p:nvPr/>
        </p:nvCxnSpPr>
        <p:spPr bwMode="auto">
          <a:xfrm flipH="1">
            <a:off x="33623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4" name="AutoShape 20"/>
          <p:cNvCxnSpPr>
            <a:cxnSpLocks noChangeShapeType="1"/>
            <a:stCxn id="815108" idx="5"/>
            <a:endCxn id="815110" idx="1"/>
          </p:cNvCxnSpPr>
          <p:nvPr/>
        </p:nvCxnSpPr>
        <p:spPr bwMode="auto">
          <a:xfrm>
            <a:off x="4733925" y="36861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5" name="AutoShape 21"/>
          <p:cNvCxnSpPr>
            <a:cxnSpLocks noChangeShapeType="1"/>
            <a:stCxn id="815110" idx="5"/>
            <a:endCxn id="815114" idx="1"/>
          </p:cNvCxnSpPr>
          <p:nvPr/>
        </p:nvCxnSpPr>
        <p:spPr bwMode="auto">
          <a:xfrm>
            <a:off x="65627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6" name="AutoShape 22"/>
          <p:cNvCxnSpPr>
            <a:cxnSpLocks noChangeShapeType="1"/>
            <a:stCxn id="815113" idx="7"/>
            <a:endCxn id="815110" idx="3"/>
          </p:cNvCxnSpPr>
          <p:nvPr/>
        </p:nvCxnSpPr>
        <p:spPr bwMode="auto">
          <a:xfrm flipV="1">
            <a:off x="56483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Curved Connector 28"/>
          <p:cNvCxnSpPr>
            <a:stCxn id="815117" idx="5"/>
            <a:endCxn id="815112" idx="5"/>
          </p:cNvCxnSpPr>
          <p:nvPr/>
        </p:nvCxnSpPr>
        <p:spPr>
          <a:xfrm rot="5400000" flipH="1" flipV="1">
            <a:off x="3285845" y="4962245"/>
            <a:ext cx="609600" cy="457200"/>
          </a:xfrm>
          <a:prstGeom prst="curvedConnector3">
            <a:avLst>
              <a:gd name="adj1" fmla="val -48483"/>
            </a:avLst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h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4111477"/>
            <a:ext cx="400050" cy="46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06" y="4101219"/>
            <a:ext cx="400050" cy="46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3.bp.blogspot.com/-s5L0DnewciA/TowKvGVk_oI/AAAAAAAAAlg/gdyg7kcMqX4/s1600/525px-X_mark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661" y="4877955"/>
            <a:ext cx="264677" cy="30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995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BuildHeap() Example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Work through example</a:t>
            </a:r>
            <a:br>
              <a:rPr lang="en-US" altLang="en-US" dirty="0"/>
            </a:br>
            <a:r>
              <a:rPr lang="en-US" altLang="en-US" dirty="0"/>
              <a:t>A = {4, 1, 3, 2, 16, 9, 10, 14, 8, 7}</a:t>
            </a:r>
          </a:p>
        </p:txBody>
      </p:sp>
      <p:sp>
        <p:nvSpPr>
          <p:cNvPr id="815108" name="Oval 4"/>
          <p:cNvSpPr>
            <a:spLocks noChangeArrowheads="1"/>
          </p:cNvSpPr>
          <p:nvPr/>
        </p:nvSpPr>
        <p:spPr bwMode="auto">
          <a:xfrm>
            <a:off x="4343400" y="32766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815109" name="Oval 5"/>
          <p:cNvSpPr>
            <a:spLocks noChangeArrowheads="1"/>
          </p:cNvSpPr>
          <p:nvPr/>
        </p:nvSpPr>
        <p:spPr bwMode="auto">
          <a:xfrm>
            <a:off x="2514600" y="3886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16</a:t>
            </a:r>
            <a:endParaRPr lang="en-US" altLang="en-US" dirty="0"/>
          </a:p>
        </p:txBody>
      </p:sp>
      <p:sp>
        <p:nvSpPr>
          <p:cNvPr id="815110" name="Oval 6"/>
          <p:cNvSpPr>
            <a:spLocks noChangeArrowheads="1"/>
          </p:cNvSpPr>
          <p:nvPr/>
        </p:nvSpPr>
        <p:spPr bwMode="auto">
          <a:xfrm>
            <a:off x="6172200" y="3886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815111" name="Oval 7"/>
          <p:cNvSpPr>
            <a:spLocks noChangeArrowheads="1"/>
          </p:cNvSpPr>
          <p:nvPr/>
        </p:nvSpPr>
        <p:spPr bwMode="auto">
          <a:xfrm>
            <a:off x="16002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14</a:t>
            </a:r>
            <a:endParaRPr lang="en-US" altLang="en-US" dirty="0"/>
          </a:p>
        </p:txBody>
      </p:sp>
      <p:sp>
        <p:nvSpPr>
          <p:cNvPr id="815112" name="Oval 8"/>
          <p:cNvSpPr>
            <a:spLocks noChangeArrowheads="1"/>
          </p:cNvSpPr>
          <p:nvPr/>
        </p:nvSpPr>
        <p:spPr bwMode="auto">
          <a:xfrm>
            <a:off x="34290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7</a:t>
            </a:r>
            <a:endParaRPr lang="en-US" altLang="en-US" dirty="0"/>
          </a:p>
        </p:txBody>
      </p:sp>
      <p:sp>
        <p:nvSpPr>
          <p:cNvPr id="815113" name="Oval 9"/>
          <p:cNvSpPr>
            <a:spLocks noChangeArrowheads="1"/>
          </p:cNvSpPr>
          <p:nvPr/>
        </p:nvSpPr>
        <p:spPr bwMode="auto">
          <a:xfrm>
            <a:off x="52578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815114" name="Oval 10"/>
          <p:cNvSpPr>
            <a:spLocks noChangeArrowheads="1"/>
          </p:cNvSpPr>
          <p:nvPr/>
        </p:nvSpPr>
        <p:spPr bwMode="auto">
          <a:xfrm>
            <a:off x="70866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815115" name="Oval 11"/>
          <p:cNvSpPr>
            <a:spLocks noChangeArrowheads="1"/>
          </p:cNvSpPr>
          <p:nvPr/>
        </p:nvSpPr>
        <p:spPr bwMode="auto">
          <a:xfrm>
            <a:off x="11430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2</a:t>
            </a:r>
            <a:endParaRPr lang="en-US" altLang="en-US" dirty="0"/>
          </a:p>
        </p:txBody>
      </p:sp>
      <p:sp>
        <p:nvSpPr>
          <p:cNvPr id="815116" name="Oval 12"/>
          <p:cNvSpPr>
            <a:spLocks noChangeArrowheads="1"/>
          </p:cNvSpPr>
          <p:nvPr/>
        </p:nvSpPr>
        <p:spPr bwMode="auto">
          <a:xfrm>
            <a:off x="20574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815117" name="Oval 13"/>
          <p:cNvSpPr>
            <a:spLocks noChangeArrowheads="1"/>
          </p:cNvSpPr>
          <p:nvPr/>
        </p:nvSpPr>
        <p:spPr bwMode="auto">
          <a:xfrm>
            <a:off x="29718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</a:t>
            </a:r>
            <a:endParaRPr lang="en-US" altLang="en-US" dirty="0"/>
          </a:p>
        </p:txBody>
      </p:sp>
      <p:cxnSp>
        <p:nvCxnSpPr>
          <p:cNvPr id="815118" name="AutoShape 14"/>
          <p:cNvCxnSpPr>
            <a:cxnSpLocks noChangeShapeType="1"/>
            <a:stCxn id="815108" idx="3"/>
            <a:endCxn id="815109" idx="7"/>
          </p:cNvCxnSpPr>
          <p:nvPr/>
        </p:nvCxnSpPr>
        <p:spPr bwMode="auto">
          <a:xfrm flipH="1">
            <a:off x="2905125" y="36861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19" name="AutoShape 15"/>
          <p:cNvCxnSpPr>
            <a:cxnSpLocks noChangeShapeType="1"/>
            <a:stCxn id="815109" idx="3"/>
            <a:endCxn id="815111" idx="7"/>
          </p:cNvCxnSpPr>
          <p:nvPr/>
        </p:nvCxnSpPr>
        <p:spPr bwMode="auto">
          <a:xfrm flipH="1">
            <a:off x="19907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0" name="AutoShape 16"/>
          <p:cNvCxnSpPr>
            <a:cxnSpLocks noChangeShapeType="1"/>
            <a:stCxn id="815111" idx="3"/>
            <a:endCxn id="815115" idx="7"/>
          </p:cNvCxnSpPr>
          <p:nvPr/>
        </p:nvCxnSpPr>
        <p:spPr bwMode="auto">
          <a:xfrm flipH="1">
            <a:off x="15335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1" name="AutoShape 17"/>
          <p:cNvCxnSpPr>
            <a:cxnSpLocks noChangeShapeType="1"/>
            <a:stCxn id="815111" idx="5"/>
            <a:endCxn id="815116" idx="1"/>
          </p:cNvCxnSpPr>
          <p:nvPr/>
        </p:nvCxnSpPr>
        <p:spPr bwMode="auto">
          <a:xfrm>
            <a:off x="19907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2" name="AutoShape 18"/>
          <p:cNvCxnSpPr>
            <a:cxnSpLocks noChangeShapeType="1"/>
            <a:stCxn id="815109" idx="5"/>
            <a:endCxn id="815112" idx="1"/>
          </p:cNvCxnSpPr>
          <p:nvPr/>
        </p:nvCxnSpPr>
        <p:spPr bwMode="auto">
          <a:xfrm>
            <a:off x="29051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3" name="AutoShape 19"/>
          <p:cNvCxnSpPr>
            <a:cxnSpLocks noChangeShapeType="1"/>
            <a:stCxn id="815112" idx="3"/>
            <a:endCxn id="815117" idx="7"/>
          </p:cNvCxnSpPr>
          <p:nvPr/>
        </p:nvCxnSpPr>
        <p:spPr bwMode="auto">
          <a:xfrm flipH="1">
            <a:off x="33623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4" name="AutoShape 20"/>
          <p:cNvCxnSpPr>
            <a:cxnSpLocks noChangeShapeType="1"/>
            <a:stCxn id="815108" idx="5"/>
            <a:endCxn id="815110" idx="1"/>
          </p:cNvCxnSpPr>
          <p:nvPr/>
        </p:nvCxnSpPr>
        <p:spPr bwMode="auto">
          <a:xfrm>
            <a:off x="4733925" y="36861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5" name="AutoShape 21"/>
          <p:cNvCxnSpPr>
            <a:cxnSpLocks noChangeShapeType="1"/>
            <a:stCxn id="815110" idx="5"/>
            <a:endCxn id="815114" idx="1"/>
          </p:cNvCxnSpPr>
          <p:nvPr/>
        </p:nvCxnSpPr>
        <p:spPr bwMode="auto">
          <a:xfrm>
            <a:off x="65627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6" name="AutoShape 22"/>
          <p:cNvCxnSpPr>
            <a:cxnSpLocks noChangeShapeType="1"/>
            <a:stCxn id="815113" idx="7"/>
            <a:endCxn id="815110" idx="3"/>
          </p:cNvCxnSpPr>
          <p:nvPr/>
        </p:nvCxnSpPr>
        <p:spPr bwMode="auto">
          <a:xfrm flipV="1">
            <a:off x="56483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Curved Connector 28"/>
          <p:cNvCxnSpPr>
            <a:stCxn id="815117" idx="5"/>
            <a:endCxn id="815112" idx="5"/>
          </p:cNvCxnSpPr>
          <p:nvPr/>
        </p:nvCxnSpPr>
        <p:spPr>
          <a:xfrm rot="5400000" flipH="1" flipV="1">
            <a:off x="3285845" y="4962245"/>
            <a:ext cx="609600" cy="457200"/>
          </a:xfrm>
          <a:prstGeom prst="curvedConnector3">
            <a:avLst>
              <a:gd name="adj1" fmla="val -48483"/>
            </a:avLst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h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0" y="4730322"/>
            <a:ext cx="400050" cy="46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627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BuildHeap() Example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Work through example</a:t>
            </a:r>
            <a:br>
              <a:rPr lang="en-US" altLang="en-US" dirty="0"/>
            </a:br>
            <a:r>
              <a:rPr lang="en-US" altLang="en-US" dirty="0"/>
              <a:t>A = {4, 1, 3, 2, 16, 9, 10, 14, 8, 7}</a:t>
            </a:r>
          </a:p>
        </p:txBody>
      </p:sp>
      <p:sp>
        <p:nvSpPr>
          <p:cNvPr id="815108" name="Oval 4"/>
          <p:cNvSpPr>
            <a:spLocks noChangeArrowheads="1"/>
          </p:cNvSpPr>
          <p:nvPr/>
        </p:nvSpPr>
        <p:spPr bwMode="auto">
          <a:xfrm>
            <a:off x="4343400" y="32766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815109" name="Oval 5"/>
          <p:cNvSpPr>
            <a:spLocks noChangeArrowheads="1"/>
          </p:cNvSpPr>
          <p:nvPr/>
        </p:nvSpPr>
        <p:spPr bwMode="auto">
          <a:xfrm>
            <a:off x="2514600" y="3886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16</a:t>
            </a:r>
            <a:endParaRPr lang="en-US" altLang="en-US" dirty="0"/>
          </a:p>
        </p:txBody>
      </p:sp>
      <p:sp>
        <p:nvSpPr>
          <p:cNvPr id="815110" name="Oval 6"/>
          <p:cNvSpPr>
            <a:spLocks noChangeArrowheads="1"/>
          </p:cNvSpPr>
          <p:nvPr/>
        </p:nvSpPr>
        <p:spPr bwMode="auto">
          <a:xfrm>
            <a:off x="6172200" y="3886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815111" name="Oval 7"/>
          <p:cNvSpPr>
            <a:spLocks noChangeArrowheads="1"/>
          </p:cNvSpPr>
          <p:nvPr/>
        </p:nvSpPr>
        <p:spPr bwMode="auto">
          <a:xfrm>
            <a:off x="16002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14</a:t>
            </a:r>
            <a:endParaRPr lang="en-US" altLang="en-US" dirty="0"/>
          </a:p>
        </p:txBody>
      </p:sp>
      <p:sp>
        <p:nvSpPr>
          <p:cNvPr id="815112" name="Oval 8"/>
          <p:cNvSpPr>
            <a:spLocks noChangeArrowheads="1"/>
          </p:cNvSpPr>
          <p:nvPr/>
        </p:nvSpPr>
        <p:spPr bwMode="auto">
          <a:xfrm>
            <a:off x="34290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7</a:t>
            </a:r>
            <a:endParaRPr lang="en-US" altLang="en-US" dirty="0"/>
          </a:p>
        </p:txBody>
      </p:sp>
      <p:sp>
        <p:nvSpPr>
          <p:cNvPr id="815113" name="Oval 9"/>
          <p:cNvSpPr>
            <a:spLocks noChangeArrowheads="1"/>
          </p:cNvSpPr>
          <p:nvPr/>
        </p:nvSpPr>
        <p:spPr bwMode="auto">
          <a:xfrm>
            <a:off x="52578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815114" name="Oval 10"/>
          <p:cNvSpPr>
            <a:spLocks noChangeArrowheads="1"/>
          </p:cNvSpPr>
          <p:nvPr/>
        </p:nvSpPr>
        <p:spPr bwMode="auto">
          <a:xfrm>
            <a:off x="70866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815115" name="Oval 11"/>
          <p:cNvSpPr>
            <a:spLocks noChangeArrowheads="1"/>
          </p:cNvSpPr>
          <p:nvPr/>
        </p:nvSpPr>
        <p:spPr bwMode="auto">
          <a:xfrm>
            <a:off x="11430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2</a:t>
            </a:r>
            <a:endParaRPr lang="en-US" altLang="en-US" dirty="0"/>
          </a:p>
        </p:txBody>
      </p:sp>
      <p:sp>
        <p:nvSpPr>
          <p:cNvPr id="815116" name="Oval 12"/>
          <p:cNvSpPr>
            <a:spLocks noChangeArrowheads="1"/>
          </p:cNvSpPr>
          <p:nvPr/>
        </p:nvSpPr>
        <p:spPr bwMode="auto">
          <a:xfrm>
            <a:off x="20574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815117" name="Oval 13"/>
          <p:cNvSpPr>
            <a:spLocks noChangeArrowheads="1"/>
          </p:cNvSpPr>
          <p:nvPr/>
        </p:nvSpPr>
        <p:spPr bwMode="auto">
          <a:xfrm>
            <a:off x="29718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</a:t>
            </a:r>
            <a:endParaRPr lang="en-US" altLang="en-US" dirty="0"/>
          </a:p>
        </p:txBody>
      </p:sp>
      <p:cxnSp>
        <p:nvCxnSpPr>
          <p:cNvPr id="815118" name="AutoShape 14"/>
          <p:cNvCxnSpPr>
            <a:cxnSpLocks noChangeShapeType="1"/>
            <a:stCxn id="815108" idx="3"/>
            <a:endCxn id="815109" idx="7"/>
          </p:cNvCxnSpPr>
          <p:nvPr/>
        </p:nvCxnSpPr>
        <p:spPr bwMode="auto">
          <a:xfrm flipH="1">
            <a:off x="2905125" y="36861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19" name="AutoShape 15"/>
          <p:cNvCxnSpPr>
            <a:cxnSpLocks noChangeShapeType="1"/>
            <a:stCxn id="815109" idx="3"/>
            <a:endCxn id="815111" idx="7"/>
          </p:cNvCxnSpPr>
          <p:nvPr/>
        </p:nvCxnSpPr>
        <p:spPr bwMode="auto">
          <a:xfrm flipH="1">
            <a:off x="19907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0" name="AutoShape 16"/>
          <p:cNvCxnSpPr>
            <a:cxnSpLocks noChangeShapeType="1"/>
            <a:stCxn id="815111" idx="3"/>
            <a:endCxn id="815115" idx="7"/>
          </p:cNvCxnSpPr>
          <p:nvPr/>
        </p:nvCxnSpPr>
        <p:spPr bwMode="auto">
          <a:xfrm flipH="1">
            <a:off x="15335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1" name="AutoShape 17"/>
          <p:cNvCxnSpPr>
            <a:cxnSpLocks noChangeShapeType="1"/>
            <a:stCxn id="815111" idx="5"/>
            <a:endCxn id="815116" idx="1"/>
          </p:cNvCxnSpPr>
          <p:nvPr/>
        </p:nvCxnSpPr>
        <p:spPr bwMode="auto">
          <a:xfrm>
            <a:off x="19907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2" name="AutoShape 18"/>
          <p:cNvCxnSpPr>
            <a:cxnSpLocks noChangeShapeType="1"/>
            <a:stCxn id="815109" idx="5"/>
            <a:endCxn id="815112" idx="1"/>
          </p:cNvCxnSpPr>
          <p:nvPr/>
        </p:nvCxnSpPr>
        <p:spPr bwMode="auto">
          <a:xfrm>
            <a:off x="29051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3" name="AutoShape 19"/>
          <p:cNvCxnSpPr>
            <a:cxnSpLocks noChangeShapeType="1"/>
            <a:stCxn id="815112" idx="3"/>
            <a:endCxn id="815117" idx="7"/>
          </p:cNvCxnSpPr>
          <p:nvPr/>
        </p:nvCxnSpPr>
        <p:spPr bwMode="auto">
          <a:xfrm flipH="1">
            <a:off x="33623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4" name="AutoShape 20"/>
          <p:cNvCxnSpPr>
            <a:cxnSpLocks noChangeShapeType="1"/>
            <a:stCxn id="815108" idx="5"/>
            <a:endCxn id="815110" idx="1"/>
          </p:cNvCxnSpPr>
          <p:nvPr/>
        </p:nvCxnSpPr>
        <p:spPr bwMode="auto">
          <a:xfrm>
            <a:off x="4733925" y="36861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5" name="AutoShape 21"/>
          <p:cNvCxnSpPr>
            <a:cxnSpLocks noChangeShapeType="1"/>
            <a:stCxn id="815110" idx="5"/>
            <a:endCxn id="815114" idx="1"/>
          </p:cNvCxnSpPr>
          <p:nvPr/>
        </p:nvCxnSpPr>
        <p:spPr bwMode="auto">
          <a:xfrm>
            <a:off x="65627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6" name="AutoShape 22"/>
          <p:cNvCxnSpPr>
            <a:cxnSpLocks noChangeShapeType="1"/>
            <a:stCxn id="815113" idx="7"/>
            <a:endCxn id="815110" idx="3"/>
          </p:cNvCxnSpPr>
          <p:nvPr/>
        </p:nvCxnSpPr>
        <p:spPr bwMode="auto">
          <a:xfrm flipV="1">
            <a:off x="56483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6" name="Picture 2" descr="http://3.bp.blogspot.com/-s5L0DnewciA/TowKvGVk_oI/AAAAAAAAAlg/gdyg7kcMqX4/s1600/525px-X_mark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261" y="4268355"/>
            <a:ext cx="264677" cy="30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://3.bp.blogspot.com/-s5L0DnewciA/TowKvGVk_oI/AAAAAAAAAlg/gdyg7kcMqX4/s1600/525px-X_mark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661" y="4268355"/>
            <a:ext cx="264677" cy="30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urved Connector 27"/>
          <p:cNvCxnSpPr>
            <a:stCxn id="815114" idx="7"/>
            <a:endCxn id="815110" idx="7"/>
          </p:cNvCxnSpPr>
          <p:nvPr/>
        </p:nvCxnSpPr>
        <p:spPr>
          <a:xfrm rot="16200000" flipV="1">
            <a:off x="6714845" y="3800755"/>
            <a:ext cx="609600" cy="914400"/>
          </a:xfrm>
          <a:prstGeom prst="curvedConnector3">
            <a:avLst>
              <a:gd name="adj1" fmla="val 148483"/>
            </a:avLst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837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BuildHeap() Example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Work through example</a:t>
            </a:r>
            <a:br>
              <a:rPr lang="en-US" altLang="en-US" dirty="0"/>
            </a:br>
            <a:r>
              <a:rPr lang="en-US" altLang="en-US" dirty="0"/>
              <a:t>A = {4, 1, 3, 2, 16, 9, 10, 14, 8, 7}</a:t>
            </a:r>
          </a:p>
        </p:txBody>
      </p:sp>
      <p:sp>
        <p:nvSpPr>
          <p:cNvPr id="815108" name="Oval 4"/>
          <p:cNvSpPr>
            <a:spLocks noChangeArrowheads="1"/>
          </p:cNvSpPr>
          <p:nvPr/>
        </p:nvSpPr>
        <p:spPr bwMode="auto">
          <a:xfrm>
            <a:off x="4343400" y="32766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815109" name="Oval 5"/>
          <p:cNvSpPr>
            <a:spLocks noChangeArrowheads="1"/>
          </p:cNvSpPr>
          <p:nvPr/>
        </p:nvSpPr>
        <p:spPr bwMode="auto">
          <a:xfrm>
            <a:off x="2514600" y="3886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16</a:t>
            </a:r>
            <a:endParaRPr lang="en-US" altLang="en-US" dirty="0"/>
          </a:p>
        </p:txBody>
      </p:sp>
      <p:sp>
        <p:nvSpPr>
          <p:cNvPr id="815110" name="Oval 6"/>
          <p:cNvSpPr>
            <a:spLocks noChangeArrowheads="1"/>
          </p:cNvSpPr>
          <p:nvPr/>
        </p:nvSpPr>
        <p:spPr bwMode="auto">
          <a:xfrm>
            <a:off x="6172200" y="3886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10</a:t>
            </a:r>
            <a:endParaRPr lang="en-US" altLang="en-US" dirty="0"/>
          </a:p>
        </p:txBody>
      </p:sp>
      <p:sp>
        <p:nvSpPr>
          <p:cNvPr id="815111" name="Oval 7"/>
          <p:cNvSpPr>
            <a:spLocks noChangeArrowheads="1"/>
          </p:cNvSpPr>
          <p:nvPr/>
        </p:nvSpPr>
        <p:spPr bwMode="auto">
          <a:xfrm>
            <a:off x="16002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14</a:t>
            </a:r>
            <a:endParaRPr lang="en-US" altLang="en-US" dirty="0"/>
          </a:p>
        </p:txBody>
      </p:sp>
      <p:sp>
        <p:nvSpPr>
          <p:cNvPr id="815112" name="Oval 8"/>
          <p:cNvSpPr>
            <a:spLocks noChangeArrowheads="1"/>
          </p:cNvSpPr>
          <p:nvPr/>
        </p:nvSpPr>
        <p:spPr bwMode="auto">
          <a:xfrm>
            <a:off x="34290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7</a:t>
            </a:r>
            <a:endParaRPr lang="en-US" altLang="en-US" dirty="0"/>
          </a:p>
        </p:txBody>
      </p:sp>
      <p:sp>
        <p:nvSpPr>
          <p:cNvPr id="815113" name="Oval 9"/>
          <p:cNvSpPr>
            <a:spLocks noChangeArrowheads="1"/>
          </p:cNvSpPr>
          <p:nvPr/>
        </p:nvSpPr>
        <p:spPr bwMode="auto">
          <a:xfrm>
            <a:off x="52578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815114" name="Oval 10"/>
          <p:cNvSpPr>
            <a:spLocks noChangeArrowheads="1"/>
          </p:cNvSpPr>
          <p:nvPr/>
        </p:nvSpPr>
        <p:spPr bwMode="auto">
          <a:xfrm>
            <a:off x="70866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3</a:t>
            </a:r>
            <a:endParaRPr lang="en-US" altLang="en-US" dirty="0"/>
          </a:p>
        </p:txBody>
      </p:sp>
      <p:sp>
        <p:nvSpPr>
          <p:cNvPr id="815115" name="Oval 11"/>
          <p:cNvSpPr>
            <a:spLocks noChangeArrowheads="1"/>
          </p:cNvSpPr>
          <p:nvPr/>
        </p:nvSpPr>
        <p:spPr bwMode="auto">
          <a:xfrm>
            <a:off x="11430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2</a:t>
            </a:r>
            <a:endParaRPr lang="en-US" altLang="en-US" dirty="0"/>
          </a:p>
        </p:txBody>
      </p:sp>
      <p:sp>
        <p:nvSpPr>
          <p:cNvPr id="815116" name="Oval 12"/>
          <p:cNvSpPr>
            <a:spLocks noChangeArrowheads="1"/>
          </p:cNvSpPr>
          <p:nvPr/>
        </p:nvSpPr>
        <p:spPr bwMode="auto">
          <a:xfrm>
            <a:off x="20574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815117" name="Oval 13"/>
          <p:cNvSpPr>
            <a:spLocks noChangeArrowheads="1"/>
          </p:cNvSpPr>
          <p:nvPr/>
        </p:nvSpPr>
        <p:spPr bwMode="auto">
          <a:xfrm>
            <a:off x="29718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</a:t>
            </a:r>
            <a:endParaRPr lang="en-US" altLang="en-US" dirty="0"/>
          </a:p>
        </p:txBody>
      </p:sp>
      <p:cxnSp>
        <p:nvCxnSpPr>
          <p:cNvPr id="815118" name="AutoShape 14"/>
          <p:cNvCxnSpPr>
            <a:cxnSpLocks noChangeShapeType="1"/>
            <a:stCxn id="815108" idx="3"/>
            <a:endCxn id="815109" idx="7"/>
          </p:cNvCxnSpPr>
          <p:nvPr/>
        </p:nvCxnSpPr>
        <p:spPr bwMode="auto">
          <a:xfrm flipH="1">
            <a:off x="2905125" y="36861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19" name="AutoShape 15"/>
          <p:cNvCxnSpPr>
            <a:cxnSpLocks noChangeShapeType="1"/>
            <a:stCxn id="815109" idx="3"/>
            <a:endCxn id="815111" idx="7"/>
          </p:cNvCxnSpPr>
          <p:nvPr/>
        </p:nvCxnSpPr>
        <p:spPr bwMode="auto">
          <a:xfrm flipH="1">
            <a:off x="19907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0" name="AutoShape 16"/>
          <p:cNvCxnSpPr>
            <a:cxnSpLocks noChangeShapeType="1"/>
            <a:stCxn id="815111" idx="3"/>
            <a:endCxn id="815115" idx="7"/>
          </p:cNvCxnSpPr>
          <p:nvPr/>
        </p:nvCxnSpPr>
        <p:spPr bwMode="auto">
          <a:xfrm flipH="1">
            <a:off x="15335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1" name="AutoShape 17"/>
          <p:cNvCxnSpPr>
            <a:cxnSpLocks noChangeShapeType="1"/>
            <a:stCxn id="815111" idx="5"/>
            <a:endCxn id="815116" idx="1"/>
          </p:cNvCxnSpPr>
          <p:nvPr/>
        </p:nvCxnSpPr>
        <p:spPr bwMode="auto">
          <a:xfrm>
            <a:off x="19907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2" name="AutoShape 18"/>
          <p:cNvCxnSpPr>
            <a:cxnSpLocks noChangeShapeType="1"/>
            <a:stCxn id="815109" idx="5"/>
            <a:endCxn id="815112" idx="1"/>
          </p:cNvCxnSpPr>
          <p:nvPr/>
        </p:nvCxnSpPr>
        <p:spPr bwMode="auto">
          <a:xfrm>
            <a:off x="29051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3" name="AutoShape 19"/>
          <p:cNvCxnSpPr>
            <a:cxnSpLocks noChangeShapeType="1"/>
            <a:stCxn id="815112" idx="3"/>
            <a:endCxn id="815117" idx="7"/>
          </p:cNvCxnSpPr>
          <p:nvPr/>
        </p:nvCxnSpPr>
        <p:spPr bwMode="auto">
          <a:xfrm flipH="1">
            <a:off x="33623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4" name="AutoShape 20"/>
          <p:cNvCxnSpPr>
            <a:cxnSpLocks noChangeShapeType="1"/>
            <a:stCxn id="815108" idx="5"/>
            <a:endCxn id="815110" idx="1"/>
          </p:cNvCxnSpPr>
          <p:nvPr/>
        </p:nvCxnSpPr>
        <p:spPr bwMode="auto">
          <a:xfrm>
            <a:off x="4733925" y="36861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5" name="AutoShape 21"/>
          <p:cNvCxnSpPr>
            <a:cxnSpLocks noChangeShapeType="1"/>
            <a:stCxn id="815110" idx="5"/>
            <a:endCxn id="815114" idx="1"/>
          </p:cNvCxnSpPr>
          <p:nvPr/>
        </p:nvCxnSpPr>
        <p:spPr bwMode="auto">
          <a:xfrm>
            <a:off x="65627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6" name="AutoShape 22"/>
          <p:cNvCxnSpPr>
            <a:cxnSpLocks noChangeShapeType="1"/>
            <a:stCxn id="815113" idx="7"/>
            <a:endCxn id="815110" idx="3"/>
          </p:cNvCxnSpPr>
          <p:nvPr/>
        </p:nvCxnSpPr>
        <p:spPr bwMode="auto">
          <a:xfrm flipV="1">
            <a:off x="56483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Curved Connector 27"/>
          <p:cNvCxnSpPr>
            <a:stCxn id="815114" idx="7"/>
            <a:endCxn id="815110" idx="7"/>
          </p:cNvCxnSpPr>
          <p:nvPr/>
        </p:nvCxnSpPr>
        <p:spPr>
          <a:xfrm rot="16200000" flipV="1">
            <a:off x="6714845" y="3800755"/>
            <a:ext cx="609600" cy="914400"/>
          </a:xfrm>
          <a:prstGeom prst="curvedConnector3">
            <a:avLst>
              <a:gd name="adj1" fmla="val 148483"/>
            </a:avLst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h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189338"/>
            <a:ext cx="400050" cy="46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640" y="4114800"/>
            <a:ext cx="400050" cy="46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680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BuildHeap() Example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Work through example</a:t>
            </a:r>
            <a:br>
              <a:rPr lang="en-US" altLang="en-US" dirty="0"/>
            </a:br>
            <a:r>
              <a:rPr lang="en-US" altLang="en-US" dirty="0"/>
              <a:t>A = {4, 1, 3, 2, 16, 9, 10, 14, 8, 7}</a:t>
            </a:r>
          </a:p>
        </p:txBody>
      </p:sp>
      <p:sp>
        <p:nvSpPr>
          <p:cNvPr id="815108" name="Oval 4"/>
          <p:cNvSpPr>
            <a:spLocks noChangeArrowheads="1"/>
          </p:cNvSpPr>
          <p:nvPr/>
        </p:nvSpPr>
        <p:spPr bwMode="auto">
          <a:xfrm>
            <a:off x="4343400" y="32766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815109" name="Oval 5"/>
          <p:cNvSpPr>
            <a:spLocks noChangeArrowheads="1"/>
          </p:cNvSpPr>
          <p:nvPr/>
        </p:nvSpPr>
        <p:spPr bwMode="auto">
          <a:xfrm>
            <a:off x="2514600" y="3886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16</a:t>
            </a:r>
            <a:endParaRPr lang="en-US" altLang="en-US" dirty="0"/>
          </a:p>
        </p:txBody>
      </p:sp>
      <p:sp>
        <p:nvSpPr>
          <p:cNvPr id="815110" name="Oval 6"/>
          <p:cNvSpPr>
            <a:spLocks noChangeArrowheads="1"/>
          </p:cNvSpPr>
          <p:nvPr/>
        </p:nvSpPr>
        <p:spPr bwMode="auto">
          <a:xfrm>
            <a:off x="6172200" y="3886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10</a:t>
            </a:r>
            <a:endParaRPr lang="en-US" altLang="en-US" dirty="0"/>
          </a:p>
        </p:txBody>
      </p:sp>
      <p:sp>
        <p:nvSpPr>
          <p:cNvPr id="815111" name="Oval 7"/>
          <p:cNvSpPr>
            <a:spLocks noChangeArrowheads="1"/>
          </p:cNvSpPr>
          <p:nvPr/>
        </p:nvSpPr>
        <p:spPr bwMode="auto">
          <a:xfrm>
            <a:off x="16002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14</a:t>
            </a:r>
            <a:endParaRPr lang="en-US" altLang="en-US" dirty="0"/>
          </a:p>
        </p:txBody>
      </p:sp>
      <p:sp>
        <p:nvSpPr>
          <p:cNvPr id="815112" name="Oval 8"/>
          <p:cNvSpPr>
            <a:spLocks noChangeArrowheads="1"/>
          </p:cNvSpPr>
          <p:nvPr/>
        </p:nvSpPr>
        <p:spPr bwMode="auto">
          <a:xfrm>
            <a:off x="34290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7</a:t>
            </a:r>
            <a:endParaRPr lang="en-US" altLang="en-US" dirty="0"/>
          </a:p>
        </p:txBody>
      </p:sp>
      <p:sp>
        <p:nvSpPr>
          <p:cNvPr id="815113" name="Oval 9"/>
          <p:cNvSpPr>
            <a:spLocks noChangeArrowheads="1"/>
          </p:cNvSpPr>
          <p:nvPr/>
        </p:nvSpPr>
        <p:spPr bwMode="auto">
          <a:xfrm>
            <a:off x="52578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815114" name="Oval 10"/>
          <p:cNvSpPr>
            <a:spLocks noChangeArrowheads="1"/>
          </p:cNvSpPr>
          <p:nvPr/>
        </p:nvSpPr>
        <p:spPr bwMode="auto">
          <a:xfrm>
            <a:off x="70866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3</a:t>
            </a:r>
            <a:endParaRPr lang="en-US" altLang="en-US" dirty="0"/>
          </a:p>
        </p:txBody>
      </p:sp>
      <p:sp>
        <p:nvSpPr>
          <p:cNvPr id="815115" name="Oval 11"/>
          <p:cNvSpPr>
            <a:spLocks noChangeArrowheads="1"/>
          </p:cNvSpPr>
          <p:nvPr/>
        </p:nvSpPr>
        <p:spPr bwMode="auto">
          <a:xfrm>
            <a:off x="11430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2</a:t>
            </a:r>
            <a:endParaRPr lang="en-US" altLang="en-US" dirty="0"/>
          </a:p>
        </p:txBody>
      </p:sp>
      <p:sp>
        <p:nvSpPr>
          <p:cNvPr id="815116" name="Oval 12"/>
          <p:cNvSpPr>
            <a:spLocks noChangeArrowheads="1"/>
          </p:cNvSpPr>
          <p:nvPr/>
        </p:nvSpPr>
        <p:spPr bwMode="auto">
          <a:xfrm>
            <a:off x="20574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815117" name="Oval 13"/>
          <p:cNvSpPr>
            <a:spLocks noChangeArrowheads="1"/>
          </p:cNvSpPr>
          <p:nvPr/>
        </p:nvSpPr>
        <p:spPr bwMode="auto">
          <a:xfrm>
            <a:off x="29718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</a:t>
            </a:r>
            <a:endParaRPr lang="en-US" altLang="en-US" dirty="0"/>
          </a:p>
        </p:txBody>
      </p:sp>
      <p:cxnSp>
        <p:nvCxnSpPr>
          <p:cNvPr id="815118" name="AutoShape 14"/>
          <p:cNvCxnSpPr>
            <a:cxnSpLocks noChangeShapeType="1"/>
            <a:stCxn id="815108" idx="3"/>
            <a:endCxn id="815109" idx="7"/>
          </p:cNvCxnSpPr>
          <p:nvPr/>
        </p:nvCxnSpPr>
        <p:spPr bwMode="auto">
          <a:xfrm flipH="1">
            <a:off x="2905125" y="36861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19" name="AutoShape 15"/>
          <p:cNvCxnSpPr>
            <a:cxnSpLocks noChangeShapeType="1"/>
            <a:stCxn id="815109" idx="3"/>
            <a:endCxn id="815111" idx="7"/>
          </p:cNvCxnSpPr>
          <p:nvPr/>
        </p:nvCxnSpPr>
        <p:spPr bwMode="auto">
          <a:xfrm flipH="1">
            <a:off x="19907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0" name="AutoShape 16"/>
          <p:cNvCxnSpPr>
            <a:cxnSpLocks noChangeShapeType="1"/>
            <a:stCxn id="815111" idx="3"/>
            <a:endCxn id="815115" idx="7"/>
          </p:cNvCxnSpPr>
          <p:nvPr/>
        </p:nvCxnSpPr>
        <p:spPr bwMode="auto">
          <a:xfrm flipH="1">
            <a:off x="15335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1" name="AutoShape 17"/>
          <p:cNvCxnSpPr>
            <a:cxnSpLocks noChangeShapeType="1"/>
            <a:stCxn id="815111" idx="5"/>
            <a:endCxn id="815116" idx="1"/>
          </p:cNvCxnSpPr>
          <p:nvPr/>
        </p:nvCxnSpPr>
        <p:spPr bwMode="auto">
          <a:xfrm>
            <a:off x="19907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2" name="AutoShape 18"/>
          <p:cNvCxnSpPr>
            <a:cxnSpLocks noChangeShapeType="1"/>
            <a:stCxn id="815109" idx="5"/>
            <a:endCxn id="815112" idx="1"/>
          </p:cNvCxnSpPr>
          <p:nvPr/>
        </p:nvCxnSpPr>
        <p:spPr bwMode="auto">
          <a:xfrm>
            <a:off x="29051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3" name="AutoShape 19"/>
          <p:cNvCxnSpPr>
            <a:cxnSpLocks noChangeShapeType="1"/>
            <a:stCxn id="815112" idx="3"/>
            <a:endCxn id="815117" idx="7"/>
          </p:cNvCxnSpPr>
          <p:nvPr/>
        </p:nvCxnSpPr>
        <p:spPr bwMode="auto">
          <a:xfrm flipH="1">
            <a:off x="33623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4" name="AutoShape 20"/>
          <p:cNvCxnSpPr>
            <a:cxnSpLocks noChangeShapeType="1"/>
            <a:stCxn id="815108" idx="5"/>
            <a:endCxn id="815110" idx="1"/>
          </p:cNvCxnSpPr>
          <p:nvPr/>
        </p:nvCxnSpPr>
        <p:spPr bwMode="auto">
          <a:xfrm>
            <a:off x="4733925" y="36861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5" name="AutoShape 21"/>
          <p:cNvCxnSpPr>
            <a:cxnSpLocks noChangeShapeType="1"/>
            <a:stCxn id="815110" idx="5"/>
            <a:endCxn id="815114" idx="1"/>
          </p:cNvCxnSpPr>
          <p:nvPr/>
        </p:nvCxnSpPr>
        <p:spPr bwMode="auto">
          <a:xfrm>
            <a:off x="65627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6" name="AutoShape 22"/>
          <p:cNvCxnSpPr>
            <a:cxnSpLocks noChangeShapeType="1"/>
            <a:stCxn id="815113" idx="7"/>
            <a:endCxn id="815110" idx="3"/>
          </p:cNvCxnSpPr>
          <p:nvPr/>
        </p:nvCxnSpPr>
        <p:spPr bwMode="auto">
          <a:xfrm flipV="1">
            <a:off x="56483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6" name="Picture 2" descr="http://3.bp.blogspot.com/-s5L0DnewciA/TowKvGVk_oI/AAAAAAAAAlg/gdyg7kcMqX4/s1600/525px-X_mark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648" y="3686175"/>
            <a:ext cx="264677" cy="30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://3.bp.blogspot.com/-s5L0DnewciA/TowKvGVk_oI/AAAAAAAAAlg/gdyg7kcMqX4/s1600/525px-X_mark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3631336"/>
            <a:ext cx="264677" cy="30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urved Connector 30"/>
          <p:cNvCxnSpPr>
            <a:stCxn id="815109" idx="0"/>
            <a:endCxn id="815108" idx="0"/>
          </p:cNvCxnSpPr>
          <p:nvPr/>
        </p:nvCxnSpPr>
        <p:spPr>
          <a:xfrm rot="5400000" flipH="1" flipV="1">
            <a:off x="3352800" y="2667000"/>
            <a:ext cx="609600" cy="1828800"/>
          </a:xfrm>
          <a:prstGeom prst="curvedConnector3">
            <a:avLst>
              <a:gd name="adj1" fmla="val 137500"/>
            </a:avLst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991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Definitions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b="1"/>
              <a:t>Height </a:t>
            </a:r>
            <a:r>
              <a:rPr lang="en-US" altLang="en-US" sz="2400"/>
              <a:t>of a node = </a:t>
            </a:r>
            <a:r>
              <a:rPr lang="en-US" altLang="en-US" sz="2400">
                <a:solidFill>
                  <a:schemeClr val="tx1"/>
                </a:solidFill>
              </a:rPr>
              <a:t>the number of edges on the longest simple path from the node down to a leaf</a:t>
            </a:r>
          </a:p>
          <a:p>
            <a:r>
              <a:rPr lang="en-US" altLang="en-US" sz="2400" b="1"/>
              <a:t>Level</a:t>
            </a:r>
            <a:r>
              <a:rPr lang="en-US" altLang="en-US" sz="2400"/>
              <a:t> of a node = </a:t>
            </a:r>
            <a:r>
              <a:rPr lang="en-US" altLang="en-US" sz="2400">
                <a:solidFill>
                  <a:schemeClr val="tx1"/>
                </a:solidFill>
              </a:rPr>
              <a:t>the length of a path from the root to the node</a:t>
            </a:r>
          </a:p>
          <a:p>
            <a:r>
              <a:rPr lang="en-US" altLang="en-US" sz="2400" b="1"/>
              <a:t>Height </a:t>
            </a:r>
            <a:r>
              <a:rPr lang="en-US" altLang="en-US" sz="2400"/>
              <a:t>of tree = </a:t>
            </a:r>
            <a:r>
              <a:rPr lang="en-US" altLang="en-US" sz="2400">
                <a:solidFill>
                  <a:schemeClr val="tx1"/>
                </a:solidFill>
              </a:rPr>
              <a:t>height of root node 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			</a:t>
            </a:r>
          </a:p>
        </p:txBody>
      </p:sp>
      <p:sp>
        <p:nvSpPr>
          <p:cNvPr id="493572" name="Line 4"/>
          <p:cNvSpPr>
            <a:spLocks noChangeAspect="1" noChangeShapeType="1"/>
          </p:cNvSpPr>
          <p:nvPr/>
        </p:nvSpPr>
        <p:spPr bwMode="auto">
          <a:xfrm flipV="1">
            <a:off x="4722813" y="4791075"/>
            <a:ext cx="511175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93573" name="Line 5"/>
          <p:cNvSpPr>
            <a:spLocks noChangeAspect="1" noChangeShapeType="1"/>
          </p:cNvSpPr>
          <p:nvPr/>
        </p:nvSpPr>
        <p:spPr bwMode="auto">
          <a:xfrm rot="16200000" flipV="1">
            <a:off x="3291681" y="5180807"/>
            <a:ext cx="511175" cy="487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93574" name="Line 6"/>
          <p:cNvSpPr>
            <a:spLocks noChangeAspect="1" noChangeShapeType="1"/>
          </p:cNvSpPr>
          <p:nvPr/>
        </p:nvSpPr>
        <p:spPr bwMode="auto">
          <a:xfrm rot="16200000" flipV="1">
            <a:off x="3833019" y="4783931"/>
            <a:ext cx="511175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93575" name="Line 7"/>
          <p:cNvSpPr>
            <a:spLocks noChangeAspect="1" noChangeShapeType="1"/>
          </p:cNvSpPr>
          <p:nvPr/>
        </p:nvSpPr>
        <p:spPr bwMode="auto">
          <a:xfrm rot="16200000" flipV="1">
            <a:off x="4462462" y="4065588"/>
            <a:ext cx="1279525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93576" name="Line 8"/>
          <p:cNvSpPr>
            <a:spLocks noChangeShapeType="1"/>
          </p:cNvSpPr>
          <p:nvPr/>
        </p:nvSpPr>
        <p:spPr bwMode="auto">
          <a:xfrm flipV="1">
            <a:off x="3016250" y="4110038"/>
            <a:ext cx="1600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93577" name="Oval 9"/>
          <p:cNvSpPr>
            <a:spLocks noChangeArrowheads="1"/>
          </p:cNvSpPr>
          <p:nvPr/>
        </p:nvSpPr>
        <p:spPr bwMode="auto">
          <a:xfrm>
            <a:off x="3244850" y="508476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493578" name="Oval 10"/>
          <p:cNvSpPr>
            <a:spLocks noChangeArrowheads="1"/>
          </p:cNvSpPr>
          <p:nvPr/>
        </p:nvSpPr>
        <p:spPr bwMode="auto">
          <a:xfrm>
            <a:off x="2847975" y="548163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14</a:t>
            </a:r>
          </a:p>
        </p:txBody>
      </p:sp>
      <p:sp>
        <p:nvSpPr>
          <p:cNvPr id="493579" name="Oval 11"/>
          <p:cNvSpPr>
            <a:spLocks noChangeArrowheads="1"/>
          </p:cNvSpPr>
          <p:nvPr/>
        </p:nvSpPr>
        <p:spPr bwMode="auto">
          <a:xfrm>
            <a:off x="3549650" y="548163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93580" name="Oval 12"/>
          <p:cNvSpPr>
            <a:spLocks noChangeArrowheads="1"/>
          </p:cNvSpPr>
          <p:nvPr/>
        </p:nvSpPr>
        <p:spPr bwMode="auto">
          <a:xfrm>
            <a:off x="3702050" y="464343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93581" name="Oval 13"/>
          <p:cNvSpPr>
            <a:spLocks noChangeArrowheads="1"/>
          </p:cNvSpPr>
          <p:nvPr/>
        </p:nvSpPr>
        <p:spPr bwMode="auto">
          <a:xfrm>
            <a:off x="4159250" y="508476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16</a:t>
            </a:r>
          </a:p>
        </p:txBody>
      </p:sp>
      <p:sp>
        <p:nvSpPr>
          <p:cNvPr id="493582" name="Oval 14"/>
          <p:cNvSpPr>
            <a:spLocks noChangeArrowheads="1"/>
          </p:cNvSpPr>
          <p:nvPr/>
        </p:nvSpPr>
        <p:spPr bwMode="auto">
          <a:xfrm>
            <a:off x="4425950" y="395763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493583" name="Oval 15"/>
          <p:cNvSpPr>
            <a:spLocks noChangeArrowheads="1"/>
          </p:cNvSpPr>
          <p:nvPr/>
        </p:nvSpPr>
        <p:spPr bwMode="auto">
          <a:xfrm>
            <a:off x="5070475" y="464343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493584" name="Oval 16"/>
          <p:cNvSpPr>
            <a:spLocks noChangeArrowheads="1"/>
          </p:cNvSpPr>
          <p:nvPr/>
        </p:nvSpPr>
        <p:spPr bwMode="auto">
          <a:xfrm>
            <a:off x="4556125" y="508476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493585" name="Oval 17"/>
          <p:cNvSpPr>
            <a:spLocks noChangeArrowheads="1"/>
          </p:cNvSpPr>
          <p:nvPr/>
        </p:nvSpPr>
        <p:spPr bwMode="auto">
          <a:xfrm>
            <a:off x="5470525" y="508476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493586" name="Text Box 18"/>
          <p:cNvSpPr txBox="1">
            <a:spLocks noChangeArrowheads="1"/>
          </p:cNvSpPr>
          <p:nvPr/>
        </p:nvSpPr>
        <p:spPr bwMode="auto">
          <a:xfrm>
            <a:off x="5486400" y="3897313"/>
            <a:ext cx="1943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Height of root = 3</a:t>
            </a:r>
          </a:p>
        </p:txBody>
      </p:sp>
      <p:sp>
        <p:nvSpPr>
          <p:cNvPr id="493587" name="Line 19"/>
          <p:cNvSpPr>
            <a:spLocks noChangeShapeType="1"/>
          </p:cNvSpPr>
          <p:nvPr/>
        </p:nvSpPr>
        <p:spPr bwMode="auto">
          <a:xfrm flipH="1">
            <a:off x="4876800" y="41259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93588" name="Text Box 20"/>
          <p:cNvSpPr txBox="1">
            <a:spLocks noChangeArrowheads="1"/>
          </p:cNvSpPr>
          <p:nvPr/>
        </p:nvSpPr>
        <p:spPr bwMode="auto">
          <a:xfrm>
            <a:off x="533400" y="4978400"/>
            <a:ext cx="1765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Height of (2)= 1</a:t>
            </a:r>
          </a:p>
        </p:txBody>
      </p:sp>
      <p:sp>
        <p:nvSpPr>
          <p:cNvPr id="493589" name="Line 21"/>
          <p:cNvSpPr>
            <a:spLocks noChangeShapeType="1"/>
          </p:cNvSpPr>
          <p:nvPr/>
        </p:nvSpPr>
        <p:spPr bwMode="auto">
          <a:xfrm>
            <a:off x="2514600" y="5207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93590" name="Text Box 22"/>
          <p:cNvSpPr txBox="1">
            <a:spLocks noChangeArrowheads="1"/>
          </p:cNvSpPr>
          <p:nvPr/>
        </p:nvSpPr>
        <p:spPr bwMode="auto">
          <a:xfrm>
            <a:off x="6542088" y="5056188"/>
            <a:ext cx="1778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Level of (10)= 2</a:t>
            </a:r>
          </a:p>
        </p:txBody>
      </p:sp>
      <p:sp>
        <p:nvSpPr>
          <p:cNvPr id="493591" name="Line 23"/>
          <p:cNvSpPr>
            <a:spLocks noChangeShapeType="1"/>
          </p:cNvSpPr>
          <p:nvPr/>
        </p:nvSpPr>
        <p:spPr bwMode="auto">
          <a:xfrm flipH="1">
            <a:off x="5859463" y="52451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368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BuildHeap() Example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Work through example</a:t>
            </a:r>
            <a:br>
              <a:rPr lang="en-US" altLang="en-US" dirty="0"/>
            </a:br>
            <a:r>
              <a:rPr lang="en-US" altLang="en-US" dirty="0"/>
              <a:t>A = {4, 1, 3, 2, 16, 9, 10, 14, 8, 7}</a:t>
            </a:r>
          </a:p>
        </p:txBody>
      </p:sp>
      <p:sp>
        <p:nvSpPr>
          <p:cNvPr id="815108" name="Oval 4"/>
          <p:cNvSpPr>
            <a:spLocks noChangeArrowheads="1"/>
          </p:cNvSpPr>
          <p:nvPr/>
        </p:nvSpPr>
        <p:spPr bwMode="auto">
          <a:xfrm>
            <a:off x="4343400" y="32766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16</a:t>
            </a:r>
            <a:endParaRPr lang="en-US" altLang="en-US" dirty="0"/>
          </a:p>
        </p:txBody>
      </p:sp>
      <p:sp>
        <p:nvSpPr>
          <p:cNvPr id="815109" name="Oval 5"/>
          <p:cNvSpPr>
            <a:spLocks noChangeArrowheads="1"/>
          </p:cNvSpPr>
          <p:nvPr/>
        </p:nvSpPr>
        <p:spPr bwMode="auto">
          <a:xfrm>
            <a:off x="2514600" y="3886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4</a:t>
            </a:r>
            <a:endParaRPr lang="en-US" altLang="en-US" dirty="0"/>
          </a:p>
        </p:txBody>
      </p:sp>
      <p:sp>
        <p:nvSpPr>
          <p:cNvPr id="815110" name="Oval 6"/>
          <p:cNvSpPr>
            <a:spLocks noChangeArrowheads="1"/>
          </p:cNvSpPr>
          <p:nvPr/>
        </p:nvSpPr>
        <p:spPr bwMode="auto">
          <a:xfrm>
            <a:off x="6172200" y="3886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10</a:t>
            </a:r>
            <a:endParaRPr lang="en-US" altLang="en-US" dirty="0"/>
          </a:p>
        </p:txBody>
      </p:sp>
      <p:sp>
        <p:nvSpPr>
          <p:cNvPr id="815111" name="Oval 7"/>
          <p:cNvSpPr>
            <a:spLocks noChangeArrowheads="1"/>
          </p:cNvSpPr>
          <p:nvPr/>
        </p:nvSpPr>
        <p:spPr bwMode="auto">
          <a:xfrm>
            <a:off x="16002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14</a:t>
            </a:r>
            <a:endParaRPr lang="en-US" altLang="en-US" dirty="0"/>
          </a:p>
        </p:txBody>
      </p:sp>
      <p:sp>
        <p:nvSpPr>
          <p:cNvPr id="815112" name="Oval 8"/>
          <p:cNvSpPr>
            <a:spLocks noChangeArrowheads="1"/>
          </p:cNvSpPr>
          <p:nvPr/>
        </p:nvSpPr>
        <p:spPr bwMode="auto">
          <a:xfrm>
            <a:off x="34290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7</a:t>
            </a:r>
            <a:endParaRPr lang="en-US" altLang="en-US" dirty="0"/>
          </a:p>
        </p:txBody>
      </p:sp>
      <p:sp>
        <p:nvSpPr>
          <p:cNvPr id="815113" name="Oval 9"/>
          <p:cNvSpPr>
            <a:spLocks noChangeArrowheads="1"/>
          </p:cNvSpPr>
          <p:nvPr/>
        </p:nvSpPr>
        <p:spPr bwMode="auto">
          <a:xfrm>
            <a:off x="52578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815114" name="Oval 10"/>
          <p:cNvSpPr>
            <a:spLocks noChangeArrowheads="1"/>
          </p:cNvSpPr>
          <p:nvPr/>
        </p:nvSpPr>
        <p:spPr bwMode="auto">
          <a:xfrm>
            <a:off x="70866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3</a:t>
            </a:r>
            <a:endParaRPr lang="en-US" altLang="en-US" dirty="0"/>
          </a:p>
        </p:txBody>
      </p:sp>
      <p:sp>
        <p:nvSpPr>
          <p:cNvPr id="815115" name="Oval 11"/>
          <p:cNvSpPr>
            <a:spLocks noChangeArrowheads="1"/>
          </p:cNvSpPr>
          <p:nvPr/>
        </p:nvSpPr>
        <p:spPr bwMode="auto">
          <a:xfrm>
            <a:off x="11430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2</a:t>
            </a:r>
            <a:endParaRPr lang="en-US" altLang="en-US" dirty="0"/>
          </a:p>
        </p:txBody>
      </p:sp>
      <p:sp>
        <p:nvSpPr>
          <p:cNvPr id="815116" name="Oval 12"/>
          <p:cNvSpPr>
            <a:spLocks noChangeArrowheads="1"/>
          </p:cNvSpPr>
          <p:nvPr/>
        </p:nvSpPr>
        <p:spPr bwMode="auto">
          <a:xfrm>
            <a:off x="20574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815117" name="Oval 13"/>
          <p:cNvSpPr>
            <a:spLocks noChangeArrowheads="1"/>
          </p:cNvSpPr>
          <p:nvPr/>
        </p:nvSpPr>
        <p:spPr bwMode="auto">
          <a:xfrm>
            <a:off x="29718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</a:t>
            </a:r>
            <a:endParaRPr lang="en-US" altLang="en-US" dirty="0"/>
          </a:p>
        </p:txBody>
      </p:sp>
      <p:cxnSp>
        <p:nvCxnSpPr>
          <p:cNvPr id="815118" name="AutoShape 14"/>
          <p:cNvCxnSpPr>
            <a:cxnSpLocks noChangeShapeType="1"/>
            <a:stCxn id="815108" idx="3"/>
            <a:endCxn id="815109" idx="7"/>
          </p:cNvCxnSpPr>
          <p:nvPr/>
        </p:nvCxnSpPr>
        <p:spPr bwMode="auto">
          <a:xfrm flipH="1">
            <a:off x="2905125" y="36861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19" name="AutoShape 15"/>
          <p:cNvCxnSpPr>
            <a:cxnSpLocks noChangeShapeType="1"/>
            <a:stCxn id="815109" idx="3"/>
            <a:endCxn id="815111" idx="7"/>
          </p:cNvCxnSpPr>
          <p:nvPr/>
        </p:nvCxnSpPr>
        <p:spPr bwMode="auto">
          <a:xfrm flipH="1">
            <a:off x="19907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0" name="AutoShape 16"/>
          <p:cNvCxnSpPr>
            <a:cxnSpLocks noChangeShapeType="1"/>
            <a:stCxn id="815111" idx="3"/>
            <a:endCxn id="815115" idx="7"/>
          </p:cNvCxnSpPr>
          <p:nvPr/>
        </p:nvCxnSpPr>
        <p:spPr bwMode="auto">
          <a:xfrm flipH="1">
            <a:off x="15335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1" name="AutoShape 17"/>
          <p:cNvCxnSpPr>
            <a:cxnSpLocks noChangeShapeType="1"/>
            <a:stCxn id="815111" idx="5"/>
            <a:endCxn id="815116" idx="1"/>
          </p:cNvCxnSpPr>
          <p:nvPr/>
        </p:nvCxnSpPr>
        <p:spPr bwMode="auto">
          <a:xfrm>
            <a:off x="19907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2" name="AutoShape 18"/>
          <p:cNvCxnSpPr>
            <a:cxnSpLocks noChangeShapeType="1"/>
            <a:stCxn id="815109" idx="5"/>
            <a:endCxn id="815112" idx="1"/>
          </p:cNvCxnSpPr>
          <p:nvPr/>
        </p:nvCxnSpPr>
        <p:spPr bwMode="auto">
          <a:xfrm>
            <a:off x="29051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3" name="AutoShape 19"/>
          <p:cNvCxnSpPr>
            <a:cxnSpLocks noChangeShapeType="1"/>
            <a:stCxn id="815112" idx="3"/>
            <a:endCxn id="815117" idx="7"/>
          </p:cNvCxnSpPr>
          <p:nvPr/>
        </p:nvCxnSpPr>
        <p:spPr bwMode="auto">
          <a:xfrm flipH="1">
            <a:off x="33623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4" name="AutoShape 20"/>
          <p:cNvCxnSpPr>
            <a:cxnSpLocks noChangeShapeType="1"/>
            <a:stCxn id="815108" idx="5"/>
            <a:endCxn id="815110" idx="1"/>
          </p:cNvCxnSpPr>
          <p:nvPr/>
        </p:nvCxnSpPr>
        <p:spPr bwMode="auto">
          <a:xfrm>
            <a:off x="4733925" y="36861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5" name="AutoShape 21"/>
          <p:cNvCxnSpPr>
            <a:cxnSpLocks noChangeShapeType="1"/>
            <a:stCxn id="815110" idx="5"/>
            <a:endCxn id="815114" idx="1"/>
          </p:cNvCxnSpPr>
          <p:nvPr/>
        </p:nvCxnSpPr>
        <p:spPr bwMode="auto">
          <a:xfrm>
            <a:off x="65627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6" name="AutoShape 22"/>
          <p:cNvCxnSpPr>
            <a:cxnSpLocks noChangeShapeType="1"/>
            <a:stCxn id="815113" idx="7"/>
            <a:endCxn id="815110" idx="3"/>
          </p:cNvCxnSpPr>
          <p:nvPr/>
        </p:nvCxnSpPr>
        <p:spPr bwMode="auto">
          <a:xfrm flipV="1">
            <a:off x="56483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Curved Connector 30"/>
          <p:cNvCxnSpPr>
            <a:stCxn id="815109" idx="0"/>
            <a:endCxn id="815108" idx="0"/>
          </p:cNvCxnSpPr>
          <p:nvPr/>
        </p:nvCxnSpPr>
        <p:spPr>
          <a:xfrm rot="5400000" flipH="1" flipV="1">
            <a:off x="3352800" y="2667000"/>
            <a:ext cx="609600" cy="1828800"/>
          </a:xfrm>
          <a:prstGeom prst="curvedConnector3">
            <a:avLst>
              <a:gd name="adj1" fmla="val 137500"/>
            </a:avLst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h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431" y="3473302"/>
            <a:ext cx="400050" cy="46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tp://3.bp.blogspot.com/-s5L0DnewciA/TowKvGVk_oI/AAAAAAAAAlg/gdyg7kcMqX4/s1600/525px-X_mark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661" y="4295775"/>
            <a:ext cx="264677" cy="30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3.bp.blogspot.com/-s5L0DnewciA/TowKvGVk_oI/AAAAAAAAAlg/gdyg7kcMqX4/s1600/525px-X_mark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648" y="4295774"/>
            <a:ext cx="264677" cy="30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160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BuildHeap() Example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Work through example</a:t>
            </a:r>
            <a:br>
              <a:rPr lang="en-US" altLang="en-US" dirty="0"/>
            </a:br>
            <a:r>
              <a:rPr lang="en-US" altLang="en-US" dirty="0"/>
              <a:t>A = {4, 1, 3, 2, 16, 9, 10, 14, 8, 7}</a:t>
            </a:r>
          </a:p>
        </p:txBody>
      </p:sp>
      <p:sp>
        <p:nvSpPr>
          <p:cNvPr id="815108" name="Oval 4"/>
          <p:cNvSpPr>
            <a:spLocks noChangeArrowheads="1"/>
          </p:cNvSpPr>
          <p:nvPr/>
        </p:nvSpPr>
        <p:spPr bwMode="auto">
          <a:xfrm>
            <a:off x="4343400" y="32766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16</a:t>
            </a:r>
            <a:endParaRPr lang="en-US" altLang="en-US" dirty="0"/>
          </a:p>
        </p:txBody>
      </p:sp>
      <p:sp>
        <p:nvSpPr>
          <p:cNvPr id="815109" name="Oval 5"/>
          <p:cNvSpPr>
            <a:spLocks noChangeArrowheads="1"/>
          </p:cNvSpPr>
          <p:nvPr/>
        </p:nvSpPr>
        <p:spPr bwMode="auto">
          <a:xfrm>
            <a:off x="2514600" y="3886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14</a:t>
            </a:r>
            <a:endParaRPr lang="en-US" altLang="en-US" dirty="0"/>
          </a:p>
        </p:txBody>
      </p:sp>
      <p:sp>
        <p:nvSpPr>
          <p:cNvPr id="815110" name="Oval 6"/>
          <p:cNvSpPr>
            <a:spLocks noChangeArrowheads="1"/>
          </p:cNvSpPr>
          <p:nvPr/>
        </p:nvSpPr>
        <p:spPr bwMode="auto">
          <a:xfrm>
            <a:off x="6172200" y="3886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10</a:t>
            </a:r>
            <a:endParaRPr lang="en-US" altLang="en-US" dirty="0"/>
          </a:p>
        </p:txBody>
      </p:sp>
      <p:sp>
        <p:nvSpPr>
          <p:cNvPr id="815111" name="Oval 7"/>
          <p:cNvSpPr>
            <a:spLocks noChangeArrowheads="1"/>
          </p:cNvSpPr>
          <p:nvPr/>
        </p:nvSpPr>
        <p:spPr bwMode="auto">
          <a:xfrm>
            <a:off x="16002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4</a:t>
            </a:r>
            <a:endParaRPr lang="en-US" altLang="en-US" dirty="0"/>
          </a:p>
        </p:txBody>
      </p:sp>
      <p:sp>
        <p:nvSpPr>
          <p:cNvPr id="815112" name="Oval 8"/>
          <p:cNvSpPr>
            <a:spLocks noChangeArrowheads="1"/>
          </p:cNvSpPr>
          <p:nvPr/>
        </p:nvSpPr>
        <p:spPr bwMode="auto">
          <a:xfrm>
            <a:off x="34290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7</a:t>
            </a:r>
            <a:endParaRPr lang="en-US" altLang="en-US" dirty="0"/>
          </a:p>
        </p:txBody>
      </p:sp>
      <p:sp>
        <p:nvSpPr>
          <p:cNvPr id="815113" name="Oval 9"/>
          <p:cNvSpPr>
            <a:spLocks noChangeArrowheads="1"/>
          </p:cNvSpPr>
          <p:nvPr/>
        </p:nvSpPr>
        <p:spPr bwMode="auto">
          <a:xfrm>
            <a:off x="52578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815114" name="Oval 10"/>
          <p:cNvSpPr>
            <a:spLocks noChangeArrowheads="1"/>
          </p:cNvSpPr>
          <p:nvPr/>
        </p:nvSpPr>
        <p:spPr bwMode="auto">
          <a:xfrm>
            <a:off x="70866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3</a:t>
            </a:r>
            <a:endParaRPr lang="en-US" altLang="en-US" dirty="0"/>
          </a:p>
        </p:txBody>
      </p:sp>
      <p:sp>
        <p:nvSpPr>
          <p:cNvPr id="815115" name="Oval 11"/>
          <p:cNvSpPr>
            <a:spLocks noChangeArrowheads="1"/>
          </p:cNvSpPr>
          <p:nvPr/>
        </p:nvSpPr>
        <p:spPr bwMode="auto">
          <a:xfrm>
            <a:off x="11430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2</a:t>
            </a:r>
            <a:endParaRPr lang="en-US" altLang="en-US" dirty="0"/>
          </a:p>
        </p:txBody>
      </p:sp>
      <p:sp>
        <p:nvSpPr>
          <p:cNvPr id="815116" name="Oval 12"/>
          <p:cNvSpPr>
            <a:spLocks noChangeArrowheads="1"/>
          </p:cNvSpPr>
          <p:nvPr/>
        </p:nvSpPr>
        <p:spPr bwMode="auto">
          <a:xfrm>
            <a:off x="20574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815117" name="Oval 13"/>
          <p:cNvSpPr>
            <a:spLocks noChangeArrowheads="1"/>
          </p:cNvSpPr>
          <p:nvPr/>
        </p:nvSpPr>
        <p:spPr bwMode="auto">
          <a:xfrm>
            <a:off x="29718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</a:t>
            </a:r>
            <a:endParaRPr lang="en-US" altLang="en-US" dirty="0"/>
          </a:p>
        </p:txBody>
      </p:sp>
      <p:cxnSp>
        <p:nvCxnSpPr>
          <p:cNvPr id="815118" name="AutoShape 14"/>
          <p:cNvCxnSpPr>
            <a:cxnSpLocks noChangeShapeType="1"/>
            <a:stCxn id="815108" idx="3"/>
            <a:endCxn id="815109" idx="7"/>
          </p:cNvCxnSpPr>
          <p:nvPr/>
        </p:nvCxnSpPr>
        <p:spPr bwMode="auto">
          <a:xfrm flipH="1">
            <a:off x="2905125" y="36861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19" name="AutoShape 15"/>
          <p:cNvCxnSpPr>
            <a:cxnSpLocks noChangeShapeType="1"/>
            <a:stCxn id="815109" idx="3"/>
            <a:endCxn id="815111" idx="7"/>
          </p:cNvCxnSpPr>
          <p:nvPr/>
        </p:nvCxnSpPr>
        <p:spPr bwMode="auto">
          <a:xfrm flipH="1">
            <a:off x="19907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0" name="AutoShape 16"/>
          <p:cNvCxnSpPr>
            <a:cxnSpLocks noChangeShapeType="1"/>
            <a:stCxn id="815111" idx="3"/>
            <a:endCxn id="815115" idx="7"/>
          </p:cNvCxnSpPr>
          <p:nvPr/>
        </p:nvCxnSpPr>
        <p:spPr bwMode="auto">
          <a:xfrm flipH="1">
            <a:off x="15335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1" name="AutoShape 17"/>
          <p:cNvCxnSpPr>
            <a:cxnSpLocks noChangeShapeType="1"/>
            <a:stCxn id="815111" idx="5"/>
            <a:endCxn id="815116" idx="1"/>
          </p:cNvCxnSpPr>
          <p:nvPr/>
        </p:nvCxnSpPr>
        <p:spPr bwMode="auto">
          <a:xfrm>
            <a:off x="19907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2" name="AutoShape 18"/>
          <p:cNvCxnSpPr>
            <a:cxnSpLocks noChangeShapeType="1"/>
            <a:stCxn id="815109" idx="5"/>
            <a:endCxn id="815112" idx="1"/>
          </p:cNvCxnSpPr>
          <p:nvPr/>
        </p:nvCxnSpPr>
        <p:spPr bwMode="auto">
          <a:xfrm>
            <a:off x="29051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3" name="AutoShape 19"/>
          <p:cNvCxnSpPr>
            <a:cxnSpLocks noChangeShapeType="1"/>
            <a:stCxn id="815112" idx="3"/>
            <a:endCxn id="815117" idx="7"/>
          </p:cNvCxnSpPr>
          <p:nvPr/>
        </p:nvCxnSpPr>
        <p:spPr bwMode="auto">
          <a:xfrm flipH="1">
            <a:off x="33623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4" name="AutoShape 20"/>
          <p:cNvCxnSpPr>
            <a:cxnSpLocks noChangeShapeType="1"/>
            <a:stCxn id="815108" idx="5"/>
            <a:endCxn id="815110" idx="1"/>
          </p:cNvCxnSpPr>
          <p:nvPr/>
        </p:nvCxnSpPr>
        <p:spPr bwMode="auto">
          <a:xfrm>
            <a:off x="4733925" y="36861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5" name="AutoShape 21"/>
          <p:cNvCxnSpPr>
            <a:cxnSpLocks noChangeShapeType="1"/>
            <a:stCxn id="815110" idx="5"/>
            <a:endCxn id="815114" idx="1"/>
          </p:cNvCxnSpPr>
          <p:nvPr/>
        </p:nvCxnSpPr>
        <p:spPr bwMode="auto">
          <a:xfrm>
            <a:off x="65627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6" name="AutoShape 22"/>
          <p:cNvCxnSpPr>
            <a:cxnSpLocks noChangeShapeType="1"/>
            <a:stCxn id="815113" idx="7"/>
            <a:endCxn id="815110" idx="3"/>
          </p:cNvCxnSpPr>
          <p:nvPr/>
        </p:nvCxnSpPr>
        <p:spPr bwMode="auto">
          <a:xfrm flipV="1">
            <a:off x="56483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Curved Connector 30"/>
          <p:cNvCxnSpPr>
            <a:stCxn id="815109" idx="0"/>
            <a:endCxn id="815111" idx="0"/>
          </p:cNvCxnSpPr>
          <p:nvPr/>
        </p:nvCxnSpPr>
        <p:spPr>
          <a:xfrm rot="16200000" flipH="1" flipV="1">
            <a:off x="1981200" y="3733800"/>
            <a:ext cx="609600" cy="914400"/>
          </a:xfrm>
          <a:prstGeom prst="curvedConnector3">
            <a:avLst>
              <a:gd name="adj1" fmla="val -37500"/>
            </a:avLst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h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4137740"/>
            <a:ext cx="400050" cy="46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://3.bp.blogspot.com/-s5L0DnewciA/TowKvGVk_oI/AAAAAAAAAlg/gdyg7kcMqX4/s1600/525px-X_mark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323" y="4879111"/>
            <a:ext cx="264677" cy="30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96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BuildHeap() Example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Work through example</a:t>
            </a:r>
            <a:br>
              <a:rPr lang="en-US" altLang="en-US" dirty="0"/>
            </a:br>
            <a:r>
              <a:rPr lang="en-US" altLang="en-US" dirty="0"/>
              <a:t>A = {4, 1, 3, 2, 16, 9, 10, 14, 8, 7}</a:t>
            </a:r>
          </a:p>
        </p:txBody>
      </p:sp>
      <p:sp>
        <p:nvSpPr>
          <p:cNvPr id="815108" name="Oval 4"/>
          <p:cNvSpPr>
            <a:spLocks noChangeArrowheads="1"/>
          </p:cNvSpPr>
          <p:nvPr/>
        </p:nvSpPr>
        <p:spPr bwMode="auto">
          <a:xfrm>
            <a:off x="4343400" y="32766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16</a:t>
            </a:r>
            <a:endParaRPr lang="en-US" altLang="en-US" dirty="0"/>
          </a:p>
        </p:txBody>
      </p:sp>
      <p:sp>
        <p:nvSpPr>
          <p:cNvPr id="815109" name="Oval 5"/>
          <p:cNvSpPr>
            <a:spLocks noChangeArrowheads="1"/>
          </p:cNvSpPr>
          <p:nvPr/>
        </p:nvSpPr>
        <p:spPr bwMode="auto">
          <a:xfrm>
            <a:off x="2514600" y="3886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14</a:t>
            </a:r>
            <a:endParaRPr lang="en-US" altLang="en-US" dirty="0"/>
          </a:p>
        </p:txBody>
      </p:sp>
      <p:sp>
        <p:nvSpPr>
          <p:cNvPr id="815110" name="Oval 6"/>
          <p:cNvSpPr>
            <a:spLocks noChangeArrowheads="1"/>
          </p:cNvSpPr>
          <p:nvPr/>
        </p:nvSpPr>
        <p:spPr bwMode="auto">
          <a:xfrm>
            <a:off x="6172200" y="3886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10</a:t>
            </a:r>
            <a:endParaRPr lang="en-US" altLang="en-US" dirty="0"/>
          </a:p>
        </p:txBody>
      </p:sp>
      <p:sp>
        <p:nvSpPr>
          <p:cNvPr id="815111" name="Oval 7"/>
          <p:cNvSpPr>
            <a:spLocks noChangeArrowheads="1"/>
          </p:cNvSpPr>
          <p:nvPr/>
        </p:nvSpPr>
        <p:spPr bwMode="auto">
          <a:xfrm>
            <a:off x="16002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8</a:t>
            </a:r>
          </a:p>
        </p:txBody>
      </p:sp>
      <p:sp>
        <p:nvSpPr>
          <p:cNvPr id="815112" name="Oval 8"/>
          <p:cNvSpPr>
            <a:spLocks noChangeArrowheads="1"/>
          </p:cNvSpPr>
          <p:nvPr/>
        </p:nvSpPr>
        <p:spPr bwMode="auto">
          <a:xfrm>
            <a:off x="34290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7</a:t>
            </a:r>
            <a:endParaRPr lang="en-US" altLang="en-US" dirty="0"/>
          </a:p>
        </p:txBody>
      </p:sp>
      <p:sp>
        <p:nvSpPr>
          <p:cNvPr id="815113" name="Oval 9"/>
          <p:cNvSpPr>
            <a:spLocks noChangeArrowheads="1"/>
          </p:cNvSpPr>
          <p:nvPr/>
        </p:nvSpPr>
        <p:spPr bwMode="auto">
          <a:xfrm>
            <a:off x="52578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815114" name="Oval 10"/>
          <p:cNvSpPr>
            <a:spLocks noChangeArrowheads="1"/>
          </p:cNvSpPr>
          <p:nvPr/>
        </p:nvSpPr>
        <p:spPr bwMode="auto">
          <a:xfrm>
            <a:off x="70866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3</a:t>
            </a:r>
            <a:endParaRPr lang="en-US" altLang="en-US" dirty="0"/>
          </a:p>
        </p:txBody>
      </p:sp>
      <p:sp>
        <p:nvSpPr>
          <p:cNvPr id="815115" name="Oval 11"/>
          <p:cNvSpPr>
            <a:spLocks noChangeArrowheads="1"/>
          </p:cNvSpPr>
          <p:nvPr/>
        </p:nvSpPr>
        <p:spPr bwMode="auto">
          <a:xfrm>
            <a:off x="11430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2</a:t>
            </a:r>
            <a:endParaRPr lang="en-US" altLang="en-US" dirty="0"/>
          </a:p>
        </p:txBody>
      </p:sp>
      <p:sp>
        <p:nvSpPr>
          <p:cNvPr id="815116" name="Oval 12"/>
          <p:cNvSpPr>
            <a:spLocks noChangeArrowheads="1"/>
          </p:cNvSpPr>
          <p:nvPr/>
        </p:nvSpPr>
        <p:spPr bwMode="auto">
          <a:xfrm>
            <a:off x="20574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4</a:t>
            </a:r>
            <a:endParaRPr lang="en-US" altLang="en-US" dirty="0"/>
          </a:p>
        </p:txBody>
      </p:sp>
      <p:sp>
        <p:nvSpPr>
          <p:cNvPr id="815117" name="Oval 13"/>
          <p:cNvSpPr>
            <a:spLocks noChangeArrowheads="1"/>
          </p:cNvSpPr>
          <p:nvPr/>
        </p:nvSpPr>
        <p:spPr bwMode="auto">
          <a:xfrm>
            <a:off x="29718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</a:t>
            </a:r>
            <a:endParaRPr lang="en-US" altLang="en-US" dirty="0"/>
          </a:p>
        </p:txBody>
      </p:sp>
      <p:cxnSp>
        <p:nvCxnSpPr>
          <p:cNvPr id="815118" name="AutoShape 14"/>
          <p:cNvCxnSpPr>
            <a:cxnSpLocks noChangeShapeType="1"/>
            <a:stCxn id="815108" idx="3"/>
            <a:endCxn id="815109" idx="7"/>
          </p:cNvCxnSpPr>
          <p:nvPr/>
        </p:nvCxnSpPr>
        <p:spPr bwMode="auto">
          <a:xfrm flipH="1">
            <a:off x="2905125" y="36861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19" name="AutoShape 15"/>
          <p:cNvCxnSpPr>
            <a:cxnSpLocks noChangeShapeType="1"/>
            <a:stCxn id="815109" idx="3"/>
            <a:endCxn id="815111" idx="7"/>
          </p:cNvCxnSpPr>
          <p:nvPr/>
        </p:nvCxnSpPr>
        <p:spPr bwMode="auto">
          <a:xfrm flipH="1">
            <a:off x="19907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0" name="AutoShape 16"/>
          <p:cNvCxnSpPr>
            <a:cxnSpLocks noChangeShapeType="1"/>
            <a:stCxn id="815111" idx="3"/>
            <a:endCxn id="815115" idx="7"/>
          </p:cNvCxnSpPr>
          <p:nvPr/>
        </p:nvCxnSpPr>
        <p:spPr bwMode="auto">
          <a:xfrm flipH="1">
            <a:off x="15335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1" name="AutoShape 17"/>
          <p:cNvCxnSpPr>
            <a:cxnSpLocks noChangeShapeType="1"/>
            <a:stCxn id="815111" idx="5"/>
            <a:endCxn id="815116" idx="1"/>
          </p:cNvCxnSpPr>
          <p:nvPr/>
        </p:nvCxnSpPr>
        <p:spPr bwMode="auto">
          <a:xfrm>
            <a:off x="19907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2" name="AutoShape 18"/>
          <p:cNvCxnSpPr>
            <a:cxnSpLocks noChangeShapeType="1"/>
            <a:stCxn id="815109" idx="5"/>
            <a:endCxn id="815112" idx="1"/>
          </p:cNvCxnSpPr>
          <p:nvPr/>
        </p:nvCxnSpPr>
        <p:spPr bwMode="auto">
          <a:xfrm>
            <a:off x="29051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3" name="AutoShape 19"/>
          <p:cNvCxnSpPr>
            <a:cxnSpLocks noChangeShapeType="1"/>
            <a:stCxn id="815112" idx="3"/>
            <a:endCxn id="815117" idx="7"/>
          </p:cNvCxnSpPr>
          <p:nvPr/>
        </p:nvCxnSpPr>
        <p:spPr bwMode="auto">
          <a:xfrm flipH="1">
            <a:off x="33623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4" name="AutoShape 20"/>
          <p:cNvCxnSpPr>
            <a:cxnSpLocks noChangeShapeType="1"/>
            <a:stCxn id="815108" idx="5"/>
            <a:endCxn id="815110" idx="1"/>
          </p:cNvCxnSpPr>
          <p:nvPr/>
        </p:nvCxnSpPr>
        <p:spPr bwMode="auto">
          <a:xfrm>
            <a:off x="4733925" y="36861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5" name="AutoShape 21"/>
          <p:cNvCxnSpPr>
            <a:cxnSpLocks noChangeShapeType="1"/>
            <a:stCxn id="815110" idx="5"/>
            <a:endCxn id="815114" idx="1"/>
          </p:cNvCxnSpPr>
          <p:nvPr/>
        </p:nvCxnSpPr>
        <p:spPr bwMode="auto">
          <a:xfrm>
            <a:off x="65627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6" name="AutoShape 22"/>
          <p:cNvCxnSpPr>
            <a:cxnSpLocks noChangeShapeType="1"/>
            <a:stCxn id="815113" idx="7"/>
            <a:endCxn id="815110" idx="3"/>
          </p:cNvCxnSpPr>
          <p:nvPr/>
        </p:nvCxnSpPr>
        <p:spPr bwMode="auto">
          <a:xfrm flipV="1">
            <a:off x="56483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Curved Connector 30"/>
          <p:cNvCxnSpPr>
            <a:stCxn id="815111" idx="0"/>
            <a:endCxn id="815116" idx="7"/>
          </p:cNvCxnSpPr>
          <p:nvPr/>
        </p:nvCxnSpPr>
        <p:spPr>
          <a:xfrm rot="16200000" flipH="1">
            <a:off x="1799944" y="4524655"/>
            <a:ext cx="676555" cy="618845"/>
          </a:xfrm>
          <a:prstGeom prst="curvedConnector3">
            <a:avLst>
              <a:gd name="adj1" fmla="val -33789"/>
            </a:avLst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h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4644877"/>
            <a:ext cx="400050" cy="46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4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BuildHeap() Example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Work through example</a:t>
            </a:r>
            <a:br>
              <a:rPr lang="en-US" altLang="en-US" dirty="0"/>
            </a:br>
            <a:r>
              <a:rPr lang="en-US" altLang="en-US" dirty="0"/>
              <a:t>A = {4, 1, 3, 2, 16, 9, 10, 14, 8, 7}</a:t>
            </a:r>
          </a:p>
        </p:txBody>
      </p:sp>
      <p:sp>
        <p:nvSpPr>
          <p:cNvPr id="815108" name="Oval 4"/>
          <p:cNvSpPr>
            <a:spLocks noChangeArrowheads="1"/>
          </p:cNvSpPr>
          <p:nvPr/>
        </p:nvSpPr>
        <p:spPr bwMode="auto">
          <a:xfrm>
            <a:off x="4343400" y="32766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16</a:t>
            </a:r>
            <a:endParaRPr lang="en-US" altLang="en-US" dirty="0"/>
          </a:p>
        </p:txBody>
      </p:sp>
      <p:sp>
        <p:nvSpPr>
          <p:cNvPr id="815109" name="Oval 5"/>
          <p:cNvSpPr>
            <a:spLocks noChangeArrowheads="1"/>
          </p:cNvSpPr>
          <p:nvPr/>
        </p:nvSpPr>
        <p:spPr bwMode="auto">
          <a:xfrm>
            <a:off x="2514600" y="3886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14</a:t>
            </a:r>
            <a:endParaRPr lang="en-US" altLang="en-US" dirty="0"/>
          </a:p>
        </p:txBody>
      </p:sp>
      <p:sp>
        <p:nvSpPr>
          <p:cNvPr id="815110" name="Oval 6"/>
          <p:cNvSpPr>
            <a:spLocks noChangeArrowheads="1"/>
          </p:cNvSpPr>
          <p:nvPr/>
        </p:nvSpPr>
        <p:spPr bwMode="auto">
          <a:xfrm>
            <a:off x="6172200" y="38862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10</a:t>
            </a:r>
            <a:endParaRPr lang="en-US" altLang="en-US" dirty="0"/>
          </a:p>
        </p:txBody>
      </p:sp>
      <p:sp>
        <p:nvSpPr>
          <p:cNvPr id="815111" name="Oval 7"/>
          <p:cNvSpPr>
            <a:spLocks noChangeArrowheads="1"/>
          </p:cNvSpPr>
          <p:nvPr/>
        </p:nvSpPr>
        <p:spPr bwMode="auto">
          <a:xfrm>
            <a:off x="16002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8</a:t>
            </a:r>
          </a:p>
        </p:txBody>
      </p:sp>
      <p:sp>
        <p:nvSpPr>
          <p:cNvPr id="815112" name="Oval 8"/>
          <p:cNvSpPr>
            <a:spLocks noChangeArrowheads="1"/>
          </p:cNvSpPr>
          <p:nvPr/>
        </p:nvSpPr>
        <p:spPr bwMode="auto">
          <a:xfrm>
            <a:off x="34290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7</a:t>
            </a:r>
            <a:endParaRPr lang="en-US" altLang="en-US" dirty="0"/>
          </a:p>
        </p:txBody>
      </p:sp>
      <p:sp>
        <p:nvSpPr>
          <p:cNvPr id="815113" name="Oval 9"/>
          <p:cNvSpPr>
            <a:spLocks noChangeArrowheads="1"/>
          </p:cNvSpPr>
          <p:nvPr/>
        </p:nvSpPr>
        <p:spPr bwMode="auto">
          <a:xfrm>
            <a:off x="52578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815114" name="Oval 10"/>
          <p:cNvSpPr>
            <a:spLocks noChangeArrowheads="1"/>
          </p:cNvSpPr>
          <p:nvPr/>
        </p:nvSpPr>
        <p:spPr bwMode="auto">
          <a:xfrm>
            <a:off x="7086600" y="44958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3</a:t>
            </a:r>
            <a:endParaRPr lang="en-US" altLang="en-US" dirty="0"/>
          </a:p>
        </p:txBody>
      </p:sp>
      <p:sp>
        <p:nvSpPr>
          <p:cNvPr id="815115" name="Oval 11"/>
          <p:cNvSpPr>
            <a:spLocks noChangeArrowheads="1"/>
          </p:cNvSpPr>
          <p:nvPr/>
        </p:nvSpPr>
        <p:spPr bwMode="auto">
          <a:xfrm>
            <a:off x="11430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2</a:t>
            </a:r>
            <a:endParaRPr lang="en-US" altLang="en-US" dirty="0"/>
          </a:p>
        </p:txBody>
      </p:sp>
      <p:sp>
        <p:nvSpPr>
          <p:cNvPr id="815116" name="Oval 12"/>
          <p:cNvSpPr>
            <a:spLocks noChangeArrowheads="1"/>
          </p:cNvSpPr>
          <p:nvPr/>
        </p:nvSpPr>
        <p:spPr bwMode="auto">
          <a:xfrm>
            <a:off x="20574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4</a:t>
            </a:r>
            <a:endParaRPr lang="en-US" altLang="en-US" dirty="0"/>
          </a:p>
        </p:txBody>
      </p:sp>
      <p:sp>
        <p:nvSpPr>
          <p:cNvPr id="815117" name="Oval 13"/>
          <p:cNvSpPr>
            <a:spLocks noChangeArrowheads="1"/>
          </p:cNvSpPr>
          <p:nvPr/>
        </p:nvSpPr>
        <p:spPr bwMode="auto">
          <a:xfrm>
            <a:off x="2971800" y="5105400"/>
            <a:ext cx="4572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1</a:t>
            </a:r>
            <a:endParaRPr lang="en-US" altLang="en-US" dirty="0"/>
          </a:p>
        </p:txBody>
      </p:sp>
      <p:cxnSp>
        <p:nvCxnSpPr>
          <p:cNvPr id="815118" name="AutoShape 14"/>
          <p:cNvCxnSpPr>
            <a:cxnSpLocks noChangeShapeType="1"/>
            <a:stCxn id="815108" idx="3"/>
            <a:endCxn id="815109" idx="7"/>
          </p:cNvCxnSpPr>
          <p:nvPr/>
        </p:nvCxnSpPr>
        <p:spPr bwMode="auto">
          <a:xfrm flipH="1">
            <a:off x="2905125" y="36861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19" name="AutoShape 15"/>
          <p:cNvCxnSpPr>
            <a:cxnSpLocks noChangeShapeType="1"/>
            <a:stCxn id="815109" idx="3"/>
            <a:endCxn id="815111" idx="7"/>
          </p:cNvCxnSpPr>
          <p:nvPr/>
        </p:nvCxnSpPr>
        <p:spPr bwMode="auto">
          <a:xfrm flipH="1">
            <a:off x="19907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0" name="AutoShape 16"/>
          <p:cNvCxnSpPr>
            <a:cxnSpLocks noChangeShapeType="1"/>
            <a:stCxn id="815111" idx="3"/>
            <a:endCxn id="815115" idx="7"/>
          </p:cNvCxnSpPr>
          <p:nvPr/>
        </p:nvCxnSpPr>
        <p:spPr bwMode="auto">
          <a:xfrm flipH="1">
            <a:off x="15335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1" name="AutoShape 17"/>
          <p:cNvCxnSpPr>
            <a:cxnSpLocks noChangeShapeType="1"/>
            <a:stCxn id="815111" idx="5"/>
            <a:endCxn id="815116" idx="1"/>
          </p:cNvCxnSpPr>
          <p:nvPr/>
        </p:nvCxnSpPr>
        <p:spPr bwMode="auto">
          <a:xfrm>
            <a:off x="19907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2" name="AutoShape 18"/>
          <p:cNvCxnSpPr>
            <a:cxnSpLocks noChangeShapeType="1"/>
            <a:stCxn id="815109" idx="5"/>
            <a:endCxn id="815112" idx="1"/>
          </p:cNvCxnSpPr>
          <p:nvPr/>
        </p:nvCxnSpPr>
        <p:spPr bwMode="auto">
          <a:xfrm>
            <a:off x="29051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3" name="AutoShape 19"/>
          <p:cNvCxnSpPr>
            <a:cxnSpLocks noChangeShapeType="1"/>
            <a:stCxn id="815112" idx="3"/>
            <a:endCxn id="815117" idx="7"/>
          </p:cNvCxnSpPr>
          <p:nvPr/>
        </p:nvCxnSpPr>
        <p:spPr bwMode="auto">
          <a:xfrm flipH="1">
            <a:off x="3362325" y="4905375"/>
            <a:ext cx="1333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4" name="AutoShape 20"/>
          <p:cNvCxnSpPr>
            <a:cxnSpLocks noChangeShapeType="1"/>
            <a:stCxn id="815108" idx="5"/>
            <a:endCxn id="815110" idx="1"/>
          </p:cNvCxnSpPr>
          <p:nvPr/>
        </p:nvCxnSpPr>
        <p:spPr bwMode="auto">
          <a:xfrm>
            <a:off x="4733925" y="3686175"/>
            <a:ext cx="15049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5" name="AutoShape 21"/>
          <p:cNvCxnSpPr>
            <a:cxnSpLocks noChangeShapeType="1"/>
            <a:stCxn id="815110" idx="5"/>
            <a:endCxn id="815114" idx="1"/>
          </p:cNvCxnSpPr>
          <p:nvPr/>
        </p:nvCxnSpPr>
        <p:spPr bwMode="auto">
          <a:xfrm>
            <a:off x="65627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5126" name="AutoShape 22"/>
          <p:cNvCxnSpPr>
            <a:cxnSpLocks noChangeShapeType="1"/>
            <a:stCxn id="815113" idx="7"/>
            <a:endCxn id="815110" idx="3"/>
          </p:cNvCxnSpPr>
          <p:nvPr/>
        </p:nvCxnSpPr>
        <p:spPr bwMode="auto">
          <a:xfrm flipV="1">
            <a:off x="5648325" y="4295775"/>
            <a:ext cx="590550" cy="2476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93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Heap Operations: BuildHeap()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en-US" sz="2800" dirty="0"/>
              <a:t>We can build a heap in a bottom-up manner by running </a:t>
            </a:r>
            <a:r>
              <a:rPr lang="en-US" altLang="en-US" sz="2800" b="1" dirty="0" err="1">
                <a:latin typeface="Courier New" pitchFamily="49" charset="0"/>
              </a:rPr>
              <a:t>Heapify</a:t>
            </a:r>
            <a:r>
              <a:rPr lang="en-US" altLang="en-US" sz="2800" b="1" dirty="0">
                <a:latin typeface="Courier New" pitchFamily="49" charset="0"/>
              </a:rPr>
              <a:t>()</a:t>
            </a:r>
            <a:r>
              <a:rPr lang="en-US" altLang="en-US" sz="2800" dirty="0"/>
              <a:t> on successive </a:t>
            </a:r>
            <a:r>
              <a:rPr lang="en-US" altLang="en-US" sz="2800" dirty="0" err="1"/>
              <a:t>subarrays</a:t>
            </a:r>
            <a:endParaRPr lang="en-US" altLang="en-US" sz="2800" dirty="0"/>
          </a:p>
          <a:p>
            <a:pPr lvl="2"/>
            <a:r>
              <a:rPr lang="en-US" altLang="en-US" sz="2800" dirty="0" smtClean="0"/>
              <a:t>Walk </a:t>
            </a:r>
            <a:r>
              <a:rPr lang="en-US" altLang="en-US" sz="2800" dirty="0"/>
              <a:t>backwards through the array from n/2 to 1, calling </a:t>
            </a:r>
            <a:r>
              <a:rPr lang="en-US" altLang="en-US" sz="2800" b="1" dirty="0" err="1">
                <a:latin typeface="Courier New" pitchFamily="49" charset="0"/>
              </a:rPr>
              <a:t>Heapify</a:t>
            </a:r>
            <a:r>
              <a:rPr lang="en-US" altLang="en-US" sz="2800" b="1" dirty="0">
                <a:latin typeface="Courier New" pitchFamily="49" charset="0"/>
              </a:rPr>
              <a:t>()</a:t>
            </a:r>
            <a:r>
              <a:rPr lang="en-US" altLang="en-US" sz="2800" dirty="0"/>
              <a:t> on each node.</a:t>
            </a:r>
          </a:p>
          <a:p>
            <a:pPr lvl="2"/>
            <a:r>
              <a:rPr lang="en-US" altLang="en-US" sz="2800" dirty="0"/>
              <a:t>Order of processing guarantees that the children of node </a:t>
            </a:r>
            <a:r>
              <a:rPr lang="en-US" altLang="en-US" sz="2800" i="1" dirty="0" err="1"/>
              <a:t>i</a:t>
            </a:r>
            <a:r>
              <a:rPr lang="en-US" altLang="en-US" sz="2800" dirty="0"/>
              <a:t> are heaps when </a:t>
            </a:r>
            <a:r>
              <a:rPr lang="en-US" altLang="en-US" sz="2800" i="1" dirty="0" err="1"/>
              <a:t>i</a:t>
            </a:r>
            <a:r>
              <a:rPr lang="en-US" altLang="en-US" sz="2800" dirty="0"/>
              <a:t> is processed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708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BuildHeap()</a:t>
            </a:r>
          </a:p>
        </p:txBody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// given an unsorted array A, make A </a:t>
            </a:r>
            <a:r>
              <a:rPr lang="en-US" altLang="en-US" b="1" dirty="0" err="1">
                <a:latin typeface="Courier New" pitchFamily="49" charset="0"/>
              </a:rPr>
              <a:t>a</a:t>
            </a:r>
            <a:r>
              <a:rPr lang="en-US" altLang="en-US" b="1" dirty="0">
                <a:latin typeface="Courier New" pitchFamily="49" charset="0"/>
              </a:rPr>
              <a:t> heap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1" dirty="0" err="1">
                <a:latin typeface="Courier New" pitchFamily="49" charset="0"/>
              </a:rPr>
              <a:t>BuildHeap</a:t>
            </a:r>
            <a:r>
              <a:rPr lang="en-US" altLang="en-US" sz="2400" b="1" dirty="0">
                <a:latin typeface="Courier New" pitchFamily="49" charset="0"/>
              </a:rPr>
              <a:t>(A)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1" dirty="0">
                <a:latin typeface="Courier New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1" dirty="0">
                <a:latin typeface="Courier New" pitchFamily="49" charset="0"/>
              </a:rPr>
              <a:t>	</a:t>
            </a:r>
            <a:r>
              <a:rPr lang="en-US" altLang="en-US" sz="2400" b="1" dirty="0" err="1">
                <a:latin typeface="Courier New" pitchFamily="49" charset="0"/>
              </a:rPr>
              <a:t>heap_size</a:t>
            </a:r>
            <a:r>
              <a:rPr lang="en-US" altLang="en-US" sz="2400" b="1" dirty="0">
                <a:latin typeface="Courier New" pitchFamily="49" charset="0"/>
              </a:rPr>
              <a:t>(A) = length(A);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1" dirty="0">
                <a:latin typeface="Courier New" pitchFamily="49" charset="0"/>
              </a:rPr>
              <a:t>	for (</a:t>
            </a:r>
            <a:r>
              <a:rPr lang="en-US" altLang="en-US" sz="2400" b="1" dirty="0" err="1">
                <a:latin typeface="Courier New" pitchFamily="49" charset="0"/>
              </a:rPr>
              <a:t>i</a:t>
            </a:r>
            <a:r>
              <a:rPr lang="en-US" altLang="en-US" sz="2400" b="1" dirty="0">
                <a:latin typeface="Courier New" pitchFamily="49" charset="0"/>
              </a:rPr>
              <a:t> = </a:t>
            </a:r>
            <a:r>
              <a:rPr lang="en-US" altLang="en-US" sz="2400" dirty="0">
                <a:sym typeface="Symbol" pitchFamily="18" charset="2"/>
              </a:rPr>
              <a:t></a:t>
            </a:r>
            <a:r>
              <a:rPr lang="en-US" altLang="en-US" sz="2400" b="1" dirty="0">
                <a:latin typeface="Courier New" pitchFamily="49" charset="0"/>
              </a:rPr>
              <a:t>length[A]/2</a:t>
            </a:r>
            <a:r>
              <a:rPr lang="en-US" altLang="en-US" sz="2400" dirty="0">
                <a:sym typeface="Symbol" pitchFamily="18" charset="2"/>
              </a:rPr>
              <a:t>  </a:t>
            </a:r>
            <a:r>
              <a:rPr lang="en-US" altLang="en-US" sz="2400" b="1" dirty="0" err="1">
                <a:latin typeface="Courier New" pitchFamily="49" charset="0"/>
                <a:sym typeface="Symbol" pitchFamily="18" charset="2"/>
              </a:rPr>
              <a:t>downto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 1)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		</a:t>
            </a:r>
            <a:r>
              <a:rPr lang="en-US" altLang="en-US" sz="2400" b="1" dirty="0" err="1">
                <a:latin typeface="Courier New" pitchFamily="49" charset="0"/>
                <a:sym typeface="Symbol" pitchFamily="18" charset="2"/>
              </a:rPr>
              <a:t>Heapify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(A, </a:t>
            </a:r>
            <a:r>
              <a:rPr lang="en-US" altLang="en-US" sz="24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1" dirty="0">
                <a:latin typeface="Courier New" pitchFamily="49" charset="0"/>
                <a:sym typeface="Symbol" pitchFamily="18" charset="2"/>
              </a:rPr>
              <a:t>}</a:t>
            </a:r>
            <a:endParaRPr lang="en-US" alt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343400" y="4343400"/>
            <a:ext cx="29843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27762" y="4144053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O(Log n)</a:t>
            </a:r>
            <a:endParaRPr lang="en-CA" b="1" dirty="0">
              <a:solidFill>
                <a:schemeClr val="accent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420837" y="3886200"/>
            <a:ext cx="8181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67483" y="3701534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n/2</a:t>
            </a:r>
            <a:endParaRPr lang="en-CA" b="1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7010400" y="48006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04082" y="4953000"/>
            <a:ext cx="2495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Total: n/2 * O(Log n)</a:t>
            </a:r>
            <a:endParaRPr lang="en-CA" b="1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72200" y="5410200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O(n Log n)</a:t>
            </a:r>
            <a:endParaRPr lang="en-CA" sz="2400" b="1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4769" y="6024265"/>
            <a:ext cx="6140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CLRS shows since height of intermediate trees are small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So this can be O(n)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062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Heapsort</a:t>
            </a:r>
          </a:p>
        </p:txBody>
      </p:sp>
      <p:sp>
        <p:nvSpPr>
          <p:cNvPr id="435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229600" cy="563245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dirty="0"/>
              <a:t>Goal: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Sort an array using heap representations</a:t>
            </a:r>
          </a:p>
          <a:p>
            <a:pPr>
              <a:lnSpc>
                <a:spcPct val="130000"/>
              </a:lnSpc>
            </a:pPr>
            <a:r>
              <a:rPr lang="en-US" altLang="en-US" dirty="0"/>
              <a:t>Idea: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Build a </a:t>
            </a:r>
            <a:r>
              <a:rPr lang="en-US" altLang="en-US" b="1" dirty="0"/>
              <a:t>max-heap</a:t>
            </a:r>
            <a:r>
              <a:rPr lang="en-US" altLang="en-US" dirty="0"/>
              <a:t> from the array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Swap the root (the maximum element) with the last element in the array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“Discard” this last node by decreasing the heap size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Call </a:t>
            </a:r>
            <a:r>
              <a:rPr lang="en-US" altLang="en-US" dirty="0" smtClean="0"/>
              <a:t>HEAPIFY </a:t>
            </a:r>
            <a:r>
              <a:rPr lang="en-US" altLang="en-US" dirty="0"/>
              <a:t>on the new root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Repeat this process until only one node remains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04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HeapSort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 smtClean="0"/>
              <a:t>The heapsort algorithm consists of two phases:</a:t>
            </a:r>
            <a:br>
              <a:rPr lang="en-US" altLang="en-US" sz="1800" smtClean="0"/>
            </a:br>
            <a:r>
              <a:rPr lang="en-US" altLang="en-US" sz="1800" smtClean="0"/>
              <a:t>- build a heap from an arbitrary array</a:t>
            </a:r>
            <a:br>
              <a:rPr lang="en-US" altLang="en-US" sz="1800" smtClean="0"/>
            </a:br>
            <a:r>
              <a:rPr lang="en-US" altLang="en-US" sz="1800" smtClean="0"/>
              <a:t>- use the heap to sort the data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1800" smtClean="0"/>
              <a:t> </a:t>
            </a:r>
          </a:p>
          <a:p>
            <a:pPr eaLnBrk="1" hangingPunct="1"/>
            <a:r>
              <a:rPr lang="en-US" altLang="zh-CN" sz="1800" smtClean="0"/>
              <a:t>To sort the elements in the </a:t>
            </a:r>
            <a:r>
              <a:rPr lang="en-US" altLang="zh-CN" sz="1800" smtClean="0">
                <a:solidFill>
                  <a:schemeClr val="hlink"/>
                </a:solidFill>
              </a:rPr>
              <a:t>decreasing order</a:t>
            </a:r>
            <a:r>
              <a:rPr lang="en-US" altLang="zh-CN" sz="1800" smtClean="0"/>
              <a:t>, use a </a:t>
            </a:r>
            <a:r>
              <a:rPr lang="en-US" altLang="zh-CN" sz="1800" smtClean="0">
                <a:solidFill>
                  <a:schemeClr val="hlink"/>
                </a:solidFill>
              </a:rPr>
              <a:t>min heap</a:t>
            </a:r>
          </a:p>
          <a:p>
            <a:pPr eaLnBrk="1" hangingPunct="1"/>
            <a:r>
              <a:rPr lang="en-US" altLang="zh-CN" sz="1800" smtClean="0"/>
              <a:t>To sort the elements in the </a:t>
            </a:r>
            <a:r>
              <a:rPr lang="en-US" altLang="zh-CN" sz="1800" smtClean="0">
                <a:solidFill>
                  <a:schemeClr val="hlink"/>
                </a:solidFill>
              </a:rPr>
              <a:t>increasing order</a:t>
            </a:r>
            <a:r>
              <a:rPr lang="en-US" altLang="zh-CN" sz="1800" smtClean="0"/>
              <a:t>, use a </a:t>
            </a:r>
            <a:r>
              <a:rPr lang="en-US" altLang="zh-CN" sz="1800" smtClean="0">
                <a:solidFill>
                  <a:schemeClr val="hlink"/>
                </a:solidFill>
              </a:rPr>
              <a:t>max heap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1800" smtClean="0"/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4038600" y="38100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27653" name="Text Box 6"/>
          <p:cNvSpPr txBox="1">
            <a:spLocks noChangeArrowheads="1"/>
          </p:cNvSpPr>
          <p:nvPr/>
        </p:nvSpPr>
        <p:spPr bwMode="auto">
          <a:xfrm>
            <a:off x="4114800" y="3886200"/>
            <a:ext cx="39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19</a:t>
            </a:r>
          </a:p>
        </p:txBody>
      </p:sp>
      <p:sp>
        <p:nvSpPr>
          <p:cNvPr id="27654" name="Oval 7"/>
          <p:cNvSpPr>
            <a:spLocks noChangeArrowheads="1"/>
          </p:cNvSpPr>
          <p:nvPr/>
        </p:nvSpPr>
        <p:spPr bwMode="auto">
          <a:xfrm>
            <a:off x="3276600" y="47244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27655" name="Text Box 8"/>
          <p:cNvSpPr txBox="1">
            <a:spLocks noChangeArrowheads="1"/>
          </p:cNvSpPr>
          <p:nvPr/>
        </p:nvSpPr>
        <p:spPr bwMode="auto">
          <a:xfrm>
            <a:off x="3352800" y="4800600"/>
            <a:ext cx="39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12</a:t>
            </a:r>
          </a:p>
        </p:txBody>
      </p:sp>
      <p:sp>
        <p:nvSpPr>
          <p:cNvPr id="27656" name="Oval 9"/>
          <p:cNvSpPr>
            <a:spLocks noChangeArrowheads="1"/>
          </p:cNvSpPr>
          <p:nvPr/>
        </p:nvSpPr>
        <p:spPr bwMode="auto">
          <a:xfrm>
            <a:off x="4876800" y="47244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27657" name="Text Box 10"/>
          <p:cNvSpPr txBox="1">
            <a:spLocks noChangeArrowheads="1"/>
          </p:cNvSpPr>
          <p:nvPr/>
        </p:nvSpPr>
        <p:spPr bwMode="auto">
          <a:xfrm>
            <a:off x="4953000" y="4800600"/>
            <a:ext cx="39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16</a:t>
            </a:r>
          </a:p>
        </p:txBody>
      </p:sp>
      <p:sp>
        <p:nvSpPr>
          <p:cNvPr id="27658" name="Oval 11"/>
          <p:cNvSpPr>
            <a:spLocks noChangeArrowheads="1"/>
          </p:cNvSpPr>
          <p:nvPr/>
        </p:nvSpPr>
        <p:spPr bwMode="auto">
          <a:xfrm>
            <a:off x="3733800" y="58674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27659" name="Text Box 12"/>
          <p:cNvSpPr txBox="1">
            <a:spLocks noChangeArrowheads="1"/>
          </p:cNvSpPr>
          <p:nvPr/>
        </p:nvSpPr>
        <p:spPr bwMode="auto">
          <a:xfrm>
            <a:off x="3810000" y="5943600"/>
            <a:ext cx="290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4</a:t>
            </a:r>
          </a:p>
        </p:txBody>
      </p:sp>
      <p:sp>
        <p:nvSpPr>
          <p:cNvPr id="27660" name="Oval 13"/>
          <p:cNvSpPr>
            <a:spLocks noChangeArrowheads="1"/>
          </p:cNvSpPr>
          <p:nvPr/>
        </p:nvSpPr>
        <p:spPr bwMode="auto">
          <a:xfrm>
            <a:off x="2590800" y="5943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27661" name="Text Box 14"/>
          <p:cNvSpPr txBox="1">
            <a:spLocks noChangeArrowheads="1"/>
          </p:cNvSpPr>
          <p:nvPr/>
        </p:nvSpPr>
        <p:spPr bwMode="auto">
          <a:xfrm>
            <a:off x="2743200" y="6019800"/>
            <a:ext cx="290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</a:t>
            </a:r>
          </a:p>
        </p:txBody>
      </p:sp>
      <p:sp>
        <p:nvSpPr>
          <p:cNvPr id="27662" name="Oval 15"/>
          <p:cNvSpPr>
            <a:spLocks noChangeArrowheads="1"/>
          </p:cNvSpPr>
          <p:nvPr/>
        </p:nvSpPr>
        <p:spPr bwMode="auto">
          <a:xfrm>
            <a:off x="4495800" y="58674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27663" name="Text Box 16"/>
          <p:cNvSpPr txBox="1">
            <a:spLocks noChangeArrowheads="1"/>
          </p:cNvSpPr>
          <p:nvPr/>
        </p:nvSpPr>
        <p:spPr bwMode="auto">
          <a:xfrm>
            <a:off x="4572000" y="5943600"/>
            <a:ext cx="290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7</a:t>
            </a:r>
          </a:p>
        </p:txBody>
      </p:sp>
      <p:sp>
        <p:nvSpPr>
          <p:cNvPr id="27664" name="Line 17"/>
          <p:cNvSpPr>
            <a:spLocks noChangeShapeType="1"/>
          </p:cNvSpPr>
          <p:nvPr/>
        </p:nvSpPr>
        <p:spPr bwMode="auto">
          <a:xfrm flipH="1">
            <a:off x="3733800" y="4267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65" name="Line 18"/>
          <p:cNvSpPr>
            <a:spLocks noChangeShapeType="1"/>
          </p:cNvSpPr>
          <p:nvPr/>
        </p:nvSpPr>
        <p:spPr bwMode="auto">
          <a:xfrm flipH="1">
            <a:off x="2971800" y="5257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66" name="Line 19"/>
          <p:cNvSpPr>
            <a:spLocks noChangeShapeType="1"/>
          </p:cNvSpPr>
          <p:nvPr/>
        </p:nvSpPr>
        <p:spPr bwMode="auto">
          <a:xfrm>
            <a:off x="3733800" y="5257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67" name="Line 20"/>
          <p:cNvSpPr>
            <a:spLocks noChangeShapeType="1"/>
          </p:cNvSpPr>
          <p:nvPr/>
        </p:nvSpPr>
        <p:spPr bwMode="auto">
          <a:xfrm>
            <a:off x="4572000" y="4267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68" name="Line 21"/>
          <p:cNvSpPr>
            <a:spLocks noChangeShapeType="1"/>
          </p:cNvSpPr>
          <p:nvPr/>
        </p:nvSpPr>
        <p:spPr bwMode="auto">
          <a:xfrm flipH="1">
            <a:off x="4800600" y="5257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662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Example of </a:t>
            </a:r>
            <a:r>
              <a:rPr lang="en-US" dirty="0" err="1" smtClean="0"/>
              <a:t>HeapSort</a:t>
            </a:r>
            <a:endParaRPr lang="en-US" dirty="0"/>
          </a:p>
        </p:txBody>
      </p:sp>
      <p:sp>
        <p:nvSpPr>
          <p:cNvPr id="28675" name="Oval 4"/>
          <p:cNvSpPr>
            <a:spLocks noChangeArrowheads="1"/>
          </p:cNvSpPr>
          <p:nvPr/>
        </p:nvSpPr>
        <p:spPr bwMode="auto">
          <a:xfrm>
            <a:off x="3657600" y="16002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7037388" y="16271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19</a:t>
            </a:r>
          </a:p>
        </p:txBody>
      </p:sp>
      <p:sp>
        <p:nvSpPr>
          <p:cNvPr id="28677" name="Oval 6"/>
          <p:cNvSpPr>
            <a:spLocks noChangeArrowheads="1"/>
          </p:cNvSpPr>
          <p:nvPr/>
        </p:nvSpPr>
        <p:spPr bwMode="auto">
          <a:xfrm>
            <a:off x="2895600" y="2514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28678" name="Text Box 7"/>
          <p:cNvSpPr txBox="1">
            <a:spLocks noChangeArrowheads="1"/>
          </p:cNvSpPr>
          <p:nvPr/>
        </p:nvSpPr>
        <p:spPr bwMode="auto">
          <a:xfrm>
            <a:off x="2971800" y="25908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12</a:t>
            </a:r>
          </a:p>
        </p:txBody>
      </p:sp>
      <p:sp>
        <p:nvSpPr>
          <p:cNvPr id="28679" name="Oval 8"/>
          <p:cNvSpPr>
            <a:spLocks noChangeArrowheads="1"/>
          </p:cNvSpPr>
          <p:nvPr/>
        </p:nvSpPr>
        <p:spPr bwMode="auto">
          <a:xfrm>
            <a:off x="4495800" y="2514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28680" name="Text Box 9"/>
          <p:cNvSpPr txBox="1">
            <a:spLocks noChangeArrowheads="1"/>
          </p:cNvSpPr>
          <p:nvPr/>
        </p:nvSpPr>
        <p:spPr bwMode="auto">
          <a:xfrm>
            <a:off x="4572000" y="25908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16</a:t>
            </a:r>
          </a:p>
        </p:txBody>
      </p:sp>
      <p:sp>
        <p:nvSpPr>
          <p:cNvPr id="28681" name="Oval 10"/>
          <p:cNvSpPr>
            <a:spLocks noChangeArrowheads="1"/>
          </p:cNvSpPr>
          <p:nvPr/>
        </p:nvSpPr>
        <p:spPr bwMode="auto">
          <a:xfrm>
            <a:off x="3352800" y="3657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3429000" y="3733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4</a:t>
            </a:r>
          </a:p>
        </p:txBody>
      </p:sp>
      <p:sp>
        <p:nvSpPr>
          <p:cNvPr id="28683" name="Oval 12"/>
          <p:cNvSpPr>
            <a:spLocks noChangeArrowheads="1"/>
          </p:cNvSpPr>
          <p:nvPr/>
        </p:nvSpPr>
        <p:spPr bwMode="auto">
          <a:xfrm>
            <a:off x="2209800" y="35814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28684" name="Text Box 13"/>
          <p:cNvSpPr txBox="1">
            <a:spLocks noChangeArrowheads="1"/>
          </p:cNvSpPr>
          <p:nvPr/>
        </p:nvSpPr>
        <p:spPr bwMode="auto">
          <a:xfrm>
            <a:off x="2286000" y="3657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</a:t>
            </a:r>
          </a:p>
        </p:txBody>
      </p:sp>
      <p:sp>
        <p:nvSpPr>
          <p:cNvPr id="28685" name="Oval 14"/>
          <p:cNvSpPr>
            <a:spLocks noChangeArrowheads="1"/>
          </p:cNvSpPr>
          <p:nvPr/>
        </p:nvSpPr>
        <p:spPr bwMode="auto">
          <a:xfrm>
            <a:off x="4114800" y="3657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28686" name="Text Box 15"/>
          <p:cNvSpPr txBox="1">
            <a:spLocks noChangeArrowheads="1"/>
          </p:cNvSpPr>
          <p:nvPr/>
        </p:nvSpPr>
        <p:spPr bwMode="auto">
          <a:xfrm>
            <a:off x="4191000" y="3733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7</a:t>
            </a:r>
          </a:p>
        </p:txBody>
      </p:sp>
      <p:sp>
        <p:nvSpPr>
          <p:cNvPr id="28687" name="Line 16"/>
          <p:cNvSpPr>
            <a:spLocks noChangeShapeType="1"/>
          </p:cNvSpPr>
          <p:nvPr/>
        </p:nvSpPr>
        <p:spPr bwMode="auto">
          <a:xfrm flipH="1">
            <a:off x="3352800" y="2057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8" name="Line 17"/>
          <p:cNvSpPr>
            <a:spLocks noChangeShapeType="1"/>
          </p:cNvSpPr>
          <p:nvPr/>
        </p:nvSpPr>
        <p:spPr bwMode="auto">
          <a:xfrm flipH="1">
            <a:off x="2667000" y="3048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9" name="Line 18"/>
          <p:cNvSpPr>
            <a:spLocks noChangeShapeType="1"/>
          </p:cNvSpPr>
          <p:nvPr/>
        </p:nvSpPr>
        <p:spPr bwMode="auto">
          <a:xfrm>
            <a:off x="3352800" y="2971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90" name="Line 19"/>
          <p:cNvSpPr>
            <a:spLocks noChangeShapeType="1"/>
          </p:cNvSpPr>
          <p:nvPr/>
        </p:nvSpPr>
        <p:spPr bwMode="auto">
          <a:xfrm>
            <a:off x="4191000" y="2057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91" name="Line 20"/>
          <p:cNvSpPr>
            <a:spLocks noChangeShapeType="1"/>
          </p:cNvSpPr>
          <p:nvPr/>
        </p:nvSpPr>
        <p:spPr bwMode="auto">
          <a:xfrm flipH="1">
            <a:off x="4419600" y="3048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92" name="Text Box 21"/>
          <p:cNvSpPr txBox="1">
            <a:spLocks noChangeArrowheads="1"/>
          </p:cNvSpPr>
          <p:nvPr/>
        </p:nvSpPr>
        <p:spPr bwMode="auto">
          <a:xfrm>
            <a:off x="6537325" y="5513388"/>
            <a:ext cx="441325" cy="369887"/>
          </a:xfrm>
          <a:prstGeom prst="rect">
            <a:avLst/>
          </a:prstGeom>
          <a:solidFill>
            <a:srgbClr val="B8B8B8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19</a:t>
            </a:r>
          </a:p>
        </p:txBody>
      </p:sp>
      <p:sp>
        <p:nvSpPr>
          <p:cNvPr id="28693" name="Text Box 22"/>
          <p:cNvSpPr txBox="1">
            <a:spLocks noChangeArrowheads="1"/>
          </p:cNvSpPr>
          <p:nvPr/>
        </p:nvSpPr>
        <p:spPr bwMode="auto">
          <a:xfrm>
            <a:off x="3429000" y="5495925"/>
            <a:ext cx="441325" cy="3698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12</a:t>
            </a:r>
          </a:p>
        </p:txBody>
      </p:sp>
      <p:sp>
        <p:nvSpPr>
          <p:cNvPr id="28694" name="Text Box 23"/>
          <p:cNvSpPr txBox="1">
            <a:spLocks noChangeArrowheads="1"/>
          </p:cNvSpPr>
          <p:nvPr/>
        </p:nvSpPr>
        <p:spPr bwMode="auto">
          <a:xfrm>
            <a:off x="3876675" y="5491163"/>
            <a:ext cx="441325" cy="3698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16</a:t>
            </a:r>
          </a:p>
        </p:txBody>
      </p:sp>
      <p:sp>
        <p:nvSpPr>
          <p:cNvPr id="28695" name="Text Box 24"/>
          <p:cNvSpPr txBox="1">
            <a:spLocks noChangeArrowheads="1"/>
          </p:cNvSpPr>
          <p:nvPr/>
        </p:nvSpPr>
        <p:spPr bwMode="auto">
          <a:xfrm>
            <a:off x="4318000" y="5489575"/>
            <a:ext cx="314325" cy="3698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</a:t>
            </a:r>
          </a:p>
        </p:txBody>
      </p:sp>
      <p:sp>
        <p:nvSpPr>
          <p:cNvPr id="28696" name="Text Box 25"/>
          <p:cNvSpPr txBox="1">
            <a:spLocks noChangeArrowheads="1"/>
          </p:cNvSpPr>
          <p:nvPr/>
        </p:nvSpPr>
        <p:spPr bwMode="auto">
          <a:xfrm>
            <a:off x="4633913" y="5487988"/>
            <a:ext cx="314325" cy="3698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4</a:t>
            </a:r>
          </a:p>
        </p:txBody>
      </p:sp>
      <p:sp>
        <p:nvSpPr>
          <p:cNvPr id="28697" name="Text Box 26"/>
          <p:cNvSpPr txBox="1">
            <a:spLocks noChangeArrowheads="1"/>
          </p:cNvSpPr>
          <p:nvPr/>
        </p:nvSpPr>
        <p:spPr bwMode="auto">
          <a:xfrm>
            <a:off x="4948238" y="5495925"/>
            <a:ext cx="314325" cy="3698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7</a:t>
            </a:r>
          </a:p>
        </p:txBody>
      </p:sp>
      <p:sp>
        <p:nvSpPr>
          <p:cNvPr id="28698" name="Text Box 27"/>
          <p:cNvSpPr txBox="1">
            <a:spLocks noChangeArrowheads="1"/>
          </p:cNvSpPr>
          <p:nvPr/>
        </p:nvSpPr>
        <p:spPr bwMode="auto">
          <a:xfrm>
            <a:off x="3248025" y="4976813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Array A</a:t>
            </a:r>
          </a:p>
        </p:txBody>
      </p:sp>
      <p:sp>
        <p:nvSpPr>
          <p:cNvPr id="28699" name="Text Box 28"/>
          <p:cNvSpPr txBox="1">
            <a:spLocks noChangeArrowheads="1"/>
          </p:cNvSpPr>
          <p:nvPr/>
        </p:nvSpPr>
        <p:spPr bwMode="auto">
          <a:xfrm>
            <a:off x="5645150" y="4813300"/>
            <a:ext cx="92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Sorted:</a:t>
            </a:r>
          </a:p>
        </p:txBody>
      </p:sp>
      <p:sp>
        <p:nvSpPr>
          <p:cNvPr id="28700" name="Line 29"/>
          <p:cNvSpPr>
            <a:spLocks noChangeShapeType="1"/>
          </p:cNvSpPr>
          <p:nvPr/>
        </p:nvSpPr>
        <p:spPr bwMode="auto">
          <a:xfrm>
            <a:off x="4379913" y="1828800"/>
            <a:ext cx="2454275" cy="285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701" name="Text Box 30"/>
          <p:cNvSpPr txBox="1">
            <a:spLocks noChangeArrowheads="1"/>
          </p:cNvSpPr>
          <p:nvPr/>
        </p:nvSpPr>
        <p:spPr bwMode="auto">
          <a:xfrm>
            <a:off x="4903788" y="1425575"/>
            <a:ext cx="187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Take out biggest</a:t>
            </a:r>
          </a:p>
        </p:txBody>
      </p:sp>
      <p:sp>
        <p:nvSpPr>
          <p:cNvPr id="28702" name="Line 31"/>
          <p:cNvSpPr>
            <a:spLocks noChangeShapeType="1"/>
          </p:cNvSpPr>
          <p:nvPr/>
        </p:nvSpPr>
        <p:spPr bwMode="auto">
          <a:xfrm flipV="1">
            <a:off x="4716463" y="3840163"/>
            <a:ext cx="1077912" cy="68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703" name="Line 32"/>
          <p:cNvSpPr>
            <a:spLocks noChangeShapeType="1"/>
          </p:cNvSpPr>
          <p:nvPr/>
        </p:nvSpPr>
        <p:spPr bwMode="auto">
          <a:xfrm>
            <a:off x="5775325" y="2039938"/>
            <a:ext cx="19050" cy="179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704" name="Line 33"/>
          <p:cNvSpPr>
            <a:spLocks noChangeShapeType="1"/>
          </p:cNvSpPr>
          <p:nvPr/>
        </p:nvSpPr>
        <p:spPr bwMode="auto">
          <a:xfrm flipH="1" flipV="1">
            <a:off x="4273550" y="1916113"/>
            <a:ext cx="149225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705" name="Text Box 34"/>
          <p:cNvSpPr txBox="1">
            <a:spLocks noChangeArrowheads="1"/>
          </p:cNvSpPr>
          <p:nvPr/>
        </p:nvSpPr>
        <p:spPr bwMode="auto">
          <a:xfrm>
            <a:off x="5953125" y="2763838"/>
            <a:ext cx="2419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Move the last element</a:t>
            </a:r>
          </a:p>
          <a:p>
            <a:pPr eaLnBrk="1" hangingPunct="1"/>
            <a:r>
              <a:rPr lang="en-US" altLang="en-US">
                <a:latin typeface="Century Schoolbook" pitchFamily="18" charset="0"/>
              </a:rPr>
              <a:t>to the root</a:t>
            </a:r>
          </a:p>
        </p:txBody>
      </p:sp>
      <p:sp>
        <p:nvSpPr>
          <p:cNvPr id="28706" name="Line 35"/>
          <p:cNvSpPr>
            <a:spLocks noChangeShapeType="1"/>
          </p:cNvSpPr>
          <p:nvPr/>
        </p:nvSpPr>
        <p:spPr bwMode="auto">
          <a:xfrm>
            <a:off x="5130800" y="5881688"/>
            <a:ext cx="0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707" name="Line 36"/>
          <p:cNvSpPr>
            <a:spLocks noChangeShapeType="1"/>
          </p:cNvSpPr>
          <p:nvPr/>
        </p:nvSpPr>
        <p:spPr bwMode="auto">
          <a:xfrm flipH="1" flipV="1">
            <a:off x="3271838" y="6045200"/>
            <a:ext cx="185896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708" name="Line 37"/>
          <p:cNvSpPr>
            <a:spLocks noChangeShapeType="1"/>
          </p:cNvSpPr>
          <p:nvPr/>
        </p:nvSpPr>
        <p:spPr bwMode="auto">
          <a:xfrm flipV="1">
            <a:off x="3262313" y="591026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107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Oval 4"/>
          <p:cNvSpPr>
            <a:spLocks noChangeArrowheads="1"/>
          </p:cNvSpPr>
          <p:nvPr/>
        </p:nvSpPr>
        <p:spPr bwMode="auto">
          <a:xfrm>
            <a:off x="3657600" y="16002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29699" name="Oval 6"/>
          <p:cNvSpPr>
            <a:spLocks noChangeArrowheads="1"/>
          </p:cNvSpPr>
          <p:nvPr/>
        </p:nvSpPr>
        <p:spPr bwMode="auto">
          <a:xfrm>
            <a:off x="2895600" y="2514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29700" name="Text Box 7"/>
          <p:cNvSpPr txBox="1">
            <a:spLocks noChangeArrowheads="1"/>
          </p:cNvSpPr>
          <p:nvPr/>
        </p:nvSpPr>
        <p:spPr bwMode="auto">
          <a:xfrm>
            <a:off x="2971800" y="25908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12</a:t>
            </a:r>
          </a:p>
        </p:txBody>
      </p:sp>
      <p:sp>
        <p:nvSpPr>
          <p:cNvPr id="29701" name="Oval 8"/>
          <p:cNvSpPr>
            <a:spLocks noChangeArrowheads="1"/>
          </p:cNvSpPr>
          <p:nvPr/>
        </p:nvSpPr>
        <p:spPr bwMode="auto">
          <a:xfrm>
            <a:off x="4495800" y="2514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29702" name="Text Box 9"/>
          <p:cNvSpPr txBox="1">
            <a:spLocks noChangeArrowheads="1"/>
          </p:cNvSpPr>
          <p:nvPr/>
        </p:nvSpPr>
        <p:spPr bwMode="auto">
          <a:xfrm>
            <a:off x="4572000" y="25908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16</a:t>
            </a:r>
          </a:p>
        </p:txBody>
      </p:sp>
      <p:sp>
        <p:nvSpPr>
          <p:cNvPr id="29703" name="Oval 10"/>
          <p:cNvSpPr>
            <a:spLocks noChangeArrowheads="1"/>
          </p:cNvSpPr>
          <p:nvPr/>
        </p:nvSpPr>
        <p:spPr bwMode="auto">
          <a:xfrm>
            <a:off x="3352800" y="3657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29704" name="Text Box 11"/>
          <p:cNvSpPr txBox="1">
            <a:spLocks noChangeArrowheads="1"/>
          </p:cNvSpPr>
          <p:nvPr/>
        </p:nvSpPr>
        <p:spPr bwMode="auto">
          <a:xfrm>
            <a:off x="3429000" y="3733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4</a:t>
            </a:r>
          </a:p>
        </p:txBody>
      </p:sp>
      <p:sp>
        <p:nvSpPr>
          <p:cNvPr id="29705" name="Oval 12"/>
          <p:cNvSpPr>
            <a:spLocks noChangeArrowheads="1"/>
          </p:cNvSpPr>
          <p:nvPr/>
        </p:nvSpPr>
        <p:spPr bwMode="auto">
          <a:xfrm>
            <a:off x="2209800" y="35814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29706" name="Text Box 13"/>
          <p:cNvSpPr txBox="1">
            <a:spLocks noChangeArrowheads="1"/>
          </p:cNvSpPr>
          <p:nvPr/>
        </p:nvSpPr>
        <p:spPr bwMode="auto">
          <a:xfrm>
            <a:off x="2286000" y="3657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</a:t>
            </a:r>
          </a:p>
        </p:txBody>
      </p:sp>
      <p:sp>
        <p:nvSpPr>
          <p:cNvPr id="29707" name="Text Box 15"/>
          <p:cNvSpPr txBox="1">
            <a:spLocks noChangeArrowheads="1"/>
          </p:cNvSpPr>
          <p:nvPr/>
        </p:nvSpPr>
        <p:spPr bwMode="auto">
          <a:xfrm>
            <a:off x="3806825" y="1684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7</a:t>
            </a:r>
          </a:p>
        </p:txBody>
      </p:sp>
      <p:sp>
        <p:nvSpPr>
          <p:cNvPr id="29708" name="Line 16"/>
          <p:cNvSpPr>
            <a:spLocks noChangeShapeType="1"/>
          </p:cNvSpPr>
          <p:nvPr/>
        </p:nvSpPr>
        <p:spPr bwMode="auto">
          <a:xfrm flipH="1">
            <a:off x="3352800" y="2057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09" name="Line 17"/>
          <p:cNvSpPr>
            <a:spLocks noChangeShapeType="1"/>
          </p:cNvSpPr>
          <p:nvPr/>
        </p:nvSpPr>
        <p:spPr bwMode="auto">
          <a:xfrm flipH="1">
            <a:off x="2667000" y="3048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10" name="Line 18"/>
          <p:cNvSpPr>
            <a:spLocks noChangeShapeType="1"/>
          </p:cNvSpPr>
          <p:nvPr/>
        </p:nvSpPr>
        <p:spPr bwMode="auto">
          <a:xfrm>
            <a:off x="3352800" y="2971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11" name="Line 19"/>
          <p:cNvSpPr>
            <a:spLocks noChangeShapeType="1"/>
          </p:cNvSpPr>
          <p:nvPr/>
        </p:nvSpPr>
        <p:spPr bwMode="auto">
          <a:xfrm>
            <a:off x="4191000" y="2057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12" name="Text Box 21"/>
          <p:cNvSpPr txBox="1">
            <a:spLocks noChangeArrowheads="1"/>
          </p:cNvSpPr>
          <p:nvPr/>
        </p:nvSpPr>
        <p:spPr bwMode="auto">
          <a:xfrm>
            <a:off x="6537325" y="5513388"/>
            <a:ext cx="441325" cy="369887"/>
          </a:xfrm>
          <a:prstGeom prst="rect">
            <a:avLst/>
          </a:prstGeom>
          <a:solidFill>
            <a:srgbClr val="B8B8B8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19</a:t>
            </a:r>
          </a:p>
        </p:txBody>
      </p:sp>
      <p:sp>
        <p:nvSpPr>
          <p:cNvPr id="29713" name="Text Box 22"/>
          <p:cNvSpPr txBox="1">
            <a:spLocks noChangeArrowheads="1"/>
          </p:cNvSpPr>
          <p:nvPr/>
        </p:nvSpPr>
        <p:spPr bwMode="auto">
          <a:xfrm>
            <a:off x="3429000" y="5495925"/>
            <a:ext cx="441325" cy="3698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12</a:t>
            </a:r>
          </a:p>
        </p:txBody>
      </p:sp>
      <p:sp>
        <p:nvSpPr>
          <p:cNvPr id="29714" name="Text Box 23"/>
          <p:cNvSpPr txBox="1">
            <a:spLocks noChangeArrowheads="1"/>
          </p:cNvSpPr>
          <p:nvPr/>
        </p:nvSpPr>
        <p:spPr bwMode="auto">
          <a:xfrm>
            <a:off x="3876675" y="5491163"/>
            <a:ext cx="441325" cy="3698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16</a:t>
            </a:r>
          </a:p>
        </p:txBody>
      </p:sp>
      <p:sp>
        <p:nvSpPr>
          <p:cNvPr id="29715" name="Text Box 24"/>
          <p:cNvSpPr txBox="1">
            <a:spLocks noChangeArrowheads="1"/>
          </p:cNvSpPr>
          <p:nvPr/>
        </p:nvSpPr>
        <p:spPr bwMode="auto">
          <a:xfrm>
            <a:off x="4318000" y="5489575"/>
            <a:ext cx="314325" cy="3698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</a:t>
            </a:r>
          </a:p>
        </p:txBody>
      </p:sp>
      <p:sp>
        <p:nvSpPr>
          <p:cNvPr id="29716" name="Text Box 25"/>
          <p:cNvSpPr txBox="1">
            <a:spLocks noChangeArrowheads="1"/>
          </p:cNvSpPr>
          <p:nvPr/>
        </p:nvSpPr>
        <p:spPr bwMode="auto">
          <a:xfrm>
            <a:off x="4633913" y="5487988"/>
            <a:ext cx="314325" cy="3698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4</a:t>
            </a:r>
          </a:p>
        </p:txBody>
      </p:sp>
      <p:sp>
        <p:nvSpPr>
          <p:cNvPr id="29717" name="Text Box 26"/>
          <p:cNvSpPr txBox="1">
            <a:spLocks noChangeArrowheads="1"/>
          </p:cNvSpPr>
          <p:nvPr/>
        </p:nvSpPr>
        <p:spPr bwMode="auto">
          <a:xfrm>
            <a:off x="3108325" y="5486400"/>
            <a:ext cx="314325" cy="3698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7</a:t>
            </a:r>
          </a:p>
        </p:txBody>
      </p:sp>
      <p:sp>
        <p:nvSpPr>
          <p:cNvPr id="29718" name="Text Box 27"/>
          <p:cNvSpPr txBox="1">
            <a:spLocks noChangeArrowheads="1"/>
          </p:cNvSpPr>
          <p:nvPr/>
        </p:nvSpPr>
        <p:spPr bwMode="auto">
          <a:xfrm>
            <a:off x="3248025" y="4976813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Array A</a:t>
            </a:r>
          </a:p>
        </p:txBody>
      </p:sp>
      <p:sp>
        <p:nvSpPr>
          <p:cNvPr id="29719" name="Text Box 28"/>
          <p:cNvSpPr txBox="1">
            <a:spLocks noChangeArrowheads="1"/>
          </p:cNvSpPr>
          <p:nvPr/>
        </p:nvSpPr>
        <p:spPr bwMode="auto">
          <a:xfrm>
            <a:off x="5645150" y="4813300"/>
            <a:ext cx="920750" cy="366713"/>
          </a:xfrm>
          <a:prstGeom prst="rect">
            <a:avLst/>
          </a:prstGeom>
          <a:solidFill>
            <a:srgbClr val="B8B8B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Sorted:</a:t>
            </a:r>
          </a:p>
        </p:txBody>
      </p:sp>
      <p:sp>
        <p:nvSpPr>
          <p:cNvPr id="29720" name="Text Box 37"/>
          <p:cNvSpPr txBox="1">
            <a:spLocks noChangeArrowheads="1"/>
          </p:cNvSpPr>
          <p:nvPr/>
        </p:nvSpPr>
        <p:spPr bwMode="auto">
          <a:xfrm>
            <a:off x="850900" y="2166938"/>
            <a:ext cx="1314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HEAPIFY()</a:t>
            </a:r>
          </a:p>
        </p:txBody>
      </p:sp>
      <p:sp>
        <p:nvSpPr>
          <p:cNvPr id="29721" name="Line 38"/>
          <p:cNvSpPr>
            <a:spLocks noChangeShapeType="1"/>
          </p:cNvSpPr>
          <p:nvPr/>
        </p:nvSpPr>
        <p:spPr bwMode="auto">
          <a:xfrm>
            <a:off x="4879975" y="2117725"/>
            <a:ext cx="66675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22" name="Line 39"/>
          <p:cNvSpPr>
            <a:spLocks noChangeShapeType="1"/>
          </p:cNvSpPr>
          <p:nvPr/>
        </p:nvSpPr>
        <p:spPr bwMode="auto">
          <a:xfrm flipH="1" flipV="1">
            <a:off x="4273550" y="1895475"/>
            <a:ext cx="606425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23" name="Text Box 40"/>
          <p:cNvSpPr txBox="1">
            <a:spLocks noChangeArrowheads="1"/>
          </p:cNvSpPr>
          <p:nvPr/>
        </p:nvSpPr>
        <p:spPr bwMode="auto">
          <a:xfrm>
            <a:off x="4903788" y="1878013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swap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725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Special Types of Trees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5299075" cy="5145087"/>
          </a:xfrm>
        </p:spPr>
        <p:txBody>
          <a:bodyPr/>
          <a:lstStyle/>
          <a:p>
            <a:r>
              <a:rPr lang="en-US" altLang="en-US">
                <a:solidFill>
                  <a:srgbClr val="DD0111"/>
                </a:solidFill>
                <a:latin typeface="Monotype Corsiva" pitchFamily="66" charset="0"/>
              </a:rPr>
              <a:t>Def:</a:t>
            </a:r>
            <a:r>
              <a:rPr lang="en-US" altLang="en-US">
                <a:latin typeface="Monotype Corsiva" pitchFamily="66" charset="0"/>
              </a:rPr>
              <a:t> </a:t>
            </a:r>
            <a:r>
              <a:rPr lang="en-US" altLang="en-US">
                <a:latin typeface="Comic Sans MS" pitchFamily="66" charset="0"/>
              </a:rPr>
              <a:t>Full binary tree = </a:t>
            </a:r>
            <a:r>
              <a:rPr lang="en-US" altLang="en-US">
                <a:solidFill>
                  <a:schemeClr val="tx1"/>
                </a:solidFill>
              </a:rPr>
              <a:t>a binary tree in which each node is either a leaf or has degree exactly 2.</a:t>
            </a:r>
          </a:p>
          <a:p>
            <a:endParaRPr lang="en-US" altLang="en-US">
              <a:latin typeface="Comic Sans MS" pitchFamily="66" charset="0"/>
            </a:endParaRPr>
          </a:p>
          <a:p>
            <a:endParaRPr lang="en-US" altLang="en-US">
              <a:latin typeface="Comic Sans MS" pitchFamily="66" charset="0"/>
            </a:endParaRPr>
          </a:p>
          <a:p>
            <a:r>
              <a:rPr lang="en-US" altLang="en-US">
                <a:solidFill>
                  <a:srgbClr val="DD0111"/>
                </a:solidFill>
                <a:latin typeface="Monotype Corsiva" pitchFamily="66" charset="0"/>
              </a:rPr>
              <a:t>Def:</a:t>
            </a:r>
            <a:r>
              <a:rPr lang="en-US" altLang="en-US">
                <a:latin typeface="Monotype Corsiva" pitchFamily="66" charset="0"/>
              </a:rPr>
              <a:t> </a:t>
            </a:r>
            <a:r>
              <a:rPr lang="en-US" altLang="en-US">
                <a:latin typeface="Comic Sans MS" pitchFamily="66" charset="0"/>
              </a:rPr>
              <a:t>Complete binary tree = </a:t>
            </a:r>
            <a:r>
              <a:rPr lang="en-US" altLang="en-US">
                <a:solidFill>
                  <a:schemeClr val="tx1"/>
                </a:solidFill>
              </a:rPr>
              <a:t>a binary tree in which all leaves are on the same level and all internal nodes have degree 2.</a:t>
            </a:r>
          </a:p>
        </p:txBody>
      </p:sp>
      <p:grpSp>
        <p:nvGrpSpPr>
          <p:cNvPr id="315396" name="Group 4"/>
          <p:cNvGrpSpPr>
            <a:grpSpLocks/>
          </p:cNvGrpSpPr>
          <p:nvPr/>
        </p:nvGrpSpPr>
        <p:grpSpPr bwMode="auto">
          <a:xfrm>
            <a:off x="5856288" y="1271588"/>
            <a:ext cx="2943225" cy="2225675"/>
            <a:chOff x="528" y="2486"/>
            <a:chExt cx="1854" cy="1402"/>
          </a:xfrm>
        </p:grpSpPr>
        <p:sp>
          <p:nvSpPr>
            <p:cNvPr id="315397" name="Line 5"/>
            <p:cNvSpPr>
              <a:spLocks noChangeAspect="1" noChangeShapeType="1"/>
            </p:cNvSpPr>
            <p:nvPr/>
          </p:nvSpPr>
          <p:spPr bwMode="auto">
            <a:xfrm rot="16200000" flipV="1">
              <a:off x="1411" y="3272"/>
              <a:ext cx="351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15398" name="Text Box 6"/>
            <p:cNvSpPr txBox="1">
              <a:spLocks noChangeArrowheads="1"/>
            </p:cNvSpPr>
            <p:nvPr/>
          </p:nvSpPr>
          <p:spPr bwMode="auto">
            <a:xfrm>
              <a:off x="853" y="3657"/>
              <a:ext cx="10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Full binary tree</a:t>
              </a:r>
            </a:p>
          </p:txBody>
        </p:sp>
        <p:sp>
          <p:nvSpPr>
            <p:cNvPr id="315399" name="Line 7"/>
            <p:cNvSpPr>
              <a:spLocks noChangeAspect="1" noChangeShapeType="1"/>
            </p:cNvSpPr>
            <p:nvPr/>
          </p:nvSpPr>
          <p:spPr bwMode="auto">
            <a:xfrm flipV="1">
              <a:off x="1242" y="3298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15400" name="Line 8"/>
            <p:cNvSpPr>
              <a:spLocks noChangeAspect="1" noChangeShapeType="1"/>
            </p:cNvSpPr>
            <p:nvPr/>
          </p:nvSpPr>
          <p:spPr bwMode="auto">
            <a:xfrm flipV="1">
              <a:off x="1709" y="30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15401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807" y="3257"/>
              <a:ext cx="351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15402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49" y="300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15403" name="Line 11"/>
            <p:cNvSpPr>
              <a:spLocks noChangeAspect="1" noChangeShapeType="1"/>
            </p:cNvSpPr>
            <p:nvPr/>
          </p:nvSpPr>
          <p:spPr bwMode="auto">
            <a:xfrm rot="16200000" flipV="1">
              <a:off x="1545" y="2554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15404" name="Line 12"/>
            <p:cNvSpPr>
              <a:spLocks noChangeShapeType="1"/>
            </p:cNvSpPr>
            <p:nvPr/>
          </p:nvSpPr>
          <p:spPr bwMode="auto">
            <a:xfrm flipV="1">
              <a:off x="634" y="2582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15405" name="Oval 13"/>
            <p:cNvSpPr>
              <a:spLocks noChangeArrowheads="1"/>
            </p:cNvSpPr>
            <p:nvPr/>
          </p:nvSpPr>
          <p:spPr bwMode="auto">
            <a:xfrm>
              <a:off x="778" y="319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315406" name="Oval 14"/>
            <p:cNvSpPr>
              <a:spLocks noChangeArrowheads="1"/>
            </p:cNvSpPr>
            <p:nvPr/>
          </p:nvSpPr>
          <p:spPr bwMode="auto">
            <a:xfrm>
              <a:off x="528" y="344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14</a:t>
              </a:r>
            </a:p>
          </p:txBody>
        </p:sp>
        <p:sp>
          <p:nvSpPr>
            <p:cNvPr id="315407" name="Oval 15"/>
            <p:cNvSpPr>
              <a:spLocks noChangeArrowheads="1"/>
            </p:cNvSpPr>
            <p:nvPr/>
          </p:nvSpPr>
          <p:spPr bwMode="auto">
            <a:xfrm>
              <a:off x="970" y="344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315408" name="Oval 16"/>
            <p:cNvSpPr>
              <a:spLocks noChangeArrowheads="1"/>
            </p:cNvSpPr>
            <p:nvPr/>
          </p:nvSpPr>
          <p:spPr bwMode="auto">
            <a:xfrm>
              <a:off x="1066" y="2918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315409" name="Oval 17"/>
            <p:cNvSpPr>
              <a:spLocks noChangeArrowheads="1"/>
            </p:cNvSpPr>
            <p:nvPr/>
          </p:nvSpPr>
          <p:spPr bwMode="auto">
            <a:xfrm>
              <a:off x="1354" y="319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16</a:t>
              </a:r>
            </a:p>
          </p:txBody>
        </p:sp>
        <p:sp>
          <p:nvSpPr>
            <p:cNvPr id="315410" name="Oval 18"/>
            <p:cNvSpPr>
              <a:spLocks noChangeArrowheads="1"/>
            </p:cNvSpPr>
            <p:nvPr/>
          </p:nvSpPr>
          <p:spPr bwMode="auto">
            <a:xfrm>
              <a:off x="1210" y="344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315411" name="Oval 19"/>
            <p:cNvSpPr>
              <a:spLocks noChangeArrowheads="1"/>
            </p:cNvSpPr>
            <p:nvPr/>
          </p:nvSpPr>
          <p:spPr bwMode="auto">
            <a:xfrm>
              <a:off x="1522" y="248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315412" name="Oval 20"/>
            <p:cNvSpPr>
              <a:spLocks noChangeArrowheads="1"/>
            </p:cNvSpPr>
            <p:nvPr/>
          </p:nvSpPr>
          <p:spPr bwMode="auto">
            <a:xfrm>
              <a:off x="1928" y="2918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315413" name="Oval 21"/>
            <p:cNvSpPr>
              <a:spLocks noChangeArrowheads="1"/>
            </p:cNvSpPr>
            <p:nvPr/>
          </p:nvSpPr>
          <p:spPr bwMode="auto">
            <a:xfrm>
              <a:off x="1604" y="319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315414" name="Oval 22"/>
            <p:cNvSpPr>
              <a:spLocks noChangeArrowheads="1"/>
            </p:cNvSpPr>
            <p:nvPr/>
          </p:nvSpPr>
          <p:spPr bwMode="auto">
            <a:xfrm>
              <a:off x="2180" y="319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315415" name="Oval 23"/>
            <p:cNvSpPr>
              <a:spLocks noChangeArrowheads="1"/>
            </p:cNvSpPr>
            <p:nvPr/>
          </p:nvSpPr>
          <p:spPr bwMode="auto">
            <a:xfrm>
              <a:off x="1574" y="346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12</a:t>
              </a:r>
            </a:p>
          </p:txBody>
        </p:sp>
      </p:grpSp>
      <p:grpSp>
        <p:nvGrpSpPr>
          <p:cNvPr id="315416" name="Group 24"/>
          <p:cNvGrpSpPr>
            <a:grpSpLocks/>
          </p:cNvGrpSpPr>
          <p:nvPr/>
        </p:nvGrpSpPr>
        <p:grpSpPr bwMode="auto">
          <a:xfrm>
            <a:off x="6078538" y="3873500"/>
            <a:ext cx="2546350" cy="2195513"/>
            <a:chOff x="3120" y="2496"/>
            <a:chExt cx="1604" cy="1383"/>
          </a:xfrm>
        </p:grpSpPr>
        <p:sp>
          <p:nvSpPr>
            <p:cNvPr id="315417" name="Line 25"/>
            <p:cNvSpPr>
              <a:spLocks noChangeShapeType="1"/>
            </p:cNvSpPr>
            <p:nvPr/>
          </p:nvSpPr>
          <p:spPr bwMode="auto">
            <a:xfrm flipV="1">
              <a:off x="3188" y="2592"/>
              <a:ext cx="81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15418" name="Text Box 26"/>
            <p:cNvSpPr txBox="1">
              <a:spLocks noChangeArrowheads="1"/>
            </p:cNvSpPr>
            <p:nvPr/>
          </p:nvSpPr>
          <p:spPr bwMode="auto">
            <a:xfrm>
              <a:off x="3176" y="3648"/>
              <a:ext cx="14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Complete binary tree</a:t>
              </a:r>
            </a:p>
          </p:txBody>
        </p:sp>
        <p:sp>
          <p:nvSpPr>
            <p:cNvPr id="315419" name="Line 27"/>
            <p:cNvSpPr>
              <a:spLocks noChangeAspect="1" noChangeShapeType="1"/>
            </p:cNvSpPr>
            <p:nvPr/>
          </p:nvSpPr>
          <p:spPr bwMode="auto">
            <a:xfrm flipV="1">
              <a:off x="4051" y="302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15420" name="Line 28"/>
            <p:cNvSpPr>
              <a:spLocks noChangeAspect="1" noChangeShapeType="1"/>
            </p:cNvSpPr>
            <p:nvPr/>
          </p:nvSpPr>
          <p:spPr bwMode="auto">
            <a:xfrm rot="16200000" flipV="1">
              <a:off x="3491" y="301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15421" name="Line 29"/>
            <p:cNvSpPr>
              <a:spLocks noChangeAspect="1" noChangeShapeType="1"/>
            </p:cNvSpPr>
            <p:nvPr/>
          </p:nvSpPr>
          <p:spPr bwMode="auto">
            <a:xfrm rot="16200000" flipV="1">
              <a:off x="3887" y="2564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15422" name="Oval 30"/>
            <p:cNvSpPr>
              <a:spLocks noChangeArrowheads="1"/>
            </p:cNvSpPr>
            <p:nvPr/>
          </p:nvSpPr>
          <p:spPr bwMode="auto">
            <a:xfrm>
              <a:off x="3120" y="320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315423" name="Oval 31"/>
            <p:cNvSpPr>
              <a:spLocks noChangeArrowheads="1"/>
            </p:cNvSpPr>
            <p:nvPr/>
          </p:nvSpPr>
          <p:spPr bwMode="auto">
            <a:xfrm>
              <a:off x="3408" y="2928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315424" name="Oval 32"/>
            <p:cNvSpPr>
              <a:spLocks noChangeArrowheads="1"/>
            </p:cNvSpPr>
            <p:nvPr/>
          </p:nvSpPr>
          <p:spPr bwMode="auto">
            <a:xfrm>
              <a:off x="3696" y="320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16</a:t>
              </a:r>
            </a:p>
          </p:txBody>
        </p:sp>
        <p:sp>
          <p:nvSpPr>
            <p:cNvPr id="315425" name="Oval 33"/>
            <p:cNvSpPr>
              <a:spLocks noChangeArrowheads="1"/>
            </p:cNvSpPr>
            <p:nvPr/>
          </p:nvSpPr>
          <p:spPr bwMode="auto">
            <a:xfrm>
              <a:off x="3864" y="249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315426" name="Oval 34"/>
            <p:cNvSpPr>
              <a:spLocks noChangeArrowheads="1"/>
            </p:cNvSpPr>
            <p:nvPr/>
          </p:nvSpPr>
          <p:spPr bwMode="auto">
            <a:xfrm>
              <a:off x="4270" y="2928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315427" name="Oval 35"/>
            <p:cNvSpPr>
              <a:spLocks noChangeArrowheads="1"/>
            </p:cNvSpPr>
            <p:nvPr/>
          </p:nvSpPr>
          <p:spPr bwMode="auto">
            <a:xfrm>
              <a:off x="3946" y="320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315428" name="Oval 36"/>
            <p:cNvSpPr>
              <a:spLocks noChangeArrowheads="1"/>
            </p:cNvSpPr>
            <p:nvPr/>
          </p:nvSpPr>
          <p:spPr bwMode="auto">
            <a:xfrm>
              <a:off x="4522" y="320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63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val 4"/>
          <p:cNvSpPr>
            <a:spLocks noChangeArrowheads="1"/>
          </p:cNvSpPr>
          <p:nvPr/>
        </p:nvSpPr>
        <p:spPr bwMode="auto">
          <a:xfrm>
            <a:off x="3657600" y="16002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30723" name="Oval 6"/>
          <p:cNvSpPr>
            <a:spLocks noChangeArrowheads="1"/>
          </p:cNvSpPr>
          <p:nvPr/>
        </p:nvSpPr>
        <p:spPr bwMode="auto">
          <a:xfrm>
            <a:off x="2895600" y="2514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30724" name="Text Box 7"/>
          <p:cNvSpPr txBox="1">
            <a:spLocks noChangeArrowheads="1"/>
          </p:cNvSpPr>
          <p:nvPr/>
        </p:nvSpPr>
        <p:spPr bwMode="auto">
          <a:xfrm>
            <a:off x="2971800" y="25908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12</a:t>
            </a:r>
          </a:p>
        </p:txBody>
      </p:sp>
      <p:sp>
        <p:nvSpPr>
          <p:cNvPr id="30725" name="Oval 8"/>
          <p:cNvSpPr>
            <a:spLocks noChangeArrowheads="1"/>
          </p:cNvSpPr>
          <p:nvPr/>
        </p:nvSpPr>
        <p:spPr bwMode="auto">
          <a:xfrm>
            <a:off x="4495800" y="2514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30726" name="Text Box 9"/>
          <p:cNvSpPr txBox="1">
            <a:spLocks noChangeArrowheads="1"/>
          </p:cNvSpPr>
          <p:nvPr/>
        </p:nvSpPr>
        <p:spPr bwMode="auto">
          <a:xfrm>
            <a:off x="3735388" y="169545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16</a:t>
            </a:r>
          </a:p>
        </p:txBody>
      </p:sp>
      <p:sp>
        <p:nvSpPr>
          <p:cNvPr id="30727" name="Oval 10"/>
          <p:cNvSpPr>
            <a:spLocks noChangeArrowheads="1"/>
          </p:cNvSpPr>
          <p:nvPr/>
        </p:nvSpPr>
        <p:spPr bwMode="auto">
          <a:xfrm>
            <a:off x="3352800" y="3657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30728" name="Text Box 11"/>
          <p:cNvSpPr txBox="1">
            <a:spLocks noChangeArrowheads="1"/>
          </p:cNvSpPr>
          <p:nvPr/>
        </p:nvSpPr>
        <p:spPr bwMode="auto">
          <a:xfrm>
            <a:off x="3429000" y="3733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4</a:t>
            </a:r>
          </a:p>
        </p:txBody>
      </p:sp>
      <p:sp>
        <p:nvSpPr>
          <p:cNvPr id="30729" name="Oval 12"/>
          <p:cNvSpPr>
            <a:spLocks noChangeArrowheads="1"/>
          </p:cNvSpPr>
          <p:nvPr/>
        </p:nvSpPr>
        <p:spPr bwMode="auto">
          <a:xfrm>
            <a:off x="2209800" y="35814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30730" name="Text Box 13"/>
          <p:cNvSpPr txBox="1">
            <a:spLocks noChangeArrowheads="1"/>
          </p:cNvSpPr>
          <p:nvPr/>
        </p:nvSpPr>
        <p:spPr bwMode="auto">
          <a:xfrm>
            <a:off x="2286000" y="3657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</a:t>
            </a:r>
          </a:p>
        </p:txBody>
      </p:sp>
      <p:sp>
        <p:nvSpPr>
          <p:cNvPr id="30731" name="Text Box 14"/>
          <p:cNvSpPr txBox="1">
            <a:spLocks noChangeArrowheads="1"/>
          </p:cNvSpPr>
          <p:nvPr/>
        </p:nvSpPr>
        <p:spPr bwMode="auto">
          <a:xfrm>
            <a:off x="4643438" y="25987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7</a:t>
            </a:r>
          </a:p>
        </p:txBody>
      </p:sp>
      <p:sp>
        <p:nvSpPr>
          <p:cNvPr id="30732" name="Line 15"/>
          <p:cNvSpPr>
            <a:spLocks noChangeShapeType="1"/>
          </p:cNvSpPr>
          <p:nvPr/>
        </p:nvSpPr>
        <p:spPr bwMode="auto">
          <a:xfrm flipH="1">
            <a:off x="3352800" y="2057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33" name="Line 16"/>
          <p:cNvSpPr>
            <a:spLocks noChangeShapeType="1"/>
          </p:cNvSpPr>
          <p:nvPr/>
        </p:nvSpPr>
        <p:spPr bwMode="auto">
          <a:xfrm flipH="1">
            <a:off x="2667000" y="3048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34" name="Line 17"/>
          <p:cNvSpPr>
            <a:spLocks noChangeShapeType="1"/>
          </p:cNvSpPr>
          <p:nvPr/>
        </p:nvSpPr>
        <p:spPr bwMode="auto">
          <a:xfrm>
            <a:off x="3352800" y="2971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35" name="Line 18"/>
          <p:cNvSpPr>
            <a:spLocks noChangeShapeType="1"/>
          </p:cNvSpPr>
          <p:nvPr/>
        </p:nvSpPr>
        <p:spPr bwMode="auto">
          <a:xfrm>
            <a:off x="4191000" y="2057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36" name="Text Box 19"/>
          <p:cNvSpPr txBox="1">
            <a:spLocks noChangeArrowheads="1"/>
          </p:cNvSpPr>
          <p:nvPr/>
        </p:nvSpPr>
        <p:spPr bwMode="auto">
          <a:xfrm>
            <a:off x="6537325" y="5513388"/>
            <a:ext cx="441325" cy="369887"/>
          </a:xfrm>
          <a:prstGeom prst="rect">
            <a:avLst/>
          </a:prstGeom>
          <a:solidFill>
            <a:srgbClr val="B8B8B8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19</a:t>
            </a:r>
          </a:p>
        </p:txBody>
      </p:sp>
      <p:sp>
        <p:nvSpPr>
          <p:cNvPr id="30737" name="Text Box 20"/>
          <p:cNvSpPr txBox="1">
            <a:spLocks noChangeArrowheads="1"/>
          </p:cNvSpPr>
          <p:nvPr/>
        </p:nvSpPr>
        <p:spPr bwMode="auto">
          <a:xfrm>
            <a:off x="3429000" y="5495925"/>
            <a:ext cx="441325" cy="3698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12</a:t>
            </a:r>
          </a:p>
        </p:txBody>
      </p:sp>
      <p:sp>
        <p:nvSpPr>
          <p:cNvPr id="30738" name="Text Box 21"/>
          <p:cNvSpPr txBox="1">
            <a:spLocks noChangeArrowheads="1"/>
          </p:cNvSpPr>
          <p:nvPr/>
        </p:nvSpPr>
        <p:spPr bwMode="auto">
          <a:xfrm>
            <a:off x="2981325" y="5492750"/>
            <a:ext cx="441325" cy="3698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16</a:t>
            </a:r>
          </a:p>
        </p:txBody>
      </p:sp>
      <p:sp>
        <p:nvSpPr>
          <p:cNvPr id="30739" name="Text Box 22"/>
          <p:cNvSpPr txBox="1">
            <a:spLocks noChangeArrowheads="1"/>
          </p:cNvSpPr>
          <p:nvPr/>
        </p:nvSpPr>
        <p:spPr bwMode="auto">
          <a:xfrm>
            <a:off x="4192588" y="5489575"/>
            <a:ext cx="314325" cy="3698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</a:t>
            </a:r>
          </a:p>
        </p:txBody>
      </p:sp>
      <p:sp>
        <p:nvSpPr>
          <p:cNvPr id="30740" name="Text Box 23"/>
          <p:cNvSpPr txBox="1">
            <a:spLocks noChangeArrowheads="1"/>
          </p:cNvSpPr>
          <p:nvPr/>
        </p:nvSpPr>
        <p:spPr bwMode="auto">
          <a:xfrm>
            <a:off x="4508500" y="5487988"/>
            <a:ext cx="314325" cy="3698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4</a:t>
            </a:r>
          </a:p>
        </p:txBody>
      </p:sp>
      <p:sp>
        <p:nvSpPr>
          <p:cNvPr id="30741" name="Text Box 24"/>
          <p:cNvSpPr txBox="1">
            <a:spLocks noChangeArrowheads="1"/>
          </p:cNvSpPr>
          <p:nvPr/>
        </p:nvSpPr>
        <p:spPr bwMode="auto">
          <a:xfrm>
            <a:off x="3878263" y="5495925"/>
            <a:ext cx="314325" cy="3698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7</a:t>
            </a:r>
          </a:p>
        </p:txBody>
      </p:sp>
      <p:sp>
        <p:nvSpPr>
          <p:cNvPr id="30742" name="Text Box 25"/>
          <p:cNvSpPr txBox="1">
            <a:spLocks noChangeArrowheads="1"/>
          </p:cNvSpPr>
          <p:nvPr/>
        </p:nvSpPr>
        <p:spPr bwMode="auto">
          <a:xfrm>
            <a:off x="3248025" y="4976813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Array A</a:t>
            </a:r>
          </a:p>
        </p:txBody>
      </p:sp>
      <p:sp>
        <p:nvSpPr>
          <p:cNvPr id="30743" name="Text Box 26"/>
          <p:cNvSpPr txBox="1">
            <a:spLocks noChangeArrowheads="1"/>
          </p:cNvSpPr>
          <p:nvPr/>
        </p:nvSpPr>
        <p:spPr bwMode="auto">
          <a:xfrm>
            <a:off x="5645150" y="4813300"/>
            <a:ext cx="920750" cy="366713"/>
          </a:xfrm>
          <a:prstGeom prst="rect">
            <a:avLst/>
          </a:prstGeom>
          <a:solidFill>
            <a:srgbClr val="B8B8B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Sorted: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18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val 4"/>
          <p:cNvSpPr>
            <a:spLocks noChangeArrowheads="1"/>
          </p:cNvSpPr>
          <p:nvPr/>
        </p:nvSpPr>
        <p:spPr bwMode="auto">
          <a:xfrm>
            <a:off x="3657600" y="16002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31747" name="Oval 5"/>
          <p:cNvSpPr>
            <a:spLocks noChangeArrowheads="1"/>
          </p:cNvSpPr>
          <p:nvPr/>
        </p:nvSpPr>
        <p:spPr bwMode="auto">
          <a:xfrm>
            <a:off x="2895600" y="2514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2971800" y="25908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12</a:t>
            </a:r>
          </a:p>
        </p:txBody>
      </p:sp>
      <p:sp>
        <p:nvSpPr>
          <p:cNvPr id="31749" name="Oval 7"/>
          <p:cNvSpPr>
            <a:spLocks noChangeArrowheads="1"/>
          </p:cNvSpPr>
          <p:nvPr/>
        </p:nvSpPr>
        <p:spPr bwMode="auto">
          <a:xfrm>
            <a:off x="4495800" y="2514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31750" name="Text Box 8"/>
          <p:cNvSpPr txBox="1">
            <a:spLocks noChangeArrowheads="1"/>
          </p:cNvSpPr>
          <p:nvPr/>
        </p:nvSpPr>
        <p:spPr bwMode="auto">
          <a:xfrm>
            <a:off x="6997700" y="161766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16</a:t>
            </a:r>
          </a:p>
        </p:txBody>
      </p:sp>
      <p:sp>
        <p:nvSpPr>
          <p:cNvPr id="31751" name="Oval 9"/>
          <p:cNvSpPr>
            <a:spLocks noChangeArrowheads="1"/>
          </p:cNvSpPr>
          <p:nvPr/>
        </p:nvSpPr>
        <p:spPr bwMode="auto">
          <a:xfrm>
            <a:off x="3352800" y="3657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31752" name="Text Box 10"/>
          <p:cNvSpPr txBox="1">
            <a:spLocks noChangeArrowheads="1"/>
          </p:cNvSpPr>
          <p:nvPr/>
        </p:nvSpPr>
        <p:spPr bwMode="auto">
          <a:xfrm>
            <a:off x="3429000" y="3733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4</a:t>
            </a:r>
          </a:p>
        </p:txBody>
      </p:sp>
      <p:sp>
        <p:nvSpPr>
          <p:cNvPr id="31753" name="Oval 11"/>
          <p:cNvSpPr>
            <a:spLocks noChangeArrowheads="1"/>
          </p:cNvSpPr>
          <p:nvPr/>
        </p:nvSpPr>
        <p:spPr bwMode="auto">
          <a:xfrm>
            <a:off x="2209800" y="35814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31754" name="Text Box 12"/>
          <p:cNvSpPr txBox="1">
            <a:spLocks noChangeArrowheads="1"/>
          </p:cNvSpPr>
          <p:nvPr/>
        </p:nvSpPr>
        <p:spPr bwMode="auto">
          <a:xfrm>
            <a:off x="2286000" y="3657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</a:t>
            </a:r>
          </a:p>
        </p:txBody>
      </p:sp>
      <p:sp>
        <p:nvSpPr>
          <p:cNvPr id="31755" name="Text Box 13"/>
          <p:cNvSpPr txBox="1">
            <a:spLocks noChangeArrowheads="1"/>
          </p:cNvSpPr>
          <p:nvPr/>
        </p:nvSpPr>
        <p:spPr bwMode="auto">
          <a:xfrm>
            <a:off x="4643438" y="25987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7</a:t>
            </a:r>
          </a:p>
        </p:txBody>
      </p:sp>
      <p:sp>
        <p:nvSpPr>
          <p:cNvPr id="31756" name="Line 14"/>
          <p:cNvSpPr>
            <a:spLocks noChangeShapeType="1"/>
          </p:cNvSpPr>
          <p:nvPr/>
        </p:nvSpPr>
        <p:spPr bwMode="auto">
          <a:xfrm flipH="1">
            <a:off x="3352800" y="2057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1757" name="Line 15"/>
          <p:cNvSpPr>
            <a:spLocks noChangeShapeType="1"/>
          </p:cNvSpPr>
          <p:nvPr/>
        </p:nvSpPr>
        <p:spPr bwMode="auto">
          <a:xfrm flipH="1">
            <a:off x="2667000" y="3048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1758" name="Line 16"/>
          <p:cNvSpPr>
            <a:spLocks noChangeShapeType="1"/>
          </p:cNvSpPr>
          <p:nvPr/>
        </p:nvSpPr>
        <p:spPr bwMode="auto">
          <a:xfrm>
            <a:off x="3352800" y="2971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1759" name="Line 17"/>
          <p:cNvSpPr>
            <a:spLocks noChangeShapeType="1"/>
          </p:cNvSpPr>
          <p:nvPr/>
        </p:nvSpPr>
        <p:spPr bwMode="auto">
          <a:xfrm>
            <a:off x="4191000" y="2057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1760" name="Text Box 18"/>
          <p:cNvSpPr txBox="1">
            <a:spLocks noChangeArrowheads="1"/>
          </p:cNvSpPr>
          <p:nvPr/>
        </p:nvSpPr>
        <p:spPr bwMode="auto">
          <a:xfrm>
            <a:off x="6537325" y="5513388"/>
            <a:ext cx="441325" cy="369887"/>
          </a:xfrm>
          <a:prstGeom prst="rect">
            <a:avLst/>
          </a:prstGeom>
          <a:solidFill>
            <a:srgbClr val="B8B8B8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19</a:t>
            </a:r>
          </a:p>
        </p:txBody>
      </p:sp>
      <p:sp>
        <p:nvSpPr>
          <p:cNvPr id="31761" name="Text Box 19"/>
          <p:cNvSpPr txBox="1">
            <a:spLocks noChangeArrowheads="1"/>
          </p:cNvSpPr>
          <p:nvPr/>
        </p:nvSpPr>
        <p:spPr bwMode="auto">
          <a:xfrm>
            <a:off x="3429000" y="5495925"/>
            <a:ext cx="441325" cy="3698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12</a:t>
            </a:r>
          </a:p>
        </p:txBody>
      </p:sp>
      <p:sp>
        <p:nvSpPr>
          <p:cNvPr id="31762" name="Text Box 20"/>
          <p:cNvSpPr txBox="1">
            <a:spLocks noChangeArrowheads="1"/>
          </p:cNvSpPr>
          <p:nvPr/>
        </p:nvSpPr>
        <p:spPr bwMode="auto">
          <a:xfrm>
            <a:off x="6089650" y="5511800"/>
            <a:ext cx="441325" cy="369888"/>
          </a:xfrm>
          <a:prstGeom prst="rect">
            <a:avLst/>
          </a:prstGeom>
          <a:solidFill>
            <a:srgbClr val="B8B8B8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16</a:t>
            </a:r>
          </a:p>
        </p:txBody>
      </p:sp>
      <p:sp>
        <p:nvSpPr>
          <p:cNvPr id="31763" name="Text Box 21"/>
          <p:cNvSpPr txBox="1">
            <a:spLocks noChangeArrowheads="1"/>
          </p:cNvSpPr>
          <p:nvPr/>
        </p:nvSpPr>
        <p:spPr bwMode="auto">
          <a:xfrm>
            <a:off x="4192588" y="5489575"/>
            <a:ext cx="314325" cy="3698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</a:t>
            </a:r>
          </a:p>
        </p:txBody>
      </p:sp>
      <p:sp>
        <p:nvSpPr>
          <p:cNvPr id="31764" name="Text Box 22"/>
          <p:cNvSpPr txBox="1">
            <a:spLocks noChangeArrowheads="1"/>
          </p:cNvSpPr>
          <p:nvPr/>
        </p:nvSpPr>
        <p:spPr bwMode="auto">
          <a:xfrm>
            <a:off x="4508500" y="5487988"/>
            <a:ext cx="314325" cy="3698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4</a:t>
            </a:r>
          </a:p>
        </p:txBody>
      </p:sp>
      <p:sp>
        <p:nvSpPr>
          <p:cNvPr id="31765" name="Text Box 23"/>
          <p:cNvSpPr txBox="1">
            <a:spLocks noChangeArrowheads="1"/>
          </p:cNvSpPr>
          <p:nvPr/>
        </p:nvSpPr>
        <p:spPr bwMode="auto">
          <a:xfrm>
            <a:off x="3878263" y="5495925"/>
            <a:ext cx="314325" cy="3698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7</a:t>
            </a:r>
          </a:p>
        </p:txBody>
      </p:sp>
      <p:sp>
        <p:nvSpPr>
          <p:cNvPr id="31766" name="Text Box 24"/>
          <p:cNvSpPr txBox="1">
            <a:spLocks noChangeArrowheads="1"/>
          </p:cNvSpPr>
          <p:nvPr/>
        </p:nvSpPr>
        <p:spPr bwMode="auto">
          <a:xfrm>
            <a:off x="3248025" y="4976813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Array A</a:t>
            </a:r>
          </a:p>
        </p:txBody>
      </p:sp>
      <p:sp>
        <p:nvSpPr>
          <p:cNvPr id="31767" name="Text Box 25"/>
          <p:cNvSpPr txBox="1">
            <a:spLocks noChangeArrowheads="1"/>
          </p:cNvSpPr>
          <p:nvPr/>
        </p:nvSpPr>
        <p:spPr bwMode="auto">
          <a:xfrm>
            <a:off x="5645150" y="4813300"/>
            <a:ext cx="920750" cy="366713"/>
          </a:xfrm>
          <a:prstGeom prst="rect">
            <a:avLst/>
          </a:prstGeom>
          <a:solidFill>
            <a:srgbClr val="B8B8B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Sorted:</a:t>
            </a:r>
          </a:p>
        </p:txBody>
      </p:sp>
      <p:sp>
        <p:nvSpPr>
          <p:cNvPr id="31768" name="Line 26"/>
          <p:cNvSpPr>
            <a:spLocks noChangeShapeType="1"/>
          </p:cNvSpPr>
          <p:nvPr/>
        </p:nvSpPr>
        <p:spPr bwMode="auto">
          <a:xfrm>
            <a:off x="4379913" y="1828800"/>
            <a:ext cx="2454275" cy="285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1769" name="Text Box 27"/>
          <p:cNvSpPr txBox="1">
            <a:spLocks noChangeArrowheads="1"/>
          </p:cNvSpPr>
          <p:nvPr/>
        </p:nvSpPr>
        <p:spPr bwMode="auto">
          <a:xfrm>
            <a:off x="4903788" y="1425575"/>
            <a:ext cx="187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Take out biggest</a:t>
            </a:r>
          </a:p>
        </p:txBody>
      </p:sp>
      <p:sp>
        <p:nvSpPr>
          <p:cNvPr id="31770" name="Line 29"/>
          <p:cNvSpPr>
            <a:spLocks noChangeShapeType="1"/>
          </p:cNvSpPr>
          <p:nvPr/>
        </p:nvSpPr>
        <p:spPr bwMode="auto">
          <a:xfrm flipV="1">
            <a:off x="1357313" y="1838325"/>
            <a:ext cx="2290762" cy="168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1771" name="Line 30"/>
          <p:cNvSpPr>
            <a:spLocks noChangeShapeType="1"/>
          </p:cNvSpPr>
          <p:nvPr/>
        </p:nvSpPr>
        <p:spPr bwMode="auto">
          <a:xfrm>
            <a:off x="1366838" y="3522663"/>
            <a:ext cx="923925" cy="1001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1772" name="Line 31"/>
          <p:cNvSpPr>
            <a:spLocks noChangeShapeType="1"/>
          </p:cNvSpPr>
          <p:nvPr/>
        </p:nvSpPr>
        <p:spPr bwMode="auto">
          <a:xfrm flipV="1">
            <a:off x="2309813" y="4052888"/>
            <a:ext cx="1087437" cy="471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1773" name="Line 33"/>
          <p:cNvSpPr>
            <a:spLocks noChangeShapeType="1"/>
          </p:cNvSpPr>
          <p:nvPr/>
        </p:nvSpPr>
        <p:spPr bwMode="auto">
          <a:xfrm>
            <a:off x="4659313" y="5851525"/>
            <a:ext cx="0" cy="125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1774" name="Line 34"/>
          <p:cNvSpPr>
            <a:spLocks noChangeShapeType="1"/>
          </p:cNvSpPr>
          <p:nvPr/>
        </p:nvSpPr>
        <p:spPr bwMode="auto">
          <a:xfrm flipH="1">
            <a:off x="3224213" y="5986463"/>
            <a:ext cx="1435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1775" name="Line 35"/>
          <p:cNvSpPr>
            <a:spLocks noChangeShapeType="1"/>
          </p:cNvSpPr>
          <p:nvPr/>
        </p:nvSpPr>
        <p:spPr bwMode="auto">
          <a:xfrm flipV="1">
            <a:off x="3224213" y="5872163"/>
            <a:ext cx="0" cy="133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495300" y="2003425"/>
            <a:ext cx="2419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Move the last element</a:t>
            </a:r>
          </a:p>
          <a:p>
            <a:pPr eaLnBrk="1" hangingPunct="1"/>
            <a:r>
              <a:rPr lang="en-US" altLang="en-US">
                <a:latin typeface="Century Schoolbook" pitchFamily="18" charset="0"/>
              </a:rPr>
              <a:t>to the root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333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val 4"/>
          <p:cNvSpPr>
            <a:spLocks noChangeArrowheads="1"/>
          </p:cNvSpPr>
          <p:nvPr/>
        </p:nvSpPr>
        <p:spPr bwMode="auto">
          <a:xfrm>
            <a:off x="3657600" y="16002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32771" name="Oval 5"/>
          <p:cNvSpPr>
            <a:spLocks noChangeArrowheads="1"/>
          </p:cNvSpPr>
          <p:nvPr/>
        </p:nvSpPr>
        <p:spPr bwMode="auto">
          <a:xfrm>
            <a:off x="2895600" y="2514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2971800" y="25908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12</a:t>
            </a:r>
          </a:p>
        </p:txBody>
      </p:sp>
      <p:sp>
        <p:nvSpPr>
          <p:cNvPr id="32773" name="Oval 7"/>
          <p:cNvSpPr>
            <a:spLocks noChangeArrowheads="1"/>
          </p:cNvSpPr>
          <p:nvPr/>
        </p:nvSpPr>
        <p:spPr bwMode="auto">
          <a:xfrm>
            <a:off x="4495800" y="2514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32774" name="Text Box 10"/>
          <p:cNvSpPr txBox="1">
            <a:spLocks noChangeArrowheads="1"/>
          </p:cNvSpPr>
          <p:nvPr/>
        </p:nvSpPr>
        <p:spPr bwMode="auto">
          <a:xfrm>
            <a:off x="3805238" y="1665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4</a:t>
            </a:r>
          </a:p>
        </p:txBody>
      </p:sp>
      <p:sp>
        <p:nvSpPr>
          <p:cNvPr id="32775" name="Oval 11"/>
          <p:cNvSpPr>
            <a:spLocks noChangeArrowheads="1"/>
          </p:cNvSpPr>
          <p:nvPr/>
        </p:nvSpPr>
        <p:spPr bwMode="auto">
          <a:xfrm>
            <a:off x="2209800" y="35814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32776" name="Text Box 12"/>
          <p:cNvSpPr txBox="1">
            <a:spLocks noChangeArrowheads="1"/>
          </p:cNvSpPr>
          <p:nvPr/>
        </p:nvSpPr>
        <p:spPr bwMode="auto">
          <a:xfrm>
            <a:off x="2286000" y="3657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</a:t>
            </a:r>
          </a:p>
        </p:txBody>
      </p:sp>
      <p:sp>
        <p:nvSpPr>
          <p:cNvPr id="32777" name="Text Box 13"/>
          <p:cNvSpPr txBox="1">
            <a:spLocks noChangeArrowheads="1"/>
          </p:cNvSpPr>
          <p:nvPr/>
        </p:nvSpPr>
        <p:spPr bwMode="auto">
          <a:xfrm>
            <a:off x="4643438" y="25987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7</a:t>
            </a:r>
          </a:p>
        </p:txBody>
      </p:sp>
      <p:sp>
        <p:nvSpPr>
          <p:cNvPr id="32778" name="Line 14"/>
          <p:cNvSpPr>
            <a:spLocks noChangeShapeType="1"/>
          </p:cNvSpPr>
          <p:nvPr/>
        </p:nvSpPr>
        <p:spPr bwMode="auto">
          <a:xfrm flipH="1">
            <a:off x="3352800" y="2057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2779" name="Line 15"/>
          <p:cNvSpPr>
            <a:spLocks noChangeShapeType="1"/>
          </p:cNvSpPr>
          <p:nvPr/>
        </p:nvSpPr>
        <p:spPr bwMode="auto">
          <a:xfrm flipH="1">
            <a:off x="2667000" y="3048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2780" name="Line 17"/>
          <p:cNvSpPr>
            <a:spLocks noChangeShapeType="1"/>
          </p:cNvSpPr>
          <p:nvPr/>
        </p:nvSpPr>
        <p:spPr bwMode="auto">
          <a:xfrm>
            <a:off x="4191000" y="2057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2781" name="Text Box 18"/>
          <p:cNvSpPr txBox="1">
            <a:spLocks noChangeArrowheads="1"/>
          </p:cNvSpPr>
          <p:nvPr/>
        </p:nvSpPr>
        <p:spPr bwMode="auto">
          <a:xfrm>
            <a:off x="6537325" y="5513388"/>
            <a:ext cx="441325" cy="369887"/>
          </a:xfrm>
          <a:prstGeom prst="rect">
            <a:avLst/>
          </a:prstGeom>
          <a:solidFill>
            <a:srgbClr val="B8B8B8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19</a:t>
            </a:r>
          </a:p>
        </p:txBody>
      </p:sp>
      <p:sp>
        <p:nvSpPr>
          <p:cNvPr id="32782" name="Text Box 19"/>
          <p:cNvSpPr txBox="1">
            <a:spLocks noChangeArrowheads="1"/>
          </p:cNvSpPr>
          <p:nvPr/>
        </p:nvSpPr>
        <p:spPr bwMode="auto">
          <a:xfrm>
            <a:off x="3429000" y="5495925"/>
            <a:ext cx="441325" cy="3698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12</a:t>
            </a:r>
          </a:p>
        </p:txBody>
      </p:sp>
      <p:sp>
        <p:nvSpPr>
          <p:cNvPr id="32783" name="Text Box 20"/>
          <p:cNvSpPr txBox="1">
            <a:spLocks noChangeArrowheads="1"/>
          </p:cNvSpPr>
          <p:nvPr/>
        </p:nvSpPr>
        <p:spPr bwMode="auto">
          <a:xfrm>
            <a:off x="6089650" y="5511800"/>
            <a:ext cx="441325" cy="369888"/>
          </a:xfrm>
          <a:prstGeom prst="rect">
            <a:avLst/>
          </a:prstGeom>
          <a:solidFill>
            <a:srgbClr val="B8B8B8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16</a:t>
            </a:r>
          </a:p>
        </p:txBody>
      </p:sp>
      <p:sp>
        <p:nvSpPr>
          <p:cNvPr id="32784" name="Text Box 21"/>
          <p:cNvSpPr txBox="1">
            <a:spLocks noChangeArrowheads="1"/>
          </p:cNvSpPr>
          <p:nvPr/>
        </p:nvSpPr>
        <p:spPr bwMode="auto">
          <a:xfrm>
            <a:off x="4192588" y="5489575"/>
            <a:ext cx="314325" cy="3698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</a:t>
            </a:r>
          </a:p>
        </p:txBody>
      </p:sp>
      <p:sp>
        <p:nvSpPr>
          <p:cNvPr id="32785" name="Text Box 22"/>
          <p:cNvSpPr txBox="1">
            <a:spLocks noChangeArrowheads="1"/>
          </p:cNvSpPr>
          <p:nvPr/>
        </p:nvSpPr>
        <p:spPr bwMode="auto">
          <a:xfrm>
            <a:off x="3122613" y="5487988"/>
            <a:ext cx="314325" cy="3698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4</a:t>
            </a:r>
          </a:p>
        </p:txBody>
      </p:sp>
      <p:sp>
        <p:nvSpPr>
          <p:cNvPr id="32786" name="Text Box 23"/>
          <p:cNvSpPr txBox="1">
            <a:spLocks noChangeArrowheads="1"/>
          </p:cNvSpPr>
          <p:nvPr/>
        </p:nvSpPr>
        <p:spPr bwMode="auto">
          <a:xfrm>
            <a:off x="3878263" y="5495925"/>
            <a:ext cx="314325" cy="3698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7</a:t>
            </a:r>
          </a:p>
        </p:txBody>
      </p:sp>
      <p:sp>
        <p:nvSpPr>
          <p:cNvPr id="32787" name="Text Box 24"/>
          <p:cNvSpPr txBox="1">
            <a:spLocks noChangeArrowheads="1"/>
          </p:cNvSpPr>
          <p:nvPr/>
        </p:nvSpPr>
        <p:spPr bwMode="auto">
          <a:xfrm>
            <a:off x="3248025" y="4976813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Array A</a:t>
            </a:r>
          </a:p>
        </p:txBody>
      </p:sp>
      <p:sp>
        <p:nvSpPr>
          <p:cNvPr id="32788" name="Text Box 25"/>
          <p:cNvSpPr txBox="1">
            <a:spLocks noChangeArrowheads="1"/>
          </p:cNvSpPr>
          <p:nvPr/>
        </p:nvSpPr>
        <p:spPr bwMode="auto">
          <a:xfrm>
            <a:off x="5645150" y="4813300"/>
            <a:ext cx="920750" cy="366713"/>
          </a:xfrm>
          <a:prstGeom prst="rect">
            <a:avLst/>
          </a:prstGeom>
          <a:solidFill>
            <a:srgbClr val="B8B8B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Sorted: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82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314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Oval 4"/>
          <p:cNvSpPr>
            <a:spLocks noChangeArrowheads="1"/>
          </p:cNvSpPr>
          <p:nvPr/>
        </p:nvSpPr>
        <p:spPr bwMode="auto">
          <a:xfrm>
            <a:off x="3657600" y="16002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33795" name="Oval 5"/>
          <p:cNvSpPr>
            <a:spLocks noChangeArrowheads="1"/>
          </p:cNvSpPr>
          <p:nvPr/>
        </p:nvSpPr>
        <p:spPr bwMode="auto">
          <a:xfrm>
            <a:off x="2895600" y="2514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33796" name="Text Box 6"/>
          <p:cNvSpPr txBox="1">
            <a:spLocks noChangeArrowheads="1"/>
          </p:cNvSpPr>
          <p:nvPr/>
        </p:nvSpPr>
        <p:spPr bwMode="auto">
          <a:xfrm>
            <a:off x="2971800" y="25908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12</a:t>
            </a:r>
          </a:p>
        </p:txBody>
      </p:sp>
      <p:sp>
        <p:nvSpPr>
          <p:cNvPr id="33797" name="Oval 7"/>
          <p:cNvSpPr>
            <a:spLocks noChangeArrowheads="1"/>
          </p:cNvSpPr>
          <p:nvPr/>
        </p:nvSpPr>
        <p:spPr bwMode="auto">
          <a:xfrm>
            <a:off x="4495800" y="2514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33798" name="Text Box 8"/>
          <p:cNvSpPr txBox="1">
            <a:spLocks noChangeArrowheads="1"/>
          </p:cNvSpPr>
          <p:nvPr/>
        </p:nvSpPr>
        <p:spPr bwMode="auto">
          <a:xfrm>
            <a:off x="3805238" y="1665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4</a:t>
            </a:r>
          </a:p>
        </p:txBody>
      </p:sp>
      <p:sp>
        <p:nvSpPr>
          <p:cNvPr id="33799" name="Oval 9"/>
          <p:cNvSpPr>
            <a:spLocks noChangeArrowheads="1"/>
          </p:cNvSpPr>
          <p:nvPr/>
        </p:nvSpPr>
        <p:spPr bwMode="auto">
          <a:xfrm>
            <a:off x="2209800" y="35814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33800" name="Text Box 10"/>
          <p:cNvSpPr txBox="1">
            <a:spLocks noChangeArrowheads="1"/>
          </p:cNvSpPr>
          <p:nvPr/>
        </p:nvSpPr>
        <p:spPr bwMode="auto">
          <a:xfrm>
            <a:off x="2286000" y="3657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</a:t>
            </a:r>
          </a:p>
        </p:txBody>
      </p:sp>
      <p:sp>
        <p:nvSpPr>
          <p:cNvPr id="33801" name="Text Box 11"/>
          <p:cNvSpPr txBox="1">
            <a:spLocks noChangeArrowheads="1"/>
          </p:cNvSpPr>
          <p:nvPr/>
        </p:nvSpPr>
        <p:spPr bwMode="auto">
          <a:xfrm>
            <a:off x="4643438" y="25987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7</a:t>
            </a:r>
          </a:p>
        </p:txBody>
      </p:sp>
      <p:sp>
        <p:nvSpPr>
          <p:cNvPr id="33802" name="Line 12"/>
          <p:cNvSpPr>
            <a:spLocks noChangeShapeType="1"/>
          </p:cNvSpPr>
          <p:nvPr/>
        </p:nvSpPr>
        <p:spPr bwMode="auto">
          <a:xfrm flipH="1">
            <a:off x="3352800" y="2057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3803" name="Line 13"/>
          <p:cNvSpPr>
            <a:spLocks noChangeShapeType="1"/>
          </p:cNvSpPr>
          <p:nvPr/>
        </p:nvSpPr>
        <p:spPr bwMode="auto">
          <a:xfrm flipH="1">
            <a:off x="2667000" y="3048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3804" name="Line 14"/>
          <p:cNvSpPr>
            <a:spLocks noChangeShapeType="1"/>
          </p:cNvSpPr>
          <p:nvPr/>
        </p:nvSpPr>
        <p:spPr bwMode="auto">
          <a:xfrm>
            <a:off x="4191000" y="2057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3805" name="Text Box 15"/>
          <p:cNvSpPr txBox="1">
            <a:spLocks noChangeArrowheads="1"/>
          </p:cNvSpPr>
          <p:nvPr/>
        </p:nvSpPr>
        <p:spPr bwMode="auto">
          <a:xfrm>
            <a:off x="6537325" y="5513388"/>
            <a:ext cx="441325" cy="369887"/>
          </a:xfrm>
          <a:prstGeom prst="rect">
            <a:avLst/>
          </a:prstGeom>
          <a:solidFill>
            <a:srgbClr val="B8B8B8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19</a:t>
            </a:r>
          </a:p>
        </p:txBody>
      </p:sp>
      <p:sp>
        <p:nvSpPr>
          <p:cNvPr id="33806" name="Text Box 16"/>
          <p:cNvSpPr txBox="1">
            <a:spLocks noChangeArrowheads="1"/>
          </p:cNvSpPr>
          <p:nvPr/>
        </p:nvSpPr>
        <p:spPr bwMode="auto">
          <a:xfrm>
            <a:off x="3429000" y="5495925"/>
            <a:ext cx="441325" cy="3698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12</a:t>
            </a:r>
          </a:p>
        </p:txBody>
      </p:sp>
      <p:sp>
        <p:nvSpPr>
          <p:cNvPr id="33807" name="Text Box 17"/>
          <p:cNvSpPr txBox="1">
            <a:spLocks noChangeArrowheads="1"/>
          </p:cNvSpPr>
          <p:nvPr/>
        </p:nvSpPr>
        <p:spPr bwMode="auto">
          <a:xfrm>
            <a:off x="6089650" y="5511800"/>
            <a:ext cx="441325" cy="369888"/>
          </a:xfrm>
          <a:prstGeom prst="rect">
            <a:avLst/>
          </a:prstGeom>
          <a:solidFill>
            <a:srgbClr val="B8B8B8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16</a:t>
            </a:r>
          </a:p>
        </p:txBody>
      </p:sp>
      <p:sp>
        <p:nvSpPr>
          <p:cNvPr id="33808" name="Text Box 18"/>
          <p:cNvSpPr txBox="1">
            <a:spLocks noChangeArrowheads="1"/>
          </p:cNvSpPr>
          <p:nvPr/>
        </p:nvSpPr>
        <p:spPr bwMode="auto">
          <a:xfrm>
            <a:off x="4192588" y="5489575"/>
            <a:ext cx="314325" cy="3698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</a:t>
            </a:r>
          </a:p>
        </p:txBody>
      </p:sp>
      <p:sp>
        <p:nvSpPr>
          <p:cNvPr id="33809" name="Text Box 19"/>
          <p:cNvSpPr txBox="1">
            <a:spLocks noChangeArrowheads="1"/>
          </p:cNvSpPr>
          <p:nvPr/>
        </p:nvSpPr>
        <p:spPr bwMode="auto">
          <a:xfrm>
            <a:off x="3122613" y="5487988"/>
            <a:ext cx="314325" cy="3698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4</a:t>
            </a:r>
          </a:p>
        </p:txBody>
      </p:sp>
      <p:sp>
        <p:nvSpPr>
          <p:cNvPr id="33810" name="Text Box 20"/>
          <p:cNvSpPr txBox="1">
            <a:spLocks noChangeArrowheads="1"/>
          </p:cNvSpPr>
          <p:nvPr/>
        </p:nvSpPr>
        <p:spPr bwMode="auto">
          <a:xfrm>
            <a:off x="3878263" y="5495925"/>
            <a:ext cx="314325" cy="3698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7</a:t>
            </a:r>
          </a:p>
        </p:txBody>
      </p:sp>
      <p:sp>
        <p:nvSpPr>
          <p:cNvPr id="33811" name="Text Box 21"/>
          <p:cNvSpPr txBox="1">
            <a:spLocks noChangeArrowheads="1"/>
          </p:cNvSpPr>
          <p:nvPr/>
        </p:nvSpPr>
        <p:spPr bwMode="auto">
          <a:xfrm>
            <a:off x="3248025" y="4976813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Array A</a:t>
            </a:r>
          </a:p>
        </p:txBody>
      </p:sp>
      <p:sp>
        <p:nvSpPr>
          <p:cNvPr id="33812" name="Text Box 22"/>
          <p:cNvSpPr txBox="1">
            <a:spLocks noChangeArrowheads="1"/>
          </p:cNvSpPr>
          <p:nvPr/>
        </p:nvSpPr>
        <p:spPr bwMode="auto">
          <a:xfrm>
            <a:off x="5645150" y="4813300"/>
            <a:ext cx="920750" cy="366713"/>
          </a:xfrm>
          <a:prstGeom prst="rect">
            <a:avLst/>
          </a:prstGeom>
          <a:solidFill>
            <a:srgbClr val="B8B8B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Sorted:</a:t>
            </a:r>
          </a:p>
        </p:txBody>
      </p:sp>
      <p:sp>
        <p:nvSpPr>
          <p:cNvPr id="33813" name="Text Box 23"/>
          <p:cNvSpPr txBox="1">
            <a:spLocks noChangeArrowheads="1"/>
          </p:cNvSpPr>
          <p:nvPr/>
        </p:nvSpPr>
        <p:spPr bwMode="auto">
          <a:xfrm>
            <a:off x="850900" y="2166938"/>
            <a:ext cx="1314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HEAPIFY()</a:t>
            </a:r>
          </a:p>
        </p:txBody>
      </p:sp>
      <p:sp>
        <p:nvSpPr>
          <p:cNvPr id="33814" name="Line 24"/>
          <p:cNvSpPr>
            <a:spLocks noChangeShapeType="1"/>
          </p:cNvSpPr>
          <p:nvPr/>
        </p:nvSpPr>
        <p:spPr bwMode="auto">
          <a:xfrm>
            <a:off x="3138488" y="2089150"/>
            <a:ext cx="9525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3815" name="Line 25"/>
          <p:cNvSpPr>
            <a:spLocks noChangeShapeType="1"/>
          </p:cNvSpPr>
          <p:nvPr/>
        </p:nvSpPr>
        <p:spPr bwMode="auto">
          <a:xfrm flipV="1">
            <a:off x="3138488" y="1885950"/>
            <a:ext cx="509587" cy="193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3816" name="Text Box 26"/>
          <p:cNvSpPr txBox="1">
            <a:spLocks noChangeArrowheads="1"/>
          </p:cNvSpPr>
          <p:nvPr/>
        </p:nvSpPr>
        <p:spPr bwMode="auto">
          <a:xfrm>
            <a:off x="2392363" y="1771650"/>
            <a:ext cx="71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swap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83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678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val 4"/>
          <p:cNvSpPr>
            <a:spLocks noChangeArrowheads="1"/>
          </p:cNvSpPr>
          <p:nvPr/>
        </p:nvSpPr>
        <p:spPr bwMode="auto">
          <a:xfrm>
            <a:off x="3657600" y="16002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34819" name="Oval 5"/>
          <p:cNvSpPr>
            <a:spLocks noChangeArrowheads="1"/>
          </p:cNvSpPr>
          <p:nvPr/>
        </p:nvSpPr>
        <p:spPr bwMode="auto">
          <a:xfrm>
            <a:off x="2895600" y="2514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34820" name="Text Box 6"/>
          <p:cNvSpPr txBox="1">
            <a:spLocks noChangeArrowheads="1"/>
          </p:cNvSpPr>
          <p:nvPr/>
        </p:nvSpPr>
        <p:spPr bwMode="auto">
          <a:xfrm>
            <a:off x="3760788" y="168592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12</a:t>
            </a:r>
          </a:p>
        </p:txBody>
      </p:sp>
      <p:sp>
        <p:nvSpPr>
          <p:cNvPr id="34821" name="Oval 7"/>
          <p:cNvSpPr>
            <a:spLocks noChangeArrowheads="1"/>
          </p:cNvSpPr>
          <p:nvPr/>
        </p:nvSpPr>
        <p:spPr bwMode="auto">
          <a:xfrm>
            <a:off x="4495800" y="2514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34822" name="Text Box 8"/>
          <p:cNvSpPr txBox="1">
            <a:spLocks noChangeArrowheads="1"/>
          </p:cNvSpPr>
          <p:nvPr/>
        </p:nvSpPr>
        <p:spPr bwMode="auto">
          <a:xfrm>
            <a:off x="3035300" y="26066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4</a:t>
            </a:r>
          </a:p>
        </p:txBody>
      </p:sp>
      <p:sp>
        <p:nvSpPr>
          <p:cNvPr id="34823" name="Oval 9"/>
          <p:cNvSpPr>
            <a:spLocks noChangeArrowheads="1"/>
          </p:cNvSpPr>
          <p:nvPr/>
        </p:nvSpPr>
        <p:spPr bwMode="auto">
          <a:xfrm>
            <a:off x="2209800" y="35814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34824" name="Text Box 10"/>
          <p:cNvSpPr txBox="1">
            <a:spLocks noChangeArrowheads="1"/>
          </p:cNvSpPr>
          <p:nvPr/>
        </p:nvSpPr>
        <p:spPr bwMode="auto">
          <a:xfrm>
            <a:off x="2286000" y="3657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</a:t>
            </a:r>
          </a:p>
        </p:txBody>
      </p:sp>
      <p:sp>
        <p:nvSpPr>
          <p:cNvPr id="34825" name="Text Box 11"/>
          <p:cNvSpPr txBox="1">
            <a:spLocks noChangeArrowheads="1"/>
          </p:cNvSpPr>
          <p:nvPr/>
        </p:nvSpPr>
        <p:spPr bwMode="auto">
          <a:xfrm>
            <a:off x="4643438" y="25987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7</a:t>
            </a:r>
          </a:p>
        </p:txBody>
      </p:sp>
      <p:sp>
        <p:nvSpPr>
          <p:cNvPr id="34826" name="Line 12"/>
          <p:cNvSpPr>
            <a:spLocks noChangeShapeType="1"/>
          </p:cNvSpPr>
          <p:nvPr/>
        </p:nvSpPr>
        <p:spPr bwMode="auto">
          <a:xfrm flipH="1">
            <a:off x="3352800" y="2057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4827" name="Line 13"/>
          <p:cNvSpPr>
            <a:spLocks noChangeShapeType="1"/>
          </p:cNvSpPr>
          <p:nvPr/>
        </p:nvSpPr>
        <p:spPr bwMode="auto">
          <a:xfrm flipH="1">
            <a:off x="2667000" y="3048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4828" name="Line 14"/>
          <p:cNvSpPr>
            <a:spLocks noChangeShapeType="1"/>
          </p:cNvSpPr>
          <p:nvPr/>
        </p:nvSpPr>
        <p:spPr bwMode="auto">
          <a:xfrm>
            <a:off x="4191000" y="2057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4829" name="Text Box 15"/>
          <p:cNvSpPr txBox="1">
            <a:spLocks noChangeArrowheads="1"/>
          </p:cNvSpPr>
          <p:nvPr/>
        </p:nvSpPr>
        <p:spPr bwMode="auto">
          <a:xfrm>
            <a:off x="6537325" y="5513388"/>
            <a:ext cx="441325" cy="369887"/>
          </a:xfrm>
          <a:prstGeom prst="rect">
            <a:avLst/>
          </a:prstGeom>
          <a:solidFill>
            <a:srgbClr val="B8B8B8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19</a:t>
            </a:r>
          </a:p>
        </p:txBody>
      </p:sp>
      <p:sp>
        <p:nvSpPr>
          <p:cNvPr id="34830" name="Text Box 16"/>
          <p:cNvSpPr txBox="1">
            <a:spLocks noChangeArrowheads="1"/>
          </p:cNvSpPr>
          <p:nvPr/>
        </p:nvSpPr>
        <p:spPr bwMode="auto">
          <a:xfrm>
            <a:off x="3100388" y="5486400"/>
            <a:ext cx="441325" cy="3698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12</a:t>
            </a:r>
          </a:p>
        </p:txBody>
      </p:sp>
      <p:sp>
        <p:nvSpPr>
          <p:cNvPr id="34831" name="Text Box 17"/>
          <p:cNvSpPr txBox="1">
            <a:spLocks noChangeArrowheads="1"/>
          </p:cNvSpPr>
          <p:nvPr/>
        </p:nvSpPr>
        <p:spPr bwMode="auto">
          <a:xfrm>
            <a:off x="6089650" y="5511800"/>
            <a:ext cx="441325" cy="369888"/>
          </a:xfrm>
          <a:prstGeom prst="rect">
            <a:avLst/>
          </a:prstGeom>
          <a:solidFill>
            <a:srgbClr val="B8B8B8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16</a:t>
            </a:r>
          </a:p>
        </p:txBody>
      </p:sp>
      <p:sp>
        <p:nvSpPr>
          <p:cNvPr id="34832" name="Text Box 18"/>
          <p:cNvSpPr txBox="1">
            <a:spLocks noChangeArrowheads="1"/>
          </p:cNvSpPr>
          <p:nvPr/>
        </p:nvSpPr>
        <p:spPr bwMode="auto">
          <a:xfrm>
            <a:off x="4192588" y="5489575"/>
            <a:ext cx="314325" cy="3698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</a:t>
            </a:r>
          </a:p>
        </p:txBody>
      </p:sp>
      <p:sp>
        <p:nvSpPr>
          <p:cNvPr id="34833" name="Text Box 19"/>
          <p:cNvSpPr txBox="1">
            <a:spLocks noChangeArrowheads="1"/>
          </p:cNvSpPr>
          <p:nvPr/>
        </p:nvSpPr>
        <p:spPr bwMode="auto">
          <a:xfrm>
            <a:off x="3546475" y="5487988"/>
            <a:ext cx="314325" cy="3698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4</a:t>
            </a:r>
          </a:p>
        </p:txBody>
      </p:sp>
      <p:sp>
        <p:nvSpPr>
          <p:cNvPr id="34834" name="Text Box 20"/>
          <p:cNvSpPr txBox="1">
            <a:spLocks noChangeArrowheads="1"/>
          </p:cNvSpPr>
          <p:nvPr/>
        </p:nvSpPr>
        <p:spPr bwMode="auto">
          <a:xfrm>
            <a:off x="3878263" y="5486400"/>
            <a:ext cx="314325" cy="3698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7</a:t>
            </a:r>
          </a:p>
        </p:txBody>
      </p:sp>
      <p:sp>
        <p:nvSpPr>
          <p:cNvPr id="34835" name="Text Box 21"/>
          <p:cNvSpPr txBox="1">
            <a:spLocks noChangeArrowheads="1"/>
          </p:cNvSpPr>
          <p:nvPr/>
        </p:nvSpPr>
        <p:spPr bwMode="auto">
          <a:xfrm>
            <a:off x="3248025" y="4976813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Array A</a:t>
            </a:r>
          </a:p>
        </p:txBody>
      </p:sp>
      <p:sp>
        <p:nvSpPr>
          <p:cNvPr id="34836" name="Text Box 22"/>
          <p:cNvSpPr txBox="1">
            <a:spLocks noChangeArrowheads="1"/>
          </p:cNvSpPr>
          <p:nvPr/>
        </p:nvSpPr>
        <p:spPr bwMode="auto">
          <a:xfrm>
            <a:off x="5645150" y="4813300"/>
            <a:ext cx="92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Sorted: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84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48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Oval 4"/>
          <p:cNvSpPr>
            <a:spLocks noChangeArrowheads="1"/>
          </p:cNvSpPr>
          <p:nvPr/>
        </p:nvSpPr>
        <p:spPr bwMode="auto">
          <a:xfrm>
            <a:off x="3657600" y="16002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35843" name="Oval 5"/>
          <p:cNvSpPr>
            <a:spLocks noChangeArrowheads="1"/>
          </p:cNvSpPr>
          <p:nvPr/>
        </p:nvSpPr>
        <p:spPr bwMode="auto">
          <a:xfrm>
            <a:off x="2895600" y="2514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6937375" y="1676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12</a:t>
            </a:r>
          </a:p>
        </p:txBody>
      </p:sp>
      <p:sp>
        <p:nvSpPr>
          <p:cNvPr id="35845" name="Oval 7"/>
          <p:cNvSpPr>
            <a:spLocks noChangeArrowheads="1"/>
          </p:cNvSpPr>
          <p:nvPr/>
        </p:nvSpPr>
        <p:spPr bwMode="auto">
          <a:xfrm>
            <a:off x="4495800" y="2514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35846" name="Text Box 8"/>
          <p:cNvSpPr txBox="1">
            <a:spLocks noChangeArrowheads="1"/>
          </p:cNvSpPr>
          <p:nvPr/>
        </p:nvSpPr>
        <p:spPr bwMode="auto">
          <a:xfrm>
            <a:off x="3035300" y="26066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4</a:t>
            </a:r>
          </a:p>
        </p:txBody>
      </p:sp>
      <p:sp>
        <p:nvSpPr>
          <p:cNvPr id="35847" name="Oval 9"/>
          <p:cNvSpPr>
            <a:spLocks noChangeArrowheads="1"/>
          </p:cNvSpPr>
          <p:nvPr/>
        </p:nvSpPr>
        <p:spPr bwMode="auto">
          <a:xfrm>
            <a:off x="2209800" y="35814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35848" name="Text Box 10"/>
          <p:cNvSpPr txBox="1">
            <a:spLocks noChangeArrowheads="1"/>
          </p:cNvSpPr>
          <p:nvPr/>
        </p:nvSpPr>
        <p:spPr bwMode="auto">
          <a:xfrm>
            <a:off x="2286000" y="3657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</a:t>
            </a:r>
          </a:p>
        </p:txBody>
      </p:sp>
      <p:sp>
        <p:nvSpPr>
          <p:cNvPr id="35849" name="Text Box 11"/>
          <p:cNvSpPr txBox="1">
            <a:spLocks noChangeArrowheads="1"/>
          </p:cNvSpPr>
          <p:nvPr/>
        </p:nvSpPr>
        <p:spPr bwMode="auto">
          <a:xfrm>
            <a:off x="4643438" y="25987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7</a:t>
            </a:r>
          </a:p>
        </p:txBody>
      </p:sp>
      <p:sp>
        <p:nvSpPr>
          <p:cNvPr id="35850" name="Line 12"/>
          <p:cNvSpPr>
            <a:spLocks noChangeShapeType="1"/>
          </p:cNvSpPr>
          <p:nvPr/>
        </p:nvSpPr>
        <p:spPr bwMode="auto">
          <a:xfrm flipH="1">
            <a:off x="3352800" y="2057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5851" name="Line 13"/>
          <p:cNvSpPr>
            <a:spLocks noChangeShapeType="1"/>
          </p:cNvSpPr>
          <p:nvPr/>
        </p:nvSpPr>
        <p:spPr bwMode="auto">
          <a:xfrm flipH="1">
            <a:off x="2667000" y="3048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5852" name="Line 14"/>
          <p:cNvSpPr>
            <a:spLocks noChangeShapeType="1"/>
          </p:cNvSpPr>
          <p:nvPr/>
        </p:nvSpPr>
        <p:spPr bwMode="auto">
          <a:xfrm>
            <a:off x="4191000" y="2057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5853" name="Text Box 15"/>
          <p:cNvSpPr txBox="1">
            <a:spLocks noChangeArrowheads="1"/>
          </p:cNvSpPr>
          <p:nvPr/>
        </p:nvSpPr>
        <p:spPr bwMode="auto">
          <a:xfrm>
            <a:off x="6537325" y="5513388"/>
            <a:ext cx="441325" cy="369887"/>
          </a:xfrm>
          <a:prstGeom prst="rect">
            <a:avLst/>
          </a:prstGeom>
          <a:solidFill>
            <a:srgbClr val="B8B8B8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19</a:t>
            </a:r>
          </a:p>
        </p:txBody>
      </p:sp>
      <p:sp>
        <p:nvSpPr>
          <p:cNvPr id="35854" name="Text Box 16"/>
          <p:cNvSpPr txBox="1">
            <a:spLocks noChangeArrowheads="1"/>
          </p:cNvSpPr>
          <p:nvPr/>
        </p:nvSpPr>
        <p:spPr bwMode="auto">
          <a:xfrm>
            <a:off x="5641975" y="5514975"/>
            <a:ext cx="441325" cy="369888"/>
          </a:xfrm>
          <a:prstGeom prst="rect">
            <a:avLst/>
          </a:prstGeom>
          <a:solidFill>
            <a:srgbClr val="B8B8B8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12</a:t>
            </a:r>
          </a:p>
        </p:txBody>
      </p:sp>
      <p:sp>
        <p:nvSpPr>
          <p:cNvPr id="35855" name="Text Box 17"/>
          <p:cNvSpPr txBox="1">
            <a:spLocks noChangeArrowheads="1"/>
          </p:cNvSpPr>
          <p:nvPr/>
        </p:nvSpPr>
        <p:spPr bwMode="auto">
          <a:xfrm>
            <a:off x="6089650" y="5511800"/>
            <a:ext cx="441325" cy="369888"/>
          </a:xfrm>
          <a:prstGeom prst="rect">
            <a:avLst/>
          </a:prstGeom>
          <a:solidFill>
            <a:srgbClr val="B8B8B8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16</a:t>
            </a:r>
          </a:p>
        </p:txBody>
      </p:sp>
      <p:sp>
        <p:nvSpPr>
          <p:cNvPr id="35856" name="Text Box 18"/>
          <p:cNvSpPr txBox="1">
            <a:spLocks noChangeArrowheads="1"/>
          </p:cNvSpPr>
          <p:nvPr/>
        </p:nvSpPr>
        <p:spPr bwMode="auto">
          <a:xfrm>
            <a:off x="4192588" y="5489575"/>
            <a:ext cx="314325" cy="3698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</a:t>
            </a:r>
          </a:p>
        </p:txBody>
      </p:sp>
      <p:sp>
        <p:nvSpPr>
          <p:cNvPr id="35857" name="Text Box 19"/>
          <p:cNvSpPr txBox="1">
            <a:spLocks noChangeArrowheads="1"/>
          </p:cNvSpPr>
          <p:nvPr/>
        </p:nvSpPr>
        <p:spPr bwMode="auto">
          <a:xfrm>
            <a:off x="3546475" y="5487988"/>
            <a:ext cx="314325" cy="3698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4</a:t>
            </a:r>
          </a:p>
        </p:txBody>
      </p:sp>
      <p:sp>
        <p:nvSpPr>
          <p:cNvPr id="35858" name="Text Box 20"/>
          <p:cNvSpPr txBox="1">
            <a:spLocks noChangeArrowheads="1"/>
          </p:cNvSpPr>
          <p:nvPr/>
        </p:nvSpPr>
        <p:spPr bwMode="auto">
          <a:xfrm>
            <a:off x="3878263" y="5486400"/>
            <a:ext cx="314325" cy="3698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7</a:t>
            </a:r>
          </a:p>
        </p:txBody>
      </p:sp>
      <p:sp>
        <p:nvSpPr>
          <p:cNvPr id="35859" name="Text Box 21"/>
          <p:cNvSpPr txBox="1">
            <a:spLocks noChangeArrowheads="1"/>
          </p:cNvSpPr>
          <p:nvPr/>
        </p:nvSpPr>
        <p:spPr bwMode="auto">
          <a:xfrm>
            <a:off x="3248025" y="4976813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Array A</a:t>
            </a:r>
          </a:p>
        </p:txBody>
      </p:sp>
      <p:sp>
        <p:nvSpPr>
          <p:cNvPr id="35860" name="Text Box 22"/>
          <p:cNvSpPr txBox="1">
            <a:spLocks noChangeArrowheads="1"/>
          </p:cNvSpPr>
          <p:nvPr/>
        </p:nvSpPr>
        <p:spPr bwMode="auto">
          <a:xfrm>
            <a:off x="5645150" y="4813300"/>
            <a:ext cx="920750" cy="366713"/>
          </a:xfrm>
          <a:prstGeom prst="rect">
            <a:avLst/>
          </a:prstGeom>
          <a:solidFill>
            <a:srgbClr val="B8B8B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Sorted:</a:t>
            </a:r>
          </a:p>
        </p:txBody>
      </p:sp>
      <p:sp>
        <p:nvSpPr>
          <p:cNvPr id="35861" name="Line 23"/>
          <p:cNvSpPr>
            <a:spLocks noChangeShapeType="1"/>
          </p:cNvSpPr>
          <p:nvPr/>
        </p:nvSpPr>
        <p:spPr bwMode="auto">
          <a:xfrm>
            <a:off x="4379913" y="1828800"/>
            <a:ext cx="2454275" cy="285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5862" name="Text Box 24"/>
          <p:cNvSpPr txBox="1">
            <a:spLocks noChangeArrowheads="1"/>
          </p:cNvSpPr>
          <p:nvPr/>
        </p:nvSpPr>
        <p:spPr bwMode="auto">
          <a:xfrm>
            <a:off x="4903788" y="1425575"/>
            <a:ext cx="187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Take out biggest</a:t>
            </a:r>
          </a:p>
        </p:txBody>
      </p:sp>
      <p:sp>
        <p:nvSpPr>
          <p:cNvPr id="35863" name="Line 25"/>
          <p:cNvSpPr>
            <a:spLocks noChangeShapeType="1"/>
          </p:cNvSpPr>
          <p:nvPr/>
        </p:nvSpPr>
        <p:spPr bwMode="auto">
          <a:xfrm>
            <a:off x="4370388" y="5861050"/>
            <a:ext cx="9525" cy="125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5864" name="Line 26"/>
          <p:cNvSpPr>
            <a:spLocks noChangeShapeType="1"/>
          </p:cNvSpPr>
          <p:nvPr/>
        </p:nvSpPr>
        <p:spPr bwMode="auto">
          <a:xfrm flipH="1">
            <a:off x="3397250" y="5986463"/>
            <a:ext cx="982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5865" name="Line 27"/>
          <p:cNvSpPr>
            <a:spLocks noChangeShapeType="1"/>
          </p:cNvSpPr>
          <p:nvPr/>
        </p:nvSpPr>
        <p:spPr bwMode="auto">
          <a:xfrm flipV="1">
            <a:off x="3406775" y="5861050"/>
            <a:ext cx="0" cy="134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5866" name="Line 29"/>
          <p:cNvSpPr>
            <a:spLocks noChangeShapeType="1"/>
          </p:cNvSpPr>
          <p:nvPr/>
        </p:nvSpPr>
        <p:spPr bwMode="auto">
          <a:xfrm flipV="1">
            <a:off x="2511425" y="1916113"/>
            <a:ext cx="20638" cy="161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5867" name="Line 30"/>
          <p:cNvSpPr>
            <a:spLocks noChangeShapeType="1"/>
          </p:cNvSpPr>
          <p:nvPr/>
        </p:nvSpPr>
        <p:spPr bwMode="auto">
          <a:xfrm flipV="1">
            <a:off x="2532063" y="1866900"/>
            <a:ext cx="1116012" cy="39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5868" name="Text Box 31"/>
          <p:cNvSpPr txBox="1">
            <a:spLocks noChangeArrowheads="1"/>
          </p:cNvSpPr>
          <p:nvPr/>
        </p:nvSpPr>
        <p:spPr bwMode="auto">
          <a:xfrm>
            <a:off x="822325" y="2022475"/>
            <a:ext cx="16954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Move the last</a:t>
            </a:r>
          </a:p>
          <a:p>
            <a:pPr eaLnBrk="1" hangingPunct="1"/>
            <a:r>
              <a:rPr lang="en-US" altLang="en-US">
                <a:latin typeface="Century Schoolbook" pitchFamily="18" charset="0"/>
              </a:rPr>
              <a:t>element to the </a:t>
            </a:r>
          </a:p>
          <a:p>
            <a:pPr eaLnBrk="1" hangingPunct="1"/>
            <a:r>
              <a:rPr lang="en-US" altLang="en-US">
                <a:latin typeface="Century Schoolbook" pitchFamily="18" charset="0"/>
              </a:rPr>
              <a:t>root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072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val 5"/>
          <p:cNvSpPr>
            <a:spLocks noChangeArrowheads="1"/>
          </p:cNvSpPr>
          <p:nvPr/>
        </p:nvSpPr>
        <p:spPr bwMode="auto">
          <a:xfrm>
            <a:off x="3657600" y="16002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36867" name="Oval 6"/>
          <p:cNvSpPr>
            <a:spLocks noChangeArrowheads="1"/>
          </p:cNvSpPr>
          <p:nvPr/>
        </p:nvSpPr>
        <p:spPr bwMode="auto">
          <a:xfrm>
            <a:off x="2895600" y="2514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36868" name="Oval 8"/>
          <p:cNvSpPr>
            <a:spLocks noChangeArrowheads="1"/>
          </p:cNvSpPr>
          <p:nvPr/>
        </p:nvSpPr>
        <p:spPr bwMode="auto">
          <a:xfrm>
            <a:off x="4495800" y="2514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36869" name="Text Box 9"/>
          <p:cNvSpPr txBox="1">
            <a:spLocks noChangeArrowheads="1"/>
          </p:cNvSpPr>
          <p:nvPr/>
        </p:nvSpPr>
        <p:spPr bwMode="auto">
          <a:xfrm>
            <a:off x="3035300" y="26066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4</a:t>
            </a:r>
          </a:p>
        </p:txBody>
      </p:sp>
      <p:sp>
        <p:nvSpPr>
          <p:cNvPr id="36870" name="Text Box 11"/>
          <p:cNvSpPr txBox="1">
            <a:spLocks noChangeArrowheads="1"/>
          </p:cNvSpPr>
          <p:nvPr/>
        </p:nvSpPr>
        <p:spPr bwMode="auto">
          <a:xfrm>
            <a:off x="3797300" y="1684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</a:t>
            </a:r>
          </a:p>
        </p:txBody>
      </p:sp>
      <p:sp>
        <p:nvSpPr>
          <p:cNvPr id="36871" name="Text Box 12"/>
          <p:cNvSpPr txBox="1">
            <a:spLocks noChangeArrowheads="1"/>
          </p:cNvSpPr>
          <p:nvPr/>
        </p:nvSpPr>
        <p:spPr bwMode="auto">
          <a:xfrm>
            <a:off x="4643438" y="25987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7</a:t>
            </a:r>
          </a:p>
        </p:txBody>
      </p:sp>
      <p:sp>
        <p:nvSpPr>
          <p:cNvPr id="36872" name="Line 13"/>
          <p:cNvSpPr>
            <a:spLocks noChangeShapeType="1"/>
          </p:cNvSpPr>
          <p:nvPr/>
        </p:nvSpPr>
        <p:spPr bwMode="auto">
          <a:xfrm flipH="1">
            <a:off x="3352800" y="2057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873" name="Line 15"/>
          <p:cNvSpPr>
            <a:spLocks noChangeShapeType="1"/>
          </p:cNvSpPr>
          <p:nvPr/>
        </p:nvSpPr>
        <p:spPr bwMode="auto">
          <a:xfrm>
            <a:off x="4191000" y="2057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874" name="Text Box 16"/>
          <p:cNvSpPr txBox="1">
            <a:spLocks noChangeArrowheads="1"/>
          </p:cNvSpPr>
          <p:nvPr/>
        </p:nvSpPr>
        <p:spPr bwMode="auto">
          <a:xfrm>
            <a:off x="6537325" y="5513388"/>
            <a:ext cx="441325" cy="369887"/>
          </a:xfrm>
          <a:prstGeom prst="rect">
            <a:avLst/>
          </a:prstGeom>
          <a:solidFill>
            <a:srgbClr val="B8B8B8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19</a:t>
            </a:r>
          </a:p>
        </p:txBody>
      </p:sp>
      <p:sp>
        <p:nvSpPr>
          <p:cNvPr id="36875" name="Text Box 17"/>
          <p:cNvSpPr txBox="1">
            <a:spLocks noChangeArrowheads="1"/>
          </p:cNvSpPr>
          <p:nvPr/>
        </p:nvSpPr>
        <p:spPr bwMode="auto">
          <a:xfrm>
            <a:off x="5641975" y="5514975"/>
            <a:ext cx="441325" cy="369888"/>
          </a:xfrm>
          <a:prstGeom prst="rect">
            <a:avLst/>
          </a:prstGeom>
          <a:solidFill>
            <a:srgbClr val="B8B8B8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12</a:t>
            </a:r>
          </a:p>
        </p:txBody>
      </p:sp>
      <p:sp>
        <p:nvSpPr>
          <p:cNvPr id="36876" name="Text Box 18"/>
          <p:cNvSpPr txBox="1">
            <a:spLocks noChangeArrowheads="1"/>
          </p:cNvSpPr>
          <p:nvPr/>
        </p:nvSpPr>
        <p:spPr bwMode="auto">
          <a:xfrm>
            <a:off x="6089650" y="5511800"/>
            <a:ext cx="441325" cy="369888"/>
          </a:xfrm>
          <a:prstGeom prst="rect">
            <a:avLst/>
          </a:prstGeom>
          <a:solidFill>
            <a:srgbClr val="B8B8B8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16</a:t>
            </a:r>
          </a:p>
        </p:txBody>
      </p:sp>
      <p:sp>
        <p:nvSpPr>
          <p:cNvPr id="36877" name="Text Box 19"/>
          <p:cNvSpPr txBox="1">
            <a:spLocks noChangeArrowheads="1"/>
          </p:cNvSpPr>
          <p:nvPr/>
        </p:nvSpPr>
        <p:spPr bwMode="auto">
          <a:xfrm>
            <a:off x="3211513" y="5480050"/>
            <a:ext cx="314325" cy="3698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</a:t>
            </a:r>
          </a:p>
        </p:txBody>
      </p:sp>
      <p:sp>
        <p:nvSpPr>
          <p:cNvPr id="36878" name="Text Box 20"/>
          <p:cNvSpPr txBox="1">
            <a:spLocks noChangeArrowheads="1"/>
          </p:cNvSpPr>
          <p:nvPr/>
        </p:nvSpPr>
        <p:spPr bwMode="auto">
          <a:xfrm>
            <a:off x="3546475" y="5487988"/>
            <a:ext cx="314325" cy="3698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4</a:t>
            </a:r>
          </a:p>
        </p:txBody>
      </p:sp>
      <p:sp>
        <p:nvSpPr>
          <p:cNvPr id="36879" name="Text Box 21"/>
          <p:cNvSpPr txBox="1">
            <a:spLocks noChangeArrowheads="1"/>
          </p:cNvSpPr>
          <p:nvPr/>
        </p:nvSpPr>
        <p:spPr bwMode="auto">
          <a:xfrm>
            <a:off x="3878263" y="5486400"/>
            <a:ext cx="314325" cy="3698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7</a:t>
            </a:r>
          </a:p>
        </p:txBody>
      </p:sp>
      <p:sp>
        <p:nvSpPr>
          <p:cNvPr id="36880" name="Text Box 22"/>
          <p:cNvSpPr txBox="1">
            <a:spLocks noChangeArrowheads="1"/>
          </p:cNvSpPr>
          <p:nvPr/>
        </p:nvSpPr>
        <p:spPr bwMode="auto">
          <a:xfrm>
            <a:off x="3248025" y="4976813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Array A</a:t>
            </a:r>
          </a:p>
        </p:txBody>
      </p:sp>
      <p:sp>
        <p:nvSpPr>
          <p:cNvPr id="36881" name="Text Box 23"/>
          <p:cNvSpPr txBox="1">
            <a:spLocks noChangeArrowheads="1"/>
          </p:cNvSpPr>
          <p:nvPr/>
        </p:nvSpPr>
        <p:spPr bwMode="auto">
          <a:xfrm>
            <a:off x="5645150" y="4813300"/>
            <a:ext cx="920750" cy="366713"/>
          </a:xfrm>
          <a:prstGeom prst="rect">
            <a:avLst/>
          </a:prstGeom>
          <a:solidFill>
            <a:srgbClr val="B8B8B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Sorted:</a:t>
            </a:r>
          </a:p>
        </p:txBody>
      </p:sp>
      <p:sp>
        <p:nvSpPr>
          <p:cNvPr id="36882" name="Line 30"/>
          <p:cNvSpPr>
            <a:spLocks noChangeShapeType="1"/>
          </p:cNvSpPr>
          <p:nvPr/>
        </p:nvSpPr>
        <p:spPr bwMode="auto">
          <a:xfrm>
            <a:off x="4879975" y="2117725"/>
            <a:ext cx="66675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883" name="Line 31"/>
          <p:cNvSpPr>
            <a:spLocks noChangeShapeType="1"/>
          </p:cNvSpPr>
          <p:nvPr/>
        </p:nvSpPr>
        <p:spPr bwMode="auto">
          <a:xfrm flipH="1" flipV="1">
            <a:off x="4254500" y="1935163"/>
            <a:ext cx="615950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884" name="Text Box 32"/>
          <p:cNvSpPr txBox="1">
            <a:spLocks noChangeArrowheads="1"/>
          </p:cNvSpPr>
          <p:nvPr/>
        </p:nvSpPr>
        <p:spPr bwMode="auto">
          <a:xfrm>
            <a:off x="4932363" y="1809750"/>
            <a:ext cx="71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swap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86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977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Oval 4"/>
          <p:cNvSpPr>
            <a:spLocks noChangeArrowheads="1"/>
          </p:cNvSpPr>
          <p:nvPr/>
        </p:nvSpPr>
        <p:spPr bwMode="auto">
          <a:xfrm>
            <a:off x="3657600" y="16002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37891" name="Oval 5"/>
          <p:cNvSpPr>
            <a:spLocks noChangeArrowheads="1"/>
          </p:cNvSpPr>
          <p:nvPr/>
        </p:nvSpPr>
        <p:spPr bwMode="auto">
          <a:xfrm>
            <a:off x="2895600" y="2514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37892" name="Oval 6"/>
          <p:cNvSpPr>
            <a:spLocks noChangeArrowheads="1"/>
          </p:cNvSpPr>
          <p:nvPr/>
        </p:nvSpPr>
        <p:spPr bwMode="auto">
          <a:xfrm>
            <a:off x="4495800" y="2514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37893" name="Text Box 7"/>
          <p:cNvSpPr txBox="1">
            <a:spLocks noChangeArrowheads="1"/>
          </p:cNvSpPr>
          <p:nvPr/>
        </p:nvSpPr>
        <p:spPr bwMode="auto">
          <a:xfrm>
            <a:off x="3035300" y="26066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4</a:t>
            </a:r>
          </a:p>
        </p:txBody>
      </p: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4633913" y="26082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</a:t>
            </a:r>
          </a:p>
        </p:txBody>
      </p:sp>
      <p:sp>
        <p:nvSpPr>
          <p:cNvPr id="37895" name="Text Box 9"/>
          <p:cNvSpPr txBox="1">
            <a:spLocks noChangeArrowheads="1"/>
          </p:cNvSpPr>
          <p:nvPr/>
        </p:nvSpPr>
        <p:spPr bwMode="auto">
          <a:xfrm>
            <a:off x="3825875" y="16748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7</a:t>
            </a:r>
          </a:p>
        </p:txBody>
      </p:sp>
      <p:sp>
        <p:nvSpPr>
          <p:cNvPr id="37896" name="Line 10"/>
          <p:cNvSpPr>
            <a:spLocks noChangeShapeType="1"/>
          </p:cNvSpPr>
          <p:nvPr/>
        </p:nvSpPr>
        <p:spPr bwMode="auto">
          <a:xfrm flipH="1">
            <a:off x="3352800" y="2057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7897" name="Line 11"/>
          <p:cNvSpPr>
            <a:spLocks noChangeShapeType="1"/>
          </p:cNvSpPr>
          <p:nvPr/>
        </p:nvSpPr>
        <p:spPr bwMode="auto">
          <a:xfrm>
            <a:off x="4191000" y="2057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7898" name="Text Box 12"/>
          <p:cNvSpPr txBox="1">
            <a:spLocks noChangeArrowheads="1"/>
          </p:cNvSpPr>
          <p:nvPr/>
        </p:nvSpPr>
        <p:spPr bwMode="auto">
          <a:xfrm>
            <a:off x="6537325" y="5513388"/>
            <a:ext cx="441325" cy="369887"/>
          </a:xfrm>
          <a:prstGeom prst="rect">
            <a:avLst/>
          </a:prstGeom>
          <a:solidFill>
            <a:srgbClr val="B8B8B8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19</a:t>
            </a:r>
          </a:p>
        </p:txBody>
      </p:sp>
      <p:sp>
        <p:nvSpPr>
          <p:cNvPr id="37899" name="Text Box 13"/>
          <p:cNvSpPr txBox="1">
            <a:spLocks noChangeArrowheads="1"/>
          </p:cNvSpPr>
          <p:nvPr/>
        </p:nvSpPr>
        <p:spPr bwMode="auto">
          <a:xfrm>
            <a:off x="5641975" y="5514975"/>
            <a:ext cx="441325" cy="369888"/>
          </a:xfrm>
          <a:prstGeom prst="rect">
            <a:avLst/>
          </a:prstGeom>
          <a:solidFill>
            <a:srgbClr val="B8B8B8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12</a:t>
            </a:r>
          </a:p>
        </p:txBody>
      </p:sp>
      <p:sp>
        <p:nvSpPr>
          <p:cNvPr id="37900" name="Text Box 14"/>
          <p:cNvSpPr txBox="1">
            <a:spLocks noChangeArrowheads="1"/>
          </p:cNvSpPr>
          <p:nvPr/>
        </p:nvSpPr>
        <p:spPr bwMode="auto">
          <a:xfrm>
            <a:off x="6089650" y="5511800"/>
            <a:ext cx="441325" cy="369888"/>
          </a:xfrm>
          <a:prstGeom prst="rect">
            <a:avLst/>
          </a:prstGeom>
          <a:solidFill>
            <a:srgbClr val="B8B8B8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16</a:t>
            </a:r>
          </a:p>
        </p:txBody>
      </p:sp>
      <p:sp>
        <p:nvSpPr>
          <p:cNvPr id="37901" name="Text Box 15"/>
          <p:cNvSpPr txBox="1">
            <a:spLocks noChangeArrowheads="1"/>
          </p:cNvSpPr>
          <p:nvPr/>
        </p:nvSpPr>
        <p:spPr bwMode="auto">
          <a:xfrm>
            <a:off x="3856038" y="5489575"/>
            <a:ext cx="314325" cy="3698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</a:t>
            </a:r>
          </a:p>
        </p:txBody>
      </p:sp>
      <p:sp>
        <p:nvSpPr>
          <p:cNvPr id="37902" name="Text Box 16"/>
          <p:cNvSpPr txBox="1">
            <a:spLocks noChangeArrowheads="1"/>
          </p:cNvSpPr>
          <p:nvPr/>
        </p:nvSpPr>
        <p:spPr bwMode="auto">
          <a:xfrm>
            <a:off x="3546475" y="5487988"/>
            <a:ext cx="314325" cy="3698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4</a:t>
            </a:r>
          </a:p>
        </p:txBody>
      </p:sp>
      <p:sp>
        <p:nvSpPr>
          <p:cNvPr id="37903" name="Text Box 17"/>
          <p:cNvSpPr txBox="1">
            <a:spLocks noChangeArrowheads="1"/>
          </p:cNvSpPr>
          <p:nvPr/>
        </p:nvSpPr>
        <p:spPr bwMode="auto">
          <a:xfrm>
            <a:off x="3222625" y="5495925"/>
            <a:ext cx="314325" cy="3698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7</a:t>
            </a:r>
          </a:p>
        </p:txBody>
      </p:sp>
      <p:sp>
        <p:nvSpPr>
          <p:cNvPr id="37904" name="Text Box 18"/>
          <p:cNvSpPr txBox="1">
            <a:spLocks noChangeArrowheads="1"/>
          </p:cNvSpPr>
          <p:nvPr/>
        </p:nvSpPr>
        <p:spPr bwMode="auto">
          <a:xfrm>
            <a:off x="3248025" y="4976813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Array A</a:t>
            </a:r>
          </a:p>
        </p:txBody>
      </p:sp>
      <p:sp>
        <p:nvSpPr>
          <p:cNvPr id="37905" name="Text Box 19"/>
          <p:cNvSpPr txBox="1">
            <a:spLocks noChangeArrowheads="1"/>
          </p:cNvSpPr>
          <p:nvPr/>
        </p:nvSpPr>
        <p:spPr bwMode="auto">
          <a:xfrm>
            <a:off x="5645150" y="4813300"/>
            <a:ext cx="920750" cy="366713"/>
          </a:xfrm>
          <a:prstGeom prst="rect">
            <a:avLst/>
          </a:prstGeom>
          <a:solidFill>
            <a:srgbClr val="B8B8B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Sorted: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448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Oval 24"/>
          <p:cNvSpPr>
            <a:spLocks noChangeArrowheads="1"/>
          </p:cNvSpPr>
          <p:nvPr/>
        </p:nvSpPr>
        <p:spPr bwMode="auto">
          <a:xfrm>
            <a:off x="3657600" y="16002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38915" name="Oval 25"/>
          <p:cNvSpPr>
            <a:spLocks noChangeArrowheads="1"/>
          </p:cNvSpPr>
          <p:nvPr/>
        </p:nvSpPr>
        <p:spPr bwMode="auto">
          <a:xfrm>
            <a:off x="2895600" y="2514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38916" name="Oval 26"/>
          <p:cNvSpPr>
            <a:spLocks noChangeArrowheads="1"/>
          </p:cNvSpPr>
          <p:nvPr/>
        </p:nvSpPr>
        <p:spPr bwMode="auto">
          <a:xfrm>
            <a:off x="4495800" y="2514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38917" name="Text Box 27"/>
          <p:cNvSpPr txBox="1">
            <a:spLocks noChangeArrowheads="1"/>
          </p:cNvSpPr>
          <p:nvPr/>
        </p:nvSpPr>
        <p:spPr bwMode="auto">
          <a:xfrm>
            <a:off x="3035300" y="26066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4</a:t>
            </a:r>
          </a:p>
        </p:txBody>
      </p:sp>
      <p:sp>
        <p:nvSpPr>
          <p:cNvPr id="38918" name="Text Box 28"/>
          <p:cNvSpPr txBox="1">
            <a:spLocks noChangeArrowheads="1"/>
          </p:cNvSpPr>
          <p:nvPr/>
        </p:nvSpPr>
        <p:spPr bwMode="auto">
          <a:xfrm>
            <a:off x="4633913" y="26082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</a:t>
            </a:r>
          </a:p>
        </p:txBody>
      </p:sp>
      <p:sp>
        <p:nvSpPr>
          <p:cNvPr id="38919" name="Text Box 29"/>
          <p:cNvSpPr txBox="1">
            <a:spLocks noChangeArrowheads="1"/>
          </p:cNvSpPr>
          <p:nvPr/>
        </p:nvSpPr>
        <p:spPr bwMode="auto">
          <a:xfrm>
            <a:off x="6962775" y="16557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7</a:t>
            </a:r>
          </a:p>
        </p:txBody>
      </p:sp>
      <p:sp>
        <p:nvSpPr>
          <p:cNvPr id="38920" name="Line 30"/>
          <p:cNvSpPr>
            <a:spLocks noChangeShapeType="1"/>
          </p:cNvSpPr>
          <p:nvPr/>
        </p:nvSpPr>
        <p:spPr bwMode="auto">
          <a:xfrm flipH="1">
            <a:off x="3352800" y="2057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8921" name="Line 31"/>
          <p:cNvSpPr>
            <a:spLocks noChangeShapeType="1"/>
          </p:cNvSpPr>
          <p:nvPr/>
        </p:nvSpPr>
        <p:spPr bwMode="auto">
          <a:xfrm>
            <a:off x="4191000" y="2057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8922" name="Text Box 32"/>
          <p:cNvSpPr txBox="1">
            <a:spLocks noChangeArrowheads="1"/>
          </p:cNvSpPr>
          <p:nvPr/>
        </p:nvSpPr>
        <p:spPr bwMode="auto">
          <a:xfrm>
            <a:off x="6537325" y="5513388"/>
            <a:ext cx="441325" cy="369887"/>
          </a:xfrm>
          <a:prstGeom prst="rect">
            <a:avLst/>
          </a:prstGeom>
          <a:solidFill>
            <a:srgbClr val="B8B8B8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19</a:t>
            </a:r>
          </a:p>
        </p:txBody>
      </p:sp>
      <p:sp>
        <p:nvSpPr>
          <p:cNvPr id="38923" name="Text Box 33"/>
          <p:cNvSpPr txBox="1">
            <a:spLocks noChangeArrowheads="1"/>
          </p:cNvSpPr>
          <p:nvPr/>
        </p:nvSpPr>
        <p:spPr bwMode="auto">
          <a:xfrm>
            <a:off x="5641975" y="5514975"/>
            <a:ext cx="441325" cy="369888"/>
          </a:xfrm>
          <a:prstGeom prst="rect">
            <a:avLst/>
          </a:prstGeom>
          <a:solidFill>
            <a:srgbClr val="B8B8B8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12</a:t>
            </a:r>
          </a:p>
        </p:txBody>
      </p:sp>
      <p:sp>
        <p:nvSpPr>
          <p:cNvPr id="38924" name="Text Box 34"/>
          <p:cNvSpPr txBox="1">
            <a:spLocks noChangeArrowheads="1"/>
          </p:cNvSpPr>
          <p:nvPr/>
        </p:nvSpPr>
        <p:spPr bwMode="auto">
          <a:xfrm>
            <a:off x="6089650" y="5511800"/>
            <a:ext cx="441325" cy="369888"/>
          </a:xfrm>
          <a:prstGeom prst="rect">
            <a:avLst/>
          </a:prstGeom>
          <a:solidFill>
            <a:srgbClr val="B8B8B8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16</a:t>
            </a:r>
          </a:p>
        </p:txBody>
      </p:sp>
      <p:sp>
        <p:nvSpPr>
          <p:cNvPr id="38925" name="Text Box 35"/>
          <p:cNvSpPr txBox="1">
            <a:spLocks noChangeArrowheads="1"/>
          </p:cNvSpPr>
          <p:nvPr/>
        </p:nvSpPr>
        <p:spPr bwMode="auto">
          <a:xfrm>
            <a:off x="3230563" y="5489575"/>
            <a:ext cx="314325" cy="3698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</a:t>
            </a:r>
          </a:p>
        </p:txBody>
      </p:sp>
      <p:sp>
        <p:nvSpPr>
          <p:cNvPr id="38926" name="Text Box 36"/>
          <p:cNvSpPr txBox="1">
            <a:spLocks noChangeArrowheads="1"/>
          </p:cNvSpPr>
          <p:nvPr/>
        </p:nvSpPr>
        <p:spPr bwMode="auto">
          <a:xfrm>
            <a:off x="3546475" y="5487988"/>
            <a:ext cx="314325" cy="3698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4</a:t>
            </a:r>
          </a:p>
        </p:txBody>
      </p:sp>
      <p:sp>
        <p:nvSpPr>
          <p:cNvPr id="38927" name="Text Box 37"/>
          <p:cNvSpPr txBox="1">
            <a:spLocks noChangeArrowheads="1"/>
          </p:cNvSpPr>
          <p:nvPr/>
        </p:nvSpPr>
        <p:spPr bwMode="auto">
          <a:xfrm>
            <a:off x="5330825" y="5514975"/>
            <a:ext cx="314325" cy="369888"/>
          </a:xfrm>
          <a:prstGeom prst="rect">
            <a:avLst/>
          </a:prstGeom>
          <a:solidFill>
            <a:srgbClr val="B8B8B8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7</a:t>
            </a:r>
          </a:p>
        </p:txBody>
      </p:sp>
      <p:sp>
        <p:nvSpPr>
          <p:cNvPr id="38928" name="Text Box 38"/>
          <p:cNvSpPr txBox="1">
            <a:spLocks noChangeArrowheads="1"/>
          </p:cNvSpPr>
          <p:nvPr/>
        </p:nvSpPr>
        <p:spPr bwMode="auto">
          <a:xfrm>
            <a:off x="3248025" y="4976813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Array A</a:t>
            </a:r>
          </a:p>
        </p:txBody>
      </p:sp>
      <p:sp>
        <p:nvSpPr>
          <p:cNvPr id="38929" name="Text Box 39"/>
          <p:cNvSpPr txBox="1">
            <a:spLocks noChangeArrowheads="1"/>
          </p:cNvSpPr>
          <p:nvPr/>
        </p:nvSpPr>
        <p:spPr bwMode="auto">
          <a:xfrm>
            <a:off x="5645150" y="4813300"/>
            <a:ext cx="920750" cy="366713"/>
          </a:xfrm>
          <a:prstGeom prst="rect">
            <a:avLst/>
          </a:prstGeom>
          <a:solidFill>
            <a:srgbClr val="B8B8B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Sorted:</a:t>
            </a:r>
          </a:p>
        </p:txBody>
      </p:sp>
      <p:sp>
        <p:nvSpPr>
          <p:cNvPr id="38930" name="Line 40"/>
          <p:cNvSpPr>
            <a:spLocks noChangeShapeType="1"/>
          </p:cNvSpPr>
          <p:nvPr/>
        </p:nvSpPr>
        <p:spPr bwMode="auto">
          <a:xfrm>
            <a:off x="4379913" y="1828800"/>
            <a:ext cx="2454275" cy="285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8931" name="Line 42"/>
          <p:cNvSpPr>
            <a:spLocks noChangeShapeType="1"/>
          </p:cNvSpPr>
          <p:nvPr/>
        </p:nvSpPr>
        <p:spPr bwMode="auto">
          <a:xfrm flipH="1" flipV="1">
            <a:off x="4832350" y="2070100"/>
            <a:ext cx="285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8932" name="Line 43"/>
          <p:cNvSpPr>
            <a:spLocks noChangeShapeType="1"/>
          </p:cNvSpPr>
          <p:nvPr/>
        </p:nvSpPr>
        <p:spPr bwMode="auto">
          <a:xfrm flipH="1" flipV="1">
            <a:off x="4264025" y="1925638"/>
            <a:ext cx="57785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8933" name="Text Box 44"/>
          <p:cNvSpPr txBox="1">
            <a:spLocks noChangeArrowheads="1"/>
          </p:cNvSpPr>
          <p:nvPr/>
        </p:nvSpPr>
        <p:spPr bwMode="auto">
          <a:xfrm>
            <a:off x="5173663" y="2003425"/>
            <a:ext cx="16954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Move the last</a:t>
            </a:r>
          </a:p>
          <a:p>
            <a:pPr eaLnBrk="1" hangingPunct="1"/>
            <a:r>
              <a:rPr lang="en-US" altLang="en-US">
                <a:latin typeface="Century Schoolbook" pitchFamily="18" charset="0"/>
              </a:rPr>
              <a:t>element to the </a:t>
            </a:r>
          </a:p>
          <a:p>
            <a:pPr eaLnBrk="1" hangingPunct="1"/>
            <a:r>
              <a:rPr lang="en-US" altLang="en-US">
                <a:latin typeface="Century Schoolbook" pitchFamily="18" charset="0"/>
              </a:rPr>
              <a:t>root</a:t>
            </a:r>
          </a:p>
        </p:txBody>
      </p:sp>
      <p:sp>
        <p:nvSpPr>
          <p:cNvPr id="38934" name="Text Box 41"/>
          <p:cNvSpPr txBox="1">
            <a:spLocks noChangeArrowheads="1"/>
          </p:cNvSpPr>
          <p:nvPr/>
        </p:nvSpPr>
        <p:spPr bwMode="auto">
          <a:xfrm>
            <a:off x="4903788" y="1425575"/>
            <a:ext cx="187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Take out biggest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88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080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Oval 4"/>
          <p:cNvSpPr>
            <a:spLocks noChangeArrowheads="1"/>
          </p:cNvSpPr>
          <p:nvPr/>
        </p:nvSpPr>
        <p:spPr bwMode="auto">
          <a:xfrm>
            <a:off x="3657600" y="16002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39939" name="Oval 5"/>
          <p:cNvSpPr>
            <a:spLocks noChangeArrowheads="1"/>
          </p:cNvSpPr>
          <p:nvPr/>
        </p:nvSpPr>
        <p:spPr bwMode="auto">
          <a:xfrm>
            <a:off x="2895600" y="2514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39940" name="Text Box 7"/>
          <p:cNvSpPr txBox="1">
            <a:spLocks noChangeArrowheads="1"/>
          </p:cNvSpPr>
          <p:nvPr/>
        </p:nvSpPr>
        <p:spPr bwMode="auto">
          <a:xfrm>
            <a:off x="3035300" y="26066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4</a:t>
            </a:r>
          </a:p>
        </p:txBody>
      </p:sp>
      <p:sp>
        <p:nvSpPr>
          <p:cNvPr id="39941" name="Text Box 8"/>
          <p:cNvSpPr txBox="1">
            <a:spLocks noChangeArrowheads="1"/>
          </p:cNvSpPr>
          <p:nvPr/>
        </p:nvSpPr>
        <p:spPr bwMode="auto">
          <a:xfrm>
            <a:off x="3816350" y="1665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</a:t>
            </a:r>
          </a:p>
        </p:txBody>
      </p:sp>
      <p:sp>
        <p:nvSpPr>
          <p:cNvPr id="39942" name="Line 10"/>
          <p:cNvSpPr>
            <a:spLocks noChangeShapeType="1"/>
          </p:cNvSpPr>
          <p:nvPr/>
        </p:nvSpPr>
        <p:spPr bwMode="auto">
          <a:xfrm flipH="1">
            <a:off x="3352800" y="2057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9943" name="Text Box 12"/>
          <p:cNvSpPr txBox="1">
            <a:spLocks noChangeArrowheads="1"/>
          </p:cNvSpPr>
          <p:nvPr/>
        </p:nvSpPr>
        <p:spPr bwMode="auto">
          <a:xfrm>
            <a:off x="6537325" y="5513388"/>
            <a:ext cx="441325" cy="369887"/>
          </a:xfrm>
          <a:prstGeom prst="rect">
            <a:avLst/>
          </a:prstGeom>
          <a:solidFill>
            <a:srgbClr val="B8B8B8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19</a:t>
            </a:r>
          </a:p>
        </p:txBody>
      </p:sp>
      <p:sp>
        <p:nvSpPr>
          <p:cNvPr id="39944" name="Text Box 13"/>
          <p:cNvSpPr txBox="1">
            <a:spLocks noChangeArrowheads="1"/>
          </p:cNvSpPr>
          <p:nvPr/>
        </p:nvSpPr>
        <p:spPr bwMode="auto">
          <a:xfrm>
            <a:off x="5641975" y="5514975"/>
            <a:ext cx="441325" cy="369888"/>
          </a:xfrm>
          <a:prstGeom prst="rect">
            <a:avLst/>
          </a:prstGeom>
          <a:solidFill>
            <a:srgbClr val="B8B8B8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12</a:t>
            </a:r>
          </a:p>
        </p:txBody>
      </p:sp>
      <p:sp>
        <p:nvSpPr>
          <p:cNvPr id="39945" name="Text Box 14"/>
          <p:cNvSpPr txBox="1">
            <a:spLocks noChangeArrowheads="1"/>
          </p:cNvSpPr>
          <p:nvPr/>
        </p:nvSpPr>
        <p:spPr bwMode="auto">
          <a:xfrm>
            <a:off x="6089650" y="5511800"/>
            <a:ext cx="441325" cy="369888"/>
          </a:xfrm>
          <a:prstGeom prst="rect">
            <a:avLst/>
          </a:prstGeom>
          <a:solidFill>
            <a:srgbClr val="B8B8B8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16</a:t>
            </a:r>
          </a:p>
        </p:txBody>
      </p:sp>
      <p:sp>
        <p:nvSpPr>
          <p:cNvPr id="39946" name="Text Box 15"/>
          <p:cNvSpPr txBox="1">
            <a:spLocks noChangeArrowheads="1"/>
          </p:cNvSpPr>
          <p:nvPr/>
        </p:nvSpPr>
        <p:spPr bwMode="auto">
          <a:xfrm>
            <a:off x="3614738" y="5499100"/>
            <a:ext cx="314325" cy="3698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</a:t>
            </a:r>
          </a:p>
        </p:txBody>
      </p:sp>
      <p:sp>
        <p:nvSpPr>
          <p:cNvPr id="39947" name="Text Box 16"/>
          <p:cNvSpPr txBox="1">
            <a:spLocks noChangeArrowheads="1"/>
          </p:cNvSpPr>
          <p:nvPr/>
        </p:nvSpPr>
        <p:spPr bwMode="auto">
          <a:xfrm>
            <a:off x="3305175" y="5497513"/>
            <a:ext cx="314325" cy="3698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4</a:t>
            </a:r>
          </a:p>
        </p:txBody>
      </p:sp>
      <p:sp>
        <p:nvSpPr>
          <p:cNvPr id="39948" name="Text Box 17"/>
          <p:cNvSpPr txBox="1">
            <a:spLocks noChangeArrowheads="1"/>
          </p:cNvSpPr>
          <p:nvPr/>
        </p:nvSpPr>
        <p:spPr bwMode="auto">
          <a:xfrm>
            <a:off x="5330825" y="5514975"/>
            <a:ext cx="314325" cy="369888"/>
          </a:xfrm>
          <a:prstGeom prst="rect">
            <a:avLst/>
          </a:prstGeom>
          <a:solidFill>
            <a:srgbClr val="B8B8B8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7</a:t>
            </a:r>
          </a:p>
        </p:txBody>
      </p:sp>
      <p:sp>
        <p:nvSpPr>
          <p:cNvPr id="39949" name="Text Box 18"/>
          <p:cNvSpPr txBox="1">
            <a:spLocks noChangeArrowheads="1"/>
          </p:cNvSpPr>
          <p:nvPr/>
        </p:nvSpPr>
        <p:spPr bwMode="auto">
          <a:xfrm>
            <a:off x="3248025" y="4976813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Array A</a:t>
            </a:r>
          </a:p>
        </p:txBody>
      </p:sp>
      <p:sp>
        <p:nvSpPr>
          <p:cNvPr id="39950" name="Text Box 19"/>
          <p:cNvSpPr txBox="1">
            <a:spLocks noChangeArrowheads="1"/>
          </p:cNvSpPr>
          <p:nvPr/>
        </p:nvSpPr>
        <p:spPr bwMode="auto">
          <a:xfrm>
            <a:off x="5645150" y="4813300"/>
            <a:ext cx="920750" cy="366713"/>
          </a:xfrm>
          <a:prstGeom prst="rect">
            <a:avLst/>
          </a:prstGeom>
          <a:solidFill>
            <a:srgbClr val="B8B8B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Sorted:</a:t>
            </a:r>
          </a:p>
        </p:txBody>
      </p:sp>
      <p:sp>
        <p:nvSpPr>
          <p:cNvPr id="39951" name="Text Box 23"/>
          <p:cNvSpPr txBox="1">
            <a:spLocks noChangeArrowheads="1"/>
          </p:cNvSpPr>
          <p:nvPr/>
        </p:nvSpPr>
        <p:spPr bwMode="auto">
          <a:xfrm>
            <a:off x="850900" y="2166938"/>
            <a:ext cx="1314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HEAPIFY()</a:t>
            </a:r>
          </a:p>
        </p:txBody>
      </p:sp>
      <p:sp>
        <p:nvSpPr>
          <p:cNvPr id="39952" name="Line 24"/>
          <p:cNvSpPr>
            <a:spLocks noChangeShapeType="1"/>
          </p:cNvSpPr>
          <p:nvPr/>
        </p:nvSpPr>
        <p:spPr bwMode="auto">
          <a:xfrm flipH="1">
            <a:off x="3157538" y="2020888"/>
            <a:ext cx="19050" cy="501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9953" name="Line 25"/>
          <p:cNvSpPr>
            <a:spLocks noChangeShapeType="1"/>
          </p:cNvSpPr>
          <p:nvPr/>
        </p:nvSpPr>
        <p:spPr bwMode="auto">
          <a:xfrm flipV="1">
            <a:off x="3176588" y="1885950"/>
            <a:ext cx="481012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9954" name="Text Box 26"/>
          <p:cNvSpPr txBox="1">
            <a:spLocks noChangeArrowheads="1"/>
          </p:cNvSpPr>
          <p:nvPr/>
        </p:nvSpPr>
        <p:spPr bwMode="auto">
          <a:xfrm>
            <a:off x="2352675" y="1770063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swap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89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139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heap property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7772400" cy="1447800"/>
          </a:xfrm>
        </p:spPr>
        <p:txBody>
          <a:bodyPr/>
          <a:lstStyle/>
          <a:p>
            <a:r>
              <a:rPr lang="en-US" altLang="en-US" dirty="0" smtClean="0"/>
              <a:t>A node has the </a:t>
            </a:r>
            <a:r>
              <a:rPr lang="en-US" altLang="en-US" dirty="0" smtClean="0">
                <a:solidFill>
                  <a:srgbClr val="FF0000"/>
                </a:solidFill>
              </a:rPr>
              <a:t>heap property </a:t>
            </a:r>
            <a:r>
              <a:rPr lang="en-US" altLang="en-US" dirty="0" smtClean="0"/>
              <a:t>if the value in the node is as large as or larger than the values in its children</a:t>
            </a:r>
          </a:p>
        </p:txBody>
      </p:sp>
      <p:sp>
        <p:nvSpPr>
          <p:cNvPr id="10265" name="Rectangle 25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5257800"/>
            <a:ext cx="8001000" cy="137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All leaf nodes automatically have the heap property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A binary tree is a </a:t>
            </a:r>
            <a:r>
              <a:rPr lang="en-US" altLang="en-US" dirty="0" smtClean="0">
                <a:solidFill>
                  <a:srgbClr val="FF0000"/>
                </a:solidFill>
              </a:rPr>
              <a:t>heap </a:t>
            </a:r>
            <a:r>
              <a:rPr lang="en-US" altLang="en-US" dirty="0" smtClean="0"/>
              <a:t>if </a:t>
            </a:r>
            <a:r>
              <a:rPr lang="en-US" altLang="en-US" i="1" dirty="0" smtClean="0"/>
              <a:t>all</a:t>
            </a:r>
            <a:r>
              <a:rPr lang="en-US" altLang="en-US" dirty="0" smtClean="0"/>
              <a:t> nodes in it have the heap property</a:t>
            </a:r>
          </a:p>
        </p:txBody>
      </p:sp>
      <p:grpSp>
        <p:nvGrpSpPr>
          <p:cNvPr id="10262" name="Group 22"/>
          <p:cNvGrpSpPr>
            <a:grpSpLocks/>
          </p:cNvGrpSpPr>
          <p:nvPr/>
        </p:nvGrpSpPr>
        <p:grpSpPr bwMode="auto">
          <a:xfrm>
            <a:off x="990600" y="2895600"/>
            <a:ext cx="2057400" cy="2193925"/>
            <a:chOff x="624" y="2256"/>
            <a:chExt cx="1296" cy="1382"/>
          </a:xfrm>
        </p:grpSpPr>
        <p:sp>
          <p:nvSpPr>
            <p:cNvPr id="6164" name="Oval 4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rgbClr val="66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66CCFF"/>
                  </a:solidFill>
                  <a:latin typeface="Verdana" pitchFamily="34" charset="0"/>
                </a:rPr>
                <a:t>12</a:t>
              </a:r>
            </a:p>
          </p:txBody>
        </p:sp>
        <p:sp>
          <p:nvSpPr>
            <p:cNvPr id="6165" name="Oval 5"/>
            <p:cNvSpPr>
              <a:spLocks noChangeArrowheads="1"/>
            </p:cNvSpPr>
            <p:nvPr/>
          </p:nvSpPr>
          <p:spPr bwMode="auto">
            <a:xfrm>
              <a:off x="672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>
                  <a:latin typeface="Verdana" pitchFamily="34" charset="0"/>
                </a:rPr>
                <a:t>8</a:t>
              </a:r>
            </a:p>
          </p:txBody>
        </p:sp>
        <p:sp>
          <p:nvSpPr>
            <p:cNvPr id="6166" name="Oval 6"/>
            <p:cNvSpPr>
              <a:spLocks noChangeArrowheads="1"/>
            </p:cNvSpPr>
            <p:nvPr/>
          </p:nvSpPr>
          <p:spPr bwMode="auto">
            <a:xfrm>
              <a:off x="1488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>
                  <a:latin typeface="Verdana" pitchFamily="34" charset="0"/>
                </a:rPr>
                <a:t>3</a:t>
              </a:r>
            </a:p>
          </p:txBody>
        </p:sp>
        <p:sp>
          <p:nvSpPr>
            <p:cNvPr id="6167" name="Line 7"/>
            <p:cNvSpPr>
              <a:spLocks noChangeShapeType="1"/>
            </p:cNvSpPr>
            <p:nvPr/>
          </p:nvSpPr>
          <p:spPr bwMode="auto">
            <a:xfrm flipH="1">
              <a:off x="960" y="2544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168" name="Line 8"/>
            <p:cNvSpPr>
              <a:spLocks noChangeShapeType="1"/>
            </p:cNvSpPr>
            <p:nvPr/>
          </p:nvSpPr>
          <p:spPr bwMode="auto">
            <a:xfrm>
              <a:off x="1392" y="2544"/>
              <a:ext cx="19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169" name="Text Box 19"/>
            <p:cNvSpPr txBox="1">
              <a:spLocks noChangeArrowheads="1"/>
            </p:cNvSpPr>
            <p:nvPr/>
          </p:nvSpPr>
          <p:spPr bwMode="auto">
            <a:xfrm>
              <a:off x="624" y="3120"/>
              <a:ext cx="124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Blue node has heap property</a:t>
              </a:r>
            </a:p>
          </p:txBody>
        </p:sp>
      </p:grpSp>
      <p:grpSp>
        <p:nvGrpSpPr>
          <p:cNvPr id="10263" name="Group 23"/>
          <p:cNvGrpSpPr>
            <a:grpSpLocks/>
          </p:cNvGrpSpPr>
          <p:nvPr/>
        </p:nvGrpSpPr>
        <p:grpSpPr bwMode="auto">
          <a:xfrm>
            <a:off x="3505200" y="2895600"/>
            <a:ext cx="1981200" cy="2193925"/>
            <a:chOff x="2208" y="2256"/>
            <a:chExt cx="1248" cy="1382"/>
          </a:xfrm>
        </p:grpSpPr>
        <p:sp>
          <p:nvSpPr>
            <p:cNvPr id="6158" name="Oval 9"/>
            <p:cNvSpPr>
              <a:spLocks noChangeArrowheads="1"/>
            </p:cNvSpPr>
            <p:nvPr/>
          </p:nvSpPr>
          <p:spPr bwMode="auto">
            <a:xfrm>
              <a:off x="2592" y="2256"/>
              <a:ext cx="432" cy="336"/>
            </a:xfrm>
            <a:prstGeom prst="ellipse">
              <a:avLst/>
            </a:prstGeom>
            <a:noFill/>
            <a:ln w="15875">
              <a:solidFill>
                <a:srgbClr val="66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66CCFF"/>
                  </a:solidFill>
                  <a:latin typeface="Verdana" pitchFamily="34" charset="0"/>
                </a:rPr>
                <a:t>12</a:t>
              </a:r>
            </a:p>
          </p:txBody>
        </p:sp>
        <p:sp>
          <p:nvSpPr>
            <p:cNvPr id="6159" name="Oval 10"/>
            <p:cNvSpPr>
              <a:spLocks noChangeArrowheads="1"/>
            </p:cNvSpPr>
            <p:nvPr/>
          </p:nvSpPr>
          <p:spPr bwMode="auto">
            <a:xfrm>
              <a:off x="2208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>
                  <a:latin typeface="Verdana" pitchFamily="34" charset="0"/>
                </a:rPr>
                <a:t>8</a:t>
              </a:r>
            </a:p>
          </p:txBody>
        </p:sp>
        <p:sp>
          <p:nvSpPr>
            <p:cNvPr id="6160" name="Oval 11"/>
            <p:cNvSpPr>
              <a:spLocks noChangeArrowheads="1"/>
            </p:cNvSpPr>
            <p:nvPr/>
          </p:nvSpPr>
          <p:spPr bwMode="auto">
            <a:xfrm>
              <a:off x="3024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>
                  <a:latin typeface="Verdana" pitchFamily="34" charset="0"/>
                </a:rPr>
                <a:t>12</a:t>
              </a:r>
            </a:p>
          </p:txBody>
        </p:sp>
        <p:sp>
          <p:nvSpPr>
            <p:cNvPr id="6161" name="Line 12"/>
            <p:cNvSpPr>
              <a:spLocks noChangeShapeType="1"/>
            </p:cNvSpPr>
            <p:nvPr/>
          </p:nvSpPr>
          <p:spPr bwMode="auto">
            <a:xfrm flipH="1">
              <a:off x="2496" y="2544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162" name="Line 13"/>
            <p:cNvSpPr>
              <a:spLocks noChangeShapeType="1"/>
            </p:cNvSpPr>
            <p:nvPr/>
          </p:nvSpPr>
          <p:spPr bwMode="auto">
            <a:xfrm>
              <a:off x="2928" y="2544"/>
              <a:ext cx="19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163" name="Text Box 20"/>
            <p:cNvSpPr txBox="1">
              <a:spLocks noChangeArrowheads="1"/>
            </p:cNvSpPr>
            <p:nvPr/>
          </p:nvSpPr>
          <p:spPr bwMode="auto">
            <a:xfrm>
              <a:off x="2208" y="3120"/>
              <a:ext cx="124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Blue node has heap property</a:t>
              </a:r>
            </a:p>
          </p:txBody>
        </p:sp>
      </p:grpSp>
      <p:grpSp>
        <p:nvGrpSpPr>
          <p:cNvPr id="10264" name="Group 24"/>
          <p:cNvGrpSpPr>
            <a:grpSpLocks/>
          </p:cNvGrpSpPr>
          <p:nvPr/>
        </p:nvGrpSpPr>
        <p:grpSpPr bwMode="auto">
          <a:xfrm>
            <a:off x="5715000" y="2895601"/>
            <a:ext cx="2590800" cy="2201863"/>
            <a:chOff x="3600" y="2256"/>
            <a:chExt cx="1632" cy="1387"/>
          </a:xfrm>
        </p:grpSpPr>
        <p:sp>
          <p:nvSpPr>
            <p:cNvPr id="6152" name="Oval 14"/>
            <p:cNvSpPr>
              <a:spLocks noChangeArrowheads="1"/>
            </p:cNvSpPr>
            <p:nvPr/>
          </p:nvSpPr>
          <p:spPr bwMode="auto">
            <a:xfrm>
              <a:off x="4128" y="2256"/>
              <a:ext cx="432" cy="336"/>
            </a:xfrm>
            <a:prstGeom prst="ellipse">
              <a:avLst/>
            </a:prstGeom>
            <a:noFill/>
            <a:ln w="15875">
              <a:solidFill>
                <a:srgbClr val="66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66CCFF"/>
                  </a:solidFill>
                  <a:latin typeface="Verdana" pitchFamily="34" charset="0"/>
                </a:rPr>
                <a:t>12</a:t>
              </a:r>
            </a:p>
          </p:txBody>
        </p:sp>
        <p:sp>
          <p:nvSpPr>
            <p:cNvPr id="6153" name="Oval 15"/>
            <p:cNvSpPr>
              <a:spLocks noChangeArrowheads="1"/>
            </p:cNvSpPr>
            <p:nvPr/>
          </p:nvSpPr>
          <p:spPr bwMode="auto">
            <a:xfrm>
              <a:off x="3744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>
                  <a:latin typeface="Verdana" pitchFamily="34" charset="0"/>
                </a:rPr>
                <a:t>8</a:t>
              </a:r>
            </a:p>
          </p:txBody>
        </p:sp>
        <p:sp>
          <p:nvSpPr>
            <p:cNvPr id="6154" name="Oval 16"/>
            <p:cNvSpPr>
              <a:spLocks noChangeArrowheads="1"/>
            </p:cNvSpPr>
            <p:nvPr/>
          </p:nvSpPr>
          <p:spPr bwMode="auto">
            <a:xfrm>
              <a:off x="4560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>
                  <a:latin typeface="Verdana" pitchFamily="34" charset="0"/>
                </a:rPr>
                <a:t>14</a:t>
              </a:r>
            </a:p>
          </p:txBody>
        </p:sp>
        <p:sp>
          <p:nvSpPr>
            <p:cNvPr id="6155" name="Line 17"/>
            <p:cNvSpPr>
              <a:spLocks noChangeShapeType="1"/>
            </p:cNvSpPr>
            <p:nvPr/>
          </p:nvSpPr>
          <p:spPr bwMode="auto">
            <a:xfrm flipH="1">
              <a:off x="4032" y="2544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156" name="Line 18"/>
            <p:cNvSpPr>
              <a:spLocks noChangeShapeType="1"/>
            </p:cNvSpPr>
            <p:nvPr/>
          </p:nvSpPr>
          <p:spPr bwMode="auto">
            <a:xfrm>
              <a:off x="4464" y="2544"/>
              <a:ext cx="19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157" name="Text Box 21"/>
            <p:cNvSpPr txBox="1">
              <a:spLocks noChangeArrowheads="1"/>
            </p:cNvSpPr>
            <p:nvPr/>
          </p:nvSpPr>
          <p:spPr bwMode="auto">
            <a:xfrm>
              <a:off x="3600" y="3120"/>
              <a:ext cx="163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/>
                <a:t>Blue node </a:t>
              </a:r>
              <a:r>
                <a:rPr lang="en-US" altLang="en-US" dirty="0">
                  <a:solidFill>
                    <a:srgbClr val="FF0000"/>
                  </a:solidFill>
                </a:rPr>
                <a:t>does not </a:t>
              </a:r>
              <a:r>
                <a:rPr lang="en-US" altLang="en-US" dirty="0"/>
                <a:t>have heap property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973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4" autoUpdateAnimBg="0"/>
      <p:bldP spid="10265" grpId="0" build="p" bldLvl="4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Oval 4"/>
          <p:cNvSpPr>
            <a:spLocks noChangeArrowheads="1"/>
          </p:cNvSpPr>
          <p:nvPr/>
        </p:nvSpPr>
        <p:spPr bwMode="auto">
          <a:xfrm>
            <a:off x="3657600" y="16002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40963" name="Oval 5"/>
          <p:cNvSpPr>
            <a:spLocks noChangeArrowheads="1"/>
          </p:cNvSpPr>
          <p:nvPr/>
        </p:nvSpPr>
        <p:spPr bwMode="auto">
          <a:xfrm>
            <a:off x="2895600" y="2514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40964" name="Text Box 6"/>
          <p:cNvSpPr txBox="1">
            <a:spLocks noChangeArrowheads="1"/>
          </p:cNvSpPr>
          <p:nvPr/>
        </p:nvSpPr>
        <p:spPr bwMode="auto">
          <a:xfrm>
            <a:off x="6884988" y="16541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4</a:t>
            </a:r>
          </a:p>
        </p:txBody>
      </p:sp>
      <p:sp>
        <p:nvSpPr>
          <p:cNvPr id="40965" name="Text Box 7"/>
          <p:cNvSpPr txBox="1">
            <a:spLocks noChangeArrowheads="1"/>
          </p:cNvSpPr>
          <p:nvPr/>
        </p:nvSpPr>
        <p:spPr bwMode="auto">
          <a:xfrm>
            <a:off x="3035300" y="26289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</a:t>
            </a:r>
          </a:p>
        </p:txBody>
      </p:sp>
      <p:sp>
        <p:nvSpPr>
          <p:cNvPr id="40966" name="Line 8"/>
          <p:cNvSpPr>
            <a:spLocks noChangeShapeType="1"/>
          </p:cNvSpPr>
          <p:nvPr/>
        </p:nvSpPr>
        <p:spPr bwMode="auto">
          <a:xfrm flipH="1">
            <a:off x="3352800" y="2057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0967" name="Text Box 9"/>
          <p:cNvSpPr txBox="1">
            <a:spLocks noChangeArrowheads="1"/>
          </p:cNvSpPr>
          <p:nvPr/>
        </p:nvSpPr>
        <p:spPr bwMode="auto">
          <a:xfrm>
            <a:off x="6537325" y="5513388"/>
            <a:ext cx="441325" cy="369887"/>
          </a:xfrm>
          <a:prstGeom prst="rect">
            <a:avLst/>
          </a:prstGeom>
          <a:solidFill>
            <a:srgbClr val="B8B8B8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19</a:t>
            </a:r>
          </a:p>
        </p:txBody>
      </p:sp>
      <p:sp>
        <p:nvSpPr>
          <p:cNvPr id="40968" name="Text Box 10"/>
          <p:cNvSpPr txBox="1">
            <a:spLocks noChangeArrowheads="1"/>
          </p:cNvSpPr>
          <p:nvPr/>
        </p:nvSpPr>
        <p:spPr bwMode="auto">
          <a:xfrm>
            <a:off x="5641975" y="5514975"/>
            <a:ext cx="441325" cy="369888"/>
          </a:xfrm>
          <a:prstGeom prst="rect">
            <a:avLst/>
          </a:prstGeom>
          <a:solidFill>
            <a:srgbClr val="B8B8B8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12</a:t>
            </a:r>
          </a:p>
        </p:txBody>
      </p:sp>
      <p:sp>
        <p:nvSpPr>
          <p:cNvPr id="40969" name="Text Box 11"/>
          <p:cNvSpPr txBox="1">
            <a:spLocks noChangeArrowheads="1"/>
          </p:cNvSpPr>
          <p:nvPr/>
        </p:nvSpPr>
        <p:spPr bwMode="auto">
          <a:xfrm>
            <a:off x="6089650" y="5511800"/>
            <a:ext cx="441325" cy="369888"/>
          </a:xfrm>
          <a:prstGeom prst="rect">
            <a:avLst/>
          </a:prstGeom>
          <a:solidFill>
            <a:srgbClr val="B8B8B8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16</a:t>
            </a:r>
          </a:p>
        </p:txBody>
      </p:sp>
      <p:sp>
        <p:nvSpPr>
          <p:cNvPr id="40970" name="Text Box 12"/>
          <p:cNvSpPr txBox="1">
            <a:spLocks noChangeArrowheads="1"/>
          </p:cNvSpPr>
          <p:nvPr/>
        </p:nvSpPr>
        <p:spPr bwMode="auto">
          <a:xfrm>
            <a:off x="3614738" y="5499100"/>
            <a:ext cx="314325" cy="3698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</a:t>
            </a:r>
          </a:p>
        </p:txBody>
      </p:sp>
      <p:sp>
        <p:nvSpPr>
          <p:cNvPr id="40971" name="Text Box 13"/>
          <p:cNvSpPr txBox="1">
            <a:spLocks noChangeArrowheads="1"/>
          </p:cNvSpPr>
          <p:nvPr/>
        </p:nvSpPr>
        <p:spPr bwMode="auto">
          <a:xfrm>
            <a:off x="5000625" y="5507038"/>
            <a:ext cx="314325" cy="369887"/>
          </a:xfrm>
          <a:prstGeom prst="rect">
            <a:avLst/>
          </a:prstGeom>
          <a:solidFill>
            <a:srgbClr val="B8B8B8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4</a:t>
            </a:r>
          </a:p>
        </p:txBody>
      </p:sp>
      <p:sp>
        <p:nvSpPr>
          <p:cNvPr id="40972" name="Text Box 14"/>
          <p:cNvSpPr txBox="1">
            <a:spLocks noChangeArrowheads="1"/>
          </p:cNvSpPr>
          <p:nvPr/>
        </p:nvSpPr>
        <p:spPr bwMode="auto">
          <a:xfrm>
            <a:off x="5330825" y="5514975"/>
            <a:ext cx="314325" cy="369888"/>
          </a:xfrm>
          <a:prstGeom prst="rect">
            <a:avLst/>
          </a:prstGeom>
          <a:solidFill>
            <a:srgbClr val="B8B8B8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7</a:t>
            </a:r>
          </a:p>
        </p:txBody>
      </p:sp>
      <p:sp>
        <p:nvSpPr>
          <p:cNvPr id="40973" name="Text Box 15"/>
          <p:cNvSpPr txBox="1">
            <a:spLocks noChangeArrowheads="1"/>
          </p:cNvSpPr>
          <p:nvPr/>
        </p:nvSpPr>
        <p:spPr bwMode="auto">
          <a:xfrm>
            <a:off x="3248025" y="4976813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Array A</a:t>
            </a:r>
          </a:p>
        </p:txBody>
      </p:sp>
      <p:sp>
        <p:nvSpPr>
          <p:cNvPr id="40974" name="Text Box 16"/>
          <p:cNvSpPr txBox="1">
            <a:spLocks noChangeArrowheads="1"/>
          </p:cNvSpPr>
          <p:nvPr/>
        </p:nvSpPr>
        <p:spPr bwMode="auto">
          <a:xfrm>
            <a:off x="5645150" y="4813300"/>
            <a:ext cx="920750" cy="366713"/>
          </a:xfrm>
          <a:prstGeom prst="rect">
            <a:avLst/>
          </a:prstGeom>
          <a:solidFill>
            <a:srgbClr val="B8B8B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Sorted:</a:t>
            </a:r>
          </a:p>
        </p:txBody>
      </p:sp>
      <p:sp>
        <p:nvSpPr>
          <p:cNvPr id="40975" name="Line 20"/>
          <p:cNvSpPr>
            <a:spLocks noChangeShapeType="1"/>
          </p:cNvSpPr>
          <p:nvPr/>
        </p:nvSpPr>
        <p:spPr bwMode="auto">
          <a:xfrm>
            <a:off x="4379913" y="1828800"/>
            <a:ext cx="2454275" cy="285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0976" name="Line 22"/>
          <p:cNvSpPr>
            <a:spLocks noChangeShapeType="1"/>
          </p:cNvSpPr>
          <p:nvPr/>
        </p:nvSpPr>
        <p:spPr bwMode="auto">
          <a:xfrm flipV="1">
            <a:off x="3157538" y="2108200"/>
            <a:ext cx="28575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0977" name="Line 23"/>
          <p:cNvSpPr>
            <a:spLocks noChangeShapeType="1"/>
          </p:cNvSpPr>
          <p:nvPr/>
        </p:nvSpPr>
        <p:spPr bwMode="auto">
          <a:xfrm flipV="1">
            <a:off x="3186113" y="1944688"/>
            <a:ext cx="471487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0978" name="Text Box 24"/>
          <p:cNvSpPr txBox="1">
            <a:spLocks noChangeArrowheads="1"/>
          </p:cNvSpPr>
          <p:nvPr/>
        </p:nvSpPr>
        <p:spPr bwMode="auto">
          <a:xfrm>
            <a:off x="1246188" y="1676400"/>
            <a:ext cx="16954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Move the last</a:t>
            </a:r>
          </a:p>
          <a:p>
            <a:pPr eaLnBrk="1" hangingPunct="1"/>
            <a:r>
              <a:rPr lang="en-US" altLang="en-US">
                <a:latin typeface="Century Schoolbook" pitchFamily="18" charset="0"/>
              </a:rPr>
              <a:t>element to the </a:t>
            </a:r>
          </a:p>
          <a:p>
            <a:pPr eaLnBrk="1" hangingPunct="1"/>
            <a:r>
              <a:rPr lang="en-US" altLang="en-US">
                <a:latin typeface="Century Schoolbook" pitchFamily="18" charset="0"/>
              </a:rPr>
              <a:t>root</a:t>
            </a:r>
          </a:p>
        </p:txBody>
      </p:sp>
      <p:sp>
        <p:nvSpPr>
          <p:cNvPr id="40979" name="Text Box 24"/>
          <p:cNvSpPr txBox="1">
            <a:spLocks noChangeArrowheads="1"/>
          </p:cNvSpPr>
          <p:nvPr/>
        </p:nvSpPr>
        <p:spPr bwMode="auto">
          <a:xfrm>
            <a:off x="4903788" y="1425575"/>
            <a:ext cx="187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Take out biggest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90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52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Oval 4"/>
          <p:cNvSpPr>
            <a:spLocks noChangeArrowheads="1"/>
          </p:cNvSpPr>
          <p:nvPr/>
        </p:nvSpPr>
        <p:spPr bwMode="auto">
          <a:xfrm>
            <a:off x="3657600" y="16002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41987" name="Text Box 7"/>
          <p:cNvSpPr txBox="1">
            <a:spLocks noChangeArrowheads="1"/>
          </p:cNvSpPr>
          <p:nvPr/>
        </p:nvSpPr>
        <p:spPr bwMode="auto">
          <a:xfrm>
            <a:off x="3816350" y="16859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</a:t>
            </a:r>
          </a:p>
        </p:txBody>
      </p:sp>
      <p:sp>
        <p:nvSpPr>
          <p:cNvPr id="41988" name="Text Box 9"/>
          <p:cNvSpPr txBox="1">
            <a:spLocks noChangeArrowheads="1"/>
          </p:cNvSpPr>
          <p:nvPr/>
        </p:nvSpPr>
        <p:spPr bwMode="auto">
          <a:xfrm>
            <a:off x="6537325" y="5513388"/>
            <a:ext cx="441325" cy="369887"/>
          </a:xfrm>
          <a:prstGeom prst="rect">
            <a:avLst/>
          </a:prstGeom>
          <a:solidFill>
            <a:srgbClr val="B8B8B8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19</a:t>
            </a:r>
          </a:p>
        </p:txBody>
      </p:sp>
      <p:sp>
        <p:nvSpPr>
          <p:cNvPr id="41989" name="Text Box 10"/>
          <p:cNvSpPr txBox="1">
            <a:spLocks noChangeArrowheads="1"/>
          </p:cNvSpPr>
          <p:nvPr/>
        </p:nvSpPr>
        <p:spPr bwMode="auto">
          <a:xfrm>
            <a:off x="5641975" y="5514975"/>
            <a:ext cx="441325" cy="369888"/>
          </a:xfrm>
          <a:prstGeom prst="rect">
            <a:avLst/>
          </a:prstGeom>
          <a:solidFill>
            <a:srgbClr val="B8B8B8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12</a:t>
            </a:r>
          </a:p>
        </p:txBody>
      </p:sp>
      <p:sp>
        <p:nvSpPr>
          <p:cNvPr id="41990" name="Text Box 11"/>
          <p:cNvSpPr txBox="1">
            <a:spLocks noChangeArrowheads="1"/>
          </p:cNvSpPr>
          <p:nvPr/>
        </p:nvSpPr>
        <p:spPr bwMode="auto">
          <a:xfrm>
            <a:off x="6089650" y="5511800"/>
            <a:ext cx="441325" cy="369888"/>
          </a:xfrm>
          <a:prstGeom prst="rect">
            <a:avLst/>
          </a:prstGeom>
          <a:solidFill>
            <a:srgbClr val="B8B8B8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16</a:t>
            </a:r>
          </a:p>
        </p:txBody>
      </p:sp>
      <p:sp>
        <p:nvSpPr>
          <p:cNvPr id="41991" name="Text Box 12"/>
          <p:cNvSpPr txBox="1">
            <a:spLocks noChangeArrowheads="1"/>
          </p:cNvSpPr>
          <p:nvPr/>
        </p:nvSpPr>
        <p:spPr bwMode="auto">
          <a:xfrm>
            <a:off x="4692650" y="5508625"/>
            <a:ext cx="314325" cy="369888"/>
          </a:xfrm>
          <a:prstGeom prst="rect">
            <a:avLst/>
          </a:prstGeom>
          <a:solidFill>
            <a:srgbClr val="B8B8B8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1</a:t>
            </a:r>
          </a:p>
        </p:txBody>
      </p:sp>
      <p:sp>
        <p:nvSpPr>
          <p:cNvPr id="41992" name="Text Box 13"/>
          <p:cNvSpPr txBox="1">
            <a:spLocks noChangeArrowheads="1"/>
          </p:cNvSpPr>
          <p:nvPr/>
        </p:nvSpPr>
        <p:spPr bwMode="auto">
          <a:xfrm>
            <a:off x="5000625" y="5507038"/>
            <a:ext cx="314325" cy="369887"/>
          </a:xfrm>
          <a:prstGeom prst="rect">
            <a:avLst/>
          </a:prstGeom>
          <a:solidFill>
            <a:srgbClr val="B8B8B8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4</a:t>
            </a:r>
          </a:p>
        </p:txBody>
      </p:sp>
      <p:sp>
        <p:nvSpPr>
          <p:cNvPr id="41993" name="Text Box 14"/>
          <p:cNvSpPr txBox="1">
            <a:spLocks noChangeArrowheads="1"/>
          </p:cNvSpPr>
          <p:nvPr/>
        </p:nvSpPr>
        <p:spPr bwMode="auto">
          <a:xfrm>
            <a:off x="5330825" y="5514975"/>
            <a:ext cx="314325" cy="369888"/>
          </a:xfrm>
          <a:prstGeom prst="rect">
            <a:avLst/>
          </a:prstGeom>
          <a:solidFill>
            <a:srgbClr val="B8B8B8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7</a:t>
            </a:r>
          </a:p>
        </p:txBody>
      </p:sp>
      <p:sp>
        <p:nvSpPr>
          <p:cNvPr id="41994" name="Text Box 15"/>
          <p:cNvSpPr txBox="1">
            <a:spLocks noChangeArrowheads="1"/>
          </p:cNvSpPr>
          <p:nvPr/>
        </p:nvSpPr>
        <p:spPr bwMode="auto">
          <a:xfrm>
            <a:off x="3248025" y="4976813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Array A</a:t>
            </a:r>
          </a:p>
        </p:txBody>
      </p:sp>
      <p:sp>
        <p:nvSpPr>
          <p:cNvPr id="41995" name="Text Box 16"/>
          <p:cNvSpPr txBox="1">
            <a:spLocks noChangeArrowheads="1"/>
          </p:cNvSpPr>
          <p:nvPr/>
        </p:nvSpPr>
        <p:spPr bwMode="auto">
          <a:xfrm>
            <a:off x="5645150" y="4813300"/>
            <a:ext cx="920750" cy="366713"/>
          </a:xfrm>
          <a:prstGeom prst="rect">
            <a:avLst/>
          </a:prstGeom>
          <a:solidFill>
            <a:srgbClr val="B8B8B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Sorted:</a:t>
            </a:r>
          </a:p>
        </p:txBody>
      </p:sp>
      <p:sp>
        <p:nvSpPr>
          <p:cNvPr id="41996" name="Line 22"/>
          <p:cNvSpPr>
            <a:spLocks noChangeShapeType="1"/>
          </p:cNvSpPr>
          <p:nvPr/>
        </p:nvSpPr>
        <p:spPr bwMode="auto">
          <a:xfrm>
            <a:off x="4379913" y="1828800"/>
            <a:ext cx="2454275" cy="285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1997" name="Text Box 24"/>
          <p:cNvSpPr txBox="1">
            <a:spLocks noChangeArrowheads="1"/>
          </p:cNvSpPr>
          <p:nvPr/>
        </p:nvSpPr>
        <p:spPr bwMode="auto">
          <a:xfrm>
            <a:off x="4903788" y="1425575"/>
            <a:ext cx="187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itchFamily="18" charset="0"/>
              </a:rPr>
              <a:t>Take out biggest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91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43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5276850" y="3300413"/>
            <a:ext cx="638175" cy="582612"/>
          </a:xfrm>
          <a:prstGeom prst="rect">
            <a:avLst/>
          </a:prstGeom>
          <a:solidFill>
            <a:srgbClr val="B8B8B8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200">
                <a:latin typeface="Century Schoolbook" pitchFamily="18" charset="0"/>
              </a:rPr>
              <a:t>19</a:t>
            </a:r>
          </a:p>
        </p:txBody>
      </p:sp>
      <p:sp>
        <p:nvSpPr>
          <p:cNvPr id="43011" name="Text Box 5"/>
          <p:cNvSpPr txBox="1">
            <a:spLocks noChangeArrowheads="1"/>
          </p:cNvSpPr>
          <p:nvPr/>
        </p:nvSpPr>
        <p:spPr bwMode="auto">
          <a:xfrm>
            <a:off x="3819525" y="3292475"/>
            <a:ext cx="638175" cy="582613"/>
          </a:xfrm>
          <a:prstGeom prst="rect">
            <a:avLst/>
          </a:prstGeom>
          <a:solidFill>
            <a:srgbClr val="B8B8B8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200">
                <a:latin typeface="Century Schoolbook" pitchFamily="18" charset="0"/>
              </a:rPr>
              <a:t>12</a:t>
            </a:r>
          </a:p>
        </p:txBody>
      </p:sp>
      <p:sp>
        <p:nvSpPr>
          <p:cNvPr id="43012" name="Text Box 6"/>
          <p:cNvSpPr txBox="1">
            <a:spLocks noChangeArrowheads="1"/>
          </p:cNvSpPr>
          <p:nvPr/>
        </p:nvSpPr>
        <p:spPr bwMode="auto">
          <a:xfrm>
            <a:off x="4471988" y="3289300"/>
            <a:ext cx="798512" cy="582613"/>
          </a:xfrm>
          <a:prstGeom prst="rect">
            <a:avLst/>
          </a:prstGeom>
          <a:solidFill>
            <a:srgbClr val="B8B8B8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200">
                <a:latin typeface="Century Schoolbook" pitchFamily="18" charset="0"/>
              </a:rPr>
              <a:t>16</a:t>
            </a:r>
          </a:p>
        </p:txBody>
      </p:sp>
      <p:sp>
        <p:nvSpPr>
          <p:cNvPr id="43013" name="Text Box 7"/>
          <p:cNvSpPr txBox="1">
            <a:spLocks noChangeArrowheads="1"/>
          </p:cNvSpPr>
          <p:nvPr/>
        </p:nvSpPr>
        <p:spPr bwMode="auto">
          <a:xfrm>
            <a:off x="2563813" y="3295650"/>
            <a:ext cx="412750" cy="582613"/>
          </a:xfrm>
          <a:prstGeom prst="rect">
            <a:avLst/>
          </a:prstGeom>
          <a:solidFill>
            <a:srgbClr val="B8B8B8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200">
                <a:latin typeface="Century Schoolbook" pitchFamily="18" charset="0"/>
              </a:rPr>
              <a:t>1</a:t>
            </a:r>
          </a:p>
        </p:txBody>
      </p:sp>
      <p:sp>
        <p:nvSpPr>
          <p:cNvPr id="43014" name="Text Box 8"/>
          <p:cNvSpPr txBox="1">
            <a:spLocks noChangeArrowheads="1"/>
          </p:cNvSpPr>
          <p:nvPr/>
        </p:nvSpPr>
        <p:spPr bwMode="auto">
          <a:xfrm>
            <a:off x="2979738" y="3294063"/>
            <a:ext cx="412750" cy="582612"/>
          </a:xfrm>
          <a:prstGeom prst="rect">
            <a:avLst/>
          </a:prstGeom>
          <a:solidFill>
            <a:srgbClr val="B8B8B8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200">
                <a:latin typeface="Century Schoolbook" pitchFamily="18" charset="0"/>
              </a:rPr>
              <a:t>4</a:t>
            </a:r>
          </a:p>
        </p:txBody>
      </p:sp>
      <p:sp>
        <p:nvSpPr>
          <p:cNvPr id="43015" name="Text Box 9"/>
          <p:cNvSpPr txBox="1">
            <a:spLocks noChangeArrowheads="1"/>
          </p:cNvSpPr>
          <p:nvPr/>
        </p:nvSpPr>
        <p:spPr bwMode="auto">
          <a:xfrm>
            <a:off x="3395663" y="3292475"/>
            <a:ext cx="412750" cy="582613"/>
          </a:xfrm>
          <a:prstGeom prst="rect">
            <a:avLst/>
          </a:prstGeom>
          <a:solidFill>
            <a:srgbClr val="B8B8B8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200">
                <a:latin typeface="Century Schoolbook" pitchFamily="18" charset="0"/>
              </a:rPr>
              <a:t>7</a:t>
            </a:r>
          </a:p>
        </p:txBody>
      </p:sp>
      <p:sp>
        <p:nvSpPr>
          <p:cNvPr id="43016" name="Text Box 10"/>
          <p:cNvSpPr txBox="1">
            <a:spLocks noChangeArrowheads="1"/>
          </p:cNvSpPr>
          <p:nvPr/>
        </p:nvSpPr>
        <p:spPr bwMode="auto">
          <a:xfrm>
            <a:off x="3314700" y="2179638"/>
            <a:ext cx="1001713" cy="396875"/>
          </a:xfrm>
          <a:prstGeom prst="rect">
            <a:avLst/>
          </a:prstGeom>
          <a:solidFill>
            <a:srgbClr val="B8B8B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Century Schoolbook" pitchFamily="18" charset="0"/>
              </a:rPr>
              <a:t>Sorted: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92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422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Monotype Corsiva" pitchFamily="66" charset="0"/>
              </a:rPr>
              <a:t>Alg:</a:t>
            </a:r>
            <a:r>
              <a:rPr lang="en-US" altLang="en-US"/>
              <a:t> HEAPSORT</a:t>
            </a:r>
            <a:r>
              <a:rPr lang="en-US" altLang="en-US" i="1"/>
              <a:t>(A)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5973762" cy="5076825"/>
          </a:xfrm>
        </p:spPr>
        <p:txBody>
          <a:bodyPr/>
          <a:lstStyle/>
          <a:p>
            <a:pPr marL="533400" indent="-533400">
              <a:buFontTx/>
              <a:buNone/>
            </a:pPr>
            <a:endParaRPr lang="en-US" altLang="en-US" i="1" dirty="0"/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altLang="en-US" dirty="0"/>
              <a:t> BUILD-MAX-HEAP</a:t>
            </a:r>
            <a:r>
              <a:rPr lang="en-US" altLang="en-US" dirty="0">
                <a:latin typeface="Comic Sans MS" pitchFamily="66" charset="0"/>
              </a:rPr>
              <a:t>(A)</a:t>
            </a:r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altLang="en-US" dirty="0"/>
              <a:t> </a:t>
            </a:r>
            <a:r>
              <a:rPr lang="en-US" altLang="en-US" b="1" dirty="0"/>
              <a:t>for </a:t>
            </a:r>
            <a:r>
              <a:rPr lang="en-US" altLang="en-US" dirty="0" err="1">
                <a:latin typeface="Comic Sans MS" pitchFamily="66" charset="0"/>
              </a:rPr>
              <a:t>i</a:t>
            </a:r>
            <a:r>
              <a:rPr lang="en-US" altLang="en-US" dirty="0">
                <a:latin typeface="Comic Sans MS" pitchFamily="66" charset="0"/>
              </a:rPr>
              <a:t> ← length[A]</a:t>
            </a:r>
            <a:r>
              <a:rPr lang="en-US" altLang="en-US" i="1" dirty="0"/>
              <a:t> </a:t>
            </a:r>
            <a:r>
              <a:rPr lang="en-US" altLang="en-US" b="1" dirty="0" err="1"/>
              <a:t>downto</a:t>
            </a:r>
            <a:r>
              <a:rPr lang="en-US" altLang="en-US" b="1" dirty="0"/>
              <a:t> </a:t>
            </a:r>
            <a:r>
              <a:rPr lang="en-US" altLang="en-US" dirty="0"/>
              <a:t>2</a:t>
            </a:r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altLang="en-US" dirty="0"/>
              <a:t>      </a:t>
            </a:r>
            <a:r>
              <a:rPr lang="en-US" altLang="en-US" b="1" dirty="0"/>
              <a:t>do </a:t>
            </a:r>
            <a:r>
              <a:rPr lang="en-US" altLang="en-US" dirty="0"/>
              <a:t>exchange </a:t>
            </a:r>
            <a:r>
              <a:rPr lang="en-US" altLang="en-US" dirty="0">
                <a:latin typeface="Comic Sans MS" pitchFamily="66" charset="0"/>
              </a:rPr>
              <a:t>A[1] ↔ A[</a:t>
            </a:r>
            <a:r>
              <a:rPr lang="en-US" altLang="en-US" dirty="0" err="1">
                <a:latin typeface="Comic Sans MS" pitchFamily="66" charset="0"/>
              </a:rPr>
              <a:t>i</a:t>
            </a:r>
            <a:r>
              <a:rPr lang="en-US" altLang="en-US" dirty="0">
                <a:latin typeface="Comic Sans MS" pitchFamily="66" charset="0"/>
              </a:rPr>
              <a:t>]</a:t>
            </a:r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altLang="en-US" dirty="0"/>
              <a:t>           </a:t>
            </a:r>
            <a:r>
              <a:rPr lang="en-US" altLang="en-US" dirty="0" smtClean="0"/>
              <a:t>HEAPIFY</a:t>
            </a:r>
            <a:r>
              <a:rPr lang="en-US" altLang="en-US" dirty="0" smtClean="0">
                <a:latin typeface="Comic Sans MS" pitchFamily="66" charset="0"/>
              </a:rPr>
              <a:t>(A</a:t>
            </a:r>
            <a:r>
              <a:rPr lang="en-US" altLang="en-US" dirty="0">
                <a:latin typeface="Comic Sans MS" pitchFamily="66" charset="0"/>
              </a:rPr>
              <a:t>, 1, </a:t>
            </a:r>
            <a:r>
              <a:rPr lang="en-US" altLang="en-US" dirty="0" err="1">
                <a:latin typeface="Comic Sans MS" pitchFamily="66" charset="0"/>
              </a:rPr>
              <a:t>i</a:t>
            </a:r>
            <a:r>
              <a:rPr lang="en-US" altLang="en-US" dirty="0">
                <a:latin typeface="Comic Sans MS" pitchFamily="66" charset="0"/>
              </a:rPr>
              <a:t> - 1)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endParaRPr lang="en-US" altLang="en-US" dirty="0">
              <a:latin typeface="Comic Sans MS" pitchFamily="66" charset="0"/>
            </a:endParaRPr>
          </a:p>
          <a:p>
            <a:pPr marL="533400" indent="-533400">
              <a:lnSpc>
                <a:spcPct val="130000"/>
              </a:lnSpc>
            </a:pPr>
            <a:r>
              <a:rPr lang="en-US" altLang="en-US" dirty="0"/>
              <a:t>Running time: </a:t>
            </a:r>
            <a:r>
              <a:rPr lang="en-US" altLang="en-US" dirty="0">
                <a:latin typeface="Comic Sans MS" pitchFamily="66" charset="0"/>
              </a:rPr>
              <a:t>O(</a:t>
            </a:r>
            <a:r>
              <a:rPr lang="en-US" altLang="en-US" dirty="0" err="1">
                <a:latin typeface="Comic Sans MS" pitchFamily="66" charset="0"/>
              </a:rPr>
              <a:t>nlgn</a:t>
            </a:r>
            <a:r>
              <a:rPr lang="en-US" altLang="en-US" dirty="0">
                <a:latin typeface="Comic Sans MS" pitchFamily="66" charset="0"/>
              </a:rPr>
              <a:t>) --- Can be shown to be </a:t>
            </a:r>
            <a:r>
              <a:rPr lang="el-GR" altLang="en-US" dirty="0">
                <a:latin typeface="Comic Sans MS" pitchFamily="66" charset="0"/>
              </a:rPr>
              <a:t>Θ</a:t>
            </a:r>
            <a:r>
              <a:rPr lang="en-US" altLang="en-US" dirty="0">
                <a:latin typeface="Comic Sans MS" pitchFamily="66" charset="0"/>
              </a:rPr>
              <a:t>(</a:t>
            </a:r>
            <a:r>
              <a:rPr lang="en-US" altLang="en-US" dirty="0" err="1">
                <a:latin typeface="Comic Sans MS" pitchFamily="66" charset="0"/>
              </a:rPr>
              <a:t>nlgn</a:t>
            </a:r>
            <a:r>
              <a:rPr lang="en-US" altLang="en-US" dirty="0">
                <a:latin typeface="Comic Sans MS" pitchFamily="66" charset="0"/>
              </a:rPr>
              <a:t>)</a:t>
            </a:r>
            <a:endParaRPr lang="el-GR" altLang="en-US" dirty="0">
              <a:latin typeface="Comic Sans MS" pitchFamily="66" charset="0"/>
            </a:endParaRPr>
          </a:p>
          <a:p>
            <a:pPr marL="533400" indent="-533400"/>
            <a:endParaRPr lang="en-US" altLang="en-US" dirty="0"/>
          </a:p>
        </p:txBody>
      </p:sp>
      <p:grpSp>
        <p:nvGrpSpPr>
          <p:cNvPr id="436228" name="Group 4"/>
          <p:cNvGrpSpPr>
            <a:grpSpLocks/>
          </p:cNvGrpSpPr>
          <p:nvPr/>
        </p:nvGrpSpPr>
        <p:grpSpPr bwMode="auto">
          <a:xfrm>
            <a:off x="6534150" y="1889125"/>
            <a:ext cx="2503488" cy="2319338"/>
            <a:chOff x="4116" y="1190"/>
            <a:chExt cx="1577" cy="1461"/>
          </a:xfrm>
        </p:grpSpPr>
        <p:sp>
          <p:nvSpPr>
            <p:cNvPr id="436229" name="Text Box 5"/>
            <p:cNvSpPr txBox="1">
              <a:spLocks noChangeArrowheads="1"/>
            </p:cNvSpPr>
            <p:nvPr/>
          </p:nvSpPr>
          <p:spPr bwMode="auto">
            <a:xfrm>
              <a:off x="4128" y="1190"/>
              <a:ext cx="5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Comic Sans MS" pitchFamily="66" charset="0"/>
                </a:rPr>
                <a:t>O(n)</a:t>
              </a:r>
            </a:p>
          </p:txBody>
        </p:sp>
        <p:sp>
          <p:nvSpPr>
            <p:cNvPr id="436230" name="Text Box 6"/>
            <p:cNvSpPr txBox="1">
              <a:spLocks noChangeArrowheads="1"/>
            </p:cNvSpPr>
            <p:nvPr/>
          </p:nvSpPr>
          <p:spPr bwMode="auto">
            <a:xfrm>
              <a:off x="4116" y="2340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>
                  <a:latin typeface="Comic Sans MS" pitchFamily="66" charset="0"/>
                </a:rPr>
                <a:t>O(lgn)</a:t>
              </a:r>
            </a:p>
          </p:txBody>
        </p:sp>
        <p:sp>
          <p:nvSpPr>
            <p:cNvPr id="436231" name="AutoShape 7"/>
            <p:cNvSpPr>
              <a:spLocks/>
            </p:cNvSpPr>
            <p:nvPr/>
          </p:nvSpPr>
          <p:spPr bwMode="auto">
            <a:xfrm>
              <a:off x="4692" y="1477"/>
              <a:ext cx="144" cy="1174"/>
            </a:xfrm>
            <a:prstGeom prst="rightBrace">
              <a:avLst>
                <a:gd name="adj1" fmla="val 6794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36232" name="Text Box 8"/>
            <p:cNvSpPr txBox="1">
              <a:spLocks noChangeArrowheads="1"/>
            </p:cNvSpPr>
            <p:nvPr/>
          </p:nvSpPr>
          <p:spPr bwMode="auto">
            <a:xfrm>
              <a:off x="4809" y="1912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Comic Sans MS" pitchFamily="66" charset="0"/>
                </a:rPr>
                <a:t>n-1</a:t>
              </a:r>
              <a:r>
                <a:rPr lang="en-US" altLang="en-US" sz="2400">
                  <a:latin typeface="Monotype Corsiva" pitchFamily="66" charset="0"/>
                </a:rPr>
                <a:t> </a:t>
              </a:r>
              <a:r>
                <a:rPr lang="en-US" altLang="en-US" sz="2400"/>
                <a:t>times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93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022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162" name="Group 2"/>
          <p:cNvGrpSpPr>
            <a:grpSpLocks/>
          </p:cNvGrpSpPr>
          <p:nvPr/>
        </p:nvGrpSpPr>
        <p:grpSpPr bwMode="auto">
          <a:xfrm>
            <a:off x="7162800" y="2871788"/>
            <a:ext cx="566738" cy="633412"/>
            <a:chOff x="4512" y="2352"/>
            <a:chExt cx="357" cy="399"/>
          </a:xfrm>
        </p:grpSpPr>
        <p:sp>
          <p:nvSpPr>
            <p:cNvPr id="476163" name="Line 3"/>
            <p:cNvSpPr>
              <a:spLocks noChangeAspect="1" noChangeShapeType="1"/>
            </p:cNvSpPr>
            <p:nvPr/>
          </p:nvSpPr>
          <p:spPr bwMode="auto">
            <a:xfrm rot="16200000" flipV="1">
              <a:off x="4505" y="235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76164" name="Oval 4"/>
            <p:cNvSpPr>
              <a:spLocks noChangeArrowheads="1"/>
            </p:cNvSpPr>
            <p:nvPr/>
          </p:nvSpPr>
          <p:spPr bwMode="auto">
            <a:xfrm>
              <a:off x="4667" y="2549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-</a:t>
              </a:r>
              <a:r>
                <a:rPr lang="en-US" altLang="en-US">
                  <a:sym typeface="Symbol" pitchFamily="18" charset="2"/>
                </a:rPr>
                <a:t></a:t>
              </a:r>
            </a:p>
          </p:txBody>
        </p:sp>
      </p:grpSp>
      <p:sp>
        <p:nvSpPr>
          <p:cNvPr id="4761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MAX-HEAP-INSERT</a:t>
            </a:r>
          </a:p>
        </p:txBody>
      </p:sp>
      <p:sp>
        <p:nvSpPr>
          <p:cNvPr id="4761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5592762" cy="53387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dirty="0"/>
              <a:t>Goal: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Inserts a new element into a max-heap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Idea: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Expand the max-heap with a new element whose key is -</a:t>
            </a:r>
            <a:r>
              <a:rPr lang="en-US" altLang="en-US" dirty="0">
                <a:sym typeface="Symbol" pitchFamily="18" charset="2"/>
              </a:rPr>
              <a:t></a:t>
            </a:r>
          </a:p>
          <a:p>
            <a:pPr lvl="1">
              <a:lnSpc>
                <a:spcPct val="120000"/>
              </a:lnSpc>
            </a:pPr>
            <a:r>
              <a:rPr lang="en-US" altLang="en-US" dirty="0" smtClean="0">
                <a:sym typeface="Symbol" pitchFamily="18" charset="2"/>
              </a:rPr>
              <a:t>Set </a:t>
            </a:r>
            <a:r>
              <a:rPr lang="en-US" altLang="en-US" dirty="0">
                <a:sym typeface="Symbol" pitchFamily="18" charset="2"/>
              </a:rPr>
              <a:t>the key of the new node to its correct value and maintain the max-heap property</a:t>
            </a:r>
          </a:p>
        </p:txBody>
      </p:sp>
      <p:sp>
        <p:nvSpPr>
          <p:cNvPr id="476167" name="Line 7"/>
          <p:cNvSpPr>
            <a:spLocks noChangeAspect="1" noChangeShapeType="1"/>
          </p:cNvSpPr>
          <p:nvPr/>
        </p:nvSpPr>
        <p:spPr bwMode="auto">
          <a:xfrm flipV="1">
            <a:off x="6924675" y="2941638"/>
            <a:ext cx="411163" cy="392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76168" name="Line 8"/>
          <p:cNvSpPr>
            <a:spLocks noChangeAspect="1" noChangeShapeType="1"/>
          </p:cNvSpPr>
          <p:nvPr/>
        </p:nvSpPr>
        <p:spPr bwMode="auto">
          <a:xfrm flipV="1">
            <a:off x="7666038" y="2486025"/>
            <a:ext cx="511175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76169" name="Line 9"/>
          <p:cNvSpPr>
            <a:spLocks noChangeAspect="1" noChangeShapeType="1"/>
          </p:cNvSpPr>
          <p:nvPr/>
        </p:nvSpPr>
        <p:spPr bwMode="auto">
          <a:xfrm rot="16200000" flipV="1">
            <a:off x="6234906" y="2875757"/>
            <a:ext cx="511175" cy="487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76170" name="Line 10"/>
          <p:cNvSpPr>
            <a:spLocks noChangeAspect="1" noChangeShapeType="1"/>
          </p:cNvSpPr>
          <p:nvPr/>
        </p:nvSpPr>
        <p:spPr bwMode="auto">
          <a:xfrm rot="16200000" flipV="1">
            <a:off x="6776244" y="2478881"/>
            <a:ext cx="511175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76171" name="Line 11"/>
          <p:cNvSpPr>
            <a:spLocks noChangeAspect="1" noChangeShapeType="1"/>
          </p:cNvSpPr>
          <p:nvPr/>
        </p:nvSpPr>
        <p:spPr bwMode="auto">
          <a:xfrm rot="16200000" flipV="1">
            <a:off x="7405687" y="1760538"/>
            <a:ext cx="1279525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76172" name="Line 12"/>
          <p:cNvSpPr>
            <a:spLocks noChangeShapeType="1"/>
          </p:cNvSpPr>
          <p:nvPr/>
        </p:nvSpPr>
        <p:spPr bwMode="auto">
          <a:xfrm flipV="1">
            <a:off x="5959475" y="1804988"/>
            <a:ext cx="1600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76173" name="Oval 13"/>
          <p:cNvSpPr>
            <a:spLocks noChangeArrowheads="1"/>
          </p:cNvSpPr>
          <p:nvPr/>
        </p:nvSpPr>
        <p:spPr bwMode="auto">
          <a:xfrm>
            <a:off x="6188075" y="277971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76174" name="Oval 14"/>
          <p:cNvSpPr>
            <a:spLocks noChangeArrowheads="1"/>
          </p:cNvSpPr>
          <p:nvPr/>
        </p:nvSpPr>
        <p:spPr bwMode="auto">
          <a:xfrm>
            <a:off x="5791200" y="31765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476175" name="Oval 15"/>
          <p:cNvSpPr>
            <a:spLocks noChangeArrowheads="1"/>
          </p:cNvSpPr>
          <p:nvPr/>
        </p:nvSpPr>
        <p:spPr bwMode="auto">
          <a:xfrm>
            <a:off x="6492875" y="31765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476176" name="Oval 16"/>
          <p:cNvSpPr>
            <a:spLocks noChangeArrowheads="1"/>
          </p:cNvSpPr>
          <p:nvPr/>
        </p:nvSpPr>
        <p:spPr bwMode="auto">
          <a:xfrm>
            <a:off x="6645275" y="23383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14</a:t>
            </a:r>
          </a:p>
        </p:txBody>
      </p:sp>
      <p:sp>
        <p:nvSpPr>
          <p:cNvPr id="476177" name="Oval 17"/>
          <p:cNvSpPr>
            <a:spLocks noChangeArrowheads="1"/>
          </p:cNvSpPr>
          <p:nvPr/>
        </p:nvSpPr>
        <p:spPr bwMode="auto">
          <a:xfrm>
            <a:off x="7102475" y="277971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476178" name="Oval 18"/>
          <p:cNvSpPr>
            <a:spLocks noChangeArrowheads="1"/>
          </p:cNvSpPr>
          <p:nvPr/>
        </p:nvSpPr>
        <p:spPr bwMode="auto">
          <a:xfrm>
            <a:off x="6873875" y="31765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76179" name="Oval 19"/>
          <p:cNvSpPr>
            <a:spLocks noChangeArrowheads="1"/>
          </p:cNvSpPr>
          <p:nvPr/>
        </p:nvSpPr>
        <p:spPr bwMode="auto">
          <a:xfrm>
            <a:off x="7369175" y="16525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16</a:t>
            </a:r>
          </a:p>
        </p:txBody>
      </p:sp>
      <p:sp>
        <p:nvSpPr>
          <p:cNvPr id="476180" name="Oval 20"/>
          <p:cNvSpPr>
            <a:spLocks noChangeArrowheads="1"/>
          </p:cNvSpPr>
          <p:nvPr/>
        </p:nvSpPr>
        <p:spPr bwMode="auto">
          <a:xfrm>
            <a:off x="8013700" y="23383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476181" name="Oval 21"/>
          <p:cNvSpPr>
            <a:spLocks noChangeArrowheads="1"/>
          </p:cNvSpPr>
          <p:nvPr/>
        </p:nvSpPr>
        <p:spPr bwMode="auto">
          <a:xfrm>
            <a:off x="7499350" y="277971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476182" name="Oval 22"/>
          <p:cNvSpPr>
            <a:spLocks noChangeArrowheads="1"/>
          </p:cNvSpPr>
          <p:nvPr/>
        </p:nvSpPr>
        <p:spPr bwMode="auto">
          <a:xfrm>
            <a:off x="8413750" y="277971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grpSp>
        <p:nvGrpSpPr>
          <p:cNvPr id="476183" name="Group 23"/>
          <p:cNvGrpSpPr>
            <a:grpSpLocks/>
          </p:cNvGrpSpPr>
          <p:nvPr/>
        </p:nvGrpSpPr>
        <p:grpSpPr bwMode="auto">
          <a:xfrm>
            <a:off x="5791200" y="3733800"/>
            <a:ext cx="2943225" cy="1852613"/>
            <a:chOff x="3648" y="2352"/>
            <a:chExt cx="1854" cy="1167"/>
          </a:xfrm>
        </p:grpSpPr>
        <p:sp>
          <p:nvSpPr>
            <p:cNvPr id="476184" name="Line 24"/>
            <p:cNvSpPr>
              <a:spLocks noChangeAspect="1" noChangeShapeType="1"/>
            </p:cNvSpPr>
            <p:nvPr/>
          </p:nvSpPr>
          <p:spPr bwMode="auto">
            <a:xfrm rot="16200000" flipV="1">
              <a:off x="4505" y="3127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76185" name="Oval 25"/>
            <p:cNvSpPr>
              <a:spLocks noChangeArrowheads="1"/>
            </p:cNvSpPr>
            <p:nvPr/>
          </p:nvSpPr>
          <p:spPr bwMode="auto">
            <a:xfrm>
              <a:off x="4667" y="3317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15</a:t>
              </a:r>
              <a:endParaRPr lang="en-US" altLang="en-US">
                <a:sym typeface="Symbol" pitchFamily="18" charset="2"/>
              </a:endParaRPr>
            </a:p>
          </p:txBody>
        </p:sp>
        <p:sp>
          <p:nvSpPr>
            <p:cNvPr id="476186" name="Line 26"/>
            <p:cNvSpPr>
              <a:spLocks noChangeAspect="1" noChangeShapeType="1"/>
            </p:cNvSpPr>
            <p:nvPr/>
          </p:nvSpPr>
          <p:spPr bwMode="auto">
            <a:xfrm flipV="1">
              <a:off x="4362" y="3164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76187" name="Line 27"/>
            <p:cNvSpPr>
              <a:spLocks noChangeAspect="1" noChangeShapeType="1"/>
            </p:cNvSpPr>
            <p:nvPr/>
          </p:nvSpPr>
          <p:spPr bwMode="auto">
            <a:xfrm flipV="1">
              <a:off x="4829" y="2877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76188" name="Line 28"/>
            <p:cNvSpPr>
              <a:spLocks noChangeAspect="1" noChangeShapeType="1"/>
            </p:cNvSpPr>
            <p:nvPr/>
          </p:nvSpPr>
          <p:spPr bwMode="auto">
            <a:xfrm rot="16200000" flipV="1">
              <a:off x="3928" y="3122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76189" name="Line 29"/>
            <p:cNvSpPr>
              <a:spLocks noChangeAspect="1" noChangeShapeType="1"/>
            </p:cNvSpPr>
            <p:nvPr/>
          </p:nvSpPr>
          <p:spPr bwMode="auto">
            <a:xfrm rot="16200000" flipV="1">
              <a:off x="4269" y="2872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76190" name="Line 30"/>
            <p:cNvSpPr>
              <a:spLocks noChangeAspect="1" noChangeShapeType="1"/>
            </p:cNvSpPr>
            <p:nvPr/>
          </p:nvSpPr>
          <p:spPr bwMode="auto">
            <a:xfrm rot="16200000" flipV="1">
              <a:off x="4665" y="2420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76191" name="Line 31"/>
            <p:cNvSpPr>
              <a:spLocks noChangeShapeType="1"/>
            </p:cNvSpPr>
            <p:nvPr/>
          </p:nvSpPr>
          <p:spPr bwMode="auto">
            <a:xfrm flipV="1">
              <a:off x="3754" y="2448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76192" name="Oval 32"/>
            <p:cNvSpPr>
              <a:spLocks noChangeArrowheads="1"/>
            </p:cNvSpPr>
            <p:nvPr/>
          </p:nvSpPr>
          <p:spPr bwMode="auto">
            <a:xfrm>
              <a:off x="3898" y="306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76193" name="Oval 33"/>
            <p:cNvSpPr>
              <a:spLocks noChangeArrowheads="1"/>
            </p:cNvSpPr>
            <p:nvPr/>
          </p:nvSpPr>
          <p:spPr bwMode="auto">
            <a:xfrm>
              <a:off x="3648" y="331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76194" name="Oval 34"/>
            <p:cNvSpPr>
              <a:spLocks noChangeArrowheads="1"/>
            </p:cNvSpPr>
            <p:nvPr/>
          </p:nvSpPr>
          <p:spPr bwMode="auto">
            <a:xfrm>
              <a:off x="4090" y="331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76195" name="Oval 35"/>
            <p:cNvSpPr>
              <a:spLocks noChangeArrowheads="1"/>
            </p:cNvSpPr>
            <p:nvPr/>
          </p:nvSpPr>
          <p:spPr bwMode="auto">
            <a:xfrm>
              <a:off x="4186" y="278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14</a:t>
              </a:r>
            </a:p>
          </p:txBody>
        </p:sp>
        <p:sp>
          <p:nvSpPr>
            <p:cNvPr id="476196" name="Oval 36"/>
            <p:cNvSpPr>
              <a:spLocks noChangeArrowheads="1"/>
            </p:cNvSpPr>
            <p:nvPr/>
          </p:nvSpPr>
          <p:spPr bwMode="auto">
            <a:xfrm>
              <a:off x="4474" y="306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76197" name="Oval 37"/>
            <p:cNvSpPr>
              <a:spLocks noChangeArrowheads="1"/>
            </p:cNvSpPr>
            <p:nvPr/>
          </p:nvSpPr>
          <p:spPr bwMode="auto">
            <a:xfrm>
              <a:off x="4330" y="331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76198" name="Oval 38"/>
            <p:cNvSpPr>
              <a:spLocks noChangeArrowheads="1"/>
            </p:cNvSpPr>
            <p:nvPr/>
          </p:nvSpPr>
          <p:spPr bwMode="auto">
            <a:xfrm>
              <a:off x="4642" y="235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16</a:t>
              </a:r>
            </a:p>
          </p:txBody>
        </p:sp>
        <p:sp>
          <p:nvSpPr>
            <p:cNvPr id="476199" name="Oval 39"/>
            <p:cNvSpPr>
              <a:spLocks noChangeArrowheads="1"/>
            </p:cNvSpPr>
            <p:nvPr/>
          </p:nvSpPr>
          <p:spPr bwMode="auto">
            <a:xfrm>
              <a:off x="5048" y="278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476200" name="Oval 40"/>
            <p:cNvSpPr>
              <a:spLocks noChangeArrowheads="1"/>
            </p:cNvSpPr>
            <p:nvPr/>
          </p:nvSpPr>
          <p:spPr bwMode="auto">
            <a:xfrm>
              <a:off x="4724" y="306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476201" name="Oval 41"/>
            <p:cNvSpPr>
              <a:spLocks noChangeArrowheads="1"/>
            </p:cNvSpPr>
            <p:nvPr/>
          </p:nvSpPr>
          <p:spPr bwMode="auto">
            <a:xfrm>
              <a:off x="5300" y="306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94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679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</a:t>
            </a:r>
            <a:r>
              <a:rPr lang="en-US" altLang="en-US" sz="2800"/>
              <a:t>MAX-HEAP-INSERT</a:t>
            </a:r>
          </a:p>
        </p:txBody>
      </p:sp>
      <p:grpSp>
        <p:nvGrpSpPr>
          <p:cNvPr id="478211" name="Group 3"/>
          <p:cNvGrpSpPr>
            <a:grpSpLocks/>
          </p:cNvGrpSpPr>
          <p:nvPr/>
        </p:nvGrpSpPr>
        <p:grpSpPr bwMode="auto">
          <a:xfrm>
            <a:off x="1635125" y="3106738"/>
            <a:ext cx="566738" cy="633412"/>
            <a:chOff x="4512" y="2352"/>
            <a:chExt cx="357" cy="399"/>
          </a:xfrm>
        </p:grpSpPr>
        <p:sp>
          <p:nvSpPr>
            <p:cNvPr id="478212" name="Line 4"/>
            <p:cNvSpPr>
              <a:spLocks noChangeAspect="1" noChangeShapeType="1"/>
            </p:cNvSpPr>
            <p:nvPr/>
          </p:nvSpPr>
          <p:spPr bwMode="auto">
            <a:xfrm rot="16200000" flipV="1">
              <a:off x="4505" y="235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78213" name="Oval 5"/>
            <p:cNvSpPr>
              <a:spLocks noChangeArrowheads="1"/>
            </p:cNvSpPr>
            <p:nvPr/>
          </p:nvSpPr>
          <p:spPr bwMode="auto">
            <a:xfrm>
              <a:off x="4667" y="2549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-</a:t>
              </a:r>
              <a:r>
                <a:rPr lang="en-US" altLang="en-US">
                  <a:sym typeface="Symbol" pitchFamily="18" charset="2"/>
                </a:rPr>
                <a:t></a:t>
              </a:r>
            </a:p>
          </p:txBody>
        </p:sp>
      </p:grpSp>
      <p:grpSp>
        <p:nvGrpSpPr>
          <p:cNvPr id="478214" name="Group 6"/>
          <p:cNvGrpSpPr>
            <a:grpSpLocks/>
          </p:cNvGrpSpPr>
          <p:nvPr/>
        </p:nvGrpSpPr>
        <p:grpSpPr bwMode="auto">
          <a:xfrm>
            <a:off x="263525" y="1179513"/>
            <a:ext cx="3017838" cy="2552700"/>
            <a:chOff x="166" y="743"/>
            <a:chExt cx="1901" cy="1608"/>
          </a:xfrm>
        </p:grpSpPr>
        <p:sp>
          <p:nvSpPr>
            <p:cNvPr id="478215" name="Line 7"/>
            <p:cNvSpPr>
              <a:spLocks noChangeAspect="1" noChangeShapeType="1"/>
            </p:cNvSpPr>
            <p:nvPr/>
          </p:nvSpPr>
          <p:spPr bwMode="auto">
            <a:xfrm flipV="1">
              <a:off x="880" y="2001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78216" name="Line 8"/>
            <p:cNvSpPr>
              <a:spLocks noChangeAspect="1" noChangeShapeType="1"/>
            </p:cNvSpPr>
            <p:nvPr/>
          </p:nvSpPr>
          <p:spPr bwMode="auto">
            <a:xfrm flipV="1">
              <a:off x="1347" y="1714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78217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446" y="195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78218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787" y="170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78219" name="Line 11"/>
            <p:cNvSpPr>
              <a:spLocks noChangeAspect="1" noChangeShapeType="1"/>
            </p:cNvSpPr>
            <p:nvPr/>
          </p:nvSpPr>
          <p:spPr bwMode="auto">
            <a:xfrm rot="16200000" flipV="1">
              <a:off x="1183" y="1257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78220" name="Line 12"/>
            <p:cNvSpPr>
              <a:spLocks noChangeShapeType="1"/>
            </p:cNvSpPr>
            <p:nvPr/>
          </p:nvSpPr>
          <p:spPr bwMode="auto">
            <a:xfrm flipV="1">
              <a:off x="272" y="1285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78221" name="Oval 13"/>
            <p:cNvSpPr>
              <a:spLocks noChangeArrowheads="1"/>
            </p:cNvSpPr>
            <p:nvPr/>
          </p:nvSpPr>
          <p:spPr bwMode="auto">
            <a:xfrm>
              <a:off x="416" y="189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78222" name="Oval 14"/>
            <p:cNvSpPr>
              <a:spLocks noChangeArrowheads="1"/>
            </p:cNvSpPr>
            <p:nvPr/>
          </p:nvSpPr>
          <p:spPr bwMode="auto">
            <a:xfrm>
              <a:off x="166" y="214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78223" name="Oval 15"/>
            <p:cNvSpPr>
              <a:spLocks noChangeArrowheads="1"/>
            </p:cNvSpPr>
            <p:nvPr/>
          </p:nvSpPr>
          <p:spPr bwMode="auto">
            <a:xfrm>
              <a:off x="608" y="214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78224" name="Oval 16"/>
            <p:cNvSpPr>
              <a:spLocks noChangeArrowheads="1"/>
            </p:cNvSpPr>
            <p:nvPr/>
          </p:nvSpPr>
          <p:spPr bwMode="auto">
            <a:xfrm>
              <a:off x="704" y="162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14</a:t>
              </a:r>
            </a:p>
          </p:txBody>
        </p:sp>
        <p:sp>
          <p:nvSpPr>
            <p:cNvPr id="478225" name="Oval 17"/>
            <p:cNvSpPr>
              <a:spLocks noChangeArrowheads="1"/>
            </p:cNvSpPr>
            <p:nvPr/>
          </p:nvSpPr>
          <p:spPr bwMode="auto">
            <a:xfrm>
              <a:off x="992" y="189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78226" name="Oval 18"/>
            <p:cNvSpPr>
              <a:spLocks noChangeArrowheads="1"/>
            </p:cNvSpPr>
            <p:nvPr/>
          </p:nvSpPr>
          <p:spPr bwMode="auto">
            <a:xfrm>
              <a:off x="848" y="214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78227" name="Oval 19"/>
            <p:cNvSpPr>
              <a:spLocks noChangeArrowheads="1"/>
            </p:cNvSpPr>
            <p:nvPr/>
          </p:nvSpPr>
          <p:spPr bwMode="auto">
            <a:xfrm>
              <a:off x="1160" y="118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16</a:t>
              </a:r>
            </a:p>
          </p:txBody>
        </p:sp>
        <p:sp>
          <p:nvSpPr>
            <p:cNvPr id="478228" name="Oval 20"/>
            <p:cNvSpPr>
              <a:spLocks noChangeArrowheads="1"/>
            </p:cNvSpPr>
            <p:nvPr/>
          </p:nvSpPr>
          <p:spPr bwMode="auto">
            <a:xfrm>
              <a:off x="1566" y="162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478229" name="Oval 21"/>
            <p:cNvSpPr>
              <a:spLocks noChangeArrowheads="1"/>
            </p:cNvSpPr>
            <p:nvPr/>
          </p:nvSpPr>
          <p:spPr bwMode="auto">
            <a:xfrm>
              <a:off x="1242" y="189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478230" name="Oval 22"/>
            <p:cNvSpPr>
              <a:spLocks noChangeArrowheads="1"/>
            </p:cNvSpPr>
            <p:nvPr/>
          </p:nvSpPr>
          <p:spPr bwMode="auto">
            <a:xfrm>
              <a:off x="1818" y="189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78231" name="Text Box 23"/>
            <p:cNvSpPr txBox="1">
              <a:spLocks noChangeArrowheads="1"/>
            </p:cNvSpPr>
            <p:nvPr/>
          </p:nvSpPr>
          <p:spPr bwMode="auto">
            <a:xfrm>
              <a:off x="592" y="743"/>
              <a:ext cx="14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Insert value 15:</a:t>
              </a:r>
            </a:p>
            <a:p>
              <a:r>
                <a:rPr lang="en-US" altLang="en-US"/>
                <a:t>- Start by inserting -</a:t>
              </a:r>
              <a:r>
                <a:rPr lang="en-US" altLang="en-US">
                  <a:sym typeface="Symbol" pitchFamily="18" charset="2"/>
                </a:rPr>
                <a:t></a:t>
              </a:r>
            </a:p>
          </p:txBody>
        </p:sp>
      </p:grpSp>
      <p:grpSp>
        <p:nvGrpSpPr>
          <p:cNvPr id="478232" name="Group 24"/>
          <p:cNvGrpSpPr>
            <a:grpSpLocks/>
          </p:cNvGrpSpPr>
          <p:nvPr/>
        </p:nvGrpSpPr>
        <p:grpSpPr bwMode="auto">
          <a:xfrm>
            <a:off x="4341813" y="1179513"/>
            <a:ext cx="4502150" cy="2557462"/>
            <a:chOff x="2735" y="743"/>
            <a:chExt cx="2836" cy="1611"/>
          </a:xfrm>
        </p:grpSpPr>
        <p:sp>
          <p:nvSpPr>
            <p:cNvPr id="478233" name="Line 25"/>
            <p:cNvSpPr>
              <a:spLocks noChangeAspect="1" noChangeShapeType="1"/>
            </p:cNvSpPr>
            <p:nvPr/>
          </p:nvSpPr>
          <p:spPr bwMode="auto">
            <a:xfrm rot="16200000" flipV="1">
              <a:off x="3592" y="1962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78234" name="Oval 26"/>
            <p:cNvSpPr>
              <a:spLocks noChangeArrowheads="1"/>
            </p:cNvSpPr>
            <p:nvPr/>
          </p:nvSpPr>
          <p:spPr bwMode="auto">
            <a:xfrm>
              <a:off x="3754" y="2152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15</a:t>
              </a:r>
              <a:endParaRPr lang="en-US" altLang="en-US">
                <a:sym typeface="Symbol" pitchFamily="18" charset="2"/>
              </a:endParaRPr>
            </a:p>
          </p:txBody>
        </p:sp>
        <p:sp>
          <p:nvSpPr>
            <p:cNvPr id="478235" name="Line 27"/>
            <p:cNvSpPr>
              <a:spLocks noChangeAspect="1" noChangeShapeType="1"/>
            </p:cNvSpPr>
            <p:nvPr/>
          </p:nvSpPr>
          <p:spPr bwMode="auto">
            <a:xfrm flipV="1">
              <a:off x="3449" y="1999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78236" name="Line 28"/>
            <p:cNvSpPr>
              <a:spLocks noChangeAspect="1" noChangeShapeType="1"/>
            </p:cNvSpPr>
            <p:nvPr/>
          </p:nvSpPr>
          <p:spPr bwMode="auto">
            <a:xfrm flipV="1">
              <a:off x="3916" y="1712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78237" name="Line 29"/>
            <p:cNvSpPr>
              <a:spLocks noChangeAspect="1" noChangeShapeType="1"/>
            </p:cNvSpPr>
            <p:nvPr/>
          </p:nvSpPr>
          <p:spPr bwMode="auto">
            <a:xfrm rot="16200000" flipV="1">
              <a:off x="3015" y="1957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78238" name="Line 30"/>
            <p:cNvSpPr>
              <a:spLocks noChangeAspect="1" noChangeShapeType="1"/>
            </p:cNvSpPr>
            <p:nvPr/>
          </p:nvSpPr>
          <p:spPr bwMode="auto">
            <a:xfrm rot="16200000" flipV="1">
              <a:off x="3356" y="1707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78239" name="Line 31"/>
            <p:cNvSpPr>
              <a:spLocks noChangeAspect="1" noChangeShapeType="1"/>
            </p:cNvSpPr>
            <p:nvPr/>
          </p:nvSpPr>
          <p:spPr bwMode="auto">
            <a:xfrm rot="16200000" flipV="1">
              <a:off x="3752" y="1255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78240" name="Line 32"/>
            <p:cNvSpPr>
              <a:spLocks noChangeShapeType="1"/>
            </p:cNvSpPr>
            <p:nvPr/>
          </p:nvSpPr>
          <p:spPr bwMode="auto">
            <a:xfrm flipV="1">
              <a:off x="2841" y="1283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78241" name="Oval 33"/>
            <p:cNvSpPr>
              <a:spLocks noChangeArrowheads="1"/>
            </p:cNvSpPr>
            <p:nvPr/>
          </p:nvSpPr>
          <p:spPr bwMode="auto">
            <a:xfrm>
              <a:off x="2985" y="189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78242" name="Oval 34"/>
            <p:cNvSpPr>
              <a:spLocks noChangeArrowheads="1"/>
            </p:cNvSpPr>
            <p:nvPr/>
          </p:nvSpPr>
          <p:spPr bwMode="auto">
            <a:xfrm>
              <a:off x="2735" y="214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78243" name="Oval 35"/>
            <p:cNvSpPr>
              <a:spLocks noChangeArrowheads="1"/>
            </p:cNvSpPr>
            <p:nvPr/>
          </p:nvSpPr>
          <p:spPr bwMode="auto">
            <a:xfrm>
              <a:off x="3177" y="214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78244" name="Oval 36"/>
            <p:cNvSpPr>
              <a:spLocks noChangeArrowheads="1"/>
            </p:cNvSpPr>
            <p:nvPr/>
          </p:nvSpPr>
          <p:spPr bwMode="auto">
            <a:xfrm>
              <a:off x="3273" y="161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14</a:t>
              </a:r>
            </a:p>
          </p:txBody>
        </p:sp>
        <p:sp>
          <p:nvSpPr>
            <p:cNvPr id="478245" name="Oval 37"/>
            <p:cNvSpPr>
              <a:spLocks noChangeArrowheads="1"/>
            </p:cNvSpPr>
            <p:nvPr/>
          </p:nvSpPr>
          <p:spPr bwMode="auto">
            <a:xfrm>
              <a:off x="3561" y="189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78246" name="Oval 38"/>
            <p:cNvSpPr>
              <a:spLocks noChangeArrowheads="1"/>
            </p:cNvSpPr>
            <p:nvPr/>
          </p:nvSpPr>
          <p:spPr bwMode="auto">
            <a:xfrm>
              <a:off x="3417" y="214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78247" name="Oval 39"/>
            <p:cNvSpPr>
              <a:spLocks noChangeArrowheads="1"/>
            </p:cNvSpPr>
            <p:nvPr/>
          </p:nvSpPr>
          <p:spPr bwMode="auto">
            <a:xfrm>
              <a:off x="3729" y="118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16</a:t>
              </a:r>
            </a:p>
          </p:txBody>
        </p:sp>
        <p:sp>
          <p:nvSpPr>
            <p:cNvPr id="478248" name="Oval 40"/>
            <p:cNvSpPr>
              <a:spLocks noChangeArrowheads="1"/>
            </p:cNvSpPr>
            <p:nvPr/>
          </p:nvSpPr>
          <p:spPr bwMode="auto">
            <a:xfrm>
              <a:off x="4135" y="161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478249" name="Oval 41"/>
            <p:cNvSpPr>
              <a:spLocks noChangeArrowheads="1"/>
            </p:cNvSpPr>
            <p:nvPr/>
          </p:nvSpPr>
          <p:spPr bwMode="auto">
            <a:xfrm>
              <a:off x="3811" y="189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478250" name="Oval 42"/>
            <p:cNvSpPr>
              <a:spLocks noChangeArrowheads="1"/>
            </p:cNvSpPr>
            <p:nvPr/>
          </p:nvSpPr>
          <p:spPr bwMode="auto">
            <a:xfrm>
              <a:off x="4387" y="189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78251" name="Text Box 43"/>
            <p:cNvSpPr txBox="1">
              <a:spLocks noChangeArrowheads="1"/>
            </p:cNvSpPr>
            <p:nvPr/>
          </p:nvSpPr>
          <p:spPr bwMode="auto">
            <a:xfrm>
              <a:off x="2755" y="743"/>
              <a:ext cx="281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Increase the key to 15</a:t>
              </a:r>
            </a:p>
            <a:p>
              <a:r>
                <a:rPr lang="en-US" altLang="en-US"/>
                <a:t>Call HEAP-INCREASE-KEY on A[11] = 15</a:t>
              </a:r>
            </a:p>
          </p:txBody>
        </p:sp>
      </p:grpSp>
      <p:grpSp>
        <p:nvGrpSpPr>
          <p:cNvPr id="478252" name="Group 44"/>
          <p:cNvGrpSpPr>
            <a:grpSpLocks/>
          </p:cNvGrpSpPr>
          <p:nvPr/>
        </p:nvGrpSpPr>
        <p:grpSpPr bwMode="auto">
          <a:xfrm>
            <a:off x="327025" y="3998913"/>
            <a:ext cx="2943225" cy="2557462"/>
            <a:chOff x="206" y="2519"/>
            <a:chExt cx="1854" cy="1611"/>
          </a:xfrm>
        </p:grpSpPr>
        <p:sp>
          <p:nvSpPr>
            <p:cNvPr id="478253" name="Line 45"/>
            <p:cNvSpPr>
              <a:spLocks noChangeAspect="1" noChangeShapeType="1"/>
            </p:cNvSpPr>
            <p:nvPr/>
          </p:nvSpPr>
          <p:spPr bwMode="auto">
            <a:xfrm rot="16200000" flipV="1">
              <a:off x="1063" y="3738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78254" name="Oval 46"/>
            <p:cNvSpPr>
              <a:spLocks noChangeArrowheads="1"/>
            </p:cNvSpPr>
            <p:nvPr/>
          </p:nvSpPr>
          <p:spPr bwMode="auto">
            <a:xfrm>
              <a:off x="1225" y="3928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  <a:endParaRPr lang="en-US" altLang="en-US">
                <a:sym typeface="Symbol" pitchFamily="18" charset="2"/>
              </a:endParaRPr>
            </a:p>
          </p:txBody>
        </p:sp>
        <p:sp>
          <p:nvSpPr>
            <p:cNvPr id="478255" name="Line 47"/>
            <p:cNvSpPr>
              <a:spLocks noChangeAspect="1" noChangeShapeType="1"/>
            </p:cNvSpPr>
            <p:nvPr/>
          </p:nvSpPr>
          <p:spPr bwMode="auto">
            <a:xfrm flipV="1">
              <a:off x="920" y="3775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78256" name="Line 48"/>
            <p:cNvSpPr>
              <a:spLocks noChangeAspect="1" noChangeShapeType="1"/>
            </p:cNvSpPr>
            <p:nvPr/>
          </p:nvSpPr>
          <p:spPr bwMode="auto">
            <a:xfrm flipV="1">
              <a:off x="1387" y="3488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78257" name="Line 49"/>
            <p:cNvSpPr>
              <a:spLocks noChangeAspect="1" noChangeShapeType="1"/>
            </p:cNvSpPr>
            <p:nvPr/>
          </p:nvSpPr>
          <p:spPr bwMode="auto">
            <a:xfrm rot="16200000" flipV="1">
              <a:off x="486" y="3733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78258" name="Line 50"/>
            <p:cNvSpPr>
              <a:spLocks noChangeAspect="1" noChangeShapeType="1"/>
            </p:cNvSpPr>
            <p:nvPr/>
          </p:nvSpPr>
          <p:spPr bwMode="auto">
            <a:xfrm rot="16200000" flipV="1">
              <a:off x="827" y="3483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78259" name="Line 51"/>
            <p:cNvSpPr>
              <a:spLocks noChangeAspect="1" noChangeShapeType="1"/>
            </p:cNvSpPr>
            <p:nvPr/>
          </p:nvSpPr>
          <p:spPr bwMode="auto">
            <a:xfrm rot="16200000" flipV="1">
              <a:off x="1223" y="3031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78260" name="Line 52"/>
            <p:cNvSpPr>
              <a:spLocks noChangeShapeType="1"/>
            </p:cNvSpPr>
            <p:nvPr/>
          </p:nvSpPr>
          <p:spPr bwMode="auto">
            <a:xfrm flipV="1">
              <a:off x="312" y="3059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78261" name="Oval 53"/>
            <p:cNvSpPr>
              <a:spLocks noChangeArrowheads="1"/>
            </p:cNvSpPr>
            <p:nvPr/>
          </p:nvSpPr>
          <p:spPr bwMode="auto">
            <a:xfrm>
              <a:off x="456" y="36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78262" name="Oval 54"/>
            <p:cNvSpPr>
              <a:spLocks noChangeArrowheads="1"/>
            </p:cNvSpPr>
            <p:nvPr/>
          </p:nvSpPr>
          <p:spPr bwMode="auto">
            <a:xfrm>
              <a:off x="206" y="392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78263" name="Oval 55"/>
            <p:cNvSpPr>
              <a:spLocks noChangeArrowheads="1"/>
            </p:cNvSpPr>
            <p:nvPr/>
          </p:nvSpPr>
          <p:spPr bwMode="auto">
            <a:xfrm>
              <a:off x="648" y="392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78264" name="Oval 56"/>
            <p:cNvSpPr>
              <a:spLocks noChangeArrowheads="1"/>
            </p:cNvSpPr>
            <p:nvPr/>
          </p:nvSpPr>
          <p:spPr bwMode="auto">
            <a:xfrm>
              <a:off x="744" y="3395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14</a:t>
              </a:r>
            </a:p>
          </p:txBody>
        </p:sp>
        <p:sp>
          <p:nvSpPr>
            <p:cNvPr id="478265" name="Oval 57"/>
            <p:cNvSpPr>
              <a:spLocks noChangeArrowheads="1"/>
            </p:cNvSpPr>
            <p:nvPr/>
          </p:nvSpPr>
          <p:spPr bwMode="auto">
            <a:xfrm>
              <a:off x="1032" y="3673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478266" name="Oval 58"/>
            <p:cNvSpPr>
              <a:spLocks noChangeArrowheads="1"/>
            </p:cNvSpPr>
            <p:nvPr/>
          </p:nvSpPr>
          <p:spPr bwMode="auto">
            <a:xfrm>
              <a:off x="888" y="392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78267" name="Oval 59"/>
            <p:cNvSpPr>
              <a:spLocks noChangeArrowheads="1"/>
            </p:cNvSpPr>
            <p:nvPr/>
          </p:nvSpPr>
          <p:spPr bwMode="auto">
            <a:xfrm>
              <a:off x="1200" y="296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16</a:t>
              </a:r>
            </a:p>
          </p:txBody>
        </p:sp>
        <p:sp>
          <p:nvSpPr>
            <p:cNvPr id="478268" name="Oval 60"/>
            <p:cNvSpPr>
              <a:spLocks noChangeArrowheads="1"/>
            </p:cNvSpPr>
            <p:nvPr/>
          </p:nvSpPr>
          <p:spPr bwMode="auto">
            <a:xfrm>
              <a:off x="1606" y="3395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478269" name="Oval 61"/>
            <p:cNvSpPr>
              <a:spLocks noChangeArrowheads="1"/>
            </p:cNvSpPr>
            <p:nvPr/>
          </p:nvSpPr>
          <p:spPr bwMode="auto">
            <a:xfrm>
              <a:off x="1282" y="36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478270" name="Oval 62"/>
            <p:cNvSpPr>
              <a:spLocks noChangeArrowheads="1"/>
            </p:cNvSpPr>
            <p:nvPr/>
          </p:nvSpPr>
          <p:spPr bwMode="auto">
            <a:xfrm>
              <a:off x="1858" y="36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78271" name="Text Box 63"/>
            <p:cNvSpPr txBox="1">
              <a:spLocks noChangeArrowheads="1"/>
            </p:cNvSpPr>
            <p:nvPr/>
          </p:nvSpPr>
          <p:spPr bwMode="auto">
            <a:xfrm>
              <a:off x="492" y="2519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/>
            </a:p>
          </p:txBody>
        </p:sp>
      </p:grpSp>
      <p:grpSp>
        <p:nvGrpSpPr>
          <p:cNvPr id="478272" name="Group 64"/>
          <p:cNvGrpSpPr>
            <a:grpSpLocks/>
          </p:cNvGrpSpPr>
          <p:nvPr/>
        </p:nvGrpSpPr>
        <p:grpSpPr bwMode="auto">
          <a:xfrm>
            <a:off x="4695825" y="3914775"/>
            <a:ext cx="3243263" cy="2557463"/>
            <a:chOff x="2958" y="2466"/>
            <a:chExt cx="2043" cy="1611"/>
          </a:xfrm>
        </p:grpSpPr>
        <p:sp>
          <p:nvSpPr>
            <p:cNvPr id="478273" name="Line 65"/>
            <p:cNvSpPr>
              <a:spLocks noChangeAspect="1" noChangeShapeType="1"/>
            </p:cNvSpPr>
            <p:nvPr/>
          </p:nvSpPr>
          <p:spPr bwMode="auto">
            <a:xfrm rot="16200000" flipV="1">
              <a:off x="3815" y="3685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78274" name="Oval 66"/>
            <p:cNvSpPr>
              <a:spLocks noChangeArrowheads="1"/>
            </p:cNvSpPr>
            <p:nvPr/>
          </p:nvSpPr>
          <p:spPr bwMode="auto">
            <a:xfrm>
              <a:off x="3977" y="3875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  <a:endParaRPr lang="en-US" altLang="en-US">
                <a:sym typeface="Symbol" pitchFamily="18" charset="2"/>
              </a:endParaRPr>
            </a:p>
          </p:txBody>
        </p:sp>
        <p:sp>
          <p:nvSpPr>
            <p:cNvPr id="478275" name="Line 67"/>
            <p:cNvSpPr>
              <a:spLocks noChangeAspect="1" noChangeShapeType="1"/>
            </p:cNvSpPr>
            <p:nvPr/>
          </p:nvSpPr>
          <p:spPr bwMode="auto">
            <a:xfrm flipV="1">
              <a:off x="3672" y="3722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78276" name="Line 68"/>
            <p:cNvSpPr>
              <a:spLocks noChangeAspect="1" noChangeShapeType="1"/>
            </p:cNvSpPr>
            <p:nvPr/>
          </p:nvSpPr>
          <p:spPr bwMode="auto">
            <a:xfrm flipV="1">
              <a:off x="4139" y="3435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78277" name="Line 69"/>
            <p:cNvSpPr>
              <a:spLocks noChangeAspect="1" noChangeShapeType="1"/>
            </p:cNvSpPr>
            <p:nvPr/>
          </p:nvSpPr>
          <p:spPr bwMode="auto">
            <a:xfrm rot="16200000" flipV="1">
              <a:off x="3238" y="368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78278" name="Line 70"/>
            <p:cNvSpPr>
              <a:spLocks noChangeAspect="1" noChangeShapeType="1"/>
            </p:cNvSpPr>
            <p:nvPr/>
          </p:nvSpPr>
          <p:spPr bwMode="auto">
            <a:xfrm rot="16200000" flipV="1">
              <a:off x="3579" y="343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78279" name="Line 71"/>
            <p:cNvSpPr>
              <a:spLocks noChangeAspect="1" noChangeShapeType="1"/>
            </p:cNvSpPr>
            <p:nvPr/>
          </p:nvSpPr>
          <p:spPr bwMode="auto">
            <a:xfrm rot="16200000" flipV="1">
              <a:off x="3975" y="2978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78280" name="Line 72"/>
            <p:cNvSpPr>
              <a:spLocks noChangeShapeType="1"/>
            </p:cNvSpPr>
            <p:nvPr/>
          </p:nvSpPr>
          <p:spPr bwMode="auto">
            <a:xfrm flipV="1">
              <a:off x="3064" y="3006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78281" name="Oval 73"/>
            <p:cNvSpPr>
              <a:spLocks noChangeArrowheads="1"/>
            </p:cNvSpPr>
            <p:nvPr/>
          </p:nvSpPr>
          <p:spPr bwMode="auto">
            <a:xfrm>
              <a:off x="3208" y="362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78282" name="Oval 74"/>
            <p:cNvSpPr>
              <a:spLocks noChangeArrowheads="1"/>
            </p:cNvSpPr>
            <p:nvPr/>
          </p:nvSpPr>
          <p:spPr bwMode="auto">
            <a:xfrm>
              <a:off x="2958" y="387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78283" name="Oval 75"/>
            <p:cNvSpPr>
              <a:spLocks noChangeArrowheads="1"/>
            </p:cNvSpPr>
            <p:nvPr/>
          </p:nvSpPr>
          <p:spPr bwMode="auto">
            <a:xfrm>
              <a:off x="3400" y="387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78284" name="Oval 76"/>
            <p:cNvSpPr>
              <a:spLocks noChangeArrowheads="1"/>
            </p:cNvSpPr>
            <p:nvPr/>
          </p:nvSpPr>
          <p:spPr bwMode="auto">
            <a:xfrm>
              <a:off x="3496" y="334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478285" name="Oval 77"/>
            <p:cNvSpPr>
              <a:spLocks noChangeArrowheads="1"/>
            </p:cNvSpPr>
            <p:nvPr/>
          </p:nvSpPr>
          <p:spPr bwMode="auto">
            <a:xfrm>
              <a:off x="3784" y="362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14</a:t>
              </a:r>
            </a:p>
          </p:txBody>
        </p:sp>
        <p:sp>
          <p:nvSpPr>
            <p:cNvPr id="478286" name="Oval 78"/>
            <p:cNvSpPr>
              <a:spLocks noChangeArrowheads="1"/>
            </p:cNvSpPr>
            <p:nvPr/>
          </p:nvSpPr>
          <p:spPr bwMode="auto">
            <a:xfrm>
              <a:off x="3640" y="387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78287" name="Oval 79"/>
            <p:cNvSpPr>
              <a:spLocks noChangeArrowheads="1"/>
            </p:cNvSpPr>
            <p:nvPr/>
          </p:nvSpPr>
          <p:spPr bwMode="auto">
            <a:xfrm>
              <a:off x="3952" y="2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16</a:t>
              </a:r>
            </a:p>
          </p:txBody>
        </p:sp>
        <p:sp>
          <p:nvSpPr>
            <p:cNvPr id="478288" name="Oval 80"/>
            <p:cNvSpPr>
              <a:spLocks noChangeArrowheads="1"/>
            </p:cNvSpPr>
            <p:nvPr/>
          </p:nvSpPr>
          <p:spPr bwMode="auto">
            <a:xfrm>
              <a:off x="4358" y="334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478289" name="Oval 81"/>
            <p:cNvSpPr>
              <a:spLocks noChangeArrowheads="1"/>
            </p:cNvSpPr>
            <p:nvPr/>
          </p:nvSpPr>
          <p:spPr bwMode="auto">
            <a:xfrm>
              <a:off x="4034" y="362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478290" name="Oval 82"/>
            <p:cNvSpPr>
              <a:spLocks noChangeArrowheads="1"/>
            </p:cNvSpPr>
            <p:nvPr/>
          </p:nvSpPr>
          <p:spPr bwMode="auto">
            <a:xfrm>
              <a:off x="4610" y="362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78291" name="Text Box 83"/>
            <p:cNvSpPr txBox="1">
              <a:spLocks noChangeArrowheads="1"/>
            </p:cNvSpPr>
            <p:nvPr/>
          </p:nvSpPr>
          <p:spPr bwMode="auto">
            <a:xfrm>
              <a:off x="3013" y="2466"/>
              <a:ext cx="198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The restored heap containing</a:t>
              </a:r>
            </a:p>
            <a:p>
              <a:r>
                <a:rPr lang="en-US" altLang="en-US"/>
                <a:t>the newly added element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95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633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2766</Words>
  <Application>Microsoft Office PowerPoint</Application>
  <PresentationFormat>On-screen Show (4:3)</PresentationFormat>
  <Paragraphs>1383</Paragraphs>
  <Slides>95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13" baseType="lpstr">
      <vt:lpstr>Arial</vt:lpstr>
      <vt:lpstr>Calibri</vt:lpstr>
      <vt:lpstr>Century Schoolbook</vt:lpstr>
      <vt:lpstr>Comic Sans MS</vt:lpstr>
      <vt:lpstr>Courier New</vt:lpstr>
      <vt:lpstr>方正姚体</vt:lpstr>
      <vt:lpstr>Monotype Corsiva</vt:lpstr>
      <vt:lpstr>Monotype Sorts</vt:lpstr>
      <vt:lpstr>Rockwell</vt:lpstr>
      <vt:lpstr>Rockwell Condensed</vt:lpstr>
      <vt:lpstr>Rockwell Condensed (Headings)</vt:lpstr>
      <vt:lpstr>Symbol</vt:lpstr>
      <vt:lpstr>Times New Roman</vt:lpstr>
      <vt:lpstr>Verdana</vt:lpstr>
      <vt:lpstr>Wingdings</vt:lpstr>
      <vt:lpstr>Office Theme</vt:lpstr>
      <vt:lpstr>Wood Type</vt:lpstr>
      <vt:lpstr>Paint Shop Pro Image</vt:lpstr>
      <vt:lpstr>Some Examples</vt:lpstr>
      <vt:lpstr>Moving Stack Elements</vt:lpstr>
      <vt:lpstr>Queues with Stacks</vt:lpstr>
      <vt:lpstr>Heapsort</vt:lpstr>
      <vt:lpstr>Trees</vt:lpstr>
      <vt:lpstr>Binary Trees</vt:lpstr>
      <vt:lpstr>Definitions</vt:lpstr>
      <vt:lpstr>Special Types of Trees</vt:lpstr>
      <vt:lpstr>The heap property</vt:lpstr>
      <vt:lpstr>SIFT UP</vt:lpstr>
      <vt:lpstr>The Heap Data Structure</vt:lpstr>
      <vt:lpstr>Array Representation of Heaps</vt:lpstr>
      <vt:lpstr>Heap Types</vt:lpstr>
      <vt:lpstr>Constructing a heap (Step I)</vt:lpstr>
      <vt:lpstr>Constructing a heap (Step II)</vt:lpstr>
      <vt:lpstr>Constructing a heap III</vt:lpstr>
      <vt:lpstr>Constructing a heap III</vt:lpstr>
      <vt:lpstr>Constructing a heap III</vt:lpstr>
      <vt:lpstr>Constructing a heap III</vt:lpstr>
      <vt:lpstr>Constructing a heap III</vt:lpstr>
      <vt:lpstr>Constructing a heap III</vt:lpstr>
      <vt:lpstr>Constructing a heap III</vt:lpstr>
      <vt:lpstr>Other children are not affected</vt:lpstr>
      <vt:lpstr>Heap Operations: Heapify()</vt:lpstr>
      <vt:lpstr>PowerPoint Presentation</vt:lpstr>
      <vt:lpstr>Heapify() Example</vt:lpstr>
      <vt:lpstr>Heapify() Example</vt:lpstr>
      <vt:lpstr>Heapify() Example</vt:lpstr>
      <vt:lpstr>Heapify() Example</vt:lpstr>
      <vt:lpstr>Heapify() Example</vt:lpstr>
      <vt:lpstr>Heapify() Example</vt:lpstr>
      <vt:lpstr>Heapify() Example</vt:lpstr>
      <vt:lpstr>Heapify() Example</vt:lpstr>
      <vt:lpstr>PowerPoint Presentation</vt:lpstr>
      <vt:lpstr>Heapify() Example</vt:lpstr>
      <vt:lpstr>Heapify() Example</vt:lpstr>
      <vt:lpstr>Heapify() Example</vt:lpstr>
      <vt:lpstr>Heapify() Example</vt:lpstr>
      <vt:lpstr>Heapify() Example</vt:lpstr>
      <vt:lpstr>A sample heap</vt:lpstr>
      <vt:lpstr>Lets remove the root</vt:lpstr>
      <vt:lpstr>Removing the root (Step I)</vt:lpstr>
      <vt:lpstr>The REHEAP method (Step II)</vt:lpstr>
      <vt:lpstr>The REHEAP method (Step II)</vt:lpstr>
      <vt:lpstr>The REHEAP method (Step II)</vt:lpstr>
      <vt:lpstr>The REHEAP method (Step II)</vt:lpstr>
      <vt:lpstr>LETS delete the root again</vt:lpstr>
      <vt:lpstr>The REHEAP method</vt:lpstr>
      <vt:lpstr>The REHEAP method</vt:lpstr>
      <vt:lpstr>The REHEAP method</vt:lpstr>
      <vt:lpstr>The REHEAP method</vt:lpstr>
      <vt:lpstr>The REHEAP method</vt:lpstr>
      <vt:lpstr>The REHEAP method</vt:lpstr>
      <vt:lpstr>The REHEAP method</vt:lpstr>
      <vt:lpstr>The REHEAP method</vt:lpstr>
      <vt:lpstr>Time Complexity of Reheap?</vt:lpstr>
      <vt:lpstr>Time Complexity of Reheap?</vt:lpstr>
      <vt:lpstr>BuildHeap</vt:lpstr>
      <vt:lpstr>BuildHeap() Example</vt:lpstr>
      <vt:lpstr>BuildHeap() Example</vt:lpstr>
      <vt:lpstr>BuildHeap() Example</vt:lpstr>
      <vt:lpstr>BuildHeap() Example</vt:lpstr>
      <vt:lpstr>BuildHeap() Example</vt:lpstr>
      <vt:lpstr>BuildHeap() Example</vt:lpstr>
      <vt:lpstr>BuildHeap() Example</vt:lpstr>
      <vt:lpstr>BuildHeap() Example</vt:lpstr>
      <vt:lpstr>BuildHeap() Example</vt:lpstr>
      <vt:lpstr>BuildHeap() Example</vt:lpstr>
      <vt:lpstr>BuildHeap() Example</vt:lpstr>
      <vt:lpstr>BuildHeap() Example</vt:lpstr>
      <vt:lpstr>BuildHeap() Example</vt:lpstr>
      <vt:lpstr>BuildHeap() Example</vt:lpstr>
      <vt:lpstr>BuildHeap() Example</vt:lpstr>
      <vt:lpstr>Heap Operations: BuildHeap()</vt:lpstr>
      <vt:lpstr>BuildHeap()</vt:lpstr>
      <vt:lpstr>Heapsort</vt:lpstr>
      <vt:lpstr>HeapSort</vt:lpstr>
      <vt:lpstr>Example of HeapSort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Alg: HEAPSORT(A)</vt:lpstr>
      <vt:lpstr>MAX-HEAP-INSERT</vt:lpstr>
      <vt:lpstr>Example: MAX-HEAP-INSERT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Heapsort</dc:title>
  <dc:creator>Ebrahim</dc:creator>
  <cp:lastModifiedBy>Ebrahim Bagheri</cp:lastModifiedBy>
  <cp:revision>47</cp:revision>
  <dcterms:created xsi:type="dcterms:W3CDTF">2006-08-16T00:00:00Z</dcterms:created>
  <dcterms:modified xsi:type="dcterms:W3CDTF">2016-02-24T16:21:15Z</dcterms:modified>
</cp:coreProperties>
</file>