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8"/>
  </p:notesMasterIdLst>
  <p:handoutMasterIdLst>
    <p:handoutMasterId r:id="rId69"/>
  </p:handoutMasterIdLst>
  <p:sldIdLst>
    <p:sldId id="256" r:id="rId3"/>
    <p:sldId id="261" r:id="rId4"/>
    <p:sldId id="320" r:id="rId5"/>
    <p:sldId id="262" r:id="rId6"/>
    <p:sldId id="265" r:id="rId7"/>
    <p:sldId id="266" r:id="rId8"/>
    <p:sldId id="321" r:id="rId9"/>
    <p:sldId id="267" r:id="rId10"/>
    <p:sldId id="322" r:id="rId11"/>
    <p:sldId id="326" r:id="rId12"/>
    <p:sldId id="327" r:id="rId13"/>
    <p:sldId id="328" r:id="rId14"/>
    <p:sldId id="269" r:id="rId15"/>
    <p:sldId id="332" r:id="rId16"/>
    <p:sldId id="329" r:id="rId17"/>
    <p:sldId id="330" r:id="rId18"/>
    <p:sldId id="331" r:id="rId19"/>
    <p:sldId id="333" r:id="rId20"/>
    <p:sldId id="270" r:id="rId21"/>
    <p:sldId id="337" r:id="rId22"/>
    <p:sldId id="271" r:id="rId23"/>
    <p:sldId id="334" r:id="rId24"/>
    <p:sldId id="274" r:id="rId25"/>
    <p:sldId id="338" r:id="rId26"/>
    <p:sldId id="339" r:id="rId27"/>
    <p:sldId id="342" r:id="rId28"/>
    <p:sldId id="275" r:id="rId29"/>
    <p:sldId id="290" r:id="rId30"/>
    <p:sldId id="297" r:id="rId31"/>
    <p:sldId id="296" r:id="rId32"/>
    <p:sldId id="343" r:id="rId33"/>
    <p:sldId id="276" r:id="rId34"/>
    <p:sldId id="298" r:id="rId35"/>
    <p:sldId id="299" r:id="rId36"/>
    <p:sldId id="277" r:id="rId37"/>
    <p:sldId id="278" r:id="rId38"/>
    <p:sldId id="344" r:id="rId39"/>
    <p:sldId id="349" r:id="rId40"/>
    <p:sldId id="350" r:id="rId41"/>
    <p:sldId id="346" r:id="rId42"/>
    <p:sldId id="347" r:id="rId43"/>
    <p:sldId id="348" r:id="rId44"/>
    <p:sldId id="283" r:id="rId45"/>
    <p:sldId id="284" r:id="rId46"/>
    <p:sldId id="286" r:id="rId47"/>
    <p:sldId id="287" r:id="rId48"/>
    <p:sldId id="309" r:id="rId49"/>
    <p:sldId id="310" r:id="rId50"/>
    <p:sldId id="311" r:id="rId51"/>
    <p:sldId id="312" r:id="rId52"/>
    <p:sldId id="313" r:id="rId53"/>
    <p:sldId id="301" r:id="rId54"/>
    <p:sldId id="302" r:id="rId55"/>
    <p:sldId id="314" r:id="rId56"/>
    <p:sldId id="315" r:id="rId57"/>
    <p:sldId id="316" r:id="rId58"/>
    <p:sldId id="318" r:id="rId59"/>
    <p:sldId id="319" r:id="rId60"/>
    <p:sldId id="288" r:id="rId61"/>
    <p:sldId id="335" r:id="rId62"/>
    <p:sldId id="307" r:id="rId63"/>
    <p:sldId id="305" r:id="rId64"/>
    <p:sldId id="308" r:id="rId65"/>
    <p:sldId id="304" r:id="rId66"/>
    <p:sldId id="306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58" autoAdjust="0"/>
  </p:normalViewPr>
  <p:slideViewPr>
    <p:cSldViewPr>
      <p:cViewPr varScale="1">
        <p:scale>
          <a:sx n="91" d="100"/>
          <a:sy n="91" d="100"/>
        </p:scale>
        <p:origin x="121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36573-23C3-E847-B8FB-7F52A48D8BF5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57C20-B339-2643-BD12-575C62D7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0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EE337-8662-44A0-9AAD-EE0CBB995E1B}" type="datetimeFigureOut">
              <a:rPr lang="en-CA" smtClean="0"/>
              <a:t>2014-03-11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79DBD-33FE-444E-8674-4759B13559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557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86A4D-4873-4CC5-98AB-71D155C3483D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7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49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50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2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51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9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54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4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55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56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4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57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1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58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13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61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6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62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63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6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64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0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65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8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47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2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48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5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84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76" y="-195943"/>
            <a:ext cx="75438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1"/>
            <a:ext cx="7543800" cy="4050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38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3049" y="2325848"/>
            <a:ext cx="810678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72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86" y="-269748"/>
            <a:ext cx="75438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486" y="1378785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233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100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8451" y="-271147"/>
            <a:ext cx="75438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‹#›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20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756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85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78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568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783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/>
          <p:nvPr userDrawn="1"/>
        </p:nvSpPr>
        <p:spPr>
          <a:xfrm>
            <a:off x="8590292" y="6308728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D49E780-E5EB-421E-969C-5AF6ED968DA0}" type="slidenum">
              <a:rPr lang="en-CA" sz="1400" b="1">
                <a:solidFill>
                  <a:prstClr val="white"/>
                </a:solidFill>
              </a:rPr>
              <a:pPr/>
              <a:t>‹#›</a:t>
            </a:fld>
            <a:endParaRPr lang="en-CA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92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CA" altLang="en-US" smtClean="0">
                <a:solidFill>
                  <a:srgbClr val="696464"/>
                </a:solidFill>
              </a:rPr>
              <a:t>October 29, 2001</a:t>
            </a:r>
            <a:endParaRPr lang="en-US" alt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5BA6CBC-A91D-445F-9A2C-DB4893F6E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60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CA" altLang="en-US" smtClean="0">
                <a:solidFill>
                  <a:srgbClr val="696464"/>
                </a:solidFill>
              </a:rPr>
              <a:t>October 29, 2001</a:t>
            </a:r>
            <a:endParaRPr lang="en-US" alt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C6588CA-EC76-4A27-ACF2-85DF9ED23C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389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CA" altLang="en-US" smtClean="0">
                <a:solidFill>
                  <a:srgbClr val="696464"/>
                </a:solidFill>
              </a:rPr>
              <a:t>October 29, 2001</a:t>
            </a:r>
            <a:endParaRPr lang="en-US" alt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13D8E70F-49F6-4644-8B11-AD5954C20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661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CA" altLang="en-US" smtClean="0">
                <a:solidFill>
                  <a:srgbClr val="696464"/>
                </a:solidFill>
              </a:rPr>
              <a:t>October 29, 2001</a:t>
            </a:r>
            <a:endParaRPr lang="en-US" altLang="en-US">
              <a:solidFill>
                <a:srgbClr val="696464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B522D3F-C65B-4F2B-B570-93D4E1C1C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02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5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200" dirty="0" smtClean="0"/>
              <a:t>Hashing</a:t>
            </a:r>
            <a:endParaRPr lang="en-CA" sz="9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15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416-568-</a:t>
            </a:r>
            <a:r>
              <a:rPr lang="en-US" dirty="0">
                <a:solidFill>
                  <a:srgbClr val="000000"/>
                </a:solidFill>
              </a:rPr>
              <a:t>7639, </a:t>
            </a:r>
            <a:r>
              <a:rPr lang="en-US" dirty="0" smtClean="0">
                <a:solidFill>
                  <a:srgbClr val="000000"/>
                </a:solidFill>
              </a:rPr>
              <a:t>Alex)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59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57600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4800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620000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7620000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7620000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7620000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7620000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620000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7620000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7620000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7620000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7620000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7620000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7620000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7620000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7620000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620000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7620000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7620000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7620000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7620000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7620000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620000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7620000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7620000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620000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7620000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7620000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7620000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7620000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7620000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7620000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5334000" y="19812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5334000" y="3733800"/>
            <a:ext cx="2209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416-568-7639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366926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47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416-568-7893, Ebrahim)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59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57600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4800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620000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7620000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7620000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7620000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7620000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620000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7620000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7620000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7620000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7620000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7620000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7620000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7620000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7620000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620000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7620000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7620000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7620000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7620000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7620000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620000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7620000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7620000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620000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7620000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7620000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7620000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7620000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7620000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7620000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5334000" y="19812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5334000" y="3733800"/>
            <a:ext cx="2209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5410200" y="4572000"/>
            <a:ext cx="2209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416-568-7893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96466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01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(647-568-7893, </a:t>
            </a:r>
            <a:r>
              <a:rPr lang="en-US" dirty="0">
                <a:solidFill>
                  <a:srgbClr val="000000"/>
                </a:solidFill>
              </a:rPr>
              <a:t>Fred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59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57600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4800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620000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7620000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7620000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7620000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7620000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620000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7620000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7620000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7620000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7620000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7620000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7620000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7620000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7620000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620000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7620000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7620000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7620000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7620000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7620000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620000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7620000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7620000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620000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7620000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7620000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7620000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7620000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7620000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7620000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5334000" y="19812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5334000" y="3733800"/>
            <a:ext cx="2209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5410200" y="4572000"/>
            <a:ext cx="2209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647-</a:t>
            </a:r>
            <a:r>
              <a:rPr lang="en-US" dirty="0">
                <a:solidFill>
                  <a:srgbClr val="000000"/>
                </a:solidFill>
              </a:rPr>
              <a:t>568-7893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96466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4" name="Explosion 2 3"/>
          <p:cNvSpPr/>
          <p:nvPr/>
        </p:nvSpPr>
        <p:spPr>
          <a:xfrm>
            <a:off x="5867400" y="4724400"/>
            <a:ext cx="914400" cy="914400"/>
          </a:xfrm>
          <a:prstGeom prst="irregularSeal2">
            <a:avLst/>
          </a:prstGeom>
          <a:solidFill>
            <a:schemeClr val="accent1"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9400" y="5791200"/>
            <a:ext cx="673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Fred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6477000" y="5257800"/>
            <a:ext cx="914400" cy="914400"/>
          </a:xfrm>
          <a:prstGeom prst="mathMultiply">
            <a:avLst>
              <a:gd name="adj1" fmla="val 58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83A8-0175-4F96-8FB0-20F0BE73610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Collision Resolution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476" y="1413400"/>
            <a:ext cx="7543800" cy="49111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to deal with two keys which hash to the same spot in the array?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Use </a:t>
            </a:r>
            <a:r>
              <a:rPr lang="en-US" altLang="en-US" sz="2800" b="1" dirty="0">
                <a:solidFill>
                  <a:srgbClr val="FF0000"/>
                </a:solidFill>
              </a:rPr>
              <a:t>chaining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Set up an array of links (a </a:t>
            </a:r>
            <a:r>
              <a:rPr lang="en-US" altLang="en-US" sz="2400" b="1" dirty="0"/>
              <a:t>table</a:t>
            </a:r>
            <a:r>
              <a:rPr lang="en-US" altLang="en-US" sz="2400" dirty="0"/>
              <a:t>), indexed by the keys, to </a:t>
            </a:r>
            <a:r>
              <a:rPr lang="en-US" altLang="en-US" sz="2400" b="1" dirty="0"/>
              <a:t>lists </a:t>
            </a:r>
            <a:r>
              <a:rPr lang="en-US" altLang="en-US" sz="2400" dirty="0"/>
              <a:t>of items with the same </a:t>
            </a:r>
            <a:r>
              <a:rPr lang="en-US" altLang="en-US" sz="2400" dirty="0" smtClean="0"/>
              <a:t>key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 marL="274320" lvl="1" indent="0">
              <a:lnSpc>
                <a:spcPct val="90000"/>
              </a:lnSpc>
              <a:buNone/>
            </a:pPr>
            <a:endParaRPr lang="en-US" altLang="en-US" sz="2400" dirty="0" smtClean="0"/>
          </a:p>
          <a:p>
            <a:pPr marL="274320" lvl="1" indent="0">
              <a:lnSpc>
                <a:spcPct val="90000"/>
              </a:lnSpc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Most </a:t>
            </a:r>
            <a:r>
              <a:rPr lang="en-US" altLang="en-US" sz="2400" dirty="0"/>
              <a:t>efficient (time-wise) collision resolution scheme</a:t>
            </a:r>
          </a:p>
        </p:txBody>
      </p:sp>
      <p:graphicFrame>
        <p:nvGraphicFramePr>
          <p:cNvPr id="487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0376"/>
              </p:ext>
            </p:extLst>
          </p:nvPr>
        </p:nvGraphicFramePr>
        <p:xfrm>
          <a:off x="1638300" y="3048000"/>
          <a:ext cx="5746750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Photo Editor Photo" r:id="rId3" imgW="8573697" imgH="3629532" progId="MSPhotoEd.3">
                  <p:embed/>
                </p:oleObj>
              </mc:Choice>
              <mc:Fallback>
                <p:oleObj name="Photo Editor Photo" r:id="rId3" imgW="8573697" imgH="362953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048000"/>
                        <a:ext cx="5746750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32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(647-568-7893, </a:t>
            </a:r>
            <a:r>
              <a:rPr lang="en-US" dirty="0">
                <a:solidFill>
                  <a:srgbClr val="000000"/>
                </a:solidFill>
              </a:rPr>
              <a:t>Fred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59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57600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4800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620000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7620000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7620000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7620000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7620000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620000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7620000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7620000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7620000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7620000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7620000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7620000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7620000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7620000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620000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7620000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7620000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7620000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7620000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7620000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620000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7620000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7620000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620000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7620000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7620000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7620000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7620000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7620000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7620000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5334000" y="19812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5334000" y="3733800"/>
            <a:ext cx="2209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5410200" y="4572000"/>
            <a:ext cx="2209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647-</a:t>
            </a:r>
            <a:r>
              <a:rPr lang="en-US" dirty="0">
                <a:solidFill>
                  <a:srgbClr val="000000"/>
                </a:solidFill>
              </a:rPr>
              <a:t>568-7893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96466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4" name="Explosion 2 3"/>
          <p:cNvSpPr/>
          <p:nvPr/>
        </p:nvSpPr>
        <p:spPr>
          <a:xfrm>
            <a:off x="5867400" y="4724400"/>
            <a:ext cx="914400" cy="914400"/>
          </a:xfrm>
          <a:prstGeom prst="irregularSeal2">
            <a:avLst/>
          </a:prstGeom>
          <a:solidFill>
            <a:schemeClr val="accent1"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9400" y="5791200"/>
            <a:ext cx="673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Fred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6477000" y="5257800"/>
            <a:ext cx="914400" cy="914400"/>
          </a:xfrm>
          <a:prstGeom prst="mathMultiply">
            <a:avLst>
              <a:gd name="adj1" fmla="val 58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413401"/>
            <a:ext cx="7543800" cy="40507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(647-568-7893, </a:t>
            </a:r>
            <a:r>
              <a:rPr lang="en-US" dirty="0">
                <a:solidFill>
                  <a:srgbClr val="000000"/>
                </a:solidFill>
              </a:rPr>
              <a:t>Fred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086924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4724400" y="19050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4800600" y="3886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715324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924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647-</a:t>
            </a:r>
            <a:r>
              <a:rPr lang="en-US" dirty="0">
                <a:solidFill>
                  <a:srgbClr val="000000"/>
                </a:solidFill>
              </a:rPr>
              <a:t>568-7893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1924" y="496466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30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413401"/>
            <a:ext cx="7543800" cy="40507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(647-352-7293, Joe)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086924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4724400" y="19050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4800600" y="3886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715324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924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647-352-7293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3886200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14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17931" y="3733800"/>
            <a:ext cx="45233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Joe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7299655" y="3886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5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413401"/>
            <a:ext cx="7543800" cy="40507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(604-322-7212, Pat)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086924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4724400" y="19050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4800600" y="3886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715324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924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604-322-7212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3886200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14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17931" y="3733800"/>
            <a:ext cx="45233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Joe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7299655" y="3886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1676" y="3730823"/>
            <a:ext cx="433457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Pat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8153400" y="3883223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24D0-0233-4373-A764-8F67F208B82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Hashing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276350"/>
            <a:ext cx="8043863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element with key </a:t>
            </a:r>
            <a:r>
              <a:rPr lang="en-US" altLang="en-US" sz="2800" i="1" dirty="0"/>
              <a:t>k </a:t>
            </a:r>
            <a:r>
              <a:rPr lang="en-US" altLang="en-US" sz="2800" dirty="0"/>
              <a:t>is stored in slot </a:t>
            </a:r>
            <a:r>
              <a:rPr lang="en-US" altLang="en-US" sz="2800" i="1" dirty="0"/>
              <a:t>h</a:t>
            </a:r>
            <a:r>
              <a:rPr lang="en-US" altLang="en-US" sz="2800" dirty="0"/>
              <a:t>(</a:t>
            </a:r>
            <a:r>
              <a:rPr lang="en-US" altLang="en-US" sz="2800" i="1" dirty="0"/>
              <a:t>k</a:t>
            </a:r>
            <a:r>
              <a:rPr lang="en-US" altLang="en-US" sz="2800" dirty="0"/>
              <a:t>) (instead of slot </a:t>
            </a:r>
            <a:r>
              <a:rPr lang="en-US" altLang="en-US" sz="2800" i="1" dirty="0"/>
              <a:t>k</a:t>
            </a:r>
            <a:r>
              <a:rPr lang="en-US" altLang="en-US" sz="2800" dirty="0"/>
              <a:t> without hashing)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hash function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maps the universe </a:t>
            </a:r>
            <a:r>
              <a:rPr lang="en-US" altLang="en-US" sz="2800" i="1" dirty="0"/>
              <a:t>U</a:t>
            </a:r>
            <a:r>
              <a:rPr lang="en-US" altLang="en-US" sz="2800" dirty="0"/>
              <a:t> of keys into the slots of hash table </a:t>
            </a:r>
            <a:r>
              <a:rPr lang="en-US" altLang="en-US" sz="2800" i="1" dirty="0"/>
              <a:t>T</a:t>
            </a:r>
            <a:r>
              <a:rPr lang="en-US" altLang="en-US" sz="2800" dirty="0"/>
              <a:t>[0...</a:t>
            </a:r>
            <a:r>
              <a:rPr lang="en-US" altLang="en-US" sz="2800" i="1" dirty="0"/>
              <a:t>m</a:t>
            </a:r>
            <a:r>
              <a:rPr lang="en-US" altLang="en-US" sz="2800" dirty="0"/>
              <a:t>-1]</a:t>
            </a:r>
          </a:p>
          <a:p>
            <a:pPr>
              <a:lnSpc>
                <a:spcPct val="90000"/>
              </a:lnSpc>
            </a:pPr>
            <a:endParaRPr lang="en-US" altLang="en-US" sz="2800" i="1" dirty="0"/>
          </a:p>
        </p:txBody>
      </p:sp>
      <p:graphicFrame>
        <p:nvGraphicFramePr>
          <p:cNvPr id="488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38657"/>
              </p:ext>
            </p:extLst>
          </p:nvPr>
        </p:nvGraphicFramePr>
        <p:xfrm>
          <a:off x="2743200" y="3733800"/>
          <a:ext cx="3009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3" name="Equation" r:id="rId3" imgW="1549080" imgH="266400" progId="Equation.3">
                  <p:embed/>
                </p:oleObj>
              </mc:Choice>
              <mc:Fallback>
                <p:oleObj name="Equation" r:id="rId3" imgW="1549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3009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06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24D0-0233-4373-A764-8F67F208B82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Hashing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276350"/>
            <a:ext cx="8043863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800" i="1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Assumption: Each key is equally likely to be hashed into any slot (bucket); </a:t>
            </a:r>
            <a:r>
              <a:rPr lang="en-US" altLang="en-US" sz="2800" b="1" dirty="0" smtClean="0"/>
              <a:t>simple uniform hashing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Given hash table </a:t>
            </a:r>
            <a:r>
              <a:rPr lang="en-US" altLang="en-US" sz="2800" i="1" dirty="0" smtClean="0"/>
              <a:t>T</a:t>
            </a:r>
            <a:r>
              <a:rPr lang="en-US" altLang="en-US" sz="2800" dirty="0" smtClean="0"/>
              <a:t> with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> slots holding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elements, the </a:t>
            </a:r>
            <a:r>
              <a:rPr lang="en-US" altLang="en-US" sz="2800" b="1" dirty="0" smtClean="0"/>
              <a:t>load factor</a:t>
            </a:r>
            <a:r>
              <a:rPr lang="en-US" altLang="en-US" sz="2800" dirty="0" smtClean="0"/>
              <a:t> is defined as </a:t>
            </a:r>
            <a:r>
              <a:rPr lang="en-GB" altLang="en-US" sz="2800" dirty="0" smtClean="0">
                <a:solidFill>
                  <a:schemeClr val="accent1"/>
                </a:solidFill>
                <a:latin typeface="Symbol" pitchFamily="18" charset="2"/>
              </a:rPr>
              <a:t>a</a:t>
            </a:r>
            <a:r>
              <a:rPr lang="en-US" altLang="en-US" sz="2800" dirty="0" smtClean="0">
                <a:solidFill>
                  <a:schemeClr val="accent1"/>
                </a:solidFill>
              </a:rPr>
              <a:t>=</a:t>
            </a:r>
            <a:r>
              <a:rPr lang="en-US" altLang="en-US" sz="2800" i="1" dirty="0" smtClean="0">
                <a:solidFill>
                  <a:schemeClr val="accent1"/>
                </a:solidFill>
              </a:rPr>
              <a:t>n</a:t>
            </a:r>
            <a:r>
              <a:rPr lang="en-US" altLang="en-US" sz="2800" dirty="0" smtClean="0">
                <a:solidFill>
                  <a:schemeClr val="accent1"/>
                </a:solidFill>
              </a:rPr>
              <a:t>/</a:t>
            </a:r>
            <a:r>
              <a:rPr lang="en-US" altLang="en-US" sz="2800" i="1" dirty="0" smtClean="0">
                <a:solidFill>
                  <a:schemeClr val="accent1"/>
                </a:solidFill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Assume time to compute </a:t>
            </a:r>
            <a:r>
              <a:rPr lang="en-US" altLang="en-US" sz="2800" i="1" dirty="0" smtClean="0"/>
              <a:t>h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) is </a:t>
            </a:r>
            <a:r>
              <a:rPr lang="en-GB" altLang="en-US" sz="2800" dirty="0" smtClean="0">
                <a:latin typeface="Symbol" pitchFamily="18" charset="2"/>
              </a:rPr>
              <a:t>Q</a:t>
            </a:r>
            <a:r>
              <a:rPr lang="en-US" altLang="en-US" sz="2800" dirty="0" smtClean="0"/>
              <a:t>(1)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128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C466-3F47-4622-B8F5-BCDA843A3B1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Dictionary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4616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i="1" dirty="0">
                <a:solidFill>
                  <a:srgbClr val="3333CC"/>
                </a:solidFill>
              </a:rPr>
              <a:t>Dictionary </a:t>
            </a:r>
            <a:r>
              <a:rPr lang="en-US" altLang="en-US" sz="2800" dirty="0"/>
              <a:t>ADT – a dynamic set with methods: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/>
              <a:t>Search(S, k) </a:t>
            </a:r>
            <a:r>
              <a:rPr lang="en-US" altLang="en-US" sz="2800" i="1" dirty="0"/>
              <a:t>– a query method that returns a pointer x to an element where </a:t>
            </a:r>
            <a:r>
              <a:rPr lang="en-US" altLang="en-US" sz="2800" i="1" dirty="0" err="1"/>
              <a:t>x.key</a:t>
            </a:r>
            <a:r>
              <a:rPr lang="en-US" altLang="en-US" sz="2800" i="1" dirty="0"/>
              <a:t> = k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/>
              <a:t>Insert(S, x)</a:t>
            </a:r>
            <a:r>
              <a:rPr lang="en-US" altLang="en-US" sz="2800" dirty="0"/>
              <a:t> </a:t>
            </a:r>
            <a:r>
              <a:rPr lang="en-US" altLang="en-US" sz="2800" i="1" dirty="0"/>
              <a:t>– a modifier method that adds the element pointed to by x to S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/>
              <a:t>Delete(S, x)</a:t>
            </a:r>
            <a:r>
              <a:rPr lang="en-US" altLang="en-US" sz="2800" dirty="0"/>
              <a:t> </a:t>
            </a:r>
            <a:r>
              <a:rPr lang="en-US" altLang="en-US" sz="2800" i="1" dirty="0"/>
              <a:t>– a modifier method that removes the element pointed to by x from 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An element has a </a:t>
            </a:r>
            <a:r>
              <a:rPr lang="en-US" altLang="en-US" sz="2800" i="1" dirty="0">
                <a:solidFill>
                  <a:srgbClr val="3333CC"/>
                </a:solidFill>
              </a:rPr>
              <a:t>key </a:t>
            </a:r>
            <a:r>
              <a:rPr lang="en-US" altLang="en-US" sz="2800" dirty="0"/>
              <a:t>part and a </a:t>
            </a:r>
            <a:r>
              <a:rPr lang="en-US" altLang="en-US" sz="2800" i="1" dirty="0">
                <a:solidFill>
                  <a:srgbClr val="3333CC"/>
                </a:solidFill>
              </a:rPr>
              <a:t>satellite data </a:t>
            </a:r>
            <a:r>
              <a:rPr lang="en-US" altLang="en-US" sz="2800" dirty="0"/>
              <a:t>part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28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413401"/>
            <a:ext cx="7543800" cy="4050792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416-568-7893, </a:t>
            </a:r>
            <a:r>
              <a:rPr lang="en-US" dirty="0" err="1">
                <a:solidFill>
                  <a:srgbClr val="000000"/>
                </a:solidFill>
              </a:rPr>
              <a:t>Ebrahim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(604-322-7212, Pat)</a:t>
            </a:r>
          </a:p>
          <a:p>
            <a:pPr marL="1097280" lvl="4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1097280" lvl="4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1097280" lvl="4" indent="0">
              <a:buNone/>
            </a:pP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(647-568-7893, Fred)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647-352-7293, Joe)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124200" y="40005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17931" y="3733800"/>
            <a:ext cx="45233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Joe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7299655" y="3886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1676" y="3730823"/>
            <a:ext cx="433457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Pat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8153400" y="3883223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3086924" y="1600200"/>
            <a:ext cx="342076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 rot="16200000">
            <a:off x="3302284" y="228628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items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6172200" y="1676400"/>
            <a:ext cx="304800" cy="487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5171811" y="3414985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 spaces (slots)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9724" y="533400"/>
            <a:ext cx="363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/>
              <a:t>load factor</a:t>
            </a:r>
            <a:r>
              <a:rPr lang="en-US" altLang="en-US" dirty="0"/>
              <a:t> is defined as </a:t>
            </a:r>
            <a:r>
              <a:rPr lang="en-GB" altLang="en-US" b="1" dirty="0">
                <a:solidFill>
                  <a:schemeClr val="accent1"/>
                </a:solidFill>
                <a:latin typeface="Symbol" pitchFamily="18" charset="2"/>
              </a:rPr>
              <a:t>a</a:t>
            </a:r>
            <a:r>
              <a:rPr lang="en-US" altLang="en-US" b="1" dirty="0">
                <a:solidFill>
                  <a:schemeClr val="accent1"/>
                </a:solidFill>
              </a:rPr>
              <a:t>=</a:t>
            </a:r>
            <a:r>
              <a:rPr lang="en-US" altLang="en-US" b="1" i="1" dirty="0">
                <a:solidFill>
                  <a:schemeClr val="accent1"/>
                </a:solidFill>
              </a:rPr>
              <a:t>n</a:t>
            </a:r>
            <a:r>
              <a:rPr lang="en-US" altLang="en-US" b="1" dirty="0">
                <a:solidFill>
                  <a:schemeClr val="accent1"/>
                </a:solidFill>
              </a:rPr>
              <a:t>/</a:t>
            </a:r>
            <a:r>
              <a:rPr lang="en-US" altLang="en-US" b="1" i="1" dirty="0">
                <a:solidFill>
                  <a:schemeClr val="accent1"/>
                </a:solidFill>
              </a:rPr>
              <a:t>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87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5733-4092-4EAB-B0CE-A836ED48FBF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</a:t>
            </a:r>
            <a:r>
              <a:rPr lang="en-US" altLang="en-US" dirty="0" smtClean="0"/>
              <a:t>Hashing</a:t>
            </a:r>
            <a:endParaRPr lang="en-US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To find an element</a:t>
            </a:r>
          </a:p>
          <a:p>
            <a:pPr lvl="1"/>
            <a:r>
              <a:rPr lang="en-US" altLang="en-US" sz="2400" dirty="0"/>
              <a:t>using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h()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look up its position in table </a:t>
            </a:r>
            <a:r>
              <a:rPr lang="en-US" altLang="en-US" sz="2400" i="1" dirty="0"/>
              <a:t>T</a:t>
            </a:r>
            <a:endParaRPr lang="en-US" altLang="en-US" sz="2400" dirty="0"/>
          </a:p>
          <a:p>
            <a:pPr lvl="1"/>
            <a:r>
              <a:rPr lang="en-US" altLang="en-US" sz="2400" dirty="0"/>
              <a:t>search for the element in the linked list of the hashed </a:t>
            </a:r>
            <a:r>
              <a:rPr lang="en-US" altLang="en-US" sz="2400" dirty="0" smtClean="0"/>
              <a:t>slot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449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5733-4092-4EAB-B0CE-A836ED48FBF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</a:t>
            </a:r>
            <a:r>
              <a:rPr lang="en-US" altLang="en-US" dirty="0" smtClean="0"/>
              <a:t>Hashing</a:t>
            </a:r>
            <a:endParaRPr lang="en-US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Worst Case Analysis</a:t>
            </a:r>
            <a:endParaRPr lang="en-US" altLang="en-US" sz="2800" dirty="0"/>
          </a:p>
          <a:p>
            <a:pPr lvl="1"/>
            <a:r>
              <a:rPr lang="en-US" altLang="en-US" sz="2400" dirty="0"/>
              <a:t>element is not in the linked list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uniform hashing </a:t>
            </a:r>
            <a:r>
              <a:rPr lang="en-US" altLang="en-US" sz="2400" dirty="0"/>
              <a:t>yields an average list </a:t>
            </a:r>
            <a:r>
              <a:rPr lang="en-US" altLang="en-US" sz="2400" dirty="0" smtClean="0"/>
              <a:t>length</a:t>
            </a:r>
          </a:p>
          <a:p>
            <a:pPr lvl="2"/>
            <a:r>
              <a:rPr lang="en-US" altLang="en-US" sz="2200" dirty="0" smtClean="0"/>
              <a:t> </a:t>
            </a:r>
            <a:r>
              <a:rPr lang="en-GB" altLang="en-US" sz="2200" dirty="0">
                <a:latin typeface="Symbol" pitchFamily="18" charset="2"/>
              </a:rPr>
              <a:t>a</a:t>
            </a:r>
            <a:r>
              <a:rPr lang="en-US" altLang="en-US" sz="2200" dirty="0">
                <a:latin typeface="Symbol" pitchFamily="18" charset="2"/>
              </a:rPr>
              <a:t> </a:t>
            </a:r>
            <a:r>
              <a:rPr lang="en-US" altLang="en-US" sz="2200" dirty="0"/>
              <a:t>= </a:t>
            </a:r>
            <a:r>
              <a:rPr lang="en-US" altLang="en-US" sz="2200" i="1" dirty="0"/>
              <a:t>n</a:t>
            </a:r>
            <a:r>
              <a:rPr lang="en-US" altLang="en-US" sz="2200" dirty="0"/>
              <a:t>/</a:t>
            </a:r>
            <a:r>
              <a:rPr lang="en-US" altLang="en-US" sz="2200" i="1" dirty="0"/>
              <a:t>m</a:t>
            </a:r>
          </a:p>
          <a:p>
            <a:pPr lvl="1"/>
            <a:r>
              <a:rPr lang="en-US" altLang="en-US" sz="2400" dirty="0" smtClean="0"/>
              <a:t>number </a:t>
            </a:r>
            <a:r>
              <a:rPr lang="en-US" altLang="en-US" sz="2400" dirty="0"/>
              <a:t>of elements to be </a:t>
            </a:r>
            <a:r>
              <a:rPr lang="en-US" altLang="en-US" sz="2400" dirty="0" smtClean="0"/>
              <a:t>examined is </a:t>
            </a:r>
            <a:r>
              <a:rPr lang="en-GB" altLang="en-US" sz="2400" dirty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en-US" sz="2400" dirty="0">
                <a:latin typeface="Symbol" pitchFamily="18" charset="2"/>
              </a:rPr>
              <a:t> </a:t>
            </a:r>
            <a:endParaRPr lang="en-US" altLang="en-US" sz="2400" i="1" dirty="0"/>
          </a:p>
          <a:p>
            <a:pPr lvl="1"/>
            <a:r>
              <a:rPr lang="en-US" altLang="en-US" sz="2400" dirty="0"/>
              <a:t>search time O(1+ </a:t>
            </a:r>
            <a:r>
              <a:rPr lang="en-GB" altLang="en-US" sz="2400" dirty="0">
                <a:latin typeface="Symbol" pitchFamily="18" charset="2"/>
              </a:rPr>
              <a:t>a</a:t>
            </a:r>
            <a:r>
              <a:rPr lang="en-US" altLang="en-US" sz="2400" dirty="0"/>
              <a:t>) </a:t>
            </a:r>
            <a:endParaRPr lang="en-US" altLang="en-US" sz="2400" dirty="0" smtClean="0"/>
          </a:p>
          <a:p>
            <a:pPr lvl="2"/>
            <a:r>
              <a:rPr lang="en-US" altLang="en-US" sz="2200" dirty="0" smtClean="0"/>
              <a:t>The </a:t>
            </a:r>
            <a:r>
              <a:rPr lang="en-US" altLang="en-US" sz="2200" dirty="0" smtClean="0">
                <a:solidFill>
                  <a:srgbClr val="FF0000"/>
                </a:solidFill>
              </a:rPr>
              <a:t>1</a:t>
            </a:r>
            <a:r>
              <a:rPr lang="en-US" altLang="en-US" sz="2200" dirty="0" smtClean="0"/>
              <a:t> is for computing </a:t>
            </a:r>
            <a:r>
              <a:rPr lang="en-US" altLang="en-US" sz="2200" dirty="0"/>
              <a:t>the hash </a:t>
            </a:r>
            <a:r>
              <a:rPr lang="en-US" altLang="en-US" sz="2200" dirty="0" smtClean="0"/>
              <a:t>value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819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99C0-E941-45A5-B007-A9F56859597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</a:t>
            </a:r>
            <a:r>
              <a:rPr lang="en-US" altLang="en-US" dirty="0" smtClean="0"/>
              <a:t>Hashing</a:t>
            </a:r>
            <a:endParaRPr lang="en-US" alt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476" y="1413400"/>
            <a:ext cx="7543800" cy="4987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Assuming the number of hash table slots is proportional to the number of elements in the </a:t>
            </a:r>
            <a:r>
              <a:rPr lang="en-US" altLang="en-US" sz="2800" dirty="0" smtClean="0"/>
              <a:t>table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r>
              <a:rPr lang="en-US" altLang="en-US" sz="3000" dirty="0" smtClean="0"/>
              <a:t>searching </a:t>
            </a:r>
            <a:r>
              <a:rPr lang="en-US" altLang="en-US" sz="3000" dirty="0"/>
              <a:t>takes constant time on average</a:t>
            </a:r>
          </a:p>
          <a:p>
            <a:r>
              <a:rPr lang="en-US" altLang="en-US" sz="3000" dirty="0"/>
              <a:t>insertion takes </a:t>
            </a:r>
            <a:r>
              <a:rPr lang="en-US" altLang="en-US" sz="3000" i="1" dirty="0"/>
              <a:t>O</a:t>
            </a:r>
            <a:r>
              <a:rPr lang="en-US" altLang="en-US" sz="3000" dirty="0"/>
              <a:t>(1) worst-case time</a:t>
            </a:r>
          </a:p>
          <a:p>
            <a:r>
              <a:rPr lang="en-US" altLang="en-US" sz="3000" dirty="0"/>
              <a:t>deletion takes </a:t>
            </a:r>
            <a:r>
              <a:rPr lang="en-US" altLang="en-US" sz="3000" i="1" dirty="0"/>
              <a:t>O</a:t>
            </a:r>
            <a:r>
              <a:rPr lang="en-US" altLang="en-US" sz="3000" dirty="0"/>
              <a:t>(1) worst-case time when the lists are doubly-linked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endParaRPr lang="en-US" altLang="en-US" sz="2800" i="1" dirty="0"/>
          </a:p>
        </p:txBody>
      </p:sp>
      <p:graphicFrame>
        <p:nvGraphicFramePr>
          <p:cNvPr id="492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365872"/>
              </p:ext>
            </p:extLst>
          </p:nvPr>
        </p:nvGraphicFramePr>
        <p:xfrm>
          <a:off x="838200" y="2743200"/>
          <a:ext cx="12065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12065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80923"/>
              </p:ext>
            </p:extLst>
          </p:nvPr>
        </p:nvGraphicFramePr>
        <p:xfrm>
          <a:off x="914400" y="3200400"/>
          <a:ext cx="3089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name="Equation" r:id="rId5" imgW="1917360" imgH="228600" progId="Equation.3">
                  <p:embed/>
                </p:oleObj>
              </mc:Choice>
              <mc:Fallback>
                <p:oleObj name="Equation" r:id="rId5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30892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37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</a:t>
            </a:r>
            <a:r>
              <a:rPr lang="en-US" alt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So what does the proportionality assumption entail?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rgbClr val="FF0000"/>
                </a:solidFill>
              </a:rPr>
              <a:t>size of the hash table will increase </a:t>
            </a:r>
            <a:r>
              <a:rPr lang="en-US" altLang="en-US" sz="2400" dirty="0" smtClean="0"/>
              <a:t>as the number of elements increase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Lets say m=100, n=1000 then </a:t>
            </a:r>
            <a:r>
              <a:rPr lang="el-GR" sz="2400" dirty="0" smtClean="0"/>
              <a:t>α</a:t>
            </a:r>
            <a:r>
              <a:rPr lang="en-CA" sz="2400" dirty="0" smtClean="0"/>
              <a:t> = 10</a:t>
            </a:r>
          </a:p>
          <a:p>
            <a:pPr lvl="1"/>
            <a:r>
              <a:rPr lang="en-CA" sz="2400" dirty="0" smtClean="0"/>
              <a:t>Now if </a:t>
            </a:r>
            <a:r>
              <a:rPr lang="en-CA" sz="2400" dirty="0">
                <a:solidFill>
                  <a:srgbClr val="FF0000"/>
                </a:solidFill>
              </a:rPr>
              <a:t>n</a:t>
            </a:r>
            <a:r>
              <a:rPr lang="en-CA" sz="2400" dirty="0" smtClean="0">
                <a:solidFill>
                  <a:srgbClr val="FF0000"/>
                </a:solidFill>
              </a:rPr>
              <a:t>=2000 </a:t>
            </a:r>
            <a:r>
              <a:rPr lang="en-CA" sz="2400" dirty="0" smtClean="0"/>
              <a:t>we have to </a:t>
            </a:r>
            <a:r>
              <a:rPr lang="en-CA" sz="2400" smtClean="0"/>
              <a:t>increase </a:t>
            </a:r>
            <a:r>
              <a:rPr lang="en-CA" sz="2400" smtClean="0">
                <a:solidFill>
                  <a:srgbClr val="FF0000"/>
                </a:solidFill>
              </a:rPr>
              <a:t>m=</a:t>
            </a:r>
            <a:r>
              <a:rPr lang="en-CA" sz="2400" dirty="0" smtClean="0">
                <a:solidFill>
                  <a:srgbClr val="FF0000"/>
                </a:solidFill>
              </a:rPr>
              <a:t>200</a:t>
            </a:r>
            <a:endParaRPr lang="el-GR" sz="2400" dirty="0">
              <a:solidFill>
                <a:srgbClr val="FF0000"/>
              </a:solidFill>
            </a:endParaRP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63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124200" y="40005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17931" y="3733800"/>
            <a:ext cx="45233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Joe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7299655" y="3886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1676" y="3730823"/>
            <a:ext cx="433457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Pat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8153400" y="3883223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6172200" y="1676400"/>
            <a:ext cx="304800" cy="487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69927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 So, we know how to </a:t>
            </a:r>
            <a:r>
              <a:rPr lang="en-US" sz="2400" dirty="0" smtClean="0">
                <a:solidFill>
                  <a:srgbClr val="FF0000"/>
                </a:solidFill>
              </a:rPr>
              <a:t>deal with collisions</a:t>
            </a:r>
            <a:endParaRPr lang="en-US" sz="2400" dirty="0" smtClean="0"/>
          </a:p>
          <a:p>
            <a:pPr marL="342900" indent="-342900">
              <a:buAutoNum type="arabicPeriod" startAt="2"/>
            </a:pPr>
            <a:r>
              <a:rPr lang="en-US" sz="2400" dirty="0" smtClean="0"/>
              <a:t>We also know Hash Tables are </a:t>
            </a:r>
            <a:r>
              <a:rPr lang="en-US" sz="2400" dirty="0" smtClean="0">
                <a:solidFill>
                  <a:srgbClr val="FF0000"/>
                </a:solidFill>
              </a:rPr>
              <a:t>very efficient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228600"/>
            <a:ext cx="6705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loud 55"/>
          <p:cNvSpPr/>
          <p:nvPr/>
        </p:nvSpPr>
        <p:spPr>
          <a:xfrm>
            <a:off x="2667000" y="3733800"/>
            <a:ext cx="2514600" cy="2057400"/>
          </a:xfrm>
          <a:prstGeom prst="cloud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rgbClr val="FF0000"/>
                </a:solidFill>
              </a:ln>
            </a:endParaRP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124200" y="40005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17931" y="3733800"/>
            <a:ext cx="45233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Joe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7299655" y="3886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1676" y="3730823"/>
            <a:ext cx="433457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Pat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8153400" y="3883223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6172200" y="1676400"/>
            <a:ext cx="304800" cy="487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69927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 So, we know how to </a:t>
            </a:r>
            <a:r>
              <a:rPr lang="en-US" sz="2400" dirty="0" smtClean="0">
                <a:solidFill>
                  <a:srgbClr val="FF0000"/>
                </a:solidFill>
              </a:rPr>
              <a:t>deal with collisions</a:t>
            </a:r>
            <a:endParaRPr lang="en-US" sz="2400" dirty="0" smtClean="0"/>
          </a:p>
          <a:p>
            <a:pPr marL="342900" indent="-342900">
              <a:buAutoNum type="arabicPeriod" startAt="2"/>
            </a:pPr>
            <a:r>
              <a:rPr lang="en-US" sz="2400" dirty="0" smtClean="0"/>
              <a:t>We also know Hash Tables are </a:t>
            </a:r>
            <a:r>
              <a:rPr lang="en-US" sz="2400" dirty="0" smtClean="0">
                <a:solidFill>
                  <a:srgbClr val="FF0000"/>
                </a:solidFill>
              </a:rPr>
              <a:t>very efficient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228600"/>
            <a:ext cx="6705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800" y="2057400"/>
            <a:ext cx="4572000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/>
              <a:t>But what about the </a:t>
            </a:r>
            <a:r>
              <a:rPr lang="en-US" b="1" u="sng" dirty="0">
                <a:solidFill>
                  <a:srgbClr val="FF0000"/>
                </a:solidFill>
              </a:rPr>
              <a:t>Magic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How can we find such a function?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Does it even exist?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3578235" y="1059597"/>
            <a:ext cx="3165" cy="997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57600" y="2971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3F5A-0675-4C3B-9DE3-A4D775C9004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 Functions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Need to choose a good hash function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quick to compute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distributes keys uniformly throughout the table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good </a:t>
            </a:r>
            <a:r>
              <a:rPr lang="en-US" altLang="en-US" sz="2400" dirty="0"/>
              <a:t>hash functions are very rare – </a:t>
            </a:r>
            <a:r>
              <a:rPr lang="en-US" altLang="en-US" sz="2400" i="1" dirty="0">
                <a:solidFill>
                  <a:srgbClr val="FF0000"/>
                </a:solidFill>
              </a:rPr>
              <a:t>birthday </a:t>
            </a:r>
            <a:r>
              <a:rPr lang="en-US" altLang="en-US" sz="2400" dirty="0" smtClean="0">
                <a:solidFill>
                  <a:srgbClr val="FF0000"/>
                </a:solidFill>
              </a:rPr>
              <a:t>paradox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96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 set of n randomly chosen people,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pair of them will have the same birthday. 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Pigeonhole </a:t>
            </a:r>
            <a:r>
              <a:rPr lang="en-US" dirty="0"/>
              <a:t>principle,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probability reaches 100%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 number of people reaches 367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Oddly, </a:t>
            </a:r>
            <a:r>
              <a:rPr lang="en-US" dirty="0">
                <a:solidFill>
                  <a:srgbClr val="FF0000"/>
                </a:solidFill>
              </a:rPr>
              <a:t>99.9% probability is reached with just 70 people</a:t>
            </a:r>
            <a:r>
              <a:rPr lang="en-US" dirty="0"/>
              <a:t>, and 50% probability with 23 people.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870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BF68-9BE6-489A-9F7A-9E3A6B3823D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Division </a:t>
            </a:r>
            <a:r>
              <a:rPr lang="en-US" altLang="en-US" dirty="0"/>
              <a:t>Method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One method is to use </a:t>
            </a:r>
            <a:r>
              <a:rPr lang="en-US" altLang="en-US" sz="2400" dirty="0"/>
              <a:t>the </a:t>
            </a:r>
            <a:r>
              <a:rPr lang="en-US" altLang="en-US" sz="2400" dirty="0" smtClean="0"/>
              <a:t>remainder function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h</a:t>
            </a:r>
            <a:r>
              <a:rPr lang="en-US" altLang="en-US" sz="2400" dirty="0"/>
              <a:t>(</a:t>
            </a:r>
            <a:r>
              <a:rPr lang="en-US" altLang="en-US" sz="2400" i="1" dirty="0"/>
              <a:t>k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k</a:t>
            </a:r>
            <a:r>
              <a:rPr lang="en-US" altLang="en-US" sz="2400" dirty="0"/>
              <a:t> mod </a:t>
            </a:r>
            <a:r>
              <a:rPr lang="en-US" altLang="en-US" sz="2400" i="1" dirty="0"/>
              <a:t>m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k</a:t>
            </a:r>
            <a:r>
              <a:rPr lang="en-US" altLang="en-US" sz="2400" dirty="0"/>
              <a:t> is the key, 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the size of the </a:t>
            </a:r>
            <a:r>
              <a:rPr lang="en-US" altLang="en-US" sz="2400" dirty="0" smtClean="0"/>
              <a:t>table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78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8BA9-0B3E-DC43-84A1-FFFF5B87E07A}" type="slidenum">
              <a:rPr lang="en-US"/>
              <a:pPr/>
              <a:t>3</a:t>
            </a:fld>
            <a:r>
              <a:rPr lang="en-US"/>
              <a:t>/51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Telephone directory</a:t>
            </a:r>
          </a:p>
          <a:p>
            <a:r>
              <a:rPr lang="en-US" dirty="0"/>
              <a:t>Library catalogue</a:t>
            </a:r>
          </a:p>
          <a:p>
            <a:r>
              <a:rPr lang="en-US" dirty="0"/>
              <a:t>Books in print: key </a:t>
            </a:r>
            <a:r>
              <a:rPr lang="en-US" dirty="0" smtClean="0"/>
              <a:t>ISBN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0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0"/>
            <a:ext cx="8116124" cy="4911199"/>
          </a:xfrm>
        </p:spPr>
        <p:txBody>
          <a:bodyPr>
            <a:normAutofit/>
          </a:bodyPr>
          <a:lstStyle/>
          <a:p>
            <a:r>
              <a:rPr lang="en-US" dirty="0" smtClean="0"/>
              <a:t>Suppose your Hash Table has 20 slots (m=20)</a:t>
            </a:r>
          </a:p>
          <a:p>
            <a:r>
              <a:rPr lang="en-US" dirty="0" smtClean="0"/>
              <a:t>The key of the element to be inserted into Hash Table is 91 (k=91)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Using the division method </a:t>
            </a:r>
            <a:r>
              <a:rPr lang="en-US" altLang="en-US" sz="2400" i="1" dirty="0">
                <a:solidFill>
                  <a:srgbClr val="FF0000"/>
                </a:solidFill>
              </a:rPr>
              <a:t>h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k</a:t>
            </a:r>
            <a:r>
              <a:rPr lang="en-US" altLang="en-US" sz="2400" dirty="0">
                <a:solidFill>
                  <a:srgbClr val="FF0000"/>
                </a:solidFill>
              </a:rPr>
              <a:t>) = </a:t>
            </a:r>
            <a:r>
              <a:rPr lang="en-US" altLang="en-US" sz="2400" i="1" dirty="0">
                <a:solidFill>
                  <a:srgbClr val="FF0000"/>
                </a:solidFill>
              </a:rPr>
              <a:t>k</a:t>
            </a:r>
            <a:r>
              <a:rPr lang="en-US" altLang="en-US" sz="2400" dirty="0">
                <a:solidFill>
                  <a:srgbClr val="FF0000"/>
                </a:solidFill>
              </a:rPr>
              <a:t> mod </a:t>
            </a:r>
            <a:r>
              <a:rPr lang="en-US" altLang="en-US" sz="2400" i="1" dirty="0">
                <a:solidFill>
                  <a:srgbClr val="FF0000"/>
                </a:solidFill>
              </a:rPr>
              <a:t>m</a:t>
            </a:r>
          </a:p>
          <a:p>
            <a:endParaRPr lang="en-US" dirty="0"/>
          </a:p>
          <a:p>
            <a:r>
              <a:rPr lang="en-US" dirty="0"/>
              <a:t>         h(91) = k mod m</a:t>
            </a:r>
            <a:br>
              <a:rPr lang="en-US" dirty="0"/>
            </a:br>
            <a:r>
              <a:rPr lang="en-US" dirty="0"/>
              <a:t>                    = 91 mod 20</a:t>
            </a:r>
            <a:br>
              <a:rPr lang="en-US" dirty="0"/>
            </a:br>
            <a:r>
              <a:rPr lang="en-US" dirty="0"/>
              <a:t>                    = 11</a:t>
            </a:r>
          </a:p>
          <a:p>
            <a:endParaRPr lang="en-US" dirty="0" smtClean="0"/>
          </a:p>
          <a:p>
            <a:r>
              <a:rPr lang="en-US" dirty="0" smtClean="0"/>
              <a:t>Therefore, the element with key = 91 should be inserted in</a:t>
            </a:r>
          </a:p>
          <a:p>
            <a:pPr lvl="1"/>
            <a:r>
              <a:rPr lang="en-US" dirty="0" smtClean="0"/>
              <a:t>Index 11 of the Hash Table</a:t>
            </a:r>
          </a:p>
          <a:p>
            <a:pPr marL="0" indent="0">
              <a:buNone/>
            </a:pPr>
            <a:r>
              <a:rPr lang="en-US" dirty="0" smtClean="0"/>
              <a:t> 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071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0"/>
            <a:ext cx="8116124" cy="4911199"/>
          </a:xfrm>
        </p:spPr>
        <p:txBody>
          <a:bodyPr>
            <a:normAutofit/>
          </a:bodyPr>
          <a:lstStyle/>
          <a:p>
            <a:r>
              <a:rPr lang="en-US" dirty="0" smtClean="0"/>
              <a:t>What if your key was a 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like “ABCS”?</a:t>
            </a:r>
          </a:p>
          <a:p>
            <a:pPr lvl="1"/>
            <a:r>
              <a:rPr lang="en-US" dirty="0" smtClean="0"/>
              <a:t>We can use the </a:t>
            </a:r>
            <a:r>
              <a:rPr lang="en-US" dirty="0" smtClean="0">
                <a:solidFill>
                  <a:srgbClr val="FF0000"/>
                </a:solidFill>
              </a:rPr>
              <a:t>ASCII codes </a:t>
            </a:r>
          </a:p>
          <a:p>
            <a:pPr lvl="1"/>
            <a:r>
              <a:rPr lang="en-US" dirty="0" smtClean="0"/>
              <a:t>Numerical </a:t>
            </a:r>
            <a:r>
              <a:rPr lang="en-US" dirty="0"/>
              <a:t>representation of a </a:t>
            </a:r>
            <a:r>
              <a:rPr lang="en-US" dirty="0" smtClean="0"/>
              <a:t>characters: 128 characters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ABCS </a:t>
            </a:r>
            <a:r>
              <a:rPr lang="en-US" dirty="0"/>
              <a:t>as (65 · 128</a:t>
            </a:r>
            <a:r>
              <a:rPr lang="en-US" baseline="30000" dirty="0"/>
              <a:t>3</a:t>
            </a:r>
            <a:r>
              <a:rPr lang="en-US" dirty="0"/>
              <a:t>)+ (66 · 128</a:t>
            </a:r>
            <a:r>
              <a:rPr lang="en-US" baseline="30000" dirty="0"/>
              <a:t>2</a:t>
            </a:r>
            <a:r>
              <a:rPr lang="en-US" dirty="0"/>
              <a:t>)+ (67 · 128</a:t>
            </a:r>
            <a:r>
              <a:rPr lang="en-US" baseline="30000" dirty="0"/>
              <a:t>1</a:t>
            </a:r>
            <a:r>
              <a:rPr lang="en-US" dirty="0"/>
              <a:t>)+ (83 · 128</a:t>
            </a:r>
            <a:r>
              <a:rPr lang="en-US" baseline="30000" dirty="0"/>
              <a:t>0</a:t>
            </a:r>
            <a:r>
              <a:rPr lang="en-US" dirty="0"/>
              <a:t>)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 = 137404883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we assume that our Hash Table has 37 slots (m = 37)</a:t>
            </a:r>
          </a:p>
          <a:p>
            <a:pPr lvl="1"/>
            <a:r>
              <a:rPr lang="en-US" dirty="0" smtClean="0"/>
              <a:t>137404883 mod 37 </a:t>
            </a:r>
          </a:p>
          <a:p>
            <a:pPr marL="274320" lvl="1" indent="0">
              <a:buNone/>
            </a:pPr>
            <a:r>
              <a:rPr lang="en-US" dirty="0" smtClean="0"/>
              <a:t>	= 18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Hence ABCS should be inserted in index 18 of the Hash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1033286" y="2752336"/>
            <a:ext cx="167640" cy="228600"/>
          </a:xfrm>
          <a:prstGeom prst="ellipse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743200"/>
            <a:ext cx="228600" cy="228600"/>
          </a:xfrm>
          <a:prstGeom prst="ellipse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5" idx="0"/>
            <a:endCxn id="6" idx="0"/>
          </p:cNvCxnSpPr>
          <p:nvPr/>
        </p:nvCxnSpPr>
        <p:spPr>
          <a:xfrm rot="5400000" flipH="1" flipV="1">
            <a:off x="1639835" y="2220471"/>
            <a:ext cx="9136" cy="1054594"/>
          </a:xfrm>
          <a:prstGeom prst="curvedConnector3">
            <a:avLst>
              <a:gd name="adj1" fmla="val 26021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469108" y="2752336"/>
            <a:ext cx="167640" cy="228600"/>
          </a:xfrm>
          <a:prstGeom prst="ellipse">
            <a:avLst/>
          </a:prstGeom>
          <a:solidFill>
            <a:srgbClr val="0000FF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2743200"/>
            <a:ext cx="228600" cy="228600"/>
          </a:xfrm>
          <a:prstGeom prst="ellipse">
            <a:avLst/>
          </a:prstGeom>
          <a:solidFill>
            <a:srgbClr val="3366FF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9" idx="4"/>
            <a:endCxn id="10" idx="4"/>
          </p:cNvCxnSpPr>
          <p:nvPr/>
        </p:nvCxnSpPr>
        <p:spPr>
          <a:xfrm rot="5400000" flipH="1" flipV="1">
            <a:off x="3724646" y="800082"/>
            <a:ext cx="9136" cy="4352572"/>
          </a:xfrm>
          <a:prstGeom prst="curvedConnector3">
            <a:avLst>
              <a:gd name="adj1" fmla="val -2502189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76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BF68-9BE6-489A-9F7A-9E3A6B3823D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good M?</a:t>
            </a:r>
            <a:endParaRPr lang="en-US" alt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We need </a:t>
            </a:r>
            <a:r>
              <a:rPr lang="en-US" altLang="en-US" sz="2400" dirty="0">
                <a:solidFill>
                  <a:srgbClr val="000000"/>
                </a:solidFill>
              </a:rPr>
              <a:t>to choose </a:t>
            </a:r>
            <a:r>
              <a:rPr lang="en-US" altLang="en-US" sz="2400" i="1" dirty="0">
                <a:solidFill>
                  <a:srgbClr val="000000"/>
                </a:solidFill>
              </a:rPr>
              <a:t>m</a:t>
            </a:r>
          </a:p>
          <a:p>
            <a:pPr>
              <a:lnSpc>
                <a:spcPct val="90000"/>
              </a:lnSpc>
            </a:pPr>
            <a:endParaRPr lang="en-US" altLang="en-US" sz="2400" i="1" dirty="0" smtClean="0"/>
          </a:p>
          <a:p>
            <a:pPr>
              <a:lnSpc>
                <a:spcPct val="90000"/>
              </a:lnSpc>
            </a:pP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i="1" dirty="0" smtClean="0"/>
              <a:t>2</a:t>
            </a:r>
            <a:r>
              <a:rPr lang="en-US" altLang="en-US" sz="2400" i="1" baseline="30000" dirty="0" smtClean="0"/>
              <a:t>p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bad idea)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</a:rPr>
              <a:t>f </a:t>
            </a:r>
            <a:r>
              <a:rPr lang="en-US" altLang="en-US" sz="2400" i="1" dirty="0">
                <a:solidFill>
                  <a:srgbClr val="000000"/>
                </a:solidFill>
              </a:rPr>
              <a:t>m</a:t>
            </a:r>
            <a:r>
              <a:rPr lang="en-US" altLang="en-US" sz="2400" dirty="0">
                <a:solidFill>
                  <a:srgbClr val="000000"/>
                </a:solidFill>
              </a:rPr>
              <a:t> is a power of 2, </a:t>
            </a:r>
            <a:r>
              <a:rPr lang="en-US" altLang="en-US" sz="2400" i="1" dirty="0">
                <a:solidFill>
                  <a:srgbClr val="000000"/>
                </a:solidFill>
              </a:rPr>
              <a:t>h</a:t>
            </a:r>
            <a:r>
              <a:rPr lang="en-US" altLang="en-US" sz="2400" dirty="0">
                <a:solidFill>
                  <a:srgbClr val="000000"/>
                </a:solidFill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  <a:r>
              <a:rPr lang="en-US" altLang="en-US" sz="2400" dirty="0">
                <a:solidFill>
                  <a:srgbClr val="000000"/>
                </a:solidFill>
              </a:rPr>
              <a:t>) gives the </a:t>
            </a:r>
            <a:r>
              <a:rPr lang="en-US" alt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least significant bits of 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All </a:t>
            </a:r>
            <a:r>
              <a:rPr lang="en-US" altLang="en-US" sz="2400" dirty="0">
                <a:solidFill>
                  <a:srgbClr val="000000"/>
                </a:solidFill>
              </a:rPr>
              <a:t>keys with the same ending go to the same </a:t>
            </a:r>
            <a:r>
              <a:rPr lang="en-US" altLang="en-US" sz="2400" dirty="0" smtClean="0">
                <a:solidFill>
                  <a:srgbClr val="000000"/>
                </a:solidFill>
              </a:rPr>
              <a:t>place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86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2</a:t>
            </a:r>
            <a:r>
              <a:rPr lang="en-US" baseline="30000" dirty="0"/>
              <a:t>p </a:t>
            </a:r>
            <a:r>
              <a:rPr lang="en-US" dirty="0"/>
              <a:t>or </a:t>
            </a:r>
            <a:r>
              <a:rPr lang="en-US" dirty="0" smtClean="0"/>
              <a:t>anything </a:t>
            </a:r>
            <a:r>
              <a:rPr lang="en-US" dirty="0"/>
              <a:t>close to it a bad choice?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0"/>
            <a:ext cx="7543800" cy="4682599"/>
          </a:xfrm>
        </p:spPr>
        <p:txBody>
          <a:bodyPr>
            <a:normAutofit/>
          </a:bodyPr>
          <a:lstStyle/>
          <a:p>
            <a:r>
              <a:rPr lang="da-DK" dirty="0" err="1" smtClean="0"/>
              <a:t>Lets</a:t>
            </a:r>
            <a:r>
              <a:rPr lang="da-DK" dirty="0" smtClean="0"/>
              <a:t> </a:t>
            </a:r>
            <a:r>
              <a:rPr lang="da-DK" dirty="0" err="1" smtClean="0"/>
              <a:t>suppose</a:t>
            </a:r>
            <a:r>
              <a:rPr lang="da-DK" dirty="0" smtClean="0"/>
              <a:t> p=7</a:t>
            </a:r>
          </a:p>
          <a:p>
            <a:pPr lvl="1"/>
            <a:r>
              <a:rPr lang="da-DK" dirty="0" smtClean="0"/>
              <a:t>2</a:t>
            </a:r>
            <a:r>
              <a:rPr lang="da-DK" baseline="30000" dirty="0" smtClean="0"/>
              <a:t>7</a:t>
            </a:r>
            <a:r>
              <a:rPr lang="da-DK" dirty="0"/>
              <a:t>-1 = 127 </a:t>
            </a:r>
            <a:r>
              <a:rPr lang="da-DK" dirty="0" smtClean="0"/>
              <a:t>(m)</a:t>
            </a:r>
            <a:endParaRPr lang="da-DK" dirty="0"/>
          </a:p>
          <a:p>
            <a:pPr lvl="1"/>
            <a:r>
              <a:rPr lang="da-DK" dirty="0" smtClean="0"/>
              <a:t>0 </a:t>
            </a:r>
            <a:r>
              <a:rPr lang="da-DK" dirty="0"/>
              <a:t>to </a:t>
            </a:r>
            <a:r>
              <a:rPr lang="da-DK" dirty="0" smtClean="0"/>
              <a:t>127 </a:t>
            </a:r>
            <a:r>
              <a:rPr lang="da-DK" dirty="0"/>
              <a:t>slots in </a:t>
            </a:r>
            <a:r>
              <a:rPr lang="da-DK" dirty="0" smtClean="0"/>
              <a:t>the hash </a:t>
            </a:r>
            <a:r>
              <a:rPr lang="da-DK" dirty="0" err="1" smtClean="0"/>
              <a:t>table</a:t>
            </a:r>
            <a:endParaRPr lang="da-DK" dirty="0"/>
          </a:p>
          <a:p>
            <a:endParaRPr lang="da-DK" dirty="0" smtClean="0">
              <a:solidFill>
                <a:srgbClr val="D34817"/>
              </a:solidFill>
            </a:endParaRPr>
          </a:p>
          <a:p>
            <a:r>
              <a:rPr lang="da-DK" dirty="0" smtClean="0">
                <a:solidFill>
                  <a:srgbClr val="D34817"/>
                </a:solidFill>
              </a:rPr>
              <a:t>CLRS</a:t>
            </a:r>
            <a:r>
              <a:rPr lang="da-DK" dirty="0" smtClean="0"/>
              <a:t> </a:t>
            </a:r>
            <a:r>
              <a:rPr lang="da-DK" dirty="0"/>
              <a:t>as (67 · 128</a:t>
            </a:r>
            <a:r>
              <a:rPr lang="da-DK" baseline="30000" dirty="0"/>
              <a:t>3</a:t>
            </a:r>
            <a:r>
              <a:rPr lang="da-DK" dirty="0"/>
              <a:t>)+ (76 · 128</a:t>
            </a:r>
            <a:r>
              <a:rPr lang="da-DK" baseline="30000" dirty="0"/>
              <a:t>2</a:t>
            </a:r>
            <a:r>
              <a:rPr lang="da-DK" dirty="0"/>
              <a:t>)+ (82 · 128</a:t>
            </a:r>
            <a:r>
              <a:rPr lang="da-DK" baseline="30000" dirty="0"/>
              <a:t>1</a:t>
            </a:r>
            <a:r>
              <a:rPr lang="da-DK" dirty="0"/>
              <a:t>)+ (83 · 128</a:t>
            </a:r>
            <a:r>
              <a:rPr lang="da-DK" baseline="30000" dirty="0"/>
              <a:t>0</a:t>
            </a:r>
            <a:r>
              <a:rPr lang="da-DK" dirty="0"/>
              <a:t>) mod 127 = 54</a:t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da-DK" dirty="0" smtClean="0">
                <a:solidFill>
                  <a:srgbClr val="D34817"/>
                </a:solidFill>
              </a:rPr>
              <a:t>SRLC</a:t>
            </a:r>
            <a:r>
              <a:rPr lang="da-DK" dirty="0" smtClean="0"/>
              <a:t> </a:t>
            </a:r>
            <a:r>
              <a:rPr lang="da-DK" dirty="0"/>
              <a:t>as (83 · 128</a:t>
            </a:r>
            <a:r>
              <a:rPr lang="da-DK" baseline="30000" dirty="0"/>
              <a:t>3</a:t>
            </a:r>
            <a:r>
              <a:rPr lang="da-DK" dirty="0"/>
              <a:t>)+ (82 · 128</a:t>
            </a:r>
            <a:r>
              <a:rPr lang="da-DK" baseline="30000" dirty="0"/>
              <a:t>2</a:t>
            </a:r>
            <a:r>
              <a:rPr lang="da-DK" dirty="0"/>
              <a:t>)+ (76 · 128</a:t>
            </a:r>
            <a:r>
              <a:rPr lang="da-DK" baseline="30000" dirty="0"/>
              <a:t>1</a:t>
            </a:r>
            <a:r>
              <a:rPr lang="da-DK" dirty="0"/>
              <a:t>)+ (67 · 128</a:t>
            </a:r>
            <a:r>
              <a:rPr lang="da-DK" baseline="30000" dirty="0"/>
              <a:t>0</a:t>
            </a:r>
            <a:r>
              <a:rPr lang="da-DK" dirty="0"/>
              <a:t>) mod 127 = </a:t>
            </a:r>
            <a:r>
              <a:rPr lang="da-DK" dirty="0" smtClean="0"/>
              <a:t>54</a:t>
            </a:r>
          </a:p>
          <a:p>
            <a:endParaRPr lang="da-DK" dirty="0"/>
          </a:p>
          <a:p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strings</a:t>
            </a:r>
            <a:r>
              <a:rPr lang="da-DK" dirty="0" smtClean="0"/>
              <a:t> with </a:t>
            </a:r>
            <a:r>
              <a:rPr lang="da-DK" dirty="0" err="1" smtClean="0"/>
              <a:t>different</a:t>
            </a:r>
            <a:r>
              <a:rPr lang="da-DK" dirty="0" smtClean="0"/>
              <a:t> permutations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become</a:t>
            </a:r>
            <a:r>
              <a:rPr lang="da-DK" dirty="0" smtClean="0"/>
              <a:t> </a:t>
            </a:r>
            <a:r>
              <a:rPr lang="da-DK" dirty="0" err="1" smtClean="0"/>
              <a:t>hashed</a:t>
            </a:r>
            <a:r>
              <a:rPr lang="da-DK" dirty="0" smtClean="0"/>
              <a:t> to the same location!</a:t>
            </a:r>
            <a:endParaRPr lang="da-DK" dirty="0"/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20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BF68-9BE6-489A-9F7A-9E3A6B3823D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good M?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We need to choose </a:t>
            </a:r>
            <a:r>
              <a:rPr lang="en-US" altLang="en-US" sz="2400" i="1" dirty="0">
                <a:solidFill>
                  <a:srgbClr val="000000"/>
                </a:solidFill>
              </a:rPr>
              <a:t>m</a:t>
            </a:r>
          </a:p>
          <a:p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p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/>
              <a:t>(bad idea)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If </a:t>
            </a:r>
            <a:r>
              <a:rPr lang="en-US" altLang="en-US" sz="2400" i="1" dirty="0">
                <a:solidFill>
                  <a:srgbClr val="000000"/>
                </a:solidFill>
              </a:rPr>
              <a:t>m</a:t>
            </a:r>
            <a:r>
              <a:rPr lang="en-US" altLang="en-US" sz="2400" dirty="0">
                <a:solidFill>
                  <a:srgbClr val="000000"/>
                </a:solidFill>
              </a:rPr>
              <a:t> is a power of 2, </a:t>
            </a:r>
            <a:r>
              <a:rPr lang="en-US" altLang="en-US" sz="2400" i="1" dirty="0">
                <a:solidFill>
                  <a:srgbClr val="000000"/>
                </a:solidFill>
              </a:rPr>
              <a:t>h</a:t>
            </a:r>
            <a:r>
              <a:rPr lang="en-US" altLang="en-US" sz="2400" dirty="0">
                <a:solidFill>
                  <a:srgbClr val="000000"/>
                </a:solidFill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  <a:r>
              <a:rPr lang="en-US" altLang="en-US" sz="2400" dirty="0">
                <a:solidFill>
                  <a:srgbClr val="000000"/>
                </a:solidFill>
              </a:rPr>
              <a:t>) gives the </a:t>
            </a:r>
            <a:r>
              <a:rPr lang="en-US" altLang="en-US" sz="2400" b="1" i="1" dirty="0">
                <a:solidFill>
                  <a:srgbClr val="FF0000"/>
                </a:solidFill>
              </a:rPr>
              <a:t>p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least significant bits of 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</a:p>
          <a:p>
            <a:pPr lvl="1"/>
            <a:r>
              <a:rPr lang="en-US" altLang="en-US" sz="2400" dirty="0" smtClean="0">
                <a:solidFill>
                  <a:srgbClr val="000000"/>
                </a:solidFill>
              </a:rPr>
              <a:t>All </a:t>
            </a:r>
            <a:r>
              <a:rPr lang="en-US" altLang="en-US" sz="2400" dirty="0">
                <a:solidFill>
                  <a:srgbClr val="000000"/>
                </a:solidFill>
              </a:rPr>
              <a:t>keys with the same ending go to the same place</a:t>
            </a:r>
          </a:p>
          <a:p>
            <a:pPr>
              <a:lnSpc>
                <a:spcPct val="90000"/>
              </a:lnSpc>
            </a:pPr>
            <a:endParaRPr lang="en-US" altLang="en-US" sz="2400" i="1" dirty="0" smtClean="0">
              <a:solidFill>
                <a:srgbClr val="D3481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 smtClean="0"/>
              <a:t>Select m</a:t>
            </a:r>
            <a:r>
              <a:rPr lang="en-US" altLang="en-US" sz="2400" dirty="0" smtClean="0"/>
              <a:t> to be a </a:t>
            </a:r>
            <a:r>
              <a:rPr lang="en-US" altLang="en-US" sz="2400" dirty="0" smtClean="0">
                <a:solidFill>
                  <a:srgbClr val="FF0000"/>
                </a:solidFill>
              </a:rPr>
              <a:t>prime number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good</a:t>
            </a:r>
            <a:r>
              <a:rPr lang="en-US" altLang="en-US" sz="2400" b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Helps </a:t>
            </a:r>
            <a:r>
              <a:rPr lang="en-US" altLang="en-US" sz="2400" dirty="0"/>
              <a:t>ensure uniform distribution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Primes </a:t>
            </a:r>
            <a:r>
              <a:rPr lang="en-US" altLang="en-US" sz="2400" dirty="0">
                <a:solidFill>
                  <a:srgbClr val="FF0000"/>
                </a:solidFill>
              </a:rPr>
              <a:t>not too close to exact powers of 2</a:t>
            </a:r>
          </a:p>
        </p:txBody>
      </p:sp>
    </p:spTree>
    <p:extLst>
      <p:ext uri="{BB962C8B-B14F-4D97-AF65-F5344CB8AC3E}">
        <p14:creationId xmlns:p14="http://schemas.microsoft.com/office/powerpoint/2010/main" val="1372589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59F-55C2-44AA-A7E1-38CF4D576A7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III</a:t>
            </a:r>
            <a:endParaRPr lang="en-US" alt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800" dirty="0" smtClean="0"/>
              <a:t>Hash Table </a:t>
            </a:r>
            <a:r>
              <a:rPr lang="en-US" altLang="en-US" sz="2800" dirty="0"/>
              <a:t>for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2000 </a:t>
            </a:r>
            <a:r>
              <a:rPr lang="en-US" altLang="en-US" sz="2800" dirty="0" smtClean="0"/>
              <a:t>strings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We </a:t>
            </a:r>
            <a:r>
              <a:rPr lang="en-US" altLang="en-US" sz="2800" dirty="0"/>
              <a:t>don’t mind </a:t>
            </a:r>
            <a:r>
              <a:rPr lang="en-US" altLang="en-US" sz="2800" dirty="0" smtClean="0"/>
              <a:t>a load factor of 3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endParaRPr lang="en-US" altLang="en-US" sz="2800" i="1" dirty="0" smtClean="0"/>
          </a:p>
          <a:p>
            <a:pPr lvl="1">
              <a:lnSpc>
                <a:spcPct val="90000"/>
              </a:lnSpc>
            </a:pPr>
            <a:r>
              <a:rPr lang="en-US" altLang="en-US" sz="2800" i="1" dirty="0" smtClean="0"/>
              <a:t>m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701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a prime near 2000/3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but not near any power of </a:t>
            </a:r>
            <a:r>
              <a:rPr lang="en-US" altLang="en-US" sz="2800" dirty="0" smtClean="0"/>
              <a:t>2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8511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130175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is usually much larger than </a:t>
            </a:r>
            <a:r>
              <a:rPr lang="en-US" altLang="en-US" sz="2400" dirty="0">
                <a:solidFill>
                  <a:srgbClr val="FF0000"/>
                </a:solidFill>
              </a:rPr>
              <a:t>m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200" dirty="0" smtClean="0">
                <a:solidFill>
                  <a:srgbClr val="FF0000"/>
                </a:solidFill>
              </a:rPr>
              <a:t>More elements than spaces</a:t>
            </a:r>
          </a:p>
          <a:p>
            <a:pPr lvl="1"/>
            <a:r>
              <a:rPr lang="en-US" altLang="en-US" sz="2200" dirty="0" smtClean="0"/>
              <a:t>Hence we have collision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Our Hash function needs to </a:t>
            </a:r>
          </a:p>
          <a:p>
            <a:pPr lvl="1"/>
            <a:r>
              <a:rPr lang="en-US" altLang="en-US" sz="2200" dirty="0" smtClean="0"/>
              <a:t>Fit numbers 0..n into 0..m</a:t>
            </a:r>
          </a:p>
          <a:p>
            <a:pPr lvl="1"/>
            <a:r>
              <a:rPr lang="en-US" altLang="en-US" sz="2200" dirty="0" smtClean="0"/>
              <a:t>where n&gt;&gt;m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Obviously we need a </a:t>
            </a:r>
            <a:r>
              <a:rPr lang="en-US" altLang="en-US" sz="2400" dirty="0" smtClean="0">
                <a:solidFill>
                  <a:srgbClr val="FF0000"/>
                </a:solidFill>
              </a:rPr>
              <a:t>small coefficient </a:t>
            </a:r>
            <a:r>
              <a:rPr lang="en-US" altLang="en-US" sz="2400" dirty="0" smtClean="0"/>
              <a:t>to</a:t>
            </a:r>
          </a:p>
          <a:p>
            <a:pPr lvl="1"/>
            <a:r>
              <a:rPr lang="en-US" altLang="en-US" sz="2200" dirty="0" smtClean="0"/>
              <a:t>Shrink numbers between 0</a:t>
            </a:r>
            <a:r>
              <a:rPr lang="en-US" altLang="en-US" sz="2200" dirty="0"/>
              <a:t>..n 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Coefficient between 0..1</a:t>
            </a:r>
          </a:p>
          <a:p>
            <a:pPr lvl="1"/>
            <a:r>
              <a:rPr lang="en-US" altLang="en-US" sz="2200" dirty="0" smtClean="0"/>
              <a:t>Lets call this coefficient </a:t>
            </a:r>
            <a:r>
              <a:rPr lang="en-US" altLang="en-US" sz="2200" dirty="0" smtClean="0">
                <a:solidFill>
                  <a:srgbClr val="FF0000"/>
                </a:solidFill>
              </a:rPr>
              <a:t>A</a:t>
            </a:r>
            <a:endParaRPr lang="en-US" altLang="en-US" sz="2200" dirty="0">
              <a:solidFill>
                <a:srgbClr val="FF0000"/>
              </a:solidFill>
            </a:endParaRPr>
          </a:p>
          <a:p>
            <a:pPr lvl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2279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353328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752600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Multiply key by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2362200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2362200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50" y="2133600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2209800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3048000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24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353328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752600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Multiply key by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752600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the fractional part of the 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>
            <a:off x="2895600" y="2324100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" y="2362200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2362200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50" y="2133600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2209800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3048000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43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353328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752600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Multiply key by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752600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the fractional part of the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1752600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it onto values between 0..m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>
            <a:off x="2895600" y="2324100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286000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" y="2362200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2362200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50" y="2133600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2209800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3048000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4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8297-ED80-4DEC-875C-CBB3B0AC6B4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200" dirty="0"/>
              <a:t>Dictionaries store elements so that they can be located quickly using </a:t>
            </a:r>
            <a:r>
              <a:rPr lang="en-GB" altLang="en-US" sz="2200" b="1" dirty="0"/>
              <a:t>keys</a:t>
            </a:r>
            <a:endParaRPr lang="en-US" altLang="en-US" sz="2200" b="1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A</a:t>
            </a:r>
            <a:r>
              <a:rPr lang="en-GB" altLang="en-US" sz="2200" dirty="0"/>
              <a:t> dictionary may hold bank accounts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</a:t>
            </a:r>
            <a:r>
              <a:rPr lang="en-GB" altLang="en-US" sz="2200" dirty="0"/>
              <a:t>ach account is an object that is identified by an account number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each account </a:t>
            </a:r>
            <a:r>
              <a:rPr lang="en-GB" altLang="en-US" sz="2200" dirty="0"/>
              <a:t>stores a wealth of additional information</a:t>
            </a:r>
            <a:endParaRPr lang="en-US" altLang="en-US" sz="2200" dirty="0"/>
          </a:p>
          <a:p>
            <a:pPr lvl="2">
              <a:lnSpc>
                <a:spcPct val="90000"/>
              </a:lnSpc>
            </a:pPr>
            <a:r>
              <a:rPr lang="en-GB" altLang="en-US" sz="2200" dirty="0"/>
              <a:t>including the current balance, </a:t>
            </a:r>
            <a:endParaRPr lang="en-US" altLang="en-US" sz="2200" dirty="0"/>
          </a:p>
          <a:p>
            <a:pPr lvl="2">
              <a:lnSpc>
                <a:spcPct val="90000"/>
              </a:lnSpc>
            </a:pPr>
            <a:r>
              <a:rPr lang="en-GB" altLang="en-US" sz="2200" dirty="0"/>
              <a:t>the name and address of the account holder, and </a:t>
            </a:r>
            <a:endParaRPr lang="en-US" altLang="en-US" sz="2200" dirty="0"/>
          </a:p>
          <a:p>
            <a:pPr lvl="2">
              <a:lnSpc>
                <a:spcPct val="90000"/>
              </a:lnSpc>
            </a:pPr>
            <a:r>
              <a:rPr lang="en-GB" altLang="en-US" sz="2200" dirty="0"/>
              <a:t>the history of deposits and withdrawals performed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</a:t>
            </a:r>
            <a:r>
              <a:rPr lang="en-GB" altLang="en-US" sz="2200" dirty="0"/>
              <a:t>n application wishing to operate on an account would have to provide the account number as a search </a:t>
            </a:r>
            <a:r>
              <a:rPr lang="en-GB" altLang="en-US" sz="2200" b="1" dirty="0" err="1"/>
              <a:t>ke</a:t>
            </a:r>
            <a:r>
              <a:rPr lang="en-US" altLang="en-US" sz="2200" b="1" dirty="0"/>
              <a:t>y</a:t>
            </a: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1231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143000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542272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Multiply key by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542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the fractional part of the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1542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it onto values between 0..m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>
            <a:off x="2895600" y="21137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0756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" y="2151872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2151872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50" y="1923272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1999472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837672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19200" y="3752072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4151344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4200" y="4151344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 </a:t>
            </a:r>
            <a:r>
              <a:rPr lang="en-US" dirty="0">
                <a:solidFill>
                  <a:schemeClr val="tx1"/>
                </a:solidFill>
              </a:rPr>
              <a:t>mod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1600" y="4151344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m(kA </a:t>
            </a:r>
            <a:r>
              <a:rPr lang="da-DK" dirty="0">
                <a:solidFill>
                  <a:schemeClr val="tx1"/>
                </a:solidFill>
              </a:rPr>
              <a:t>mod </a:t>
            </a:r>
            <a:r>
              <a:rPr lang="da-DK" dirty="0" smtClean="0">
                <a:solidFill>
                  <a:schemeClr val="tx1"/>
                </a:solidFill>
              </a:rPr>
              <a:t>1)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2895600" y="4722844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4684744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4760944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10400" y="4760944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850" y="4532344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43800" y="4608544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19200" y="5446744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2"/>
          </p:cNvCxnSpPr>
          <p:nvPr/>
        </p:nvCxnSpPr>
        <p:spPr>
          <a:xfrm>
            <a:off x="22098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386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960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14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143000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542272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Multiply key by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542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the fractional part of the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1542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it onto values between 0..m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>
            <a:off x="2895600" y="21137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0756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" y="2151872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2151872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50" y="1923272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1999472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837672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19200" y="3752072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4151344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4200" y="4151344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 </a:t>
            </a:r>
            <a:r>
              <a:rPr lang="en-US" dirty="0">
                <a:solidFill>
                  <a:schemeClr val="tx1"/>
                </a:solidFill>
              </a:rPr>
              <a:t>mod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1600" y="4151344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m(kA </a:t>
            </a:r>
            <a:r>
              <a:rPr lang="da-DK" dirty="0">
                <a:solidFill>
                  <a:schemeClr val="tx1"/>
                </a:solidFill>
              </a:rPr>
              <a:t>mod </a:t>
            </a:r>
            <a:r>
              <a:rPr lang="da-DK" dirty="0" smtClean="0">
                <a:solidFill>
                  <a:schemeClr val="tx1"/>
                </a:solidFill>
              </a:rPr>
              <a:t>1)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2895600" y="4722844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4684744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4760944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10400" y="4760944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850" y="4532344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43800" y="4608544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19200" y="5446744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2"/>
          </p:cNvCxnSpPr>
          <p:nvPr/>
        </p:nvCxnSpPr>
        <p:spPr>
          <a:xfrm>
            <a:off x="22098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386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960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4600" y="6172200"/>
            <a:ext cx="3541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2400" b="1" dirty="0">
                <a:solidFill>
                  <a:schemeClr val="accent1"/>
                </a:solidFill>
              </a:rPr>
              <a:t>h(k) = </a:t>
            </a:r>
            <a:r>
              <a:rPr lang="en-US" altLang="en-US" sz="2400" b="1" dirty="0" err="1">
                <a:solidFill>
                  <a:schemeClr val="accent1"/>
                </a:solidFill>
                <a:latin typeface="Symbol" pitchFamily="18" charset="2"/>
              </a:rPr>
              <a:t>ë</a:t>
            </a:r>
            <a:r>
              <a:rPr lang="en-US" altLang="en-US" sz="2400" b="1" dirty="0" err="1">
                <a:solidFill>
                  <a:schemeClr val="accent1"/>
                </a:solidFill>
              </a:rPr>
              <a:t>m</a:t>
            </a:r>
            <a:r>
              <a:rPr lang="en-US" altLang="en-US" sz="2400" b="1" dirty="0">
                <a:solidFill>
                  <a:schemeClr val="accent1"/>
                </a:solidFill>
              </a:rPr>
              <a:t> (k A mod 1) </a:t>
            </a:r>
            <a:r>
              <a:rPr lang="en-US" altLang="en-US" sz="2400" b="1" dirty="0" err="1">
                <a:solidFill>
                  <a:schemeClr val="accent1"/>
                </a:solidFill>
                <a:latin typeface="Symbol" pitchFamily="18" charset="2"/>
              </a:rPr>
              <a:t>û</a:t>
            </a:r>
            <a:endParaRPr lang="en-US" altLang="en-US" sz="2400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44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87364" y="1524000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2164" y="1923272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92364" y="1923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 </a:t>
            </a:r>
            <a:r>
              <a:rPr lang="en-US" dirty="0">
                <a:solidFill>
                  <a:schemeClr val="tx1"/>
                </a:solidFill>
              </a:rPr>
              <a:t>mod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49764" y="1923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m(kA </a:t>
            </a:r>
            <a:r>
              <a:rPr lang="da-DK" dirty="0">
                <a:solidFill>
                  <a:schemeClr val="tx1"/>
                </a:solidFill>
              </a:rPr>
              <a:t>mod </a:t>
            </a:r>
            <a:r>
              <a:rPr lang="da-DK" dirty="0" smtClean="0">
                <a:solidFill>
                  <a:schemeClr val="tx1"/>
                </a:solidFill>
              </a:rPr>
              <a:t>1)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3263764" y="24947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21164" y="24566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53964" y="2532872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78564" y="2532872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7014" y="2304272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11964" y="2380472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87364" y="3218672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52400"/>
            <a:ext cx="3786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Hash Table with size 8 (</a:t>
            </a:r>
            <a:r>
              <a:rPr lang="en-US" dirty="0" smtClean="0">
                <a:solidFill>
                  <a:srgbClr val="FF0000"/>
                </a:solidFill>
              </a:rPr>
              <a:t>m=8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Insert an element with </a:t>
            </a:r>
            <a:r>
              <a:rPr lang="en-US" dirty="0" smtClean="0">
                <a:solidFill>
                  <a:srgbClr val="3366FF"/>
                </a:solidFill>
              </a:rPr>
              <a:t>Key=21</a:t>
            </a:r>
          </a:p>
          <a:p>
            <a:r>
              <a:rPr lang="en-US" dirty="0" smtClean="0"/>
              <a:t>Consider </a:t>
            </a:r>
            <a:r>
              <a:rPr lang="en-US" dirty="0" smtClean="0">
                <a:solidFill>
                  <a:srgbClr val="D34817"/>
                </a:solidFill>
              </a:rPr>
              <a:t>A=13/32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87364" y="3733800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92164" y="4133072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21*13/32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(8.53)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92364" y="41330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8.53 </a:t>
            </a:r>
            <a:r>
              <a:rPr lang="en-US" dirty="0">
                <a:solidFill>
                  <a:schemeClr val="tx1"/>
                </a:solidFill>
              </a:rPr>
              <a:t>mod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(0.53)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49764" y="41330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0.53*8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4.24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2" idx="3"/>
            <a:endCxn id="35" idx="1"/>
          </p:cNvCxnSpPr>
          <p:nvPr/>
        </p:nvCxnSpPr>
        <p:spPr>
          <a:xfrm>
            <a:off x="3263764" y="47045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21164" y="46664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53964" y="4742672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78564" y="4742672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7014" y="4514072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11964" y="4590272"/>
            <a:ext cx="95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 =4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87364" y="5428472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2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491B-CEB8-4ECB-AF71-B7342CD8010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to do with Collisions</a:t>
            </a:r>
            <a:endParaRPr lang="en-US" alt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Use </a:t>
            </a:r>
            <a:r>
              <a:rPr lang="en-US" altLang="en-US" sz="2800" dirty="0"/>
              <a:t>a collision handling technique</a:t>
            </a:r>
          </a:p>
          <a:p>
            <a:pPr lvl="1"/>
            <a:r>
              <a:rPr lang="en-US" altLang="en-US" sz="2600" dirty="0"/>
              <a:t>We’ve seen </a:t>
            </a:r>
            <a:r>
              <a:rPr lang="en-US" altLang="en-US" sz="2600" i="1" dirty="0">
                <a:solidFill>
                  <a:srgbClr val="D34817"/>
                </a:solidFill>
              </a:rPr>
              <a:t>Chaining</a:t>
            </a:r>
          </a:p>
          <a:p>
            <a:r>
              <a:rPr lang="en-US" altLang="en-US" sz="2800" dirty="0"/>
              <a:t>Can also use </a:t>
            </a:r>
            <a:r>
              <a:rPr lang="en-US" altLang="en-US" sz="2800" i="1" dirty="0">
                <a:solidFill>
                  <a:schemeClr val="accent2"/>
                </a:solidFill>
              </a:rPr>
              <a:t>Open Addressing</a:t>
            </a:r>
          </a:p>
          <a:p>
            <a:pPr lvl="1"/>
            <a:r>
              <a:rPr lang="en-US" altLang="en-US" sz="2800" dirty="0" smtClean="0"/>
              <a:t>Linear Probing</a:t>
            </a:r>
          </a:p>
          <a:p>
            <a:pPr lvl="1"/>
            <a:r>
              <a:rPr lang="en-US" altLang="en-US" sz="2800" dirty="0" smtClean="0"/>
              <a:t>Quadratic Probing</a:t>
            </a:r>
            <a:endParaRPr lang="en-US" altLang="en-US" sz="2800" dirty="0"/>
          </a:p>
          <a:p>
            <a:pPr lvl="1"/>
            <a:r>
              <a:rPr lang="en-US" altLang="en-US" sz="2800" dirty="0"/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1997044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B00-3D56-4EB8-B50B-1A5BDAC3374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 Addressing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All elements are stored in the hash table</a:t>
            </a:r>
            <a:r>
              <a:rPr lang="da-DK" altLang="en-US" sz="2400" dirty="0"/>
              <a:t> (can fill up!), i.e., </a:t>
            </a:r>
            <a:r>
              <a:rPr lang="da-DK" altLang="en-US" sz="2400" i="1" dirty="0"/>
              <a:t>m</a:t>
            </a:r>
            <a:r>
              <a:rPr lang="da-DK" altLang="en-US" sz="2400" i="1" dirty="0" smtClean="0"/>
              <a:t> </a:t>
            </a:r>
            <a:r>
              <a:rPr lang="en-US" altLang="en-US" sz="2400" dirty="0">
                <a:latin typeface="Symbol" pitchFamily="18" charset="2"/>
              </a:rPr>
              <a:t>£ </a:t>
            </a:r>
            <a:r>
              <a:rPr lang="en-US" altLang="en-US" sz="2400" i="1" dirty="0"/>
              <a:t>n</a:t>
            </a:r>
            <a:endParaRPr lang="en-US" altLang="en-US" sz="2400" i="1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Each table entry contains either an element or null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When searching for an element, </a:t>
            </a:r>
            <a:r>
              <a:rPr lang="en-US" altLang="en-US" sz="2400" dirty="0">
                <a:solidFill>
                  <a:srgbClr val="FF0000"/>
                </a:solidFill>
              </a:rPr>
              <a:t>systematically probe table slots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the index given by the hash function is already occupied, </a:t>
            </a:r>
          </a:p>
          <a:p>
            <a:pPr lvl="1"/>
            <a:r>
              <a:rPr lang="en-US" altLang="en-US" sz="2200" dirty="0" smtClean="0">
                <a:solidFill>
                  <a:srgbClr val="FF0000"/>
                </a:solidFill>
              </a:rPr>
              <a:t>Look in other Hash table slots </a:t>
            </a:r>
            <a:r>
              <a:rPr lang="en-US" altLang="en-US" sz="2200" dirty="0" smtClean="0"/>
              <a:t>to see if they are empty!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36653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3D3-2BCF-4358-8219-8D7EEA34F30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5438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If the current location is used, try the next table</a:t>
            </a:r>
            <a:r>
              <a:rPr lang="en-US" altLang="en-US" sz="2400" dirty="0"/>
              <a:t> </a:t>
            </a:r>
            <a:r>
              <a:rPr lang="en-GB" altLang="en-US" sz="2400" dirty="0"/>
              <a:t>location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Lookups </a:t>
            </a:r>
            <a:r>
              <a:rPr lang="en-US" altLang="en-US" sz="2400" dirty="0"/>
              <a:t>walk along the table until the key or an empty slot is found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Uses less memory than chaining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one does not have to store all those </a:t>
            </a:r>
            <a:r>
              <a:rPr lang="en-US" altLang="en-US" sz="2400" dirty="0" smtClean="0"/>
              <a:t>links</a:t>
            </a:r>
            <a:endParaRPr lang="en-US" altLang="en-US" sz="2400" dirty="0"/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2057400" y="1828800"/>
            <a:ext cx="5167312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LinearProbingInsert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 is full) error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02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probe = h(k)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03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(table[probe] occupied)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04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probe = (probe+1)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m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05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table[probe] = k</a:t>
            </a:r>
          </a:p>
        </p:txBody>
      </p:sp>
    </p:spTree>
    <p:extLst>
      <p:ext uri="{BB962C8B-B14F-4D97-AF65-F5344CB8AC3E}">
        <p14:creationId xmlns:p14="http://schemas.microsoft.com/office/powerpoint/2010/main" val="372319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880A-B72B-4985-BA41-2CA128F7594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Slower than chaining</a:t>
            </a:r>
          </a:p>
          <a:p>
            <a:pPr lvl="1"/>
            <a:r>
              <a:rPr lang="en-US" altLang="en-US" sz="2400" dirty="0"/>
              <a:t>one might have to walk along the table for a long </a:t>
            </a:r>
            <a:r>
              <a:rPr lang="en-US" altLang="en-US" sz="2400" dirty="0" smtClean="0"/>
              <a:t>time</a:t>
            </a:r>
          </a:p>
          <a:p>
            <a:pPr lvl="1"/>
            <a:r>
              <a:rPr lang="en-US" altLang="en-US" sz="2400" dirty="0" smtClean="0"/>
              <a:t>Called </a:t>
            </a:r>
            <a:r>
              <a:rPr lang="en-US" altLang="en-US" sz="2400" dirty="0" smtClean="0">
                <a:solidFill>
                  <a:srgbClr val="FF0000"/>
                </a:solidFill>
              </a:rPr>
              <a:t>primary clustering</a:t>
            </a:r>
          </a:p>
          <a:p>
            <a:pPr lvl="1"/>
            <a:endParaRPr lang="en-US" altLang="en-US" sz="2400" dirty="0"/>
          </a:p>
          <a:p>
            <a:pPr marL="0" indent="0" algn="ctr">
              <a:buNone/>
            </a:pPr>
            <a:r>
              <a:rPr lang="en-US" altLang="en-US" sz="4000" dirty="0" smtClean="0">
                <a:solidFill>
                  <a:srgbClr val="D34817"/>
                </a:solidFill>
              </a:rPr>
              <a:t>h(</a:t>
            </a:r>
            <a:r>
              <a:rPr lang="en-US" altLang="en-US" sz="4000" dirty="0" err="1" smtClean="0">
                <a:solidFill>
                  <a:srgbClr val="D34817"/>
                </a:solidFill>
              </a:rPr>
              <a:t>k,i</a:t>
            </a:r>
            <a:r>
              <a:rPr lang="en-US" altLang="en-US" sz="4000" dirty="0" smtClean="0">
                <a:solidFill>
                  <a:srgbClr val="D34817"/>
                </a:solidFill>
              </a:rPr>
              <a:t>) = (h(k,i-1)+1</a:t>
            </a:r>
            <a:r>
              <a:rPr lang="en-US" altLang="en-US" sz="4000" dirty="0">
                <a:solidFill>
                  <a:srgbClr val="D34817"/>
                </a:solidFill>
              </a:rPr>
              <a:t>) mod m</a:t>
            </a:r>
          </a:p>
        </p:txBody>
      </p:sp>
    </p:spTree>
    <p:extLst>
      <p:ext uri="{BB962C8B-B14F-4D97-AF65-F5344CB8AC3E}">
        <p14:creationId xmlns:p14="http://schemas.microsoft.com/office/powerpoint/2010/main" val="170292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</a:t>
            </a:r>
            <a:r>
              <a:rPr lang="en-US" dirty="0"/>
              <a:t>k) = k mod 13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17: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17) </a:t>
            </a:r>
            <a:r>
              <a:rPr lang="en-US" dirty="0"/>
              <a:t>= </a:t>
            </a:r>
            <a:r>
              <a:rPr lang="en-US" dirty="0" smtClean="0"/>
              <a:t>17 </a:t>
            </a:r>
            <a:r>
              <a:rPr lang="en-US" dirty="0"/>
              <a:t>mod 13 = </a:t>
            </a:r>
            <a:r>
              <a:rPr lang="en-US" dirty="0" smtClean="0"/>
              <a:t>4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38867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110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17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1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Probing</a:t>
            </a:r>
            <a:r>
              <a:rPr lang="en-US" dirty="0" smtClean="0"/>
              <a:t>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</a:t>
            </a:r>
            <a:r>
              <a:rPr lang="en-US" dirty="0"/>
              <a:t>k) = k mod 13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17: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17) </a:t>
            </a:r>
            <a:r>
              <a:rPr lang="en-US" dirty="0"/>
              <a:t>= </a:t>
            </a:r>
            <a:r>
              <a:rPr lang="en-US" dirty="0" smtClean="0"/>
              <a:t>17 </a:t>
            </a:r>
            <a:r>
              <a:rPr lang="en-US" dirty="0"/>
              <a:t>mod 13 = </a:t>
            </a:r>
            <a:r>
              <a:rPr lang="en-US" dirty="0" smtClean="0"/>
              <a:t>4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23018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14541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Probing</a:t>
            </a:r>
            <a:r>
              <a:rPr lang="en-US" dirty="0" smtClean="0"/>
              <a:t>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</a:t>
            </a:r>
            <a:r>
              <a:rPr lang="en-US" dirty="0"/>
              <a:t>k) = k mod 13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17: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17) </a:t>
            </a:r>
            <a:r>
              <a:rPr lang="en-US" dirty="0"/>
              <a:t>= </a:t>
            </a:r>
            <a:r>
              <a:rPr lang="en-US" dirty="0" smtClean="0"/>
              <a:t>17 </a:t>
            </a:r>
            <a:r>
              <a:rPr lang="en-US" dirty="0"/>
              <a:t>mod 13 = </a:t>
            </a:r>
            <a:r>
              <a:rPr lang="en-US" dirty="0" smtClean="0"/>
              <a:t>4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23018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14541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74303" y="2926388"/>
            <a:ext cx="327025" cy="3048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0433-1CF8-483A-AACF-F992BF0B53C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dirty="0" smtClean="0"/>
              <a:t>Sample Problem</a:t>
            </a:r>
            <a:endParaRPr lang="da-DK" alt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 smtClean="0"/>
              <a:t>BT</a:t>
            </a:r>
            <a:r>
              <a:rPr lang="en-GB" altLang="en-US" sz="2800" dirty="0"/>
              <a:t>&amp;T is a large phone company, and they want to</a:t>
            </a:r>
            <a:r>
              <a:rPr lang="en-US" altLang="en-US" sz="2800" dirty="0"/>
              <a:t> </a:t>
            </a:r>
            <a:r>
              <a:rPr lang="en-GB" altLang="en-US" sz="2800" dirty="0"/>
              <a:t>provide caller ID capability:</a:t>
            </a:r>
          </a:p>
          <a:p>
            <a:pPr lvl="1"/>
            <a:r>
              <a:rPr lang="en-GB" altLang="en-US" sz="2800" dirty="0"/>
              <a:t>given a phone number, return the caller’s name</a:t>
            </a:r>
          </a:p>
          <a:p>
            <a:pPr lvl="1"/>
            <a:r>
              <a:rPr lang="en-GB" altLang="en-US" sz="2800" dirty="0"/>
              <a:t>phone numbers range from 0 to r = 10</a:t>
            </a:r>
            <a:r>
              <a:rPr lang="en-US" altLang="en-US" sz="2800" baseline="30000" dirty="0"/>
              <a:t>8</a:t>
            </a:r>
            <a:r>
              <a:rPr lang="en-GB" altLang="en-US" sz="2800" dirty="0"/>
              <a:t> -1</a:t>
            </a:r>
          </a:p>
          <a:p>
            <a:pPr lvl="1"/>
            <a:r>
              <a:rPr lang="en-GB" altLang="en-US" sz="2800" dirty="0"/>
              <a:t>want to do this as efficiently as possible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0814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Probing</a:t>
            </a:r>
            <a:r>
              <a:rPr lang="en-US" dirty="0" smtClean="0"/>
              <a:t>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</a:t>
            </a:r>
            <a:r>
              <a:rPr lang="en-US" dirty="0"/>
              <a:t>k) = k mod 13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17: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17) </a:t>
            </a:r>
            <a:r>
              <a:rPr lang="en-US" dirty="0"/>
              <a:t>= </a:t>
            </a:r>
            <a:r>
              <a:rPr lang="en-US" dirty="0" smtClean="0"/>
              <a:t>17 </a:t>
            </a:r>
            <a:r>
              <a:rPr lang="en-US" dirty="0"/>
              <a:t>mod 13 = </a:t>
            </a:r>
            <a:r>
              <a:rPr lang="en-US" dirty="0" smtClean="0"/>
              <a:t>4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23018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14541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74303" y="2926388"/>
            <a:ext cx="327025" cy="3048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4" name="Freeform 49"/>
          <p:cNvSpPr>
            <a:spLocks/>
          </p:cNvSpPr>
          <p:nvPr/>
        </p:nvSpPr>
        <p:spPr bwMode="auto">
          <a:xfrm>
            <a:off x="8382000" y="3276600"/>
            <a:ext cx="327025" cy="3048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Probing</a:t>
            </a:r>
            <a:r>
              <a:rPr lang="en-US" dirty="0" smtClean="0"/>
              <a:t>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</a:t>
            </a:r>
            <a:r>
              <a:rPr lang="en-US" dirty="0"/>
              <a:t>k) = k mod 13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17: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17) </a:t>
            </a:r>
            <a:r>
              <a:rPr lang="en-US" dirty="0"/>
              <a:t>= </a:t>
            </a:r>
            <a:r>
              <a:rPr lang="en-US" dirty="0" smtClean="0"/>
              <a:t>17 </a:t>
            </a:r>
            <a:r>
              <a:rPr lang="en-US" dirty="0"/>
              <a:t>mod 13 = </a:t>
            </a:r>
            <a:r>
              <a:rPr lang="en-US" dirty="0" smtClean="0"/>
              <a:t>4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23018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14541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74303" y="2926388"/>
            <a:ext cx="327025" cy="3048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4" name="Freeform 49"/>
          <p:cNvSpPr>
            <a:spLocks/>
          </p:cNvSpPr>
          <p:nvPr/>
        </p:nvSpPr>
        <p:spPr bwMode="auto">
          <a:xfrm>
            <a:off x="8382000" y="3276600"/>
            <a:ext cx="327025" cy="3048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auto">
          <a:xfrm>
            <a:off x="7772400" y="3352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  <p:bldP spid="24" grpId="0" animBg="1"/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3D3-2BCF-4358-8219-8D7EEA34F30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Quadratic Probing</a:t>
            </a:r>
            <a:endParaRPr lang="en-US" alt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5438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If the current location is used, try the next table</a:t>
            </a:r>
            <a:r>
              <a:rPr lang="en-US" altLang="en-US" sz="2400" dirty="0"/>
              <a:t> </a:t>
            </a:r>
            <a:r>
              <a:rPr lang="en-GB" altLang="en-US" sz="2400" dirty="0"/>
              <a:t>location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initial position is full then later positions are offset by amounts </a:t>
            </a:r>
            <a:r>
              <a:rPr lang="en-US" altLang="en-US" sz="2400" dirty="0" err="1" smtClean="0"/>
              <a:t>quadratically</a:t>
            </a:r>
            <a:r>
              <a:rPr lang="en-US" altLang="en-US" sz="2400" dirty="0" smtClean="0"/>
              <a:t> dependent on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Performs better than linear probing</a:t>
            </a:r>
            <a:endParaRPr lang="en-US" altLang="en-US" sz="2400" dirty="0"/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2057400" y="1828800"/>
            <a:ext cx="5167312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QuadraticProbingInsert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 is full) error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02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probe = h(k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03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=1</a:t>
            </a: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04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(table[probe] occupied)</a:t>
            </a:r>
          </a:p>
          <a:p>
            <a:pPr algn="just"/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05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++ </a:t>
            </a:r>
          </a:p>
          <a:p>
            <a:pPr algn="just"/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06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probe = (probe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+c</a:t>
            </a:r>
            <a:r>
              <a:rPr lang="en-US" altLang="en-US" sz="18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i+c</a:t>
            </a:r>
            <a:r>
              <a:rPr lang="en-US" altLang="en-US" sz="18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m</a:t>
            </a:r>
          </a:p>
          <a:p>
            <a:pPr algn="just"/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07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table[probe] = k</a:t>
            </a:r>
          </a:p>
        </p:txBody>
      </p:sp>
    </p:spTree>
    <p:extLst>
      <p:ext uri="{BB962C8B-B14F-4D97-AF65-F5344CB8AC3E}">
        <p14:creationId xmlns:p14="http://schemas.microsoft.com/office/powerpoint/2010/main" val="3968605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880A-B72B-4985-BA41-2CA128F7594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Quadratic probing</a:t>
            </a:r>
            <a:endParaRPr lang="en-US" alt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476" y="1413401"/>
            <a:ext cx="7887524" cy="4050792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If two keys have the same initial probe positions</a:t>
            </a:r>
          </a:p>
          <a:p>
            <a:pPr lvl="1"/>
            <a:r>
              <a:rPr lang="en-US" altLang="en-US" sz="2200" dirty="0" smtClean="0"/>
              <a:t>Their probe sequences will also be the same</a:t>
            </a:r>
          </a:p>
          <a:p>
            <a:r>
              <a:rPr lang="en-US" altLang="en-US" sz="2400" dirty="0" smtClean="0"/>
              <a:t>In other words:</a:t>
            </a:r>
          </a:p>
          <a:p>
            <a:pPr lvl="1"/>
            <a:r>
              <a:rPr lang="en-US" altLang="en-US" sz="2200" dirty="0" smtClean="0"/>
              <a:t>If h(k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,0)=h(k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,0) then </a:t>
            </a:r>
            <a:r>
              <a:rPr lang="en-US" altLang="en-US" sz="2200" dirty="0"/>
              <a:t>h(k</a:t>
            </a:r>
            <a:r>
              <a:rPr lang="en-US" altLang="en-US" sz="2200" baseline="-25000" dirty="0"/>
              <a:t>1</a:t>
            </a:r>
            <a:r>
              <a:rPr lang="en-US" altLang="en-US" sz="2200" dirty="0" smtClean="0"/>
              <a:t>,i)</a:t>
            </a:r>
            <a:r>
              <a:rPr lang="en-US" altLang="en-US" sz="2200" dirty="0"/>
              <a:t>=h(k</a:t>
            </a:r>
            <a:r>
              <a:rPr lang="en-US" altLang="en-US" sz="2200" baseline="-25000" dirty="0"/>
              <a:t>2</a:t>
            </a:r>
            <a:r>
              <a:rPr lang="en-US" altLang="en-US" sz="2200" dirty="0" smtClean="0"/>
              <a:t>,i) </a:t>
            </a:r>
            <a:endParaRPr lang="en-US" altLang="en-US" sz="2200" dirty="0"/>
          </a:p>
          <a:p>
            <a:r>
              <a:rPr lang="en-US" altLang="en-US" sz="2400" dirty="0" smtClean="0"/>
              <a:t>This is referred to as </a:t>
            </a:r>
            <a:r>
              <a:rPr lang="en-US" altLang="en-US" sz="2400" dirty="0" smtClean="0">
                <a:solidFill>
                  <a:srgbClr val="FF0000"/>
                </a:solidFill>
              </a:rPr>
              <a:t>secondary clustering</a:t>
            </a:r>
          </a:p>
          <a:p>
            <a:endParaRPr lang="en-US" altLang="en-US" sz="2400" i="1" dirty="0"/>
          </a:p>
          <a:p>
            <a:pPr marL="0" lvl="0" indent="0" algn="ctr">
              <a:buClr>
                <a:srgbClr val="D34817">
                  <a:lumMod val="75000"/>
                </a:srgbClr>
              </a:buClr>
              <a:buNone/>
            </a:pPr>
            <a:r>
              <a:rPr lang="en-US" altLang="en-US" sz="4000" dirty="0">
                <a:solidFill>
                  <a:srgbClr val="D34817"/>
                </a:solidFill>
              </a:rPr>
              <a:t>h(</a:t>
            </a:r>
            <a:r>
              <a:rPr lang="en-US" altLang="en-US" sz="4000" dirty="0" err="1">
                <a:solidFill>
                  <a:srgbClr val="D34817"/>
                </a:solidFill>
              </a:rPr>
              <a:t>k,i</a:t>
            </a:r>
            <a:r>
              <a:rPr lang="en-US" altLang="en-US" sz="4000" dirty="0">
                <a:solidFill>
                  <a:srgbClr val="D34817"/>
                </a:solidFill>
              </a:rPr>
              <a:t>) = </a:t>
            </a:r>
            <a:r>
              <a:rPr lang="en-US" altLang="en-US" sz="4000" dirty="0" smtClean="0">
                <a:solidFill>
                  <a:srgbClr val="D34817"/>
                </a:solidFill>
              </a:rPr>
              <a:t>(h</a:t>
            </a:r>
            <a:r>
              <a:rPr lang="en-US" altLang="en-US" sz="4000" dirty="0">
                <a:solidFill>
                  <a:srgbClr val="D34817"/>
                </a:solidFill>
              </a:rPr>
              <a:t>(k</a:t>
            </a:r>
            <a:r>
              <a:rPr lang="en-US" altLang="en-US" sz="4000" dirty="0" smtClean="0">
                <a:solidFill>
                  <a:srgbClr val="D34817"/>
                </a:solidFill>
              </a:rPr>
              <a:t>,0)+c</a:t>
            </a:r>
            <a:r>
              <a:rPr lang="en-US" altLang="en-US" sz="4000" baseline="-25000" dirty="0" smtClean="0">
                <a:solidFill>
                  <a:srgbClr val="D34817"/>
                </a:solidFill>
              </a:rPr>
              <a:t>1</a:t>
            </a:r>
            <a:r>
              <a:rPr lang="en-US" altLang="en-US" sz="4000" dirty="0" smtClean="0">
                <a:solidFill>
                  <a:srgbClr val="D34817"/>
                </a:solidFill>
              </a:rPr>
              <a:t>i+c</a:t>
            </a:r>
            <a:r>
              <a:rPr lang="en-US" altLang="en-US" sz="4000" baseline="-25000" dirty="0" smtClean="0">
                <a:solidFill>
                  <a:srgbClr val="D34817"/>
                </a:solidFill>
              </a:rPr>
              <a:t>2</a:t>
            </a:r>
            <a:r>
              <a:rPr lang="en-US" altLang="en-US" sz="4000" dirty="0" smtClean="0">
                <a:solidFill>
                  <a:srgbClr val="D34817"/>
                </a:solidFill>
              </a:rPr>
              <a:t>i</a:t>
            </a:r>
            <a:r>
              <a:rPr lang="en-US" altLang="en-US" sz="4000" baseline="30000" dirty="0" smtClean="0">
                <a:solidFill>
                  <a:srgbClr val="D34817"/>
                </a:solidFill>
              </a:rPr>
              <a:t>2</a:t>
            </a:r>
            <a:r>
              <a:rPr lang="en-US" altLang="en-US" sz="4000" dirty="0">
                <a:solidFill>
                  <a:srgbClr val="D34817"/>
                </a:solidFill>
              </a:rPr>
              <a:t>) mod m</a:t>
            </a:r>
            <a:endParaRPr lang="en-US" altLang="en-US" sz="4000" baseline="30000" dirty="0">
              <a:solidFill>
                <a:srgbClr val="D34817"/>
              </a:solidFill>
            </a:endParaRPr>
          </a:p>
          <a:p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28794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	h(k,0) = k mod 13</a:t>
            </a:r>
          </a:p>
          <a:p>
            <a:pPr>
              <a:buFontTx/>
              <a:buNone/>
            </a:pPr>
            <a:r>
              <a:rPr lang="en-US" dirty="0" smtClean="0"/>
              <a:t>   h(</a:t>
            </a:r>
            <a:r>
              <a:rPr lang="en-US" dirty="0" err="1" smtClean="0"/>
              <a:t>k,i</a:t>
            </a:r>
            <a:r>
              <a:rPr lang="en-US" dirty="0" smtClean="0"/>
              <a:t>) = (h(k,i-1)+2i+i</a:t>
            </a:r>
            <a:r>
              <a:rPr lang="en-US" baseline="30000" dirty="0" smtClean="0"/>
              <a:t>2</a:t>
            </a:r>
            <a:r>
              <a:rPr lang="en-US" dirty="0" smtClean="0"/>
              <a:t>)mod 13</a:t>
            </a:r>
            <a:endParaRPr lang="en-US" baseline="30000" dirty="0" smtClean="0"/>
          </a:p>
          <a:p>
            <a:pPr>
              <a:buFontTx/>
              <a:buNone/>
            </a:pPr>
            <a:r>
              <a:rPr lang="en-US" baseline="30000" dirty="0" smtClean="0"/>
              <a:t>     </a:t>
            </a:r>
            <a:r>
              <a:rPr lang="en-US" dirty="0" smtClean="0"/>
              <a:t>assuming c</a:t>
            </a:r>
            <a:r>
              <a:rPr lang="en-US" baseline="-25000" dirty="0" smtClean="0"/>
              <a:t>1</a:t>
            </a:r>
            <a:r>
              <a:rPr lang="en-US" dirty="0" smtClean="0"/>
              <a:t>=2, c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14: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29414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3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h(k,0) </a:t>
            </a:r>
            <a:r>
              <a:rPr lang="en-US" dirty="0"/>
              <a:t>= k mod 13</a:t>
            </a:r>
          </a:p>
          <a:p>
            <a:pPr>
              <a:buFontTx/>
              <a:buNone/>
            </a:pPr>
            <a:r>
              <a:rPr lang="en-US" dirty="0" smtClean="0"/>
              <a:t>   h(</a:t>
            </a:r>
            <a:r>
              <a:rPr lang="en-US" dirty="0" err="1" smtClean="0"/>
              <a:t>k,i</a:t>
            </a:r>
            <a:r>
              <a:rPr lang="en-US" dirty="0" smtClean="0"/>
              <a:t>) = (h(k,i-1)+2i+i</a:t>
            </a:r>
            <a:r>
              <a:rPr lang="en-US" baseline="30000" dirty="0" smtClean="0"/>
              <a:t>2</a:t>
            </a:r>
            <a:r>
              <a:rPr lang="en-US" dirty="0" smtClean="0"/>
              <a:t>)mod 13</a:t>
            </a:r>
            <a:endParaRPr lang="en-US" baseline="30000" dirty="0" smtClean="0"/>
          </a:p>
          <a:p>
            <a:pPr>
              <a:buFontTx/>
              <a:buNone/>
            </a:pPr>
            <a:r>
              <a:rPr lang="en-US" baseline="30000" dirty="0"/>
              <a:t> </a:t>
            </a:r>
            <a:r>
              <a:rPr lang="en-US" baseline="30000" dirty="0" smtClean="0"/>
              <a:t>    </a:t>
            </a:r>
            <a:r>
              <a:rPr lang="en-US" dirty="0" smtClean="0"/>
              <a:t>assuming c</a:t>
            </a:r>
            <a:r>
              <a:rPr lang="en-US" baseline="-25000" dirty="0" smtClean="0"/>
              <a:t>1</a:t>
            </a:r>
            <a:r>
              <a:rPr lang="en-US" dirty="0" smtClean="0"/>
              <a:t>=2, c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14: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1: 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/>
              <a:t>14,0) = </a:t>
            </a:r>
            <a:r>
              <a:rPr lang="en-US" dirty="0" smtClean="0"/>
              <a:t>14 </a:t>
            </a:r>
            <a:r>
              <a:rPr lang="en-US" dirty="0"/>
              <a:t>mod 13 = </a:t>
            </a:r>
            <a:r>
              <a:rPr lang="en-US" dirty="0" smtClean="0"/>
              <a:t>1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7043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3873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7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h(k,0) </a:t>
            </a:r>
            <a:r>
              <a:rPr lang="en-US" dirty="0"/>
              <a:t>= k mod 13</a:t>
            </a:r>
          </a:p>
          <a:p>
            <a:pPr>
              <a:buFontTx/>
              <a:buNone/>
            </a:pPr>
            <a:r>
              <a:rPr lang="en-US" dirty="0" smtClean="0"/>
              <a:t>   h(</a:t>
            </a:r>
            <a:r>
              <a:rPr lang="en-US" dirty="0" err="1" smtClean="0"/>
              <a:t>k,i</a:t>
            </a:r>
            <a:r>
              <a:rPr lang="en-US" dirty="0" smtClean="0"/>
              <a:t>) = (h(k,i-1)+2i+i</a:t>
            </a:r>
            <a:r>
              <a:rPr lang="en-US" baseline="30000" dirty="0" smtClean="0"/>
              <a:t>2</a:t>
            </a:r>
            <a:r>
              <a:rPr lang="en-US" dirty="0" smtClean="0"/>
              <a:t>)mod 13</a:t>
            </a:r>
            <a:endParaRPr lang="en-US" baseline="30000" dirty="0" smtClean="0"/>
          </a:p>
          <a:p>
            <a:pPr>
              <a:buFontTx/>
              <a:buNone/>
            </a:pPr>
            <a:r>
              <a:rPr lang="en-US" baseline="30000" dirty="0"/>
              <a:t> </a:t>
            </a:r>
            <a:r>
              <a:rPr lang="en-US" baseline="30000" dirty="0" smtClean="0"/>
              <a:t>    </a:t>
            </a:r>
            <a:r>
              <a:rPr lang="en-US" dirty="0" smtClean="0"/>
              <a:t>assuming c</a:t>
            </a:r>
            <a:r>
              <a:rPr lang="en-US" baseline="-25000" dirty="0" smtClean="0"/>
              <a:t>1</a:t>
            </a:r>
            <a:r>
              <a:rPr lang="en-US" dirty="0" smtClean="0"/>
              <a:t>=2, c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14: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1: 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/>
              <a:t>14,0) = </a:t>
            </a:r>
            <a:r>
              <a:rPr lang="en-US" dirty="0" smtClean="0"/>
              <a:t>14 </a:t>
            </a:r>
            <a:r>
              <a:rPr lang="en-US" dirty="0"/>
              <a:t>mod 13 = </a:t>
            </a:r>
            <a:r>
              <a:rPr lang="en-US" dirty="0" smtClean="0"/>
              <a:t>1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2: h(14,1) = 14 mod 13 + 2*1 + 1</a:t>
            </a:r>
            <a:r>
              <a:rPr lang="en-US" baseline="30000" dirty="0" smtClean="0"/>
              <a:t>2</a:t>
            </a:r>
            <a:r>
              <a:rPr lang="en-US" dirty="0" smtClean="0"/>
              <a:t> = 4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7043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3873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82000" y="1905000"/>
            <a:ext cx="327025" cy="9906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7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h(k,0) </a:t>
            </a:r>
            <a:r>
              <a:rPr lang="en-US" dirty="0"/>
              <a:t>= k mod 13</a:t>
            </a:r>
          </a:p>
          <a:p>
            <a:pPr>
              <a:buFontTx/>
              <a:buNone/>
            </a:pPr>
            <a:r>
              <a:rPr lang="en-US" dirty="0" smtClean="0"/>
              <a:t>   h(</a:t>
            </a:r>
            <a:r>
              <a:rPr lang="en-US" dirty="0" err="1" smtClean="0"/>
              <a:t>k,i</a:t>
            </a:r>
            <a:r>
              <a:rPr lang="en-US" dirty="0" smtClean="0"/>
              <a:t>) = (h(k,i-1)+2i+i</a:t>
            </a:r>
            <a:r>
              <a:rPr lang="en-US" baseline="30000" dirty="0" smtClean="0"/>
              <a:t>2</a:t>
            </a:r>
            <a:r>
              <a:rPr lang="en-US" dirty="0" smtClean="0"/>
              <a:t>)mod 13</a:t>
            </a:r>
            <a:endParaRPr lang="en-US" baseline="30000" dirty="0" smtClean="0"/>
          </a:p>
          <a:p>
            <a:pPr>
              <a:buFontTx/>
              <a:buNone/>
            </a:pPr>
            <a:r>
              <a:rPr lang="en-US" baseline="30000" dirty="0"/>
              <a:t> </a:t>
            </a:r>
            <a:r>
              <a:rPr lang="en-US" baseline="30000" dirty="0" smtClean="0"/>
              <a:t>    </a:t>
            </a:r>
            <a:r>
              <a:rPr lang="en-US" dirty="0" smtClean="0"/>
              <a:t>assuming c</a:t>
            </a:r>
            <a:r>
              <a:rPr lang="en-US" baseline="-25000" dirty="0" smtClean="0"/>
              <a:t>1</a:t>
            </a:r>
            <a:r>
              <a:rPr lang="en-US" dirty="0" smtClean="0"/>
              <a:t>=2, c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14: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1: 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/>
              <a:t>14,0) = </a:t>
            </a:r>
            <a:r>
              <a:rPr lang="en-US" dirty="0" smtClean="0"/>
              <a:t>14 </a:t>
            </a:r>
            <a:r>
              <a:rPr lang="en-US" dirty="0"/>
              <a:t>mod 13 = </a:t>
            </a:r>
            <a:r>
              <a:rPr lang="en-US" dirty="0" smtClean="0"/>
              <a:t>1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2: h(14,1) = 14 mod 13 + 2*1 + 1</a:t>
            </a:r>
            <a:r>
              <a:rPr lang="en-US" baseline="30000" dirty="0" smtClean="0"/>
              <a:t>2</a:t>
            </a:r>
            <a:r>
              <a:rPr lang="en-US" dirty="0" smtClean="0"/>
              <a:t> = 4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step 3: h</a:t>
            </a:r>
            <a:r>
              <a:rPr lang="en-US" dirty="0"/>
              <a:t>(</a:t>
            </a:r>
            <a:r>
              <a:rPr lang="en-US" dirty="0" smtClean="0"/>
              <a:t>14,2) </a:t>
            </a:r>
            <a:r>
              <a:rPr lang="en-US" dirty="0"/>
              <a:t>= 14 mod 13 + 2</a:t>
            </a:r>
            <a:r>
              <a:rPr lang="en-US" dirty="0" smtClean="0"/>
              <a:t>*2 </a:t>
            </a:r>
            <a:r>
              <a:rPr lang="en-US" dirty="0"/>
              <a:t>+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9 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7043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3873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82000" y="1905000"/>
            <a:ext cx="327025" cy="9906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4" name="Freeform 49"/>
          <p:cNvSpPr>
            <a:spLocks/>
          </p:cNvSpPr>
          <p:nvPr/>
        </p:nvSpPr>
        <p:spPr bwMode="auto">
          <a:xfrm>
            <a:off x="8382000" y="2971800"/>
            <a:ext cx="327025" cy="16764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7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h(k,0) </a:t>
            </a:r>
            <a:r>
              <a:rPr lang="en-US" dirty="0"/>
              <a:t>= k mod 13</a:t>
            </a:r>
          </a:p>
          <a:p>
            <a:pPr>
              <a:buFontTx/>
              <a:buNone/>
            </a:pPr>
            <a:r>
              <a:rPr lang="en-US" dirty="0" smtClean="0"/>
              <a:t>   h(</a:t>
            </a:r>
            <a:r>
              <a:rPr lang="en-US" dirty="0" err="1" smtClean="0"/>
              <a:t>k,i</a:t>
            </a:r>
            <a:r>
              <a:rPr lang="en-US" dirty="0" smtClean="0"/>
              <a:t>) = (h(k,i-1)+2i+i</a:t>
            </a:r>
            <a:r>
              <a:rPr lang="en-US" baseline="30000" dirty="0" smtClean="0"/>
              <a:t>2</a:t>
            </a:r>
            <a:r>
              <a:rPr lang="en-US" dirty="0" smtClean="0"/>
              <a:t>)mod 13</a:t>
            </a:r>
            <a:endParaRPr lang="en-US" baseline="30000" dirty="0" smtClean="0"/>
          </a:p>
          <a:p>
            <a:pPr>
              <a:buFontTx/>
              <a:buNone/>
            </a:pPr>
            <a:r>
              <a:rPr lang="en-US" baseline="30000" dirty="0"/>
              <a:t> </a:t>
            </a:r>
            <a:r>
              <a:rPr lang="en-US" baseline="30000" dirty="0" smtClean="0"/>
              <a:t>    </a:t>
            </a:r>
            <a:r>
              <a:rPr lang="en-US" dirty="0" smtClean="0"/>
              <a:t>assuming c</a:t>
            </a:r>
            <a:r>
              <a:rPr lang="en-US" baseline="-25000" dirty="0" smtClean="0"/>
              <a:t>1</a:t>
            </a:r>
            <a:r>
              <a:rPr lang="en-US" dirty="0" smtClean="0"/>
              <a:t>=2, c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14: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1: 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/>
              <a:t>14,0) = </a:t>
            </a:r>
            <a:r>
              <a:rPr lang="en-US" dirty="0" smtClean="0"/>
              <a:t>14 </a:t>
            </a:r>
            <a:r>
              <a:rPr lang="en-US" dirty="0"/>
              <a:t>mod 13 = </a:t>
            </a:r>
            <a:r>
              <a:rPr lang="en-US" dirty="0" smtClean="0"/>
              <a:t>1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2: h(14,1) = 14 mod 13 + 2*1 + 1</a:t>
            </a:r>
            <a:r>
              <a:rPr lang="en-US" baseline="30000" dirty="0" smtClean="0"/>
              <a:t>2</a:t>
            </a:r>
            <a:r>
              <a:rPr lang="en-US" dirty="0" smtClean="0"/>
              <a:t> = 4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step 3: h</a:t>
            </a:r>
            <a:r>
              <a:rPr lang="en-US" dirty="0"/>
              <a:t>(</a:t>
            </a:r>
            <a:r>
              <a:rPr lang="en-US" dirty="0" smtClean="0"/>
              <a:t>14,2) </a:t>
            </a:r>
            <a:r>
              <a:rPr lang="en-US" dirty="0"/>
              <a:t>= 14 mod 13 + 2</a:t>
            </a:r>
            <a:r>
              <a:rPr lang="en-US" dirty="0" smtClean="0"/>
              <a:t>*2 </a:t>
            </a:r>
            <a:r>
              <a:rPr lang="en-US" dirty="0"/>
              <a:t>+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9 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7043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3873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82000" y="1905000"/>
            <a:ext cx="327025" cy="9906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4" name="Freeform 49"/>
          <p:cNvSpPr>
            <a:spLocks/>
          </p:cNvSpPr>
          <p:nvPr/>
        </p:nvSpPr>
        <p:spPr bwMode="auto">
          <a:xfrm>
            <a:off x="8382000" y="2971800"/>
            <a:ext cx="327025" cy="16764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auto">
          <a:xfrm>
            <a:off x="7772400" y="44196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7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  <p:bldP spid="24" grpId="0" animBg="1"/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B376-E747-4789-A963-455088DD0CFE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83613" cy="48006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Uses </a:t>
            </a:r>
            <a:r>
              <a:rPr lang="en-US" altLang="en-US" sz="2400" dirty="0"/>
              <a:t>two hash functions</a:t>
            </a:r>
          </a:p>
          <a:p>
            <a:r>
              <a:rPr lang="en-US" altLang="en-US" sz="2400" dirty="0"/>
              <a:t>If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is prime, eventually will examine every position in the table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0" lvl="0" indent="0" algn="ctr">
              <a:buClr>
                <a:srgbClr val="D34817">
                  <a:lumMod val="75000"/>
                </a:srgbClr>
              </a:buClr>
              <a:buNone/>
            </a:pPr>
            <a:r>
              <a:rPr lang="en-US" altLang="en-US" sz="4000" dirty="0">
                <a:solidFill>
                  <a:srgbClr val="D34817"/>
                </a:solidFill>
              </a:rPr>
              <a:t>h(</a:t>
            </a:r>
            <a:r>
              <a:rPr lang="en-US" altLang="en-US" sz="4000" dirty="0" err="1">
                <a:solidFill>
                  <a:srgbClr val="D34817"/>
                </a:solidFill>
              </a:rPr>
              <a:t>k,i</a:t>
            </a:r>
            <a:r>
              <a:rPr lang="en-US" altLang="en-US" sz="4000" dirty="0">
                <a:solidFill>
                  <a:srgbClr val="D34817"/>
                </a:solidFill>
              </a:rPr>
              <a:t>) = </a:t>
            </a:r>
            <a:r>
              <a:rPr lang="en-US" altLang="en-US" sz="4000" dirty="0" smtClean="0">
                <a:solidFill>
                  <a:srgbClr val="D34817"/>
                </a:solidFill>
              </a:rPr>
              <a:t>(h1(</a:t>
            </a:r>
            <a:r>
              <a:rPr lang="en-US" altLang="en-US" sz="4000" dirty="0">
                <a:solidFill>
                  <a:srgbClr val="D34817"/>
                </a:solidFill>
              </a:rPr>
              <a:t>k,0)</a:t>
            </a:r>
            <a:r>
              <a:rPr lang="en-US" altLang="en-US" sz="4000" dirty="0" smtClean="0">
                <a:solidFill>
                  <a:srgbClr val="D34817"/>
                </a:solidFill>
              </a:rPr>
              <a:t>+i</a:t>
            </a:r>
            <a:r>
              <a:rPr lang="en-US" sz="1800" b="1" baseline="30000" dirty="0">
                <a:solidFill>
                  <a:srgbClr val="D34817"/>
                </a:solidFill>
                <a:latin typeface="Cambria"/>
                <a:cs typeface="Cambria"/>
              </a:rPr>
              <a:t>x</a:t>
            </a:r>
            <a:r>
              <a:rPr lang="en-US" altLang="en-US" sz="4000" dirty="0" smtClean="0">
                <a:solidFill>
                  <a:srgbClr val="D34817"/>
                </a:solidFill>
              </a:rPr>
              <a:t>h2(k)) mod m</a:t>
            </a:r>
            <a:endParaRPr lang="en-US" altLang="en-US" sz="4000" baseline="30000" dirty="0">
              <a:solidFill>
                <a:srgbClr val="D34817"/>
              </a:solidFill>
            </a:endParaRPr>
          </a:p>
          <a:p>
            <a:endParaRPr lang="en-GB" altLang="en-US" sz="2400" dirty="0"/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2209800" y="2590800"/>
            <a:ext cx="5167312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DoubleHashingInsert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 is full) error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02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probe = h1(k)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03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offset = h2(k)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03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(table[probe] occupied)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04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probe = 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probe+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m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05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table[probe] = k</a:t>
            </a:r>
          </a:p>
        </p:txBody>
      </p:sp>
    </p:spTree>
    <p:extLst>
      <p:ext uri="{BB962C8B-B14F-4D97-AF65-F5344CB8AC3E}">
        <p14:creationId xmlns:p14="http://schemas.microsoft.com/office/powerpoint/2010/main" val="403731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C05-1EE9-4741-BE21-FD43A6DABAF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Sample Problem</a:t>
            </a:r>
            <a:endParaRPr lang="en-US" alt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 dirty="0"/>
              <a:t>A few suboptimal ways to design this dictionary</a:t>
            </a:r>
            <a:endParaRPr lang="en-US" altLang="en-US" sz="2800" dirty="0"/>
          </a:p>
          <a:p>
            <a:pPr lvl="1"/>
            <a:r>
              <a:rPr lang="en-US" altLang="en-US" sz="2400" dirty="0"/>
              <a:t>direct addressing: </a:t>
            </a:r>
            <a:r>
              <a:rPr lang="en-GB" altLang="en-US" sz="2400" dirty="0"/>
              <a:t>an array indexed by key: </a:t>
            </a:r>
            <a:endParaRPr lang="en-US" altLang="en-US" sz="2400" dirty="0"/>
          </a:p>
          <a:p>
            <a:pPr lvl="2"/>
            <a:r>
              <a:rPr lang="en-GB" altLang="en-US" sz="2000" dirty="0"/>
              <a:t>takes O(1) time, </a:t>
            </a:r>
            <a:endParaRPr lang="en-US" altLang="en-US" sz="2000" dirty="0"/>
          </a:p>
          <a:p>
            <a:pPr lvl="2"/>
            <a:r>
              <a:rPr lang="en-GB" altLang="en-US" sz="2000" dirty="0" smtClean="0"/>
              <a:t>O(</a:t>
            </a:r>
            <a:r>
              <a:rPr lang="en-US" altLang="en-US" sz="2000" i="1" dirty="0"/>
              <a:t>n</a:t>
            </a:r>
            <a:r>
              <a:rPr lang="en-GB" altLang="en-US" sz="2000" dirty="0" smtClean="0"/>
              <a:t>)</a:t>
            </a:r>
            <a:r>
              <a:rPr lang="en-US" altLang="en-US" sz="2000" dirty="0" smtClean="0"/>
              <a:t> </a:t>
            </a:r>
            <a:r>
              <a:rPr lang="en-GB" altLang="en-US" sz="2000" dirty="0"/>
              <a:t>space</a:t>
            </a:r>
            <a:r>
              <a:rPr lang="en-US" altLang="en-US" sz="2000" dirty="0"/>
              <a:t> - </a:t>
            </a:r>
            <a:r>
              <a:rPr lang="en-GB" altLang="en-US" sz="2000" dirty="0"/>
              <a:t>huge amount of wasted space</a:t>
            </a:r>
            <a:endParaRPr lang="en-US" altLang="en-US" sz="20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graphicFrame>
        <p:nvGraphicFramePr>
          <p:cNvPr id="484394" name="Group 42"/>
          <p:cNvGraphicFramePr>
            <a:graphicFrameLocks noGrp="1"/>
          </p:cNvGraphicFramePr>
          <p:nvPr/>
        </p:nvGraphicFramePr>
        <p:xfrm>
          <a:off x="1220788" y="3433763"/>
          <a:ext cx="6994525" cy="1097280"/>
        </p:xfrm>
        <a:graphic>
          <a:graphicData uri="http://schemas.openxmlformats.org/drawingml/2006/table">
            <a:tbl>
              <a:tblPr/>
              <a:tblGrid>
                <a:gridCol w="1398587"/>
                <a:gridCol w="1398588"/>
                <a:gridCol w="1400175"/>
                <a:gridCol w="1398587"/>
                <a:gridCol w="1398588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Jens Jensen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0000-0000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0000-0000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9635-8904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0000-0000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0000-0000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92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B376-E747-4789-A963-455088DD0CF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83613" cy="48006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Uses </a:t>
            </a:r>
            <a:r>
              <a:rPr lang="en-US" altLang="en-US" sz="2400" dirty="0"/>
              <a:t>two hash functions</a:t>
            </a:r>
          </a:p>
          <a:p>
            <a:r>
              <a:rPr lang="en-US" altLang="en-US" sz="2400" dirty="0"/>
              <a:t>If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is prime, eventually will examine every position in the table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Many of the same (dis)advantages as linear probing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Distributes keys more uniformly than linear probing</a:t>
            </a:r>
          </a:p>
          <a:p>
            <a:endParaRPr lang="en-GB" altLang="en-US" sz="2400" dirty="0"/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2209800" y="2590800"/>
            <a:ext cx="5167312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DoubleHashingInsert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 is full) error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02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probe = h1(k)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03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offset = h2(k)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03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(table[probe] occupied)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04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probe = 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probe+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m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05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table[probe] = k</a:t>
            </a:r>
          </a:p>
        </p:txBody>
      </p:sp>
    </p:spTree>
    <p:extLst>
      <p:ext uri="{BB962C8B-B14F-4D97-AF65-F5344CB8AC3E}">
        <p14:creationId xmlns:p14="http://schemas.microsoft.com/office/powerpoint/2010/main" val="3143905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b="1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10600" y="1066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0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/>
              <a:t>	Step 1: h</a:t>
            </a:r>
            <a:r>
              <a:rPr lang="en-US" baseline="-25000" dirty="0"/>
              <a:t>1</a:t>
            </a:r>
            <a:r>
              <a:rPr lang="en-US" dirty="0"/>
              <a:t>(14,0) = 14 mod 13 = 1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427038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8610600" y="1066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2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/>
              <a:t>	Step 1: h</a:t>
            </a:r>
            <a:r>
              <a:rPr lang="en-US" baseline="-25000" dirty="0"/>
              <a:t>1</a:t>
            </a:r>
            <a:r>
              <a:rPr lang="en-US" dirty="0"/>
              <a:t>(14,0) = 14 mod 13 = 1</a:t>
            </a:r>
          </a:p>
          <a:p>
            <a:pPr>
              <a:buFontTx/>
              <a:buNone/>
            </a:pPr>
            <a:r>
              <a:rPr lang="en-US" dirty="0"/>
              <a:t>	Step 2: h(14,1) = (h</a:t>
            </a:r>
            <a:r>
              <a:rPr lang="en-US" baseline="-25000" dirty="0"/>
              <a:t>1</a:t>
            </a:r>
            <a:r>
              <a:rPr lang="en-US" dirty="0"/>
              <a:t>(14) +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+ 4) mod 13 = 5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427038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4" name="Freeform 48"/>
          <p:cNvSpPr>
            <a:spLocks/>
          </p:cNvSpPr>
          <p:nvPr/>
        </p:nvSpPr>
        <p:spPr bwMode="auto">
          <a:xfrm>
            <a:off x="8388350" y="1878013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8610600" y="1066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2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4" grpId="0" animBg="1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1: h</a:t>
            </a:r>
            <a:r>
              <a:rPr lang="en-US" baseline="-25000" dirty="0" smtClean="0"/>
              <a:t>1</a:t>
            </a:r>
            <a:r>
              <a:rPr lang="en-US" dirty="0"/>
              <a:t>(14,0) = 14 mod 13 = 1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2: h</a:t>
            </a:r>
            <a:r>
              <a:rPr lang="en-US" dirty="0"/>
              <a:t>(14,1) = (h</a:t>
            </a:r>
            <a:r>
              <a:rPr lang="en-US" baseline="-25000" dirty="0"/>
              <a:t>1</a:t>
            </a:r>
            <a:r>
              <a:rPr lang="en-US" dirty="0"/>
              <a:t>(14) +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+ 4) mod 13 = 5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3: h</a:t>
            </a:r>
            <a:r>
              <a:rPr lang="en-US" dirty="0"/>
              <a:t>(14,2) = (h</a:t>
            </a:r>
            <a:r>
              <a:rPr lang="en-US" baseline="-25000" dirty="0"/>
              <a:t>1</a:t>
            </a:r>
            <a:r>
              <a:rPr lang="en-US" dirty="0"/>
              <a:t>(14) + 2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+ 8) mod 13 = 9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427038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4" name="Freeform 48"/>
          <p:cNvSpPr>
            <a:spLocks/>
          </p:cNvSpPr>
          <p:nvPr/>
        </p:nvSpPr>
        <p:spPr bwMode="auto">
          <a:xfrm>
            <a:off x="8388350" y="1878013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431213" y="3252788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1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4" grpId="0" animBg="1"/>
      <p:bldP spid="633905" grpId="0" animBg="1"/>
      <p:bldP spid="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/>
              <a:t>	Step 1: h</a:t>
            </a:r>
            <a:r>
              <a:rPr lang="en-US" baseline="-25000" dirty="0"/>
              <a:t>1</a:t>
            </a:r>
            <a:r>
              <a:rPr lang="en-US" dirty="0"/>
              <a:t>(14,0) = 14 mod 13 = 1</a:t>
            </a:r>
          </a:p>
          <a:p>
            <a:pPr>
              <a:buFontTx/>
              <a:buNone/>
            </a:pPr>
            <a:r>
              <a:rPr lang="en-US" dirty="0"/>
              <a:t>	Step 2: h(14,1) = (h</a:t>
            </a:r>
            <a:r>
              <a:rPr lang="en-US" baseline="-25000" dirty="0"/>
              <a:t>1</a:t>
            </a:r>
            <a:r>
              <a:rPr lang="en-US" dirty="0"/>
              <a:t>(14) +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+ 4) mod 13 = 5</a:t>
            </a:r>
          </a:p>
          <a:p>
            <a:pPr>
              <a:buFontTx/>
              <a:buNone/>
            </a:pPr>
            <a:r>
              <a:rPr lang="en-US" dirty="0"/>
              <a:t>	Step 3: h(14,2) = (h</a:t>
            </a:r>
            <a:r>
              <a:rPr lang="en-US" baseline="-25000" dirty="0"/>
              <a:t>1</a:t>
            </a:r>
            <a:r>
              <a:rPr lang="en-US" dirty="0"/>
              <a:t>(14) + 2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+ 8) mod 13 = 9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427038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4" name="Freeform 48"/>
          <p:cNvSpPr>
            <a:spLocks/>
          </p:cNvSpPr>
          <p:nvPr/>
        </p:nvSpPr>
        <p:spPr bwMode="auto">
          <a:xfrm>
            <a:off x="8388350" y="1878013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431213" y="3252788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6" name="Rectangle 50"/>
          <p:cNvSpPr>
            <a:spLocks noChangeArrowheads="1"/>
          </p:cNvSpPr>
          <p:nvPr/>
        </p:nvSpPr>
        <p:spPr bwMode="auto">
          <a:xfrm>
            <a:off x="7796213" y="442277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4" grpId="0" animBg="1"/>
      <p:bldP spid="633905" grpId="0" animBg="1"/>
      <p:bldP spid="63390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/>
              <a:t>a linked list: takes O(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time, O(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</a:t>
            </a:fld>
            <a:endParaRPr lang="en-CA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538413" y="3213100"/>
            <a:ext cx="1698625" cy="901700"/>
            <a:chOff x="1359" y="2734"/>
            <a:chExt cx="1070" cy="568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1359" y="2734"/>
              <a:ext cx="1070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3333CC"/>
                  </a:solidFill>
                </a:rPr>
                <a:t>Jens Jensen</a:t>
              </a:r>
              <a:endParaRPr lang="en-GB" altLang="en-US" sz="2000">
                <a:solidFill>
                  <a:srgbClr val="3333CC"/>
                </a:solidFill>
              </a:endParaRPr>
            </a:p>
          </p:txBody>
        </p:sp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1359" y="3036"/>
              <a:ext cx="1070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3333CC"/>
                  </a:solidFill>
                </a:rPr>
                <a:t>9635-8904</a:t>
              </a:r>
              <a:endParaRPr lang="en-GB" altLang="en-US" sz="2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976813" y="3213100"/>
            <a:ext cx="1698625" cy="901700"/>
            <a:chOff x="1359" y="2734"/>
            <a:chExt cx="1070" cy="568"/>
          </a:xfrm>
        </p:grpSpPr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1359" y="2734"/>
              <a:ext cx="1070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3333CC"/>
                  </a:solidFill>
                </a:rPr>
                <a:t>Ole Olsen</a:t>
              </a:r>
              <a:endParaRPr lang="en-GB" altLang="en-US" sz="2000">
                <a:solidFill>
                  <a:srgbClr val="3333CC"/>
                </a:solidFill>
              </a:endParaRPr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1359" y="3036"/>
              <a:ext cx="1070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3333CC"/>
                  </a:solidFill>
                </a:rPr>
                <a:t>9635-9999</a:t>
              </a:r>
              <a:endParaRPr lang="en-GB" altLang="en-US" sz="2000">
                <a:solidFill>
                  <a:srgbClr val="3333CC"/>
                </a:solidFill>
              </a:endParaRPr>
            </a:p>
          </p:txBody>
        </p:sp>
      </p:grp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4229100" y="3687762"/>
            <a:ext cx="742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1819275" y="3697287"/>
            <a:ext cx="742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6696075" y="3697287"/>
            <a:ext cx="742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>
            <a:off x="7439025" y="3554412"/>
            <a:ext cx="0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35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209F-EE24-4ABF-8206-231ABC7CAA6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Solution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612900"/>
            <a:ext cx="8358187" cy="3816350"/>
          </a:xfrm>
        </p:spPr>
        <p:txBody>
          <a:bodyPr/>
          <a:lstStyle/>
          <a:p>
            <a:r>
              <a:rPr lang="en-US" altLang="en-US" sz="2400" dirty="0"/>
              <a:t>We can do better, with a </a:t>
            </a:r>
            <a:r>
              <a:rPr lang="en-US" altLang="en-US" sz="2400" b="1" dirty="0"/>
              <a:t>Hash table</a:t>
            </a:r>
            <a:r>
              <a:rPr lang="en-US" altLang="en-US" sz="2400" i="1" dirty="0"/>
              <a:t> </a:t>
            </a:r>
            <a:r>
              <a:rPr lang="en-US" altLang="en-US" sz="2400" dirty="0"/>
              <a:t>-- O(1) expected </a:t>
            </a:r>
            <a:r>
              <a:rPr lang="en-US" altLang="en-US" sz="2400" dirty="0" smtClean="0"/>
              <a:t>time</a:t>
            </a:r>
            <a:endParaRPr lang="en-US" altLang="en-US" sz="2400" dirty="0"/>
          </a:p>
          <a:p>
            <a:r>
              <a:rPr lang="en-US" altLang="en-US" sz="2400" dirty="0" smtClean="0"/>
              <a:t>Take the key and MAGICALLY convert it into an index of the array</a:t>
            </a:r>
          </a:p>
          <a:p>
            <a:r>
              <a:rPr lang="en-US" altLang="en-US" sz="2400" dirty="0" smtClean="0"/>
              <a:t>We call the </a:t>
            </a:r>
            <a:r>
              <a:rPr lang="en-US" altLang="en-US" sz="2400" dirty="0" smtClean="0">
                <a:solidFill>
                  <a:schemeClr val="accent1"/>
                </a:solidFill>
              </a:rPr>
              <a:t>MAGIC function a Hash function</a:t>
            </a:r>
            <a:endParaRPr lang="en-US" altLang="en-US" sz="2000" dirty="0">
              <a:solidFill>
                <a:schemeClr val="accent1"/>
              </a:solidFill>
            </a:endParaRPr>
          </a:p>
        </p:txBody>
      </p:sp>
      <p:graphicFrame>
        <p:nvGraphicFramePr>
          <p:cNvPr id="485407" name="Group 31"/>
          <p:cNvGraphicFramePr>
            <a:graphicFrameLocks noGrp="1"/>
          </p:cNvGraphicFramePr>
          <p:nvPr/>
        </p:nvGraphicFramePr>
        <p:xfrm>
          <a:off x="1208088" y="5221288"/>
          <a:ext cx="6994525" cy="1097280"/>
        </p:xfrm>
        <a:graphic>
          <a:graphicData uri="http://schemas.openxmlformats.org/drawingml/2006/table">
            <a:tbl>
              <a:tblPr/>
              <a:tblGrid>
                <a:gridCol w="1398587"/>
                <a:gridCol w="1398588"/>
                <a:gridCol w="1400175"/>
                <a:gridCol w="1371600"/>
                <a:gridCol w="1425575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Jens Jensen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47800" y="3962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Jens Jensen (</a:t>
            </a:r>
            <a:r>
              <a:rPr lang="en-US" altLang="en-US" dirty="0">
                <a:solidFill>
                  <a:srgbClr val="3333CC"/>
                </a:solidFill>
              </a:rPr>
              <a:t>9635-</a:t>
            </a:r>
            <a:r>
              <a:rPr lang="en-US" altLang="en-US" dirty="0" smtClean="0">
                <a:solidFill>
                  <a:srgbClr val="3333CC"/>
                </a:solidFill>
              </a:rPr>
              <a:t>8904</a:t>
            </a:r>
            <a:r>
              <a:rPr lang="en-US" dirty="0" smtClean="0"/>
              <a:t>) =&gt; hash(</a:t>
            </a:r>
            <a:r>
              <a:rPr lang="en-US" altLang="en-US" dirty="0" smtClean="0">
                <a:solidFill>
                  <a:srgbClr val="3333CC"/>
                </a:solidFill>
              </a:rPr>
              <a:t>9635</a:t>
            </a:r>
            <a:r>
              <a:rPr lang="en-US" altLang="en-US" dirty="0">
                <a:solidFill>
                  <a:srgbClr val="3333CC"/>
                </a:solidFill>
              </a:rPr>
              <a:t>-</a:t>
            </a:r>
            <a:r>
              <a:rPr lang="en-US" altLang="en-US" dirty="0" smtClean="0">
                <a:solidFill>
                  <a:srgbClr val="3333CC"/>
                </a:solidFill>
              </a:rPr>
              <a:t>8904) = 4</a:t>
            </a:r>
            <a:endParaRPr lang="en-GB" altLang="en-US" dirty="0">
              <a:solidFill>
                <a:srgbClr val="33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2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(401-</a:t>
            </a:r>
            <a:r>
              <a:rPr lang="en-US" dirty="0" smtClean="0">
                <a:solidFill>
                  <a:srgbClr val="000000"/>
                </a:solidFill>
              </a:rPr>
              <a:t>863</a:t>
            </a:r>
            <a:r>
              <a:rPr lang="en-US" dirty="0">
                <a:solidFill>
                  <a:srgbClr val="000000"/>
                </a:solidFill>
              </a:rPr>
              <a:t>-7639, Roberto)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59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57600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4800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620000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7620000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7620000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7620000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7620000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620000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7620000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7620000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7620000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7620000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7620000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7620000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7620000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7620000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620000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7620000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7620000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7620000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7620000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7620000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620000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7620000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7620000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620000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7620000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7620000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7620000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7620000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7620000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7620000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5334000" y="19812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401-863-7639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2667000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2382</Words>
  <Application>Microsoft Office PowerPoint</Application>
  <PresentationFormat>On-screen Show (4:3)</PresentationFormat>
  <Paragraphs>1016</Paragraphs>
  <Slides>65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81" baseType="lpstr">
      <vt:lpstr>MS PGothic</vt:lpstr>
      <vt:lpstr>Arial</vt:lpstr>
      <vt:lpstr>Calibri</vt:lpstr>
      <vt:lpstr>Cambria</vt:lpstr>
      <vt:lpstr>Comic Sans MS</vt:lpstr>
      <vt:lpstr>Courier New</vt:lpstr>
      <vt:lpstr>Rockwell</vt:lpstr>
      <vt:lpstr>Rockwell Condensed</vt:lpstr>
      <vt:lpstr>Symbol</vt:lpstr>
      <vt:lpstr>Tahoma</vt:lpstr>
      <vt:lpstr>Times New Roman</vt:lpstr>
      <vt:lpstr>Wingdings</vt:lpstr>
      <vt:lpstr>Office Theme</vt:lpstr>
      <vt:lpstr>Wood Type</vt:lpstr>
      <vt:lpstr>Photo Editor Photo</vt:lpstr>
      <vt:lpstr>Equation</vt:lpstr>
      <vt:lpstr>Hashing</vt:lpstr>
      <vt:lpstr>Dictionary</vt:lpstr>
      <vt:lpstr>Examples</vt:lpstr>
      <vt:lpstr>Dictionaries</vt:lpstr>
      <vt:lpstr>Sample Problem</vt:lpstr>
      <vt:lpstr>Sample Problem</vt:lpstr>
      <vt:lpstr>How about a linked list</vt:lpstr>
      <vt:lpstr>Another Solution</vt:lpstr>
      <vt:lpstr>Hashing Engine</vt:lpstr>
      <vt:lpstr>Hashing Engine</vt:lpstr>
      <vt:lpstr>Hashing Engine</vt:lpstr>
      <vt:lpstr>Hashing Engine</vt:lpstr>
      <vt:lpstr>Collision Resolution</vt:lpstr>
      <vt:lpstr>Hashing Engine</vt:lpstr>
      <vt:lpstr>Hashing Engine</vt:lpstr>
      <vt:lpstr>Hashing Engine</vt:lpstr>
      <vt:lpstr>Hashing Engine</vt:lpstr>
      <vt:lpstr>Analysis of Hashing</vt:lpstr>
      <vt:lpstr>Analysis of Hashing</vt:lpstr>
      <vt:lpstr>Hashing Engine</vt:lpstr>
      <vt:lpstr>Analysis of Hashing</vt:lpstr>
      <vt:lpstr>Analysis of Hashing</vt:lpstr>
      <vt:lpstr>Analysis of Hashing</vt:lpstr>
      <vt:lpstr>Analysis of Hashing</vt:lpstr>
      <vt:lpstr>PowerPoint Presentation</vt:lpstr>
      <vt:lpstr>PowerPoint Presentation</vt:lpstr>
      <vt:lpstr>Hash Functions</vt:lpstr>
      <vt:lpstr>Birthday Paradox</vt:lpstr>
      <vt:lpstr>Division Method</vt:lpstr>
      <vt:lpstr>Example I</vt:lpstr>
      <vt:lpstr>Example II</vt:lpstr>
      <vt:lpstr>What is a good M?</vt:lpstr>
      <vt:lpstr>Why is 2p or anything close to it a bad choice?</vt:lpstr>
      <vt:lpstr>What is a good M?</vt:lpstr>
      <vt:lpstr>Example III</vt:lpstr>
      <vt:lpstr>Multiplication Method</vt:lpstr>
      <vt:lpstr>Multiplication Method</vt:lpstr>
      <vt:lpstr>Multiplication Method</vt:lpstr>
      <vt:lpstr>Multiplication Method</vt:lpstr>
      <vt:lpstr>Multiplication Method</vt:lpstr>
      <vt:lpstr>Multiplication Method</vt:lpstr>
      <vt:lpstr>Example</vt:lpstr>
      <vt:lpstr>What to do with Collisions</vt:lpstr>
      <vt:lpstr>Open Addressing</vt:lpstr>
      <vt:lpstr>Linear Probing</vt:lpstr>
      <vt:lpstr>Linear Probing</vt:lpstr>
      <vt:lpstr>Linear Probing: Example</vt:lpstr>
      <vt:lpstr>Linear Probing: Example</vt:lpstr>
      <vt:lpstr>Linear Probing: Example</vt:lpstr>
      <vt:lpstr>Linear Probing: Example</vt:lpstr>
      <vt:lpstr>Linear Probing: Example</vt:lpstr>
      <vt:lpstr>Quadratic Probing</vt:lpstr>
      <vt:lpstr>Quadratic probing</vt:lpstr>
      <vt:lpstr>Quadratic Probing: Example</vt:lpstr>
      <vt:lpstr>Quadratic Probing: Example</vt:lpstr>
      <vt:lpstr>Quadratic Probing: Example</vt:lpstr>
      <vt:lpstr>Quadratic Probing: Example</vt:lpstr>
      <vt:lpstr>Quadratic Probing: Example</vt:lpstr>
      <vt:lpstr>Double Hashing</vt:lpstr>
      <vt:lpstr>Double Hashing</vt:lpstr>
      <vt:lpstr>Double Hashing: Example</vt:lpstr>
      <vt:lpstr>Double Hashing: Example</vt:lpstr>
      <vt:lpstr>Double Hashing: Example</vt:lpstr>
      <vt:lpstr>Double Hashing: Example</vt:lpstr>
      <vt:lpstr>Double Hashing: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Ebrahim</dc:creator>
  <cp:lastModifiedBy>Ebrahim Bagheri</cp:lastModifiedBy>
  <cp:revision>126</cp:revision>
  <dcterms:created xsi:type="dcterms:W3CDTF">2006-08-16T00:00:00Z</dcterms:created>
  <dcterms:modified xsi:type="dcterms:W3CDTF">2014-03-11T15:07:59Z</dcterms:modified>
</cp:coreProperties>
</file>